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7" r:id="rId3"/>
    <p:sldId id="474" r:id="rId4"/>
    <p:sldId id="466" r:id="rId5"/>
    <p:sldId id="481" r:id="rId6"/>
    <p:sldId id="526" r:id="rId7"/>
    <p:sldId id="487" r:id="rId8"/>
    <p:sldId id="470" r:id="rId9"/>
    <p:sldId id="479" r:id="rId10"/>
    <p:sldId id="476" r:id="rId11"/>
    <p:sldId id="510" r:id="rId12"/>
    <p:sldId id="489" r:id="rId13"/>
    <p:sldId id="518" r:id="rId14"/>
    <p:sldId id="540" r:id="rId15"/>
    <p:sldId id="398" r:id="rId16"/>
    <p:sldId id="488" r:id="rId17"/>
    <p:sldId id="543" r:id="rId18"/>
    <p:sldId id="492" r:id="rId19"/>
    <p:sldId id="399" r:id="rId20"/>
    <p:sldId id="538" r:id="rId21"/>
    <p:sldId id="400" r:id="rId22"/>
    <p:sldId id="401" r:id="rId23"/>
    <p:sldId id="402" r:id="rId24"/>
    <p:sldId id="539" r:id="rId25"/>
    <p:sldId id="491" r:id="rId26"/>
    <p:sldId id="544" r:id="rId27"/>
    <p:sldId id="403" r:id="rId28"/>
    <p:sldId id="513" r:id="rId29"/>
    <p:sldId id="512" r:id="rId30"/>
    <p:sldId id="406" r:id="rId31"/>
    <p:sldId id="407" r:id="rId32"/>
    <p:sldId id="521" r:id="rId33"/>
    <p:sldId id="545" r:id="rId34"/>
    <p:sldId id="535" r:id="rId35"/>
    <p:sldId id="408" r:id="rId36"/>
    <p:sldId id="411" r:id="rId37"/>
    <p:sldId id="410" r:id="rId38"/>
    <p:sldId id="503" r:id="rId39"/>
    <p:sldId id="504" r:id="rId40"/>
    <p:sldId id="505" r:id="rId41"/>
    <p:sldId id="506" r:id="rId42"/>
    <p:sldId id="507" r:id="rId43"/>
    <p:sldId id="508" r:id="rId44"/>
    <p:sldId id="515" r:id="rId45"/>
    <p:sldId id="501" r:id="rId46"/>
    <p:sldId id="520" r:id="rId47"/>
    <p:sldId id="524" r:id="rId48"/>
    <p:sldId id="533" r:id="rId49"/>
    <p:sldId id="537" r:id="rId50"/>
    <p:sldId id="500" r:id="rId51"/>
    <p:sldId id="523" r:id="rId52"/>
    <p:sldId id="536" r:id="rId53"/>
    <p:sldId id="490" r:id="rId54"/>
    <p:sldId id="541" r:id="rId55"/>
    <p:sldId id="542" r:id="rId56"/>
    <p:sldId id="514" r:id="rId57"/>
    <p:sldId id="414" r:id="rId58"/>
    <p:sldId id="359" r:id="rId59"/>
    <p:sldId id="25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46" d="100"/>
          <a:sy n="46" d="100"/>
        </p:scale>
        <p:origin x="-20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411939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31406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373119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26709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50107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2919186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184317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203565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247994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216772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AD1590-5468-4B6C-B4CB-97757904AC80}" type="datetimeFigureOut">
              <a:rPr lang="en-US" smtClean="0"/>
              <a:pPr/>
              <a:t>01/Mar/2018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77317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D1590-5468-4B6C-B4CB-97757904AC80}" type="datetimeFigureOut">
              <a:rPr lang="en-US" smtClean="0"/>
              <a:pPr/>
              <a:t>01/Mar/2018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4204F-36B5-4334-82FD-7D65484AA8AC}" type="slidenum">
              <a:rPr lang="en-US" smtClean="0"/>
              <a:pPr/>
              <a:t>‹#›</a:t>
            </a:fld>
            <a:endParaRPr lang="en-US"/>
          </a:p>
        </p:txBody>
      </p:sp>
    </p:spTree>
    <p:extLst>
      <p:ext uri="{BB962C8B-B14F-4D97-AF65-F5344CB8AC3E}">
        <p14:creationId xmlns:p14="http://schemas.microsoft.com/office/powerpoint/2010/main" xmlns="" val="1287434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8874" y="815764"/>
            <a:ext cx="7375064" cy="2770496"/>
          </a:xfrm>
        </p:spPr>
        <p:txBody>
          <a:bodyPr>
            <a:normAutofit/>
          </a:bodyPr>
          <a:lstStyle/>
          <a:p>
            <a:r>
              <a:rPr lang="en-US" b="1" dirty="0" smtClean="0">
                <a:solidFill>
                  <a:srgbClr val="FF0000"/>
                </a:solidFill>
              </a:rPr>
              <a:t>Thrombocytopenia</a:t>
            </a:r>
            <a:br>
              <a:rPr lang="en-US" b="1" dirty="0" smtClean="0">
                <a:solidFill>
                  <a:srgbClr val="FF0000"/>
                </a:solidFill>
              </a:rPr>
            </a:br>
            <a:r>
              <a:rPr lang="en-US" b="1" dirty="0" smtClean="0">
                <a:solidFill>
                  <a:srgbClr val="FF0000"/>
                </a:solidFill>
              </a:rPr>
              <a:t>During</a:t>
            </a:r>
            <a:br>
              <a:rPr lang="en-US" b="1" dirty="0" smtClean="0">
                <a:solidFill>
                  <a:srgbClr val="FF0000"/>
                </a:solidFill>
              </a:rPr>
            </a:br>
            <a:r>
              <a:rPr lang="en-US" b="1" dirty="0" smtClean="0">
                <a:solidFill>
                  <a:srgbClr val="FF0000"/>
                </a:solidFill>
              </a:rPr>
              <a:t>Pregnancy</a:t>
            </a:r>
            <a:endParaRPr lang="en-US" b="1" dirty="0">
              <a:solidFill>
                <a:srgbClr val="FF0000"/>
              </a:solidFill>
            </a:endParaRPr>
          </a:p>
        </p:txBody>
      </p:sp>
      <p:sp>
        <p:nvSpPr>
          <p:cNvPr id="3" name="Subtitle 2"/>
          <p:cNvSpPr>
            <a:spLocks noGrp="1"/>
          </p:cNvSpPr>
          <p:nvPr>
            <p:ph type="subTitle" idx="1"/>
          </p:nvPr>
        </p:nvSpPr>
        <p:spPr>
          <a:xfrm>
            <a:off x="1196454" y="4721155"/>
            <a:ext cx="9144000" cy="1655762"/>
          </a:xfrm>
        </p:spPr>
        <p:txBody>
          <a:bodyPr/>
          <a:lstStyle/>
          <a:p>
            <a:endParaRPr lang="en-US" dirty="0" smtClean="0"/>
          </a:p>
          <a:p>
            <a:endParaRPr lang="en-US" dirty="0" smtClean="0"/>
          </a:p>
          <a:p>
            <a:endParaRPr lang="en-US" dirty="0" smtClean="0"/>
          </a:p>
          <a:p>
            <a:endParaRPr lang="en-US" dirty="0"/>
          </a:p>
        </p:txBody>
      </p:sp>
      <p:sp>
        <p:nvSpPr>
          <p:cNvPr id="4" name="Rectangle 3"/>
          <p:cNvSpPr/>
          <p:nvPr/>
        </p:nvSpPr>
        <p:spPr>
          <a:xfrm>
            <a:off x="228600" y="4040639"/>
            <a:ext cx="4048836" cy="1508105"/>
          </a:xfrm>
          <a:prstGeom prst="rect">
            <a:avLst/>
          </a:prstGeom>
        </p:spPr>
        <p:txBody>
          <a:bodyPr wrap="square">
            <a:spAutoFit/>
          </a:bodyPr>
          <a:lstStyle/>
          <a:p>
            <a:pPr algn="ctr"/>
            <a:r>
              <a:rPr lang="en-US" sz="2000" b="1" dirty="0" smtClean="0">
                <a:solidFill>
                  <a:srgbClr val="002060"/>
                </a:solidFill>
              </a:rPr>
              <a:t>Muhammad  M  Al </a:t>
            </a:r>
            <a:r>
              <a:rPr lang="en-US" sz="2000" b="1" dirty="0" err="1" smtClean="0">
                <a:solidFill>
                  <a:srgbClr val="002060"/>
                </a:solidFill>
              </a:rPr>
              <a:t>Hennawy</a:t>
            </a:r>
            <a:endParaRPr lang="en-US" sz="2000" b="1" dirty="0" smtClean="0">
              <a:solidFill>
                <a:srgbClr val="002060"/>
              </a:solidFill>
            </a:endParaRPr>
          </a:p>
          <a:p>
            <a:pPr algn="ctr"/>
            <a:r>
              <a:rPr lang="en-US" b="1" dirty="0" smtClean="0">
                <a:solidFill>
                  <a:srgbClr val="FF0000"/>
                </a:solidFill>
              </a:rPr>
              <a:t>Consultant Obstetrician &amp; </a:t>
            </a:r>
            <a:r>
              <a:rPr lang="en-US" b="1" dirty="0" err="1" smtClean="0">
                <a:solidFill>
                  <a:srgbClr val="FF0000"/>
                </a:solidFill>
              </a:rPr>
              <a:t>Gynacologist</a:t>
            </a:r>
            <a:endParaRPr lang="en-US" b="1" dirty="0" smtClean="0">
              <a:solidFill>
                <a:srgbClr val="FF0000"/>
              </a:solidFill>
            </a:endParaRPr>
          </a:p>
          <a:p>
            <a:pPr algn="ctr"/>
            <a:r>
              <a:rPr lang="en-US" b="1" dirty="0" err="1" smtClean="0"/>
              <a:t>Ras</a:t>
            </a:r>
            <a:r>
              <a:rPr lang="en-US" b="1" dirty="0" smtClean="0"/>
              <a:t> El Bar Central Hospital ,</a:t>
            </a:r>
          </a:p>
          <a:p>
            <a:pPr algn="ctr"/>
            <a:r>
              <a:rPr lang="en-US" b="1" dirty="0" smtClean="0"/>
              <a:t> Dumyat </a:t>
            </a:r>
            <a:r>
              <a:rPr lang="en-US" b="1" dirty="0" err="1" smtClean="0"/>
              <a:t>Specialised</a:t>
            </a:r>
            <a:r>
              <a:rPr lang="en-US" b="1" dirty="0" smtClean="0"/>
              <a:t> Hospital ,</a:t>
            </a:r>
          </a:p>
          <a:p>
            <a:pPr algn="ctr"/>
            <a:r>
              <a:rPr lang="en-US" b="1" dirty="0" smtClean="0"/>
              <a:t> Egypt</a:t>
            </a:r>
            <a:endParaRPr lang="en-US" dirty="0" smtClean="0"/>
          </a:p>
        </p:txBody>
      </p:sp>
      <p:pic>
        <p:nvPicPr>
          <p:cNvPr id="5" name="Picture 7" descr="mmhennawy2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5366" y="955964"/>
            <a:ext cx="2850104"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81625" y="3636818"/>
            <a:ext cx="6132394" cy="2930236"/>
          </a:xfrm>
          <a:prstGeom prst="rect">
            <a:avLst/>
          </a:prstGeom>
        </p:spPr>
      </p:pic>
    </p:spTree>
    <p:extLst>
      <p:ext uri="{BB962C8B-B14F-4D97-AF65-F5344CB8AC3E}">
        <p14:creationId xmlns:p14="http://schemas.microsoft.com/office/powerpoint/2010/main" xmlns="" val="14143685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5" y="281999"/>
            <a:ext cx="6972661" cy="881784"/>
          </a:xfrm>
        </p:spPr>
        <p:txBody>
          <a:bodyPr/>
          <a:lstStyle/>
          <a:p>
            <a:pPr algn="ctr"/>
            <a:r>
              <a:rPr lang="en-US" dirty="0" smtClean="0"/>
              <a:t>Risk Of Bleeding</a:t>
            </a:r>
            <a:endParaRPr lang="en-US" dirty="0"/>
          </a:p>
        </p:txBody>
      </p:sp>
      <p:sp>
        <p:nvSpPr>
          <p:cNvPr id="3" name="Content Placeholder 2"/>
          <p:cNvSpPr>
            <a:spLocks noGrp="1"/>
          </p:cNvSpPr>
          <p:nvPr>
            <p:ph idx="1"/>
          </p:nvPr>
        </p:nvSpPr>
        <p:spPr>
          <a:xfrm>
            <a:off x="547255" y="1246909"/>
            <a:ext cx="7910945" cy="5320146"/>
          </a:xfrm>
        </p:spPr>
        <p:txBody>
          <a:bodyPr>
            <a:normAutofit fontScale="77500" lnSpcReduction="20000"/>
          </a:bodyPr>
          <a:lstStyle/>
          <a:p>
            <a:r>
              <a:rPr lang="en-US" dirty="0" smtClean="0"/>
              <a:t>Platelet counts (PCs) in </a:t>
            </a:r>
            <a:r>
              <a:rPr lang="en-US" dirty="0" smtClean="0"/>
              <a:t>humans 150-450 </a:t>
            </a:r>
            <a:r>
              <a:rPr lang="en-US" dirty="0" smtClean="0"/>
              <a:t>platelets/</a:t>
            </a:r>
            <a:r>
              <a:rPr lang="en-US" dirty="0" err="1" smtClean="0"/>
              <a:t>nL</a:t>
            </a:r>
            <a:r>
              <a:rPr lang="en-US" dirty="0" smtClean="0"/>
              <a:t>( </a:t>
            </a:r>
            <a:r>
              <a:rPr lang="en-US" dirty="0" smtClean="0"/>
              <a:t>average 250 </a:t>
            </a:r>
            <a:r>
              <a:rPr lang="en-US" dirty="0" smtClean="0"/>
              <a:t>platelets/</a:t>
            </a:r>
            <a:r>
              <a:rPr lang="en-US" dirty="0" err="1" smtClean="0"/>
              <a:t>nL</a:t>
            </a:r>
            <a:endParaRPr lang="en-US" dirty="0" smtClean="0"/>
          </a:p>
          <a:p>
            <a:r>
              <a:rPr lang="en-US" dirty="0" smtClean="0"/>
              <a:t> Assess the risk of bleeding according to </a:t>
            </a:r>
            <a:r>
              <a:rPr lang="en-US" dirty="0" smtClean="0">
                <a:solidFill>
                  <a:srgbClr val="FF0000"/>
                </a:solidFill>
              </a:rPr>
              <a:t>the platelet count. </a:t>
            </a:r>
          </a:p>
          <a:p>
            <a:r>
              <a:rPr lang="en-US" dirty="0" smtClean="0">
                <a:solidFill>
                  <a:schemeClr val="accent2">
                    <a:lumMod val="75000"/>
                  </a:schemeClr>
                </a:solidFill>
              </a:rPr>
              <a:t>50 to 150</a:t>
            </a:r>
            <a:r>
              <a:rPr lang="en-US" dirty="0" smtClean="0"/>
              <a:t>, no risk of bleeding. </a:t>
            </a:r>
          </a:p>
          <a:p>
            <a:r>
              <a:rPr lang="en-US" dirty="0" smtClean="0"/>
              <a:t> </a:t>
            </a:r>
            <a:r>
              <a:rPr lang="en-US" dirty="0" smtClean="0">
                <a:solidFill>
                  <a:schemeClr val="accent2">
                    <a:lumMod val="75000"/>
                  </a:schemeClr>
                </a:solidFill>
              </a:rPr>
              <a:t>30 to 50</a:t>
            </a:r>
            <a:r>
              <a:rPr lang="en-US" dirty="0" smtClean="0"/>
              <a:t>, rarely causes bleeding ( </a:t>
            </a:r>
            <a:r>
              <a:rPr lang="en-US" dirty="0" err="1" smtClean="0"/>
              <a:t>purpura</a:t>
            </a:r>
            <a:r>
              <a:rPr lang="en-US" dirty="0" smtClean="0"/>
              <a:t>) even with trauma. </a:t>
            </a:r>
          </a:p>
          <a:p>
            <a:r>
              <a:rPr lang="en-US" dirty="0" smtClean="0"/>
              <a:t> </a:t>
            </a:r>
            <a:r>
              <a:rPr lang="en-US" dirty="0" smtClean="0">
                <a:solidFill>
                  <a:schemeClr val="accent2">
                    <a:lumMod val="75000"/>
                  </a:schemeClr>
                </a:solidFill>
              </a:rPr>
              <a:t>10 to 30</a:t>
            </a:r>
            <a:r>
              <a:rPr lang="en-US" dirty="0" smtClean="0"/>
              <a:t>, may cause bleeding with minimal trauma but is unusual with normal day to day activity. Many patients are asymptomatic. </a:t>
            </a:r>
          </a:p>
          <a:p>
            <a:r>
              <a:rPr lang="en-US" dirty="0" smtClean="0"/>
              <a:t> </a:t>
            </a:r>
            <a:r>
              <a:rPr lang="en-US" dirty="0" smtClean="0">
                <a:solidFill>
                  <a:schemeClr val="accent2">
                    <a:lumMod val="75000"/>
                  </a:schemeClr>
                </a:solidFill>
              </a:rPr>
              <a:t>&lt; 10</a:t>
            </a:r>
            <a:r>
              <a:rPr lang="en-US" dirty="0" smtClean="0"/>
              <a:t>, may have spontaneous bruising or bleeding and constitutes  as hematological emergency</a:t>
            </a:r>
          </a:p>
          <a:p>
            <a:r>
              <a:rPr lang="en-US" dirty="0" smtClean="0"/>
              <a:t>Note: Bleeding risk is also dependent on whether other parts of the haemostatic process are involved e.g., </a:t>
            </a:r>
            <a:r>
              <a:rPr lang="en-US" dirty="0" smtClean="0">
                <a:solidFill>
                  <a:srgbClr val="FF0000"/>
                </a:solidFill>
              </a:rPr>
              <a:t>coagulation factor , abnormalities in liver disease </a:t>
            </a:r>
          </a:p>
          <a:p>
            <a:r>
              <a:rPr lang="en-US" dirty="0" smtClean="0">
                <a:solidFill>
                  <a:srgbClr val="FF0000"/>
                </a:solidFill>
              </a:rPr>
              <a:t>The </a:t>
            </a:r>
            <a:r>
              <a:rPr lang="en-US" dirty="0">
                <a:solidFill>
                  <a:srgbClr val="FF0000"/>
                </a:solidFill>
              </a:rPr>
              <a:t>underlying systemic effects </a:t>
            </a:r>
            <a:r>
              <a:rPr lang="en-US" dirty="0"/>
              <a:t>of sepsis, cancer, inflammation, or associated immunologic processes that can directly injure the microvasculature, compromising </a:t>
            </a:r>
            <a:r>
              <a:rPr lang="en-US" dirty="0" err="1"/>
              <a:t>interjunctional</a:t>
            </a:r>
            <a:r>
              <a:rPr lang="en-US" dirty="0"/>
              <a:t> endothelial integrity.</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458200" y="0"/>
            <a:ext cx="3733800" cy="37719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484" y="105819"/>
            <a:ext cx="10515600" cy="631162"/>
          </a:xfrm>
        </p:spPr>
        <p:txBody>
          <a:bodyPr>
            <a:normAutofit fontScale="90000"/>
          </a:bodyPr>
          <a:lstStyle/>
          <a:p>
            <a:pPr algn="ctr"/>
            <a:r>
              <a:rPr lang="en-US" dirty="0" smtClean="0">
                <a:solidFill>
                  <a:srgbClr val="FF0000"/>
                </a:solidFill>
              </a:rPr>
              <a:t>A Physiological Fall In  The Platelet Count</a:t>
            </a:r>
            <a:endParaRPr lang="en-US" dirty="0"/>
          </a:p>
        </p:txBody>
      </p:sp>
      <p:sp>
        <p:nvSpPr>
          <p:cNvPr id="3" name="Content Placeholder 2"/>
          <p:cNvSpPr>
            <a:spLocks noGrp="1"/>
          </p:cNvSpPr>
          <p:nvPr>
            <p:ph idx="1"/>
          </p:nvPr>
        </p:nvSpPr>
        <p:spPr>
          <a:xfrm>
            <a:off x="374175" y="1143236"/>
            <a:ext cx="11472081" cy="5380393"/>
          </a:xfrm>
        </p:spPr>
        <p:txBody>
          <a:bodyPr>
            <a:normAutofit fontScale="92500" lnSpcReduction="10000"/>
          </a:bodyPr>
          <a:lstStyle/>
          <a:p>
            <a:r>
              <a:rPr lang="en-US" dirty="0"/>
              <a:t>Pregnancy </a:t>
            </a:r>
            <a:r>
              <a:rPr lang="en-US" dirty="0" smtClean="0"/>
              <a:t>is  associated </a:t>
            </a:r>
            <a:r>
              <a:rPr lang="en-US" dirty="0"/>
              <a:t>with </a:t>
            </a:r>
            <a:r>
              <a:rPr lang="en-US" dirty="0" smtClean="0">
                <a:solidFill>
                  <a:srgbClr val="FF0000"/>
                </a:solidFill>
              </a:rPr>
              <a:t>a physiological fall in  the platelet count </a:t>
            </a:r>
            <a:r>
              <a:rPr lang="en-US" dirty="0" smtClean="0"/>
              <a:t>with </a:t>
            </a:r>
            <a:r>
              <a:rPr lang="en-US" dirty="0"/>
              <a:t>a leftward </a:t>
            </a:r>
            <a:r>
              <a:rPr lang="en-US" dirty="0" smtClean="0"/>
              <a:t>shift  in </a:t>
            </a:r>
            <a:r>
              <a:rPr lang="en-US" dirty="0"/>
              <a:t>the platelet count </a:t>
            </a:r>
            <a:r>
              <a:rPr lang="en-US" dirty="0" smtClean="0"/>
              <a:t>distribution </a:t>
            </a:r>
          </a:p>
          <a:p>
            <a:r>
              <a:rPr lang="en-US" dirty="0" smtClean="0"/>
              <a:t>The </a:t>
            </a:r>
            <a:r>
              <a:rPr lang="en-US" dirty="0"/>
              <a:t>cause for </a:t>
            </a:r>
            <a:r>
              <a:rPr lang="en-US" dirty="0" smtClean="0"/>
              <a:t>the  physiologic decrease in platelet count </a:t>
            </a:r>
            <a:r>
              <a:rPr lang="en-US" dirty="0"/>
              <a:t>is multifactorial and is </a:t>
            </a:r>
            <a:r>
              <a:rPr lang="en-US" dirty="0" smtClean="0"/>
              <a:t>related to </a:t>
            </a:r>
          </a:p>
          <a:p>
            <a:r>
              <a:rPr lang="en-US" dirty="0" err="1" smtClean="0">
                <a:solidFill>
                  <a:schemeClr val="accent1">
                    <a:lumMod val="75000"/>
                  </a:schemeClr>
                </a:solidFill>
              </a:rPr>
              <a:t>hemodilution</a:t>
            </a:r>
            <a:r>
              <a:rPr lang="en-US" dirty="0">
                <a:solidFill>
                  <a:schemeClr val="accent1">
                    <a:lumMod val="75000"/>
                  </a:schemeClr>
                </a:solidFill>
              </a:rPr>
              <a:t>, </a:t>
            </a:r>
            <a:endParaRPr lang="en-US" dirty="0" smtClean="0">
              <a:solidFill>
                <a:schemeClr val="accent1">
                  <a:lumMod val="75000"/>
                </a:schemeClr>
              </a:solidFill>
            </a:endParaRPr>
          </a:p>
          <a:p>
            <a:r>
              <a:rPr lang="en-US" dirty="0" smtClean="0">
                <a:solidFill>
                  <a:schemeClr val="accent1">
                    <a:lumMod val="75000"/>
                  </a:schemeClr>
                </a:solidFill>
              </a:rPr>
              <a:t>increased platelet consumption</a:t>
            </a:r>
            <a:r>
              <a:rPr lang="en-US" dirty="0">
                <a:solidFill>
                  <a:schemeClr val="accent1">
                    <a:lumMod val="75000"/>
                  </a:schemeClr>
                </a:solidFill>
              </a:rPr>
              <a:t>, </a:t>
            </a:r>
            <a:r>
              <a:rPr lang="en-US" dirty="0" smtClean="0">
                <a:solidFill>
                  <a:schemeClr val="accent1">
                    <a:lumMod val="75000"/>
                  </a:schemeClr>
                </a:solidFill>
              </a:rPr>
              <a:t>and</a:t>
            </a:r>
          </a:p>
          <a:p>
            <a:r>
              <a:rPr lang="en-US" dirty="0" smtClean="0">
                <a:solidFill>
                  <a:schemeClr val="accent1">
                    <a:lumMod val="75000"/>
                  </a:schemeClr>
                </a:solidFill>
              </a:rPr>
              <a:t>increased platelet aggregation </a:t>
            </a:r>
            <a:r>
              <a:rPr lang="en-US" dirty="0"/>
              <a:t>driven by </a:t>
            </a:r>
            <a:r>
              <a:rPr lang="en-US" dirty="0" smtClean="0"/>
              <a:t>increased levels of thromboxane A2.</a:t>
            </a:r>
          </a:p>
          <a:p>
            <a:r>
              <a:rPr lang="en-US" dirty="0" smtClean="0"/>
              <a:t>Platelet count </a:t>
            </a:r>
            <a:r>
              <a:rPr lang="en-US" dirty="0"/>
              <a:t>may also be lower in </a:t>
            </a:r>
            <a:r>
              <a:rPr lang="en-US" dirty="0" smtClean="0"/>
              <a:t>women with </a:t>
            </a:r>
            <a:r>
              <a:rPr lang="en-US" dirty="0"/>
              <a:t>twins as compared </a:t>
            </a:r>
            <a:r>
              <a:rPr lang="en-US" dirty="0" smtClean="0"/>
              <a:t>with singleton </a:t>
            </a:r>
            <a:r>
              <a:rPr lang="en-US" dirty="0"/>
              <a:t>pregnancies, perhaps </a:t>
            </a:r>
            <a:r>
              <a:rPr lang="en-US" dirty="0" smtClean="0"/>
              <a:t>due  to </a:t>
            </a:r>
            <a:r>
              <a:rPr lang="en-US" dirty="0"/>
              <a:t>a greater increase in </a:t>
            </a:r>
            <a:r>
              <a:rPr lang="en-US" dirty="0" smtClean="0"/>
              <a:t>thrombin generation.</a:t>
            </a:r>
          </a:p>
          <a:p>
            <a:r>
              <a:rPr lang="en-US" dirty="0" smtClean="0"/>
              <a:t> </a:t>
            </a:r>
            <a:r>
              <a:rPr lang="en-US" dirty="0"/>
              <a:t>Pregnant women </a:t>
            </a:r>
            <a:r>
              <a:rPr lang="en-US" dirty="0" smtClean="0"/>
              <a:t>with  thrombocytopenia </a:t>
            </a:r>
            <a:r>
              <a:rPr lang="en-US" dirty="0"/>
              <a:t>tend to have </a:t>
            </a:r>
            <a:r>
              <a:rPr lang="en-US" dirty="0" smtClean="0"/>
              <a:t>fewer bleeding </a:t>
            </a:r>
            <a:r>
              <a:rPr lang="en-US" dirty="0"/>
              <a:t>complications than </a:t>
            </a:r>
            <a:r>
              <a:rPr lang="en-US" dirty="0" err="1" smtClean="0"/>
              <a:t>nonpregnant</a:t>
            </a:r>
            <a:r>
              <a:rPr lang="en-US" dirty="0" smtClean="0"/>
              <a:t>  women </a:t>
            </a:r>
            <a:r>
              <a:rPr lang="en-US" dirty="0"/>
              <a:t>due to </a:t>
            </a:r>
            <a:r>
              <a:rPr lang="en-US" dirty="0" smtClean="0"/>
              <a:t>the </a:t>
            </a:r>
            <a:r>
              <a:rPr lang="en-US" dirty="0" err="1" smtClean="0">
                <a:solidFill>
                  <a:schemeClr val="accent2">
                    <a:lumMod val="75000"/>
                  </a:schemeClr>
                </a:solidFill>
              </a:rPr>
              <a:t>procoagulant</a:t>
            </a:r>
            <a:r>
              <a:rPr lang="en-US" dirty="0" smtClean="0">
                <a:solidFill>
                  <a:schemeClr val="accent2">
                    <a:lumMod val="75000"/>
                  </a:schemeClr>
                </a:solidFill>
              </a:rPr>
              <a:t> </a:t>
            </a:r>
            <a:r>
              <a:rPr lang="en-US" dirty="0">
                <a:solidFill>
                  <a:schemeClr val="accent2">
                    <a:lumMod val="75000"/>
                  </a:schemeClr>
                </a:solidFill>
              </a:rPr>
              <a:t>state </a:t>
            </a:r>
            <a:r>
              <a:rPr lang="en-US" dirty="0"/>
              <a:t>induced </a:t>
            </a:r>
            <a:r>
              <a:rPr lang="en-US" dirty="0" smtClean="0"/>
              <a:t>by  increased </a:t>
            </a:r>
            <a:r>
              <a:rPr lang="en-US" dirty="0"/>
              <a:t>levels of fibrinogen, </a:t>
            </a:r>
            <a:r>
              <a:rPr lang="en-US" dirty="0" smtClean="0"/>
              <a:t>factor VIII </a:t>
            </a:r>
            <a:r>
              <a:rPr lang="en-US" dirty="0"/>
              <a:t>and von </a:t>
            </a:r>
            <a:r>
              <a:rPr lang="en-US" dirty="0" err="1"/>
              <a:t>Willebrand</a:t>
            </a:r>
            <a:r>
              <a:rPr lang="en-US" dirty="0"/>
              <a:t> </a:t>
            </a:r>
            <a:r>
              <a:rPr lang="en-US" dirty="0" smtClean="0"/>
              <a:t>factor,  </a:t>
            </a:r>
            <a:r>
              <a:rPr lang="en-US" dirty="0" smtClean="0">
                <a:solidFill>
                  <a:schemeClr val="accent2">
                    <a:lumMod val="75000"/>
                  </a:schemeClr>
                </a:solidFill>
              </a:rPr>
              <a:t>suppressed</a:t>
            </a:r>
            <a:r>
              <a:rPr lang="en-US" dirty="0" smtClean="0"/>
              <a:t> </a:t>
            </a:r>
            <a:r>
              <a:rPr lang="en-US" dirty="0"/>
              <a:t>fibrinolysis and </a:t>
            </a:r>
            <a:r>
              <a:rPr lang="en-US" dirty="0" smtClean="0"/>
              <a:t>reduced  protein </a:t>
            </a:r>
            <a:r>
              <a:rPr lang="en-US" dirty="0"/>
              <a:t>S activity.</a:t>
            </a:r>
          </a:p>
        </p:txBody>
      </p:sp>
    </p:spTree>
    <p:extLst>
      <p:ext uri="{BB962C8B-B14F-4D97-AF65-F5344CB8AC3E}">
        <p14:creationId xmlns:p14="http://schemas.microsoft.com/office/powerpoint/2010/main" xmlns="" val="1494262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7546"/>
            <a:ext cx="10515600" cy="668742"/>
          </a:xfrm>
        </p:spPr>
        <p:txBody>
          <a:bodyPr>
            <a:normAutofit fontScale="90000"/>
          </a:bodyPr>
          <a:lstStyle/>
          <a:p>
            <a:pPr algn="ctr"/>
            <a:r>
              <a:rPr lang="en-US" b="1" dirty="0" smtClean="0"/>
              <a:t/>
            </a:r>
            <a:br>
              <a:rPr lang="en-US" b="1" dirty="0" smtClean="0"/>
            </a:br>
            <a:r>
              <a:rPr lang="en-US" b="1" dirty="0" smtClean="0"/>
              <a:t>Thrombocytopenia During pregnancy</a:t>
            </a:r>
            <a:r>
              <a:rPr lang="en-US" dirty="0"/>
              <a:t/>
            </a:r>
            <a:br>
              <a:rPr lang="en-US" dirty="0"/>
            </a:br>
            <a:endParaRPr lang="en-US" dirty="0"/>
          </a:p>
        </p:txBody>
      </p:sp>
      <p:sp>
        <p:nvSpPr>
          <p:cNvPr id="3" name="Content Placeholder 2"/>
          <p:cNvSpPr>
            <a:spLocks noGrp="1"/>
          </p:cNvSpPr>
          <p:nvPr>
            <p:ph idx="1"/>
          </p:nvPr>
        </p:nvSpPr>
        <p:spPr>
          <a:xfrm>
            <a:off x="278642" y="1211475"/>
            <a:ext cx="11608558" cy="5230267"/>
          </a:xfrm>
        </p:spPr>
        <p:txBody>
          <a:bodyPr/>
          <a:lstStyle/>
          <a:p>
            <a:r>
              <a:rPr lang="en-US" b="1" dirty="0"/>
              <a:t>These conditions have implications for both </a:t>
            </a:r>
            <a:r>
              <a:rPr lang="en-US" b="1" dirty="0" smtClean="0"/>
              <a:t>mother</a:t>
            </a:r>
            <a:r>
              <a:rPr lang="en-US" dirty="0" smtClean="0"/>
              <a:t> </a:t>
            </a:r>
            <a:r>
              <a:rPr lang="en-US" b="1" dirty="0" smtClean="0"/>
              <a:t>and </a:t>
            </a:r>
            <a:r>
              <a:rPr lang="en-US" b="1" dirty="0"/>
              <a:t>fetus. </a:t>
            </a:r>
            <a:endParaRPr lang="en-US" b="1" dirty="0" smtClean="0"/>
          </a:p>
          <a:p>
            <a:r>
              <a:rPr lang="en-US" b="1" dirty="0" smtClean="0"/>
              <a:t>Thus</a:t>
            </a:r>
            <a:r>
              <a:rPr lang="en-US" b="1" dirty="0"/>
              <a:t>, it is important to consider both </a:t>
            </a:r>
            <a:endParaRPr lang="en-US" b="1" dirty="0" smtClean="0"/>
          </a:p>
          <a:p>
            <a:r>
              <a:rPr lang="en-US" b="1" dirty="0" smtClean="0">
                <a:solidFill>
                  <a:srgbClr val="FF0000"/>
                </a:solidFill>
              </a:rPr>
              <a:t>MATERNAL THROMBOCYTOPENIA</a:t>
            </a:r>
            <a:r>
              <a:rPr lang="en-US" dirty="0" smtClean="0">
                <a:solidFill>
                  <a:srgbClr val="FF0000"/>
                </a:solidFill>
              </a:rPr>
              <a:t>  </a:t>
            </a:r>
            <a:r>
              <a:rPr lang="en-US" b="1" dirty="0" smtClean="0"/>
              <a:t>The </a:t>
            </a:r>
            <a:r>
              <a:rPr lang="en-US" b="1" dirty="0" err="1" smtClean="0"/>
              <a:t>antepartum</a:t>
            </a:r>
            <a:r>
              <a:rPr lang="en-US" b="1" dirty="0" smtClean="0"/>
              <a:t> diagnosis of maternal thrombocytopenia has become more common because platelet counts are now routinely obtained as part of prenatal screening.</a:t>
            </a:r>
            <a:endParaRPr lang="en-US" dirty="0" smtClean="0"/>
          </a:p>
          <a:p>
            <a:r>
              <a:rPr lang="en-US" dirty="0" smtClean="0">
                <a:solidFill>
                  <a:srgbClr val="FF0000"/>
                </a:solidFill>
              </a:rPr>
              <a:t> </a:t>
            </a:r>
            <a:r>
              <a:rPr lang="en-US" b="1" dirty="0" smtClean="0">
                <a:solidFill>
                  <a:srgbClr val="FF0000"/>
                </a:solidFill>
              </a:rPr>
              <a:t>And</a:t>
            </a:r>
            <a:endParaRPr lang="en-US" dirty="0">
              <a:solidFill>
                <a:srgbClr val="FF0000"/>
              </a:solidFill>
            </a:endParaRPr>
          </a:p>
          <a:p>
            <a:r>
              <a:rPr lang="en-US" b="1" dirty="0" smtClean="0">
                <a:solidFill>
                  <a:srgbClr val="FF0000"/>
                </a:solidFill>
              </a:rPr>
              <a:t>FETAL THROMBOCYTOPENIA</a:t>
            </a:r>
            <a:endParaRPr lang="en-US" dirty="0">
              <a:solidFill>
                <a:srgbClr val="FF0000"/>
              </a:solidFill>
            </a:endParaRPr>
          </a:p>
          <a:p>
            <a:endParaRPr lang="en-US" dirty="0"/>
          </a:p>
        </p:txBody>
      </p:sp>
    </p:spTree>
    <p:extLst>
      <p:ext uri="{BB962C8B-B14F-4D97-AF65-F5344CB8AC3E}">
        <p14:creationId xmlns:p14="http://schemas.microsoft.com/office/powerpoint/2010/main" xmlns="" val="21745574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normAutofit fontScale="90000"/>
          </a:bodyPr>
          <a:lstStyle/>
          <a:p>
            <a:pPr algn="ctr"/>
            <a:r>
              <a:rPr lang="en-US" dirty="0" smtClean="0"/>
              <a:t>Thrombocytopenia  Causes.</a:t>
            </a:r>
            <a:br>
              <a:rPr lang="en-US" dirty="0" smtClean="0"/>
            </a:br>
            <a:endParaRPr lang="en-US" dirty="0"/>
          </a:p>
        </p:txBody>
      </p:sp>
      <p:sp>
        <p:nvSpPr>
          <p:cNvPr id="3" name="Content Placeholder 2"/>
          <p:cNvSpPr>
            <a:spLocks noGrp="1"/>
          </p:cNvSpPr>
          <p:nvPr>
            <p:ph idx="1"/>
          </p:nvPr>
        </p:nvSpPr>
        <p:spPr>
          <a:xfrm>
            <a:off x="353291" y="1059872"/>
            <a:ext cx="11533909" cy="5527963"/>
          </a:xfrm>
        </p:spPr>
        <p:txBody>
          <a:bodyPr>
            <a:normAutofit/>
          </a:bodyPr>
          <a:lstStyle/>
          <a:p>
            <a:r>
              <a:rPr lang="en-US" dirty="0" smtClean="0"/>
              <a:t> </a:t>
            </a:r>
            <a:r>
              <a:rPr lang="en-US" dirty="0"/>
              <a:t>Can be broadly classified in to five categories based </a:t>
            </a:r>
            <a:r>
              <a:rPr lang="en-US" dirty="0" smtClean="0"/>
              <a:t>on the </a:t>
            </a:r>
            <a:r>
              <a:rPr lang="en-US" dirty="0"/>
              <a:t>mechanism behind reduced platelet count:</a:t>
            </a:r>
          </a:p>
          <a:p>
            <a:r>
              <a:rPr lang="en-US" dirty="0" smtClean="0"/>
              <a:t>1- </a:t>
            </a:r>
            <a:r>
              <a:rPr lang="en-US" dirty="0"/>
              <a:t>Pseudo or Spurious Thrombocytopenia</a:t>
            </a:r>
          </a:p>
          <a:p>
            <a:r>
              <a:rPr lang="en-US" dirty="0" smtClean="0"/>
              <a:t> 2-Dilutional </a:t>
            </a:r>
            <a:r>
              <a:rPr lang="en-US" dirty="0"/>
              <a:t>Thrombocytopenia</a:t>
            </a:r>
          </a:p>
          <a:p>
            <a:r>
              <a:rPr lang="en-US" dirty="0" smtClean="0"/>
              <a:t>3-Decreased </a:t>
            </a:r>
            <a:r>
              <a:rPr lang="en-US" dirty="0"/>
              <a:t>Platelet Production</a:t>
            </a:r>
          </a:p>
          <a:p>
            <a:r>
              <a:rPr lang="en-US" dirty="0" smtClean="0"/>
              <a:t>4-Increased </a:t>
            </a:r>
            <a:r>
              <a:rPr lang="en-US" dirty="0"/>
              <a:t>Platelet Destruction</a:t>
            </a:r>
          </a:p>
          <a:p>
            <a:r>
              <a:rPr lang="en-US" dirty="0" smtClean="0"/>
              <a:t> 5-Altered </a:t>
            </a:r>
            <a:r>
              <a:rPr lang="en-US" dirty="0"/>
              <a:t>Distribution of Platelets ( Increased Sequestration)</a:t>
            </a:r>
          </a:p>
          <a:p>
            <a:r>
              <a:rPr lang="en-US" dirty="0" smtClean="0"/>
              <a:t> </a:t>
            </a:r>
            <a:r>
              <a:rPr lang="en-US" dirty="0"/>
              <a:t>Most common mechanisms are decreased </a:t>
            </a:r>
            <a:r>
              <a:rPr lang="en-US" dirty="0" smtClean="0"/>
              <a:t>platelet production </a:t>
            </a:r>
            <a:r>
              <a:rPr lang="en-US" dirty="0"/>
              <a:t>and increased destruction</a:t>
            </a:r>
          </a:p>
        </p:txBody>
      </p:sp>
    </p:spTree>
    <p:extLst>
      <p:ext uri="{BB962C8B-B14F-4D97-AF65-F5344CB8AC3E}">
        <p14:creationId xmlns:p14="http://schemas.microsoft.com/office/powerpoint/2010/main" xmlns="" val="1336442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0152"/>
            <a:ext cx="10515600" cy="1325563"/>
          </a:xfrm>
        </p:spPr>
        <p:txBody>
          <a:bodyPr>
            <a:normAutofit/>
          </a:bodyPr>
          <a:lstStyle/>
          <a:p>
            <a:pPr algn="ctr"/>
            <a:r>
              <a:rPr lang="en-US" b="1" dirty="0" smtClean="0">
                <a:solidFill>
                  <a:srgbClr val="FF0000"/>
                </a:solidFill>
              </a:rPr>
              <a:t>Maternal </a:t>
            </a:r>
            <a:r>
              <a:rPr lang="en-US" b="1" dirty="0" smtClean="0">
                <a:solidFill>
                  <a:srgbClr val="FF0000"/>
                </a:solidFill>
              </a:rPr>
              <a:t>Thrombocytopenia</a:t>
            </a:r>
            <a:endParaRPr lang="en-US" dirty="0">
              <a:solidFill>
                <a:srgbClr val="FF0000"/>
              </a:solidFill>
            </a:endParaRPr>
          </a:p>
        </p:txBody>
      </p:sp>
    </p:spTree>
    <p:extLst>
      <p:ext uri="{BB962C8B-B14F-4D97-AF65-F5344CB8AC3E}">
        <p14:creationId xmlns:p14="http://schemas.microsoft.com/office/powerpoint/2010/main" xmlns="" val="264079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460" y="119466"/>
            <a:ext cx="10408485" cy="986004"/>
          </a:xfrm>
        </p:spPr>
        <p:txBody>
          <a:bodyPr>
            <a:normAutofit fontScale="90000"/>
          </a:bodyPr>
          <a:lstStyle/>
          <a:p>
            <a:pPr algn="ctr"/>
            <a:r>
              <a:rPr lang="en-US" b="1" dirty="0" smtClean="0"/>
              <a:t/>
            </a:r>
            <a:br>
              <a:rPr lang="en-US" b="1" dirty="0" smtClean="0"/>
            </a:br>
            <a:r>
              <a:rPr lang="en-US" b="1" dirty="0" smtClean="0"/>
              <a:t>Maternal thrombocytopenia Causes</a:t>
            </a:r>
            <a:r>
              <a:rPr lang="en-US" dirty="0" smtClean="0"/>
              <a:t/>
            </a:r>
            <a:br>
              <a:rPr lang="en-US" dirty="0" smtClean="0"/>
            </a:br>
            <a:endParaRPr lang="en-US" dirty="0"/>
          </a:p>
        </p:txBody>
      </p:sp>
      <p:sp>
        <p:nvSpPr>
          <p:cNvPr id="3" name="Content Placeholder 2"/>
          <p:cNvSpPr>
            <a:spLocks noGrp="1"/>
          </p:cNvSpPr>
          <p:nvPr>
            <p:ph idx="1"/>
          </p:nvPr>
        </p:nvSpPr>
        <p:spPr>
          <a:xfrm>
            <a:off x="329901" y="1076540"/>
            <a:ext cx="8131711" cy="5433442"/>
          </a:xfrm>
        </p:spPr>
        <p:txBody>
          <a:bodyPr>
            <a:normAutofit fontScale="85000" lnSpcReduction="20000"/>
          </a:bodyPr>
          <a:lstStyle/>
          <a:p>
            <a:r>
              <a:rPr lang="en-US" dirty="0" smtClean="0"/>
              <a:t>Gestational </a:t>
            </a:r>
            <a:r>
              <a:rPr lang="en-US" dirty="0"/>
              <a:t>thrombocytopenia (GT) (59.3%), </a:t>
            </a:r>
          </a:p>
          <a:p>
            <a:r>
              <a:rPr lang="en-US" dirty="0" smtClean="0"/>
              <a:t>Immune </a:t>
            </a:r>
            <a:r>
              <a:rPr lang="en-US" dirty="0"/>
              <a:t>thrombocytopenic </a:t>
            </a:r>
            <a:r>
              <a:rPr lang="en-US" dirty="0" err="1"/>
              <a:t>purpura</a:t>
            </a:r>
            <a:r>
              <a:rPr lang="en-US" dirty="0"/>
              <a:t> (ITP) (11.05%),</a:t>
            </a:r>
          </a:p>
          <a:p>
            <a:r>
              <a:rPr lang="en-US" dirty="0" smtClean="0"/>
              <a:t>Preeclampsia </a:t>
            </a:r>
            <a:r>
              <a:rPr lang="en-US" dirty="0"/>
              <a:t>(10.05%), and </a:t>
            </a:r>
          </a:p>
          <a:p>
            <a:r>
              <a:rPr lang="en-US" dirty="0"/>
              <a:t>HELLP (Hemolysis, elevated liver enzymes and low platelet count) syndrome (12.06</a:t>
            </a:r>
            <a:r>
              <a:rPr lang="en-US" dirty="0" smtClean="0"/>
              <a:t>%)</a:t>
            </a:r>
            <a:endParaRPr lang="en-US" dirty="0"/>
          </a:p>
          <a:p>
            <a:r>
              <a:rPr lang="en-US" sz="1600" dirty="0"/>
              <a:t>There are additional, rarer causes of thrombocytopenia during pregnancy, including </a:t>
            </a:r>
          </a:p>
          <a:p>
            <a:r>
              <a:rPr lang="en-US" sz="1600" dirty="0" smtClean="0"/>
              <a:t>Disseminated </a:t>
            </a:r>
            <a:r>
              <a:rPr lang="en-US" sz="1600" dirty="0"/>
              <a:t>intravascular coagulation (DIC), </a:t>
            </a:r>
          </a:p>
          <a:p>
            <a:r>
              <a:rPr lang="en-US" sz="1600" dirty="0" smtClean="0"/>
              <a:t>Thrombotic </a:t>
            </a:r>
            <a:r>
              <a:rPr lang="en-US" sz="1600" dirty="0"/>
              <a:t>thrombocytopenic </a:t>
            </a:r>
            <a:r>
              <a:rPr lang="en-US" sz="1600" dirty="0" err="1"/>
              <a:t>purpura</a:t>
            </a:r>
            <a:r>
              <a:rPr lang="en-US" sz="1600" dirty="0"/>
              <a:t> (TTP), </a:t>
            </a:r>
            <a:endParaRPr lang="en-US" sz="1600" dirty="0" smtClean="0"/>
          </a:p>
          <a:p>
            <a:r>
              <a:rPr lang="en-US" sz="1600" dirty="0"/>
              <a:t>Autoimmune conditions such </a:t>
            </a:r>
            <a:r>
              <a:rPr lang="en-US" sz="1600" dirty="0" smtClean="0"/>
              <a:t>as anti-phospholipid </a:t>
            </a:r>
            <a:r>
              <a:rPr lang="en-US" sz="1600" dirty="0"/>
              <a:t>antibodies syndrome (APLA)</a:t>
            </a:r>
            <a:r>
              <a:rPr lang="en-US" sz="1600" dirty="0" smtClean="0"/>
              <a:t> , </a:t>
            </a:r>
            <a:r>
              <a:rPr lang="en-US" sz="1600" dirty="0"/>
              <a:t>Systemic lupus erythematosus (SLE), </a:t>
            </a:r>
          </a:p>
          <a:p>
            <a:r>
              <a:rPr lang="en-US" sz="1600" dirty="0"/>
              <a:t>• Bone marrow disorders such as </a:t>
            </a:r>
            <a:r>
              <a:rPr lang="en-US" sz="1600" dirty="0" smtClean="0"/>
              <a:t>MDS, </a:t>
            </a:r>
            <a:r>
              <a:rPr lang="en-US" sz="1600" dirty="0" err="1" smtClean="0"/>
              <a:t>myelofibrosis</a:t>
            </a:r>
            <a:endParaRPr lang="en-US" sz="1600" dirty="0" smtClean="0"/>
          </a:p>
          <a:p>
            <a:r>
              <a:rPr lang="en-US" sz="1600" dirty="0" smtClean="0"/>
              <a:t>Acute fatty liver of pregnancy ( AFLP)</a:t>
            </a:r>
          </a:p>
          <a:p>
            <a:r>
              <a:rPr lang="en-US" sz="1600" dirty="0" err="1" smtClean="0"/>
              <a:t>Dilutational</a:t>
            </a:r>
            <a:r>
              <a:rPr lang="en-US" sz="1600" dirty="0" smtClean="0"/>
              <a:t> ,</a:t>
            </a:r>
            <a:endParaRPr lang="en-US" sz="1600" dirty="0"/>
          </a:p>
          <a:p>
            <a:r>
              <a:rPr lang="en-US" sz="1600" dirty="0" smtClean="0"/>
              <a:t>Hemolytic </a:t>
            </a:r>
            <a:r>
              <a:rPr lang="en-US" sz="1600" dirty="0"/>
              <a:t>uremic syndrome (</a:t>
            </a:r>
            <a:r>
              <a:rPr lang="en-US" sz="1600" dirty="0" smtClean="0"/>
              <a:t>HUS).</a:t>
            </a:r>
          </a:p>
          <a:p>
            <a:r>
              <a:rPr lang="en-US" sz="1600" dirty="0" smtClean="0"/>
              <a:t>Drugs as  </a:t>
            </a:r>
            <a:r>
              <a:rPr lang="en-US" sz="1600" dirty="0"/>
              <a:t>Heparin induced </a:t>
            </a:r>
            <a:r>
              <a:rPr lang="en-US" sz="1600" dirty="0" smtClean="0"/>
              <a:t>thrombocytopenia or aspirin induced thrombocytopenia</a:t>
            </a:r>
            <a:endParaRPr lang="en-US" sz="1600" dirty="0"/>
          </a:p>
          <a:p>
            <a:r>
              <a:rPr lang="en-US" sz="1600" dirty="0" smtClean="0"/>
              <a:t>• </a:t>
            </a:r>
            <a:r>
              <a:rPr lang="en-US" sz="1600" dirty="0"/>
              <a:t>Inherited, Type IIB </a:t>
            </a:r>
            <a:r>
              <a:rPr lang="en-US" sz="1600" dirty="0" err="1"/>
              <a:t>vWD</a:t>
            </a:r>
            <a:endParaRPr lang="en-US" sz="1600" dirty="0"/>
          </a:p>
          <a:p>
            <a:r>
              <a:rPr lang="en-US" sz="1600" dirty="0"/>
              <a:t>• Nutritional deficiencies B12, folate</a:t>
            </a:r>
          </a:p>
          <a:p>
            <a:r>
              <a:rPr lang="en-US" sz="1600" dirty="0" err="1" smtClean="0"/>
              <a:t>Pseudothrombocytopenia</a:t>
            </a: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024884" y="1690688"/>
            <a:ext cx="4067035" cy="4819294"/>
          </a:xfrm>
          <a:prstGeom prst="rect">
            <a:avLst/>
          </a:prstGeom>
        </p:spPr>
      </p:pic>
    </p:spTree>
    <p:extLst>
      <p:ext uri="{BB962C8B-B14F-4D97-AF65-F5344CB8AC3E}">
        <p14:creationId xmlns:p14="http://schemas.microsoft.com/office/powerpoint/2010/main" xmlns="" val="37989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Investigations</a:t>
            </a:r>
            <a:endParaRPr lang="en-US" dirty="0"/>
          </a:p>
        </p:txBody>
      </p:sp>
      <p:sp>
        <p:nvSpPr>
          <p:cNvPr id="3" name="Content Placeholder 2"/>
          <p:cNvSpPr>
            <a:spLocks noGrp="1"/>
          </p:cNvSpPr>
          <p:nvPr>
            <p:ph idx="1"/>
          </p:nvPr>
        </p:nvSpPr>
        <p:spPr/>
        <p:txBody>
          <a:bodyPr/>
          <a:lstStyle/>
          <a:p>
            <a:r>
              <a:rPr lang="en-US" dirty="0" smtClean="0"/>
              <a:t>  mm</a:t>
            </a:r>
            <a:endParaRPr lang="en-US" dirty="0"/>
          </a:p>
        </p:txBody>
      </p:sp>
      <p:pic>
        <p:nvPicPr>
          <p:cNvPr id="4" name="Picture 3" descr="F:\New folder\5-bleeding-disorder-10-728.jpg"/>
          <p:cNvPicPr>
            <a:picLocks noChangeAspect="1" noChangeArrowheads="1"/>
          </p:cNvPicPr>
          <p:nvPr/>
        </p:nvPicPr>
        <p:blipFill>
          <a:blip r:embed="rId2"/>
          <a:srcRect/>
          <a:stretch>
            <a:fillRect/>
          </a:stretch>
        </p:blipFill>
        <p:spPr bwMode="auto">
          <a:xfrm>
            <a:off x="464024" y="1433015"/>
            <a:ext cx="11150221" cy="5158854"/>
          </a:xfrm>
          <a:prstGeom prst="rect">
            <a:avLst/>
          </a:prstGeom>
          <a:noFill/>
        </p:spPr>
      </p:pic>
    </p:spTree>
    <p:extLst>
      <p:ext uri="{BB962C8B-B14F-4D97-AF65-F5344CB8AC3E}">
        <p14:creationId xmlns:p14="http://schemas.microsoft.com/office/powerpoint/2010/main" xmlns="" val="12972330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3509" y="1513898"/>
            <a:ext cx="10515600" cy="4351338"/>
          </a:xfrm>
        </p:spPr>
        <p:txBody>
          <a:bodyPr>
            <a:normAutofit/>
          </a:bodyPr>
          <a:lstStyle/>
          <a:p>
            <a:r>
              <a:rPr lang="en-US" dirty="0">
                <a:solidFill>
                  <a:srgbClr val="FF0000"/>
                </a:solidFill>
              </a:rPr>
              <a:t>Complete blood count (CBC). </a:t>
            </a:r>
            <a:r>
              <a:rPr lang="en-US" dirty="0"/>
              <a:t>This common blood test is used to determine the number of blood cells, including platelets, in a sample of blood. With ITP, white and red blood cell counts are usually normal, but the platelet count is low.</a:t>
            </a:r>
          </a:p>
          <a:p>
            <a:r>
              <a:rPr lang="en-US" dirty="0">
                <a:solidFill>
                  <a:srgbClr val="FF0000"/>
                </a:solidFill>
              </a:rPr>
              <a:t>Blood smear</a:t>
            </a:r>
            <a:r>
              <a:rPr lang="en-US" dirty="0"/>
              <a:t>. This test is often used to confirm the number of platelets observed in a complete blood count. </a:t>
            </a:r>
            <a:endParaRPr lang="en-US" dirty="0" smtClean="0"/>
          </a:p>
          <a:p>
            <a:r>
              <a:rPr lang="en-US" dirty="0" smtClean="0">
                <a:solidFill>
                  <a:srgbClr val="FF0000"/>
                </a:solidFill>
              </a:rPr>
              <a:t>Bone </a:t>
            </a:r>
            <a:r>
              <a:rPr lang="en-US" dirty="0">
                <a:solidFill>
                  <a:srgbClr val="FF0000"/>
                </a:solidFill>
              </a:rPr>
              <a:t>marrow exam. </a:t>
            </a:r>
            <a:r>
              <a:rPr lang="en-US" dirty="0"/>
              <a:t>This test may be used to help identify the cause of a low platelet count, though the American Society of Hematology doesn't recommend this test for children with ITP.</a:t>
            </a:r>
          </a:p>
          <a:p>
            <a:endParaRPr lang="en-US" dirty="0"/>
          </a:p>
        </p:txBody>
      </p:sp>
    </p:spTree>
    <p:extLst>
      <p:ext uri="{BB962C8B-B14F-4D97-AF65-F5344CB8AC3E}">
        <p14:creationId xmlns:p14="http://schemas.microsoft.com/office/powerpoint/2010/main" xmlns="" val="313574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err="1" smtClean="0">
                <a:solidFill>
                  <a:srgbClr val="FF0000"/>
                </a:solidFill>
              </a:rPr>
              <a:t>Pseudothrombopenia</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 reduced platelet count in EDTA-treated blood  may result from platelet aggregation or from platelet adhesion to leukocytes.</a:t>
            </a:r>
          </a:p>
          <a:p>
            <a:r>
              <a:rPr lang="en-US" dirty="0" smtClean="0"/>
              <a:t>This laboratory phenomenon can be identified as such by the microscopic examination of blood smear</a:t>
            </a:r>
            <a:endParaRPr lang="en-US" dirty="0"/>
          </a:p>
        </p:txBody>
      </p:sp>
    </p:spTree>
    <p:extLst>
      <p:ext uri="{BB962C8B-B14F-4D97-AF65-F5344CB8AC3E}">
        <p14:creationId xmlns:p14="http://schemas.microsoft.com/office/powerpoint/2010/main" xmlns="" val="3425101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115741"/>
            <a:ext cx="10515600" cy="1048041"/>
          </a:xfrm>
        </p:spPr>
        <p:txBody>
          <a:bodyPr>
            <a:noAutofit/>
          </a:bodyPr>
          <a:lstStyle/>
          <a:p>
            <a:pPr algn="ctr"/>
            <a:r>
              <a:rPr lang="en-US" sz="2800" b="1" dirty="0" smtClean="0">
                <a:solidFill>
                  <a:srgbClr val="FF0000"/>
                </a:solidFill>
              </a:rPr>
              <a:t>Gestational </a:t>
            </a:r>
            <a:r>
              <a:rPr lang="en-US" sz="2800" b="1" dirty="0" smtClean="0">
                <a:solidFill>
                  <a:srgbClr val="FF0000"/>
                </a:solidFill>
              </a:rPr>
              <a:t>Thrombocytopenia </a:t>
            </a:r>
            <a:r>
              <a:rPr lang="en-US" sz="2800" b="1" dirty="0" smtClean="0">
                <a:solidFill>
                  <a:srgbClr val="FF0000"/>
                </a:solidFill>
              </a:rPr>
              <a:t>(GTP) Or</a:t>
            </a:r>
            <a:br>
              <a:rPr lang="en-US" sz="2800" b="1" dirty="0" smtClean="0">
                <a:solidFill>
                  <a:srgbClr val="FF0000"/>
                </a:solidFill>
              </a:rPr>
            </a:br>
            <a:r>
              <a:rPr lang="en-US" sz="2800" b="1" dirty="0" smtClean="0">
                <a:solidFill>
                  <a:srgbClr val="FF0000"/>
                </a:solidFill>
              </a:rPr>
              <a:t>Incidental Thrombocytopenia Of Pregnancy</a:t>
            </a:r>
            <a:endParaRPr lang="en-US" sz="2800" dirty="0">
              <a:solidFill>
                <a:srgbClr val="FF0000"/>
              </a:solidFill>
            </a:endParaRPr>
          </a:p>
        </p:txBody>
      </p:sp>
      <p:sp>
        <p:nvSpPr>
          <p:cNvPr id="3" name="Content Placeholder 2"/>
          <p:cNvSpPr>
            <a:spLocks noGrp="1"/>
          </p:cNvSpPr>
          <p:nvPr>
            <p:ph idx="1"/>
          </p:nvPr>
        </p:nvSpPr>
        <p:spPr>
          <a:xfrm>
            <a:off x="360213" y="1184564"/>
            <a:ext cx="11402295" cy="5382491"/>
          </a:xfrm>
        </p:spPr>
        <p:txBody>
          <a:bodyPr>
            <a:normAutofit/>
          </a:bodyPr>
          <a:lstStyle/>
          <a:p>
            <a:r>
              <a:rPr lang="en-US" b="1" dirty="0" smtClean="0"/>
              <a:t>It </a:t>
            </a:r>
            <a:r>
              <a:rPr lang="en-US" b="1" dirty="0" smtClean="0"/>
              <a:t>is a mild (usually more than 70,000/</a:t>
            </a:r>
            <a:r>
              <a:rPr lang="en-US" b="1" dirty="0" err="1" smtClean="0"/>
              <a:t>μL</a:t>
            </a:r>
            <a:r>
              <a:rPr lang="en-US" b="1" dirty="0" smtClean="0"/>
              <a:t> platelet count), </a:t>
            </a:r>
          </a:p>
          <a:p>
            <a:r>
              <a:rPr lang="en-US" b="1" dirty="0" smtClean="0"/>
              <a:t>Common </a:t>
            </a:r>
            <a:r>
              <a:rPr lang="en-US" dirty="0"/>
              <a:t>in approximately 8% of </a:t>
            </a:r>
            <a:r>
              <a:rPr lang="en-US" dirty="0" smtClean="0"/>
              <a:t>all  pregnancies</a:t>
            </a:r>
          </a:p>
          <a:p>
            <a:r>
              <a:rPr lang="en-US" dirty="0" smtClean="0"/>
              <a:t>Accounts </a:t>
            </a:r>
            <a:r>
              <a:rPr lang="en-US" dirty="0"/>
              <a:t>for more than 70% of cases with  </a:t>
            </a:r>
            <a:r>
              <a:rPr lang="en-US" dirty="0" smtClean="0"/>
              <a:t>thrombocytopenia </a:t>
            </a:r>
            <a:r>
              <a:rPr lang="en-US" dirty="0"/>
              <a:t>in pregnancy</a:t>
            </a:r>
            <a:endParaRPr lang="en-US" b="1" dirty="0" smtClean="0"/>
          </a:p>
          <a:p>
            <a:r>
              <a:rPr lang="en-US" b="1" dirty="0" smtClean="0"/>
              <a:t>Asymptomatic </a:t>
            </a:r>
            <a:r>
              <a:rPr lang="en-US" b="1" dirty="0" smtClean="0"/>
              <a:t>thrombocytopenia </a:t>
            </a:r>
          </a:p>
          <a:p>
            <a:r>
              <a:rPr lang="en-US" b="1" dirty="0" smtClean="0"/>
              <a:t>That </a:t>
            </a:r>
            <a:r>
              <a:rPr lang="en-US" b="1" dirty="0" smtClean="0"/>
              <a:t>occurs during pregnancy </a:t>
            </a:r>
            <a:r>
              <a:rPr lang="en-US" dirty="0"/>
              <a:t>, especially during the third trimester</a:t>
            </a:r>
            <a:r>
              <a:rPr lang="en-US" b="1" dirty="0" smtClean="0"/>
              <a:t> </a:t>
            </a:r>
          </a:p>
          <a:p>
            <a:r>
              <a:rPr lang="en-US" b="1" dirty="0" smtClean="0"/>
              <a:t>The cause of thrombocytopenia in these women is unclear, </a:t>
            </a:r>
          </a:p>
          <a:p>
            <a:r>
              <a:rPr lang="en-US" b="1" dirty="0" smtClean="0"/>
              <a:t>But </a:t>
            </a:r>
            <a:r>
              <a:rPr lang="en-US" b="1" dirty="0" smtClean="0"/>
              <a:t>may be an acceleration of the physiologic pattern of increased platelet destruction (</a:t>
            </a:r>
            <a:r>
              <a:rPr lang="en-US" dirty="0" smtClean="0"/>
              <a:t>Increase in blood volume , Platelet activation , Increased platelet clearance)</a:t>
            </a:r>
            <a:r>
              <a:rPr lang="en-US" b="1" dirty="0" smtClean="0"/>
              <a:t>. </a:t>
            </a:r>
          </a:p>
          <a:p>
            <a:r>
              <a:rPr lang="en-US" dirty="0"/>
              <a:t>It is a diagnosis of </a:t>
            </a:r>
            <a:r>
              <a:rPr lang="en-US" dirty="0" smtClean="0"/>
              <a:t>exclusion</a:t>
            </a:r>
            <a:endParaRPr lang="en-US" b="1" dirty="0" smtClean="0"/>
          </a:p>
        </p:txBody>
      </p:sp>
    </p:spTree>
    <p:extLst>
      <p:ext uri="{BB962C8B-B14F-4D97-AF65-F5344CB8AC3E}">
        <p14:creationId xmlns:p14="http://schemas.microsoft.com/office/powerpoint/2010/main" xmlns="" val="361423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81891"/>
            <a:ext cx="11007437" cy="5943600"/>
          </a:xfrm>
        </p:spPr>
        <p:txBody>
          <a:bodyPr>
            <a:normAutofit/>
          </a:bodyPr>
          <a:lstStyle/>
          <a:p>
            <a:r>
              <a:rPr lang="en-US" dirty="0" smtClean="0"/>
              <a:t>The haemostatic role of platelets was established in the </a:t>
            </a:r>
            <a:r>
              <a:rPr lang="en-US" dirty="0" smtClean="0">
                <a:solidFill>
                  <a:srgbClr val="FF0000"/>
                </a:solidFill>
              </a:rPr>
              <a:t>1880s by </a:t>
            </a:r>
            <a:r>
              <a:rPr lang="en-US" dirty="0" err="1" smtClean="0">
                <a:solidFill>
                  <a:srgbClr val="FF0000"/>
                </a:solidFill>
              </a:rPr>
              <a:t>Bizzozero</a:t>
            </a:r>
            <a:r>
              <a:rPr lang="en-US" dirty="0" smtClean="0">
                <a:solidFill>
                  <a:srgbClr val="FF0000"/>
                </a:solidFill>
              </a:rPr>
              <a:t> </a:t>
            </a:r>
            <a:r>
              <a:rPr lang="en-US" dirty="0" smtClean="0"/>
              <a:t>who observed their ability to </a:t>
            </a:r>
            <a:r>
              <a:rPr lang="en-US" dirty="0" smtClean="0">
                <a:solidFill>
                  <a:schemeClr val="tx2">
                    <a:lumMod val="75000"/>
                  </a:schemeClr>
                </a:solidFill>
              </a:rPr>
              <a:t>adhere and aggregate </a:t>
            </a:r>
            <a:r>
              <a:rPr lang="en-US" dirty="0" smtClean="0"/>
              <a:t>at sites of vascular injury.</a:t>
            </a:r>
          </a:p>
          <a:p>
            <a:r>
              <a:rPr lang="en-US" dirty="0" smtClean="0"/>
              <a:t> It was only some </a:t>
            </a:r>
            <a:r>
              <a:rPr lang="en-US" dirty="0" smtClean="0">
                <a:solidFill>
                  <a:srgbClr val="FF0000"/>
                </a:solidFill>
              </a:rPr>
              <a:t>80 years later </a:t>
            </a:r>
            <a:r>
              <a:rPr lang="en-US" dirty="0" smtClean="0"/>
              <a:t>that the function of platelets in </a:t>
            </a:r>
            <a:r>
              <a:rPr lang="en-US" dirty="0" smtClean="0">
                <a:solidFill>
                  <a:schemeClr val="tx2">
                    <a:lumMod val="75000"/>
                  </a:schemeClr>
                </a:solidFill>
              </a:rPr>
              <a:t>maintaining the structural </a:t>
            </a:r>
            <a:r>
              <a:rPr lang="en-US" dirty="0" smtClean="0"/>
              <a:t>integrity of intact blood vessels was reported by </a:t>
            </a:r>
            <a:r>
              <a:rPr lang="en-US" dirty="0" err="1" smtClean="0">
                <a:solidFill>
                  <a:srgbClr val="FF0000"/>
                </a:solidFill>
              </a:rPr>
              <a:t>Danielli</a:t>
            </a:r>
            <a:r>
              <a:rPr lang="en-US" dirty="0" smtClean="0">
                <a:solidFill>
                  <a:srgbClr val="FF0000"/>
                </a:solidFill>
              </a:rPr>
              <a:t>.</a:t>
            </a:r>
            <a:r>
              <a:rPr lang="en-US" dirty="0" smtClean="0"/>
              <a:t> </a:t>
            </a:r>
          </a:p>
          <a:p>
            <a:r>
              <a:rPr lang="en-US" dirty="0" smtClean="0">
                <a:solidFill>
                  <a:srgbClr val="FF0000"/>
                </a:solidFill>
              </a:rPr>
              <a:t>Subsequent </a:t>
            </a:r>
            <a:r>
              <a:rPr lang="en-US" dirty="0" smtClean="0">
                <a:solidFill>
                  <a:srgbClr val="FF0000"/>
                </a:solidFill>
              </a:rPr>
              <a:t>studies </a:t>
            </a:r>
            <a:r>
              <a:rPr lang="en-US" dirty="0" smtClean="0"/>
              <a:t>have demonstrated further that platelets are continuously needed to </a:t>
            </a:r>
            <a:r>
              <a:rPr lang="en-US" dirty="0" smtClean="0">
                <a:solidFill>
                  <a:schemeClr val="tx2">
                    <a:lumMod val="75000"/>
                  </a:schemeClr>
                </a:solidFill>
              </a:rPr>
              <a:t>support intact mature </a:t>
            </a:r>
            <a:r>
              <a:rPr lang="en-US" dirty="0" smtClean="0"/>
              <a:t>blood vessels. </a:t>
            </a:r>
          </a:p>
          <a:p>
            <a:r>
              <a:rPr lang="en-US" dirty="0" smtClean="0">
                <a:solidFill>
                  <a:srgbClr val="FF0000"/>
                </a:solidFill>
              </a:rPr>
              <a:t>More recently, </a:t>
            </a:r>
            <a:r>
              <a:rPr lang="en-US" dirty="0" smtClean="0"/>
              <a:t>platelets were shown to </a:t>
            </a:r>
            <a:r>
              <a:rPr lang="en-US" dirty="0" smtClean="0">
                <a:solidFill>
                  <a:schemeClr val="tx2">
                    <a:lumMod val="75000"/>
                  </a:schemeClr>
                </a:solidFill>
              </a:rPr>
              <a:t>safeguard developing vessels</a:t>
            </a:r>
            <a:r>
              <a:rPr lang="en-US" dirty="0" smtClean="0"/>
              <a:t>, </a:t>
            </a:r>
            <a:r>
              <a:rPr lang="en-US" dirty="0" err="1" smtClean="0"/>
              <a:t>lymphatics</a:t>
            </a:r>
            <a:r>
              <a:rPr lang="en-US" dirty="0" smtClean="0"/>
              <a:t>, as well as the microvasculature at sites of leukocyte infiltration, including inflamed organs and </a:t>
            </a:r>
            <a:r>
              <a:rPr lang="en-US" dirty="0" err="1" smtClean="0"/>
              <a:t>tumours</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6537"/>
            <a:ext cx="10515600" cy="4880426"/>
          </a:xfrm>
        </p:spPr>
        <p:txBody>
          <a:bodyPr>
            <a:normAutofit fontScale="92500" lnSpcReduction="10000"/>
          </a:bodyPr>
          <a:lstStyle/>
          <a:p>
            <a:r>
              <a:rPr lang="en-US" b="1" dirty="0"/>
              <a:t>Women with this diagnosis are healthy, not at risk for fetal thrombocytopenia or bleeding complications, and have no history of autoimmune thrombocytopenia. </a:t>
            </a:r>
          </a:p>
          <a:p>
            <a:r>
              <a:rPr lang="en-US" b="1" dirty="0"/>
              <a:t>Platelet counts return to normal after delivery </a:t>
            </a:r>
            <a:r>
              <a:rPr lang="en-US" dirty="0"/>
              <a:t>within 12 weeks of delivery </a:t>
            </a:r>
            <a:endParaRPr lang="en-US" b="1" dirty="0"/>
          </a:p>
          <a:p>
            <a:r>
              <a:rPr lang="en-US" b="1" dirty="0"/>
              <a:t>It can be difficult to distinguish GTP from autoimmune thrombocytopenia If thrombocytopenia is found late in pregnancy and counts are more than 70,000/</a:t>
            </a:r>
            <a:r>
              <a:rPr lang="en-US" b="1" dirty="0" err="1"/>
              <a:t>μL</a:t>
            </a:r>
            <a:r>
              <a:rPr lang="en-US" b="1" dirty="0"/>
              <a:t>, GTP is the most likely diagnosis. </a:t>
            </a:r>
          </a:p>
          <a:p>
            <a:r>
              <a:rPr lang="en-US" b="1" dirty="0"/>
              <a:t>However, other causes of thrombocytopenia, including preeclampsia, should be excluded.</a:t>
            </a:r>
          </a:p>
          <a:p>
            <a:r>
              <a:rPr lang="en-US" b="1" dirty="0"/>
              <a:t> Women with GTP do not require additional testing or specialized care</a:t>
            </a:r>
          </a:p>
          <a:p>
            <a:r>
              <a:rPr lang="en-US" b="1" dirty="0"/>
              <a:t>Gestational thrombocytopenia can recur; the risk of recurrence, however, is unknown</a:t>
            </a:r>
            <a:r>
              <a:rPr lang="en-US" dirty="0"/>
              <a:t>.</a:t>
            </a:r>
          </a:p>
          <a:p>
            <a:endParaRPr lang="en-US" dirty="0"/>
          </a:p>
          <a:p>
            <a:endParaRPr lang="en-US" dirty="0"/>
          </a:p>
        </p:txBody>
      </p:sp>
    </p:spTree>
    <p:extLst>
      <p:ext uri="{BB962C8B-B14F-4D97-AF65-F5344CB8AC3E}">
        <p14:creationId xmlns:p14="http://schemas.microsoft.com/office/powerpoint/2010/main" xmlns="" val="384201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198871"/>
            <a:ext cx="11083636" cy="1110384"/>
          </a:xfrm>
        </p:spPr>
        <p:txBody>
          <a:bodyPr>
            <a:normAutofit/>
          </a:bodyPr>
          <a:lstStyle/>
          <a:p>
            <a:pPr algn="ctr"/>
            <a:r>
              <a:rPr lang="en-US" sz="3600" b="1" dirty="0" smtClean="0">
                <a:solidFill>
                  <a:srgbClr val="FF0000"/>
                </a:solidFill>
              </a:rPr>
              <a:t>Autoimmune </a:t>
            </a:r>
            <a:r>
              <a:rPr lang="en-US" sz="3600" b="1" dirty="0" smtClean="0">
                <a:solidFill>
                  <a:srgbClr val="FF0000"/>
                </a:solidFill>
              </a:rPr>
              <a:t>Thrombocytopenia</a:t>
            </a:r>
            <a:r>
              <a:rPr lang="en-US" sz="3600" b="1" dirty="0" smtClean="0">
                <a:solidFill>
                  <a:srgbClr val="FF0000"/>
                </a:solidFill>
              </a:rPr>
              <a:t>, Or </a:t>
            </a:r>
            <a:br>
              <a:rPr lang="en-US" sz="3600" b="1" dirty="0" smtClean="0">
                <a:solidFill>
                  <a:srgbClr val="FF0000"/>
                </a:solidFill>
              </a:rPr>
            </a:br>
            <a:r>
              <a:rPr lang="en-US" sz="3600" b="1" dirty="0" smtClean="0">
                <a:solidFill>
                  <a:srgbClr val="FF0000"/>
                </a:solidFill>
              </a:rPr>
              <a:t>Idiopathic </a:t>
            </a:r>
            <a:r>
              <a:rPr lang="en-US" sz="3600" b="1" dirty="0" err="1" smtClean="0">
                <a:solidFill>
                  <a:srgbClr val="FF0000"/>
                </a:solidFill>
              </a:rPr>
              <a:t>Thrombocytopenicpurpura</a:t>
            </a:r>
            <a:r>
              <a:rPr lang="en-US" sz="3600" b="1" dirty="0" smtClean="0">
                <a:solidFill>
                  <a:srgbClr val="FF0000"/>
                </a:solidFill>
              </a:rPr>
              <a:t> </a:t>
            </a:r>
            <a:r>
              <a:rPr lang="en-US" sz="3600" b="1" dirty="0" smtClean="0">
                <a:solidFill>
                  <a:srgbClr val="FF0000"/>
                </a:solidFill>
              </a:rPr>
              <a:t>(ITP) </a:t>
            </a:r>
            <a:endParaRPr lang="en-US" sz="3600" dirty="0">
              <a:solidFill>
                <a:srgbClr val="FF0000"/>
              </a:solidFill>
            </a:endParaRPr>
          </a:p>
        </p:txBody>
      </p:sp>
      <p:sp>
        <p:nvSpPr>
          <p:cNvPr id="3" name="Content Placeholder 2"/>
          <p:cNvSpPr>
            <a:spLocks noGrp="1"/>
          </p:cNvSpPr>
          <p:nvPr>
            <p:ph idx="1"/>
          </p:nvPr>
        </p:nvSpPr>
        <p:spPr>
          <a:xfrm>
            <a:off x="318654" y="1493115"/>
            <a:ext cx="11547764" cy="5053157"/>
          </a:xfrm>
        </p:spPr>
        <p:txBody>
          <a:bodyPr>
            <a:normAutofit fontScale="85000" lnSpcReduction="20000"/>
          </a:bodyPr>
          <a:lstStyle/>
          <a:p>
            <a:r>
              <a:rPr lang="en-US" b="1" dirty="0" smtClean="0"/>
              <a:t>It is a syndrome characterized by immunologically mediated thrombocytopenia.</a:t>
            </a:r>
          </a:p>
          <a:p>
            <a:r>
              <a:rPr lang="en-US" b="1" dirty="0" smtClean="0"/>
              <a:t> The disorder is caused primarily by </a:t>
            </a:r>
            <a:r>
              <a:rPr lang="en-US" b="1" dirty="0" err="1" smtClean="0"/>
              <a:t>autoantibodies</a:t>
            </a:r>
            <a:r>
              <a:rPr lang="en-US" b="1" dirty="0" smtClean="0"/>
              <a:t> to platelet membrane </a:t>
            </a:r>
            <a:r>
              <a:rPr lang="en-US" b="1" dirty="0" err="1" smtClean="0"/>
              <a:t>glycoproteins</a:t>
            </a:r>
            <a:r>
              <a:rPr lang="en-US" b="1" dirty="0" smtClean="0"/>
              <a:t>, leading to increased platelet destruction. </a:t>
            </a:r>
          </a:p>
          <a:p>
            <a:r>
              <a:rPr lang="en-US" b="1" dirty="0" smtClean="0"/>
              <a:t>In adults, ITP is typically a chronic disorder. </a:t>
            </a:r>
          </a:p>
          <a:p>
            <a:r>
              <a:rPr lang="en-US" b="1" dirty="0" smtClean="0"/>
              <a:t>It can be difficult to distinguish from other causes of thrombocytopenia and is a diagnosis of exclusion. </a:t>
            </a:r>
          </a:p>
          <a:p>
            <a:r>
              <a:rPr lang="en-US" b="1" dirty="0" smtClean="0"/>
              <a:t>The most common signs and symptoms include </a:t>
            </a:r>
            <a:r>
              <a:rPr lang="en-US" b="1" dirty="0" err="1" smtClean="0"/>
              <a:t>petechiae</a:t>
            </a:r>
            <a:r>
              <a:rPr lang="en-US" b="1" dirty="0" smtClean="0"/>
              <a:t>, </a:t>
            </a:r>
            <a:r>
              <a:rPr lang="en-US" b="1" dirty="0" err="1" smtClean="0"/>
              <a:t>ecchymoses</a:t>
            </a:r>
            <a:r>
              <a:rPr lang="en-US" b="1" dirty="0" smtClean="0"/>
              <a:t>, easy bruising, </a:t>
            </a:r>
            <a:r>
              <a:rPr lang="en-US" b="1" dirty="0" err="1" smtClean="0"/>
              <a:t>epistaxis</a:t>
            </a:r>
            <a:r>
              <a:rPr lang="en-US" b="1" dirty="0" smtClean="0"/>
              <a:t>, gingival bleeding, and </a:t>
            </a:r>
            <a:r>
              <a:rPr lang="en-US" b="1" dirty="0" err="1" smtClean="0"/>
              <a:t>menorrhagia</a:t>
            </a:r>
            <a:r>
              <a:rPr lang="en-US" b="1" dirty="0" smtClean="0"/>
              <a:t>. </a:t>
            </a:r>
          </a:p>
          <a:p>
            <a:r>
              <a:rPr lang="en-US" b="1" dirty="0" smtClean="0"/>
              <a:t>Serious spontaneous bleeding complications are rare, even in severely </a:t>
            </a:r>
            <a:r>
              <a:rPr lang="en-US" b="1" dirty="0" err="1" smtClean="0"/>
              <a:t>thrombocytic</a:t>
            </a:r>
            <a:r>
              <a:rPr lang="en-US" b="1" dirty="0" smtClean="0"/>
              <a:t> individuals with platelet counts of less than 10,000/</a:t>
            </a:r>
            <a:r>
              <a:rPr lang="en-US" b="1" dirty="0" err="1" smtClean="0"/>
              <a:t>μL</a:t>
            </a:r>
            <a:r>
              <a:rPr lang="en-US" b="1" dirty="0" smtClean="0"/>
              <a:t> </a:t>
            </a:r>
          </a:p>
          <a:p>
            <a:r>
              <a:rPr lang="en-US" b="1" dirty="0" smtClean="0"/>
              <a:t> When thrombocytopenia is profound and detected early in pregnancy, suspicion is high that the diagnosis is ITP. </a:t>
            </a:r>
          </a:p>
          <a:p>
            <a:r>
              <a:rPr lang="en-US" b="1" dirty="0" smtClean="0"/>
              <a:t>It often coexists with pregnancy because the disease usually presents in the second to third decade of life and has a female preponderance of 3 : 1</a:t>
            </a:r>
            <a:endParaRPr lang="en-US" dirty="0" smtClean="0"/>
          </a:p>
          <a:p>
            <a:endParaRPr lang="en-US" dirty="0"/>
          </a:p>
        </p:txBody>
      </p:sp>
    </p:spTree>
    <p:extLst>
      <p:ext uri="{BB962C8B-B14F-4D97-AF65-F5344CB8AC3E}">
        <p14:creationId xmlns:p14="http://schemas.microsoft.com/office/powerpoint/2010/main" xmlns="" val="1202939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437" y="911225"/>
            <a:ext cx="11423072" cy="5551920"/>
          </a:xfrm>
        </p:spPr>
        <p:txBody>
          <a:bodyPr>
            <a:normAutofit/>
          </a:bodyPr>
          <a:lstStyle/>
          <a:p>
            <a:r>
              <a:rPr lang="en-US" b="1" dirty="0" smtClean="0"/>
              <a:t>Few diagnostic tests are useful in the evaluation of ITP. </a:t>
            </a:r>
          </a:p>
          <a:p>
            <a:r>
              <a:rPr lang="en-US" b="1" dirty="0" smtClean="0"/>
              <a:t>A complete blood count (CBC) and peripheral blood smear are helpful to exclude other causes of thrombocytopenia (e.g., </a:t>
            </a:r>
            <a:r>
              <a:rPr lang="en-US" b="1" dirty="0" err="1" smtClean="0"/>
              <a:t>pancytopenia</a:t>
            </a:r>
            <a:r>
              <a:rPr lang="en-US" b="1" dirty="0" smtClean="0"/>
              <a:t>, </a:t>
            </a:r>
            <a:r>
              <a:rPr lang="en-US" b="1" dirty="0" err="1" smtClean="0"/>
              <a:t>leukemias</a:t>
            </a:r>
            <a:r>
              <a:rPr lang="en-US" b="1" dirty="0" smtClean="0"/>
              <a:t>). </a:t>
            </a:r>
          </a:p>
          <a:p>
            <a:r>
              <a:rPr lang="en-US" b="1" dirty="0" smtClean="0"/>
              <a:t>The peripheral smear may show an increased proportion of slightly enlarged platelets.</a:t>
            </a:r>
          </a:p>
          <a:p>
            <a:r>
              <a:rPr lang="en-US" b="1" dirty="0" smtClean="0"/>
              <a:t> Bone marrow biopsy is sometimes helpful to clarify the diagnosis as increased numbers of immature </a:t>
            </a:r>
            <a:r>
              <a:rPr lang="en-US" b="1" dirty="0" err="1" smtClean="0"/>
              <a:t>megakaryocytes</a:t>
            </a:r>
            <a:r>
              <a:rPr lang="en-US" b="1" dirty="0" smtClean="0"/>
              <a:t> may be seen and inadequate platelet production may be excluded.</a:t>
            </a:r>
          </a:p>
          <a:p>
            <a:endParaRPr lang="en-US" b="1" dirty="0" smtClean="0"/>
          </a:p>
        </p:txBody>
      </p:sp>
    </p:spTree>
    <p:extLst>
      <p:ext uri="{BB962C8B-B14F-4D97-AF65-F5344CB8AC3E}">
        <p14:creationId xmlns:p14="http://schemas.microsoft.com/office/powerpoint/2010/main" xmlns="" val="85998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6582"/>
            <a:ext cx="10515600" cy="5470381"/>
          </a:xfrm>
        </p:spPr>
        <p:txBody>
          <a:bodyPr>
            <a:normAutofit/>
          </a:bodyPr>
          <a:lstStyle/>
          <a:p>
            <a:r>
              <a:rPr lang="en-US" b="1" dirty="0" smtClean="0"/>
              <a:t>The focus of maternal therapy is to avoid bleeding complications associated with severe thrombocytopenia. Because labor and delivery pose a substantial risk for bleeding, most authorities recommend more aggressive medical therapy for women in the late second or third trimesters. </a:t>
            </a:r>
          </a:p>
        </p:txBody>
      </p:sp>
    </p:spTree>
    <p:extLst>
      <p:ext uri="{BB962C8B-B14F-4D97-AF65-F5344CB8AC3E}">
        <p14:creationId xmlns:p14="http://schemas.microsoft.com/office/powerpoint/2010/main" xmlns="" val="714190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3291" y="946347"/>
            <a:ext cx="11305309" cy="5281683"/>
          </a:xfrm>
        </p:spPr>
        <p:txBody>
          <a:bodyPr>
            <a:normAutofit fontScale="92500" lnSpcReduction="10000"/>
          </a:bodyPr>
          <a:lstStyle/>
          <a:p>
            <a:r>
              <a:rPr lang="en-US" b="1" dirty="0"/>
              <a:t>Current recommendations about maternal therapy for ITP are derived largely from </a:t>
            </a:r>
            <a:r>
              <a:rPr lang="en-US" b="1" dirty="0">
                <a:solidFill>
                  <a:schemeClr val="accent2">
                    <a:lumMod val="75000"/>
                  </a:schemeClr>
                </a:solidFill>
              </a:rPr>
              <a:t>expert opinion. </a:t>
            </a:r>
          </a:p>
          <a:p>
            <a:r>
              <a:rPr lang="en-US" b="1" dirty="0"/>
              <a:t>Pregnant women who are asymptomatic and who have platelet counts of over 50,000/</a:t>
            </a:r>
            <a:r>
              <a:rPr lang="en-US" b="1" dirty="0" err="1"/>
              <a:t>μL</a:t>
            </a:r>
            <a:r>
              <a:rPr lang="en-US" b="1" dirty="0"/>
              <a:t> </a:t>
            </a:r>
            <a:r>
              <a:rPr lang="en-US" b="1" dirty="0">
                <a:solidFill>
                  <a:srgbClr val="FF0000"/>
                </a:solidFill>
              </a:rPr>
              <a:t>do not require treatment. </a:t>
            </a:r>
          </a:p>
          <a:p>
            <a:r>
              <a:rPr lang="en-US" b="1" dirty="0"/>
              <a:t>In the first and second trimesters, asymptomatic women with platelet counts of 30,000–50,000/</a:t>
            </a:r>
            <a:r>
              <a:rPr lang="en-US" b="1" dirty="0" err="1"/>
              <a:t>μL</a:t>
            </a:r>
            <a:r>
              <a:rPr lang="en-US" b="1" dirty="0"/>
              <a:t> also </a:t>
            </a:r>
            <a:r>
              <a:rPr lang="en-US" b="1" dirty="0">
                <a:solidFill>
                  <a:srgbClr val="FF0000"/>
                </a:solidFill>
              </a:rPr>
              <a:t>do not require treatment</a:t>
            </a:r>
            <a:r>
              <a:rPr lang="en-US" b="1" dirty="0"/>
              <a:t>. </a:t>
            </a:r>
          </a:p>
          <a:p>
            <a:r>
              <a:rPr lang="en-US" b="1" dirty="0"/>
              <a:t>It is </a:t>
            </a:r>
            <a:r>
              <a:rPr lang="en-US" b="1" dirty="0">
                <a:solidFill>
                  <a:srgbClr val="FF0000"/>
                </a:solidFill>
              </a:rPr>
              <a:t>controversial as to whether women with counts </a:t>
            </a:r>
            <a:r>
              <a:rPr lang="en-US" b="1" dirty="0"/>
              <a:t>between 30,000 and 50,000/</a:t>
            </a:r>
            <a:r>
              <a:rPr lang="en-US" b="1" dirty="0" err="1"/>
              <a:t>μL</a:t>
            </a:r>
            <a:r>
              <a:rPr lang="en-US" b="1" dirty="0"/>
              <a:t> should be treated during the third trimester.</a:t>
            </a:r>
          </a:p>
          <a:p>
            <a:r>
              <a:rPr lang="en-US" b="1" dirty="0"/>
              <a:t> </a:t>
            </a:r>
            <a:r>
              <a:rPr lang="en-US" b="1" dirty="0">
                <a:solidFill>
                  <a:srgbClr val="FF0000"/>
                </a:solidFill>
              </a:rPr>
              <a:t>Treatment is considered appropriate for women with</a:t>
            </a:r>
          </a:p>
          <a:p>
            <a:r>
              <a:rPr lang="en-US" b="1" dirty="0"/>
              <a:t>1 - Platelet counts of less than 10,000/</a:t>
            </a:r>
            <a:r>
              <a:rPr lang="en-US" b="1" dirty="0" err="1"/>
              <a:t>μL</a:t>
            </a:r>
            <a:r>
              <a:rPr lang="en-US" b="1" dirty="0"/>
              <a:t> at any gestational age;</a:t>
            </a:r>
            <a:endParaRPr lang="en-US" dirty="0"/>
          </a:p>
          <a:p>
            <a:r>
              <a:rPr lang="en-US" b="1" dirty="0"/>
              <a:t>2 - Platelet counts of 10,000–30,000/</a:t>
            </a:r>
            <a:r>
              <a:rPr lang="en-US" b="1" dirty="0" err="1"/>
              <a:t>μL</a:t>
            </a:r>
            <a:r>
              <a:rPr lang="en-US" b="1" dirty="0"/>
              <a:t> during the second or third trimesters; or</a:t>
            </a:r>
            <a:endParaRPr lang="en-US" dirty="0"/>
          </a:p>
          <a:p>
            <a:r>
              <a:rPr lang="en-US" b="1" dirty="0"/>
              <a:t>3 - Platelet counts of 10,000–30,000/</a:t>
            </a:r>
            <a:r>
              <a:rPr lang="en-US" b="1" dirty="0" err="1"/>
              <a:t>μL</a:t>
            </a:r>
            <a:r>
              <a:rPr lang="en-US" b="1" dirty="0"/>
              <a:t> with bleeding at any gestational age.</a:t>
            </a:r>
            <a:endParaRPr lang="en-US" dirty="0"/>
          </a:p>
          <a:p>
            <a:endParaRPr lang="en-US" dirty="0"/>
          </a:p>
        </p:txBody>
      </p:sp>
    </p:spTree>
    <p:extLst>
      <p:ext uri="{BB962C8B-B14F-4D97-AF65-F5344CB8AC3E}">
        <p14:creationId xmlns:p14="http://schemas.microsoft.com/office/powerpoint/2010/main" xmlns="" val="71478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673" y="1799070"/>
            <a:ext cx="10979727" cy="1465536"/>
          </a:xfrm>
        </p:spPr>
        <p:txBody>
          <a:bodyPr>
            <a:normAutofit fontScale="90000"/>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PREGNANCY TREATMENT AND CARE</a:t>
            </a:r>
            <a:r>
              <a:rPr lang="en-US" dirty="0" smtClean="0">
                <a:solidFill>
                  <a:srgbClr val="FF0000"/>
                </a:solidFill>
              </a:rPr>
              <a:t/>
            </a:r>
            <a:br>
              <a:rPr lang="en-US" dirty="0" smtClean="0">
                <a:solidFill>
                  <a:srgbClr val="FF0000"/>
                </a:solidFill>
              </a:rPr>
            </a:br>
            <a:endParaRPr lang="en-US" dirty="0">
              <a:solidFill>
                <a:srgbClr val="FF0000"/>
              </a:solidFill>
            </a:endParaRPr>
          </a:p>
        </p:txBody>
      </p:sp>
    </p:spTree>
    <p:extLst>
      <p:ext uri="{BB962C8B-B14F-4D97-AF65-F5344CB8AC3E}">
        <p14:creationId xmlns:p14="http://schemas.microsoft.com/office/powerpoint/2010/main" xmlns="" val="3080084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109182"/>
            <a:ext cx="11655188" cy="6523630"/>
          </a:xfrm>
        </p:spPr>
        <p:txBody>
          <a:bodyPr>
            <a:normAutofit fontScale="85000" lnSpcReduction="20000"/>
          </a:bodyPr>
          <a:lstStyle/>
          <a:p>
            <a:r>
              <a:rPr lang="en-US" b="1" dirty="0">
                <a:solidFill>
                  <a:schemeClr val="accent1">
                    <a:lumMod val="75000"/>
                  </a:schemeClr>
                </a:solidFill>
              </a:rPr>
              <a:t>Medications</a:t>
            </a:r>
          </a:p>
          <a:p>
            <a:r>
              <a:rPr lang="en-US" b="1" dirty="0" smtClean="0">
                <a:solidFill>
                  <a:srgbClr val="FF0000"/>
                </a:solidFill>
              </a:rPr>
              <a:t>Drugs </a:t>
            </a:r>
            <a:r>
              <a:rPr lang="en-US" b="1" dirty="0">
                <a:solidFill>
                  <a:srgbClr val="FF0000"/>
                </a:solidFill>
              </a:rPr>
              <a:t>that suppress </a:t>
            </a:r>
            <a:r>
              <a:rPr lang="en-US" b="1" dirty="0" smtClean="0">
                <a:solidFill>
                  <a:srgbClr val="FF0000"/>
                </a:solidFill>
              </a:rPr>
              <a:t>  </a:t>
            </a:r>
            <a:r>
              <a:rPr lang="en-US" b="1" dirty="0">
                <a:solidFill>
                  <a:srgbClr val="FF0000"/>
                </a:solidFill>
              </a:rPr>
              <a:t>immune system.</a:t>
            </a:r>
            <a:r>
              <a:rPr lang="en-US" dirty="0">
                <a:solidFill>
                  <a:srgbClr val="FF0000"/>
                </a:solidFill>
              </a:rPr>
              <a:t> </a:t>
            </a:r>
            <a:endParaRPr lang="en-US" dirty="0" smtClean="0">
              <a:solidFill>
                <a:srgbClr val="FF0000"/>
              </a:solidFill>
            </a:endParaRPr>
          </a:p>
          <a:p>
            <a:r>
              <a:rPr lang="en-US" dirty="0" smtClean="0"/>
              <a:t>an </a:t>
            </a:r>
            <a:r>
              <a:rPr lang="en-US" dirty="0"/>
              <a:t>oral corticosteroid, such as prednisone. </a:t>
            </a:r>
            <a:endParaRPr lang="en-US" dirty="0" smtClean="0"/>
          </a:p>
          <a:p>
            <a:r>
              <a:rPr lang="en-US" b="1" dirty="0" smtClean="0">
                <a:solidFill>
                  <a:srgbClr val="FF0000"/>
                </a:solidFill>
              </a:rPr>
              <a:t>Injections </a:t>
            </a:r>
            <a:r>
              <a:rPr lang="en-US" b="1" dirty="0">
                <a:solidFill>
                  <a:srgbClr val="FF0000"/>
                </a:solidFill>
              </a:rPr>
              <a:t>to increase </a:t>
            </a:r>
            <a:r>
              <a:rPr lang="en-US" b="1" dirty="0" smtClean="0">
                <a:solidFill>
                  <a:srgbClr val="FF0000"/>
                </a:solidFill>
              </a:rPr>
              <a:t>  </a:t>
            </a:r>
            <a:r>
              <a:rPr lang="en-US" b="1" dirty="0">
                <a:solidFill>
                  <a:srgbClr val="FF0000"/>
                </a:solidFill>
              </a:rPr>
              <a:t>blood count</a:t>
            </a:r>
            <a:r>
              <a:rPr lang="en-US" b="1" dirty="0"/>
              <a:t>.</a:t>
            </a:r>
            <a:r>
              <a:rPr lang="en-US" dirty="0"/>
              <a:t> </a:t>
            </a:r>
            <a:r>
              <a:rPr lang="en-US" dirty="0" smtClean="0"/>
              <a:t>an </a:t>
            </a:r>
            <a:r>
              <a:rPr lang="en-US" dirty="0"/>
              <a:t>injection of immune globulin (IVIG</a:t>
            </a:r>
            <a:r>
              <a:rPr lang="en-US" dirty="0" smtClean="0"/>
              <a:t>)  or </a:t>
            </a:r>
            <a:r>
              <a:rPr lang="en-US" dirty="0" err="1" smtClean="0"/>
              <a:t>antiD</a:t>
            </a:r>
            <a:r>
              <a:rPr lang="en-US" dirty="0" smtClean="0"/>
              <a:t> immunoglobulins</a:t>
            </a:r>
          </a:p>
          <a:p>
            <a:r>
              <a:rPr lang="en-US" b="1" dirty="0" smtClean="0">
                <a:solidFill>
                  <a:srgbClr val="FF0000"/>
                </a:solidFill>
              </a:rPr>
              <a:t>Drugs </a:t>
            </a:r>
            <a:r>
              <a:rPr lang="en-US" b="1" dirty="0">
                <a:solidFill>
                  <a:srgbClr val="FF0000"/>
                </a:solidFill>
              </a:rPr>
              <a:t>that boost platelet production</a:t>
            </a:r>
            <a:r>
              <a:rPr lang="en-US" b="1" dirty="0"/>
              <a:t>.</a:t>
            </a:r>
            <a:r>
              <a:rPr lang="en-US" dirty="0"/>
              <a:t> Thrombopoietin receptor agonists — such as </a:t>
            </a:r>
            <a:r>
              <a:rPr lang="en-US" dirty="0" err="1"/>
              <a:t>romiplostim</a:t>
            </a:r>
            <a:r>
              <a:rPr lang="en-US" dirty="0"/>
              <a:t> (</a:t>
            </a:r>
            <a:r>
              <a:rPr lang="en-US" dirty="0" err="1"/>
              <a:t>Nplate</a:t>
            </a:r>
            <a:r>
              <a:rPr lang="en-US" dirty="0"/>
              <a:t>) and </a:t>
            </a:r>
            <a:r>
              <a:rPr lang="en-US" dirty="0" err="1"/>
              <a:t>eltrombopag</a:t>
            </a:r>
            <a:r>
              <a:rPr lang="en-US" dirty="0"/>
              <a:t> (</a:t>
            </a:r>
            <a:r>
              <a:rPr lang="en-US" dirty="0" err="1"/>
              <a:t>Promacta</a:t>
            </a:r>
            <a:r>
              <a:rPr lang="en-US" dirty="0"/>
              <a:t>) </a:t>
            </a:r>
            <a:endParaRPr lang="en-US" dirty="0" smtClean="0"/>
          </a:p>
          <a:p>
            <a:r>
              <a:rPr lang="en-US" b="1" dirty="0" smtClean="0">
                <a:solidFill>
                  <a:srgbClr val="FF0000"/>
                </a:solidFill>
              </a:rPr>
              <a:t>Other </a:t>
            </a:r>
            <a:r>
              <a:rPr lang="en-US" b="1" dirty="0">
                <a:solidFill>
                  <a:srgbClr val="FF0000"/>
                </a:solidFill>
              </a:rPr>
              <a:t>immune-suppressing drugs</a:t>
            </a:r>
            <a:r>
              <a:rPr lang="en-US" b="1" dirty="0"/>
              <a:t>.</a:t>
            </a:r>
            <a:r>
              <a:rPr lang="en-US" dirty="0"/>
              <a:t> Rituximab (</a:t>
            </a:r>
            <a:r>
              <a:rPr lang="en-US" dirty="0" err="1"/>
              <a:t>Rituxan</a:t>
            </a:r>
            <a:r>
              <a:rPr lang="en-US" dirty="0"/>
              <a:t>) helps reduce the immune system response that's damaging platelets, thus raising the platelet count</a:t>
            </a:r>
            <a:r>
              <a:rPr lang="en-US" dirty="0" smtClean="0"/>
              <a:t>.</a:t>
            </a:r>
            <a:endParaRPr lang="en-US" dirty="0"/>
          </a:p>
          <a:p>
            <a:r>
              <a:rPr lang="en-US" b="1" dirty="0">
                <a:solidFill>
                  <a:schemeClr val="accent1">
                    <a:lumMod val="75000"/>
                  </a:schemeClr>
                </a:solidFill>
              </a:rPr>
              <a:t>Emergency treatment</a:t>
            </a:r>
          </a:p>
          <a:p>
            <a:r>
              <a:rPr lang="en-US" dirty="0" smtClean="0"/>
              <a:t>transfusions </a:t>
            </a:r>
            <a:r>
              <a:rPr lang="en-US" dirty="0"/>
              <a:t>of platelet concentrates, </a:t>
            </a:r>
            <a:endParaRPr lang="en-US" dirty="0" smtClean="0"/>
          </a:p>
          <a:p>
            <a:r>
              <a:rPr lang="en-US" dirty="0" smtClean="0"/>
              <a:t>intravenous </a:t>
            </a:r>
            <a:r>
              <a:rPr lang="en-US" dirty="0"/>
              <a:t>corticosteroid (methylprednisolone) and </a:t>
            </a:r>
            <a:endParaRPr lang="en-US" dirty="0" smtClean="0"/>
          </a:p>
          <a:p>
            <a:r>
              <a:rPr lang="en-US" dirty="0" smtClean="0"/>
              <a:t>intravenous </a:t>
            </a:r>
            <a:r>
              <a:rPr lang="en-US" dirty="0"/>
              <a:t>immune globulin.</a:t>
            </a:r>
          </a:p>
          <a:p>
            <a:r>
              <a:rPr lang="en-US" b="1" dirty="0">
                <a:solidFill>
                  <a:schemeClr val="accent1">
                    <a:lumMod val="75000"/>
                  </a:schemeClr>
                </a:solidFill>
              </a:rPr>
              <a:t>Treatments for resistant disease</a:t>
            </a:r>
          </a:p>
          <a:p>
            <a:r>
              <a:rPr lang="en-US" b="1" dirty="0" smtClean="0">
                <a:solidFill>
                  <a:srgbClr val="FF0000"/>
                </a:solidFill>
              </a:rPr>
              <a:t>Removal </a:t>
            </a:r>
            <a:r>
              <a:rPr lang="en-US" b="1" dirty="0">
                <a:solidFill>
                  <a:srgbClr val="FF0000"/>
                </a:solidFill>
              </a:rPr>
              <a:t>of </a:t>
            </a:r>
            <a:r>
              <a:rPr lang="en-US" b="1" dirty="0" smtClean="0">
                <a:solidFill>
                  <a:srgbClr val="FF0000"/>
                </a:solidFill>
              </a:rPr>
              <a:t>spleen</a:t>
            </a:r>
            <a:r>
              <a:rPr lang="en-US" b="1" dirty="0"/>
              <a:t>.</a:t>
            </a:r>
            <a:r>
              <a:rPr lang="en-US" dirty="0"/>
              <a:t> If </a:t>
            </a:r>
            <a:r>
              <a:rPr lang="en-US" dirty="0" smtClean="0"/>
              <a:t>condition </a:t>
            </a:r>
            <a:r>
              <a:rPr lang="en-US" dirty="0"/>
              <a:t>is severe or persists despite initial drug treatment, </a:t>
            </a:r>
          </a:p>
          <a:p>
            <a:r>
              <a:rPr lang="en-US" b="1" dirty="0">
                <a:solidFill>
                  <a:srgbClr val="FF0000"/>
                </a:solidFill>
              </a:rPr>
              <a:t>Other drugs</a:t>
            </a:r>
            <a:r>
              <a:rPr lang="en-US" b="1" dirty="0"/>
              <a:t>.</a:t>
            </a:r>
            <a:r>
              <a:rPr lang="en-US" dirty="0"/>
              <a:t> Azathioprine (Imuran, </a:t>
            </a:r>
            <a:r>
              <a:rPr lang="en-US" dirty="0" err="1"/>
              <a:t>Azasan</a:t>
            </a:r>
            <a:r>
              <a:rPr lang="en-US" dirty="0"/>
              <a:t>) has been used to treat ITP. But it can cause significant side effects, and its effectiveness has yet to be proved. Possible side effects include fever, headache, nausea and vomiting, and muscle pain.</a:t>
            </a:r>
          </a:p>
          <a:p>
            <a:endParaRPr lang="en-US" dirty="0"/>
          </a:p>
        </p:txBody>
      </p:sp>
    </p:spTree>
    <p:extLst>
      <p:ext uri="{BB962C8B-B14F-4D97-AF65-F5344CB8AC3E}">
        <p14:creationId xmlns:p14="http://schemas.microsoft.com/office/powerpoint/2010/main" xmlns="" val="15850411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818" y="261217"/>
            <a:ext cx="10515600" cy="861002"/>
          </a:xfrm>
        </p:spPr>
        <p:txBody>
          <a:bodyPr/>
          <a:lstStyle/>
          <a:p>
            <a:pPr algn="ctr"/>
            <a:r>
              <a:rPr lang="en-US" b="1" dirty="0" err="1" smtClean="0">
                <a:solidFill>
                  <a:srgbClr val="FF0000"/>
                </a:solidFill>
              </a:rPr>
              <a:t>Glucocorticoids</a:t>
            </a:r>
            <a:endParaRPr lang="en-US" dirty="0">
              <a:solidFill>
                <a:srgbClr val="FF0000"/>
              </a:solidFill>
            </a:endParaRPr>
          </a:p>
        </p:txBody>
      </p:sp>
      <p:sp>
        <p:nvSpPr>
          <p:cNvPr id="3" name="Content Placeholder 2"/>
          <p:cNvSpPr>
            <a:spLocks noGrp="1"/>
          </p:cNvSpPr>
          <p:nvPr>
            <p:ph idx="1"/>
          </p:nvPr>
        </p:nvSpPr>
        <p:spPr>
          <a:xfrm>
            <a:off x="443345" y="1264515"/>
            <a:ext cx="11298382" cy="5281757"/>
          </a:xfrm>
        </p:spPr>
        <p:txBody>
          <a:bodyPr>
            <a:normAutofit fontScale="92500" lnSpcReduction="10000"/>
          </a:bodyPr>
          <a:lstStyle/>
          <a:p>
            <a:r>
              <a:rPr lang="en-US" b="1" dirty="0" smtClean="0"/>
              <a:t>They </a:t>
            </a:r>
            <a:r>
              <a:rPr lang="en-US" b="1" dirty="0" smtClean="0"/>
              <a:t>are standard first-line treatment in both pregnant and </a:t>
            </a:r>
            <a:r>
              <a:rPr lang="en-US" b="1" dirty="0" err="1" smtClean="0"/>
              <a:t>nonpregnant</a:t>
            </a:r>
            <a:r>
              <a:rPr lang="en-US" b="1" dirty="0" smtClean="0"/>
              <a:t> adults. </a:t>
            </a:r>
          </a:p>
          <a:p>
            <a:r>
              <a:rPr lang="en-US" b="1" dirty="0" smtClean="0"/>
              <a:t>Non pregnant: (60-80 mg/d, 1 mg/kg/d) , Pregnancy: lower doses (20-30 mg/d): safe and effective   for 2–3 weeks. </a:t>
            </a:r>
          </a:p>
          <a:p>
            <a:r>
              <a:rPr lang="en-US" b="1" dirty="0" smtClean="0"/>
              <a:t>If platelet counts reach acceptable levels, the drug is tapered by 10–20% per week until the lowest dosage required to maintain the platelet count at an acceptable level is achieved  that will maintain a satisfactory (&gt;50 x 109/L) maternal platelet count </a:t>
            </a:r>
          </a:p>
          <a:p>
            <a:r>
              <a:rPr lang="en-US" b="1" dirty="0" smtClean="0"/>
              <a:t>Some increase in platelet count occurs in approximately 70% of patients, and complete remission has been reported in up to 25% of cases </a:t>
            </a:r>
          </a:p>
          <a:p>
            <a:r>
              <a:rPr lang="en-US" b="1" dirty="0" smtClean="0"/>
              <a:t>A response to glucocorticoids is usually apparent in 3–7 days and will reach a maximum in 2–3 weeks</a:t>
            </a:r>
          </a:p>
          <a:p>
            <a:r>
              <a:rPr lang="en-US" b="1" dirty="0" smtClean="0"/>
              <a:t>The benefits of steroids appear to outweigh the risks in women requiring treatment for ITP</a:t>
            </a:r>
            <a:endParaRPr lang="en-US" b="1" dirty="0"/>
          </a:p>
        </p:txBody>
      </p:sp>
    </p:spTree>
    <p:extLst>
      <p:ext uri="{BB962C8B-B14F-4D97-AF65-F5344CB8AC3E}">
        <p14:creationId xmlns:p14="http://schemas.microsoft.com/office/powerpoint/2010/main" xmlns="" val="3857003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0"/>
            <a:ext cx="10515600" cy="632402"/>
          </a:xfrm>
        </p:spPr>
        <p:txBody>
          <a:bodyPr>
            <a:normAutofit fontScale="90000"/>
          </a:bodyPr>
          <a:lstStyle/>
          <a:p>
            <a:pPr algn="ctr"/>
            <a:r>
              <a:rPr lang="en-US" b="1" dirty="0" smtClean="0">
                <a:solidFill>
                  <a:srgbClr val="FF0000"/>
                </a:solidFill>
              </a:rPr>
              <a:t>Intravenous immunoglobulin (IVIG)</a:t>
            </a:r>
            <a:endParaRPr lang="en-US" dirty="0"/>
          </a:p>
        </p:txBody>
      </p:sp>
      <p:sp>
        <p:nvSpPr>
          <p:cNvPr id="3" name="Content Placeholder 2"/>
          <p:cNvSpPr>
            <a:spLocks noGrp="1"/>
          </p:cNvSpPr>
          <p:nvPr>
            <p:ph idx="1"/>
          </p:nvPr>
        </p:nvSpPr>
        <p:spPr>
          <a:xfrm>
            <a:off x="380999" y="727364"/>
            <a:ext cx="11526983" cy="5798127"/>
          </a:xfrm>
        </p:spPr>
        <p:txBody>
          <a:bodyPr>
            <a:normAutofit fontScale="77500" lnSpcReduction="20000"/>
          </a:bodyPr>
          <a:lstStyle/>
          <a:p>
            <a:r>
              <a:rPr lang="en-US" b="1" dirty="0" smtClean="0">
                <a:solidFill>
                  <a:schemeClr val="accent2">
                    <a:lumMod val="75000"/>
                  </a:schemeClr>
                </a:solidFill>
              </a:rPr>
              <a:t>Indication</a:t>
            </a:r>
            <a:r>
              <a:rPr lang="en-US" b="1" dirty="0">
                <a:solidFill>
                  <a:schemeClr val="accent2">
                    <a:lumMod val="75000"/>
                  </a:schemeClr>
                </a:solidFill>
              </a:rPr>
              <a:t>: </a:t>
            </a:r>
          </a:p>
          <a:p>
            <a:pPr>
              <a:buNone/>
            </a:pPr>
            <a:r>
              <a:rPr lang="en-US" b="1" dirty="0"/>
              <a:t> </a:t>
            </a:r>
            <a:r>
              <a:rPr lang="en-US" b="1" dirty="0" smtClean="0"/>
              <a:t>  - resistant </a:t>
            </a:r>
            <a:r>
              <a:rPr lang="en-US" b="1" dirty="0"/>
              <a:t>cases </a:t>
            </a:r>
            <a:r>
              <a:rPr lang="en-US" b="1" dirty="0" smtClean="0"/>
              <a:t>             - women </a:t>
            </a:r>
            <a:r>
              <a:rPr lang="en-US" b="1" dirty="0"/>
              <a:t>likely to require prolonged therapy </a:t>
            </a:r>
          </a:p>
          <a:p>
            <a:pPr>
              <a:buNone/>
            </a:pPr>
            <a:r>
              <a:rPr lang="en-US" b="1" dirty="0"/>
              <a:t> </a:t>
            </a:r>
            <a:r>
              <a:rPr lang="en-US" b="1" dirty="0" smtClean="0"/>
              <a:t>   - women </a:t>
            </a:r>
            <a:r>
              <a:rPr lang="en-US" b="1" dirty="0"/>
              <a:t>requiring a high maintenance dose of prednisolone or </a:t>
            </a:r>
          </a:p>
          <a:p>
            <a:pPr>
              <a:buNone/>
            </a:pPr>
            <a:r>
              <a:rPr lang="en-US" b="1" dirty="0"/>
              <a:t> </a:t>
            </a:r>
            <a:r>
              <a:rPr lang="en-US" b="1" dirty="0" smtClean="0"/>
              <a:t>   - who </a:t>
            </a:r>
            <a:r>
              <a:rPr lang="en-US" b="1" dirty="0"/>
              <a:t>are intolerant of prednisolone. </a:t>
            </a:r>
          </a:p>
          <a:p>
            <a:r>
              <a:rPr lang="en-US" b="1" dirty="0" smtClean="0"/>
              <a:t> </a:t>
            </a:r>
            <a:r>
              <a:rPr lang="en-US" b="1" dirty="0">
                <a:solidFill>
                  <a:schemeClr val="accent2">
                    <a:lumMod val="75000"/>
                  </a:schemeClr>
                </a:solidFill>
              </a:rPr>
              <a:t>Mechanism: </a:t>
            </a:r>
            <a:r>
              <a:rPr lang="en-US" b="1" dirty="0"/>
              <a:t>delaying clearance of IgG-coated platelets from the maternal circulation </a:t>
            </a:r>
          </a:p>
          <a:p>
            <a:r>
              <a:rPr lang="en-US" b="1" dirty="0">
                <a:solidFill>
                  <a:schemeClr val="accent2">
                    <a:lumMod val="75000"/>
                  </a:schemeClr>
                </a:solidFill>
              </a:rPr>
              <a:t>Response: </a:t>
            </a:r>
          </a:p>
          <a:p>
            <a:pPr>
              <a:buNone/>
            </a:pPr>
            <a:r>
              <a:rPr lang="en-US" b="1" dirty="0"/>
              <a:t> </a:t>
            </a:r>
            <a:r>
              <a:rPr lang="en-US" b="1" dirty="0" smtClean="0"/>
              <a:t>    - more </a:t>
            </a:r>
            <a:r>
              <a:rPr lang="en-US" b="1" dirty="0"/>
              <a:t>rapid (24-48 h) than with steroids: useful if a rapid response is required. </a:t>
            </a:r>
          </a:p>
          <a:p>
            <a:pPr>
              <a:buNone/>
            </a:pPr>
            <a:r>
              <a:rPr lang="en-US" b="1" dirty="0" smtClean="0"/>
              <a:t>     -lasts </a:t>
            </a:r>
            <a:r>
              <a:rPr lang="en-US" b="1" dirty="0"/>
              <a:t>for two to three weeks </a:t>
            </a:r>
          </a:p>
          <a:p>
            <a:r>
              <a:rPr lang="en-US" b="1" dirty="0" smtClean="0">
                <a:solidFill>
                  <a:schemeClr val="accent2">
                    <a:lumMod val="75000"/>
                  </a:schemeClr>
                </a:solidFill>
              </a:rPr>
              <a:t>Disadvantages</a:t>
            </a:r>
            <a:r>
              <a:rPr lang="en-US" b="1" dirty="0">
                <a:solidFill>
                  <a:schemeClr val="accent2">
                    <a:lumMod val="75000"/>
                  </a:schemeClr>
                </a:solidFill>
              </a:rPr>
              <a:t>: </a:t>
            </a:r>
          </a:p>
          <a:p>
            <a:pPr>
              <a:buNone/>
            </a:pPr>
            <a:r>
              <a:rPr lang="en-US" b="1" dirty="0"/>
              <a:t> </a:t>
            </a:r>
            <a:r>
              <a:rPr lang="en-US" b="1" dirty="0" smtClean="0"/>
              <a:t>  - Expensive </a:t>
            </a:r>
            <a:endParaRPr lang="en-US" b="1" dirty="0"/>
          </a:p>
          <a:p>
            <a:pPr>
              <a:buNone/>
            </a:pPr>
            <a:r>
              <a:rPr lang="en-US" b="1" dirty="0"/>
              <a:t> </a:t>
            </a:r>
            <a:r>
              <a:rPr lang="en-US" b="1" dirty="0" smtClean="0"/>
              <a:t>   - seldom </a:t>
            </a:r>
            <a:r>
              <a:rPr lang="en-US" b="1" dirty="0"/>
              <a:t>produces long-term remission. </a:t>
            </a:r>
          </a:p>
          <a:p>
            <a:r>
              <a:rPr lang="en-US" b="1" dirty="0" smtClean="0">
                <a:solidFill>
                  <a:schemeClr val="accent2">
                    <a:lumMod val="75000"/>
                  </a:schemeClr>
                </a:solidFill>
              </a:rPr>
              <a:t>Dose</a:t>
            </a:r>
            <a:r>
              <a:rPr lang="en-US" b="1" dirty="0"/>
              <a:t>: 0.4 g/kg/ day for five days or 1 g/kg over eight hours, repeated two days later if there is an inadequate response. </a:t>
            </a:r>
            <a:endParaRPr lang="en-US" b="1" dirty="0" smtClean="0"/>
          </a:p>
          <a:p>
            <a:r>
              <a:rPr lang="en-US" b="1" dirty="0" smtClean="0"/>
              <a:t>This dose of IVIG will substantially increase the platelet count in 75% of patients and will restore normal platelet counts in 50% of patients </a:t>
            </a:r>
          </a:p>
          <a:p>
            <a:r>
              <a:rPr lang="en-US" b="1" dirty="0" smtClean="0">
                <a:solidFill>
                  <a:schemeClr val="accent2">
                    <a:lumMod val="75000"/>
                  </a:schemeClr>
                </a:solidFill>
              </a:rPr>
              <a:t>However,</a:t>
            </a:r>
            <a:r>
              <a:rPr lang="en-US" b="1" dirty="0" smtClean="0"/>
              <a:t> in 70% of cases, the platelet count will return to pretreatment levels within 1 month after treatment</a:t>
            </a:r>
            <a:endParaRPr lang="en-US" dirty="0"/>
          </a:p>
          <a:p>
            <a:endParaRPr lang="en-US" dirty="0"/>
          </a:p>
        </p:txBody>
      </p:sp>
    </p:spTree>
    <p:extLst>
      <p:ext uri="{BB962C8B-B14F-4D97-AF65-F5344CB8AC3E}">
        <p14:creationId xmlns:p14="http://schemas.microsoft.com/office/powerpoint/2010/main" xmlns="" val="4069278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Intravenous anti-D immunoglobulin </a:t>
            </a:r>
            <a:endParaRPr lang="en-US" dirty="0"/>
          </a:p>
        </p:txBody>
      </p:sp>
      <p:sp>
        <p:nvSpPr>
          <p:cNvPr id="3" name="Content Placeholder 2"/>
          <p:cNvSpPr>
            <a:spLocks noGrp="1"/>
          </p:cNvSpPr>
          <p:nvPr>
            <p:ph idx="1"/>
          </p:nvPr>
        </p:nvSpPr>
        <p:spPr>
          <a:xfrm>
            <a:off x="498763" y="1496291"/>
            <a:ext cx="11222181" cy="4966854"/>
          </a:xfrm>
        </p:spPr>
        <p:txBody>
          <a:bodyPr>
            <a:normAutofit/>
          </a:bodyPr>
          <a:lstStyle/>
          <a:p>
            <a:r>
              <a:rPr lang="en-US" dirty="0" smtClean="0">
                <a:solidFill>
                  <a:schemeClr val="accent2">
                    <a:lumMod val="75000"/>
                  </a:schemeClr>
                </a:solidFill>
              </a:rPr>
              <a:t>Indication:</a:t>
            </a:r>
            <a:r>
              <a:rPr lang="en-US" b="1" dirty="0" smtClean="0">
                <a:solidFill>
                  <a:schemeClr val="accent2">
                    <a:lumMod val="75000"/>
                  </a:schemeClr>
                </a:solidFill>
              </a:rPr>
              <a:t> </a:t>
            </a:r>
            <a:r>
              <a:rPr lang="en-US" b="1" dirty="0" smtClean="0"/>
              <a:t>treat ITP , </a:t>
            </a:r>
            <a:r>
              <a:rPr lang="en-US" dirty="0" smtClean="0"/>
              <a:t>non-</a:t>
            </a:r>
            <a:r>
              <a:rPr lang="en-US" dirty="0" err="1" smtClean="0"/>
              <a:t>splenectomised</a:t>
            </a:r>
            <a:r>
              <a:rPr lang="en-US" dirty="0" smtClean="0"/>
              <a:t> , rhesus-positive </a:t>
            </a:r>
            <a:r>
              <a:rPr lang="en-US" dirty="0"/>
              <a:t>women. </a:t>
            </a:r>
          </a:p>
          <a:p>
            <a:r>
              <a:rPr lang="en-US" dirty="0" smtClean="0">
                <a:solidFill>
                  <a:schemeClr val="accent2">
                    <a:lumMod val="75000"/>
                  </a:schemeClr>
                </a:solidFill>
              </a:rPr>
              <a:t>Mechanism</a:t>
            </a:r>
            <a:r>
              <a:rPr lang="en-US" dirty="0">
                <a:solidFill>
                  <a:schemeClr val="accent2">
                    <a:lumMod val="75000"/>
                  </a:schemeClr>
                </a:solidFill>
              </a:rPr>
              <a:t>: </a:t>
            </a:r>
            <a:r>
              <a:rPr lang="en-US" dirty="0"/>
              <a:t>creating a decoy to competitively inhibit the destruction of antibody-coated platelets: raise </a:t>
            </a:r>
            <a:r>
              <a:rPr lang="en-US" dirty="0" err="1"/>
              <a:t>platlet</a:t>
            </a:r>
            <a:r>
              <a:rPr lang="en-US" dirty="0"/>
              <a:t> count. </a:t>
            </a:r>
          </a:p>
          <a:p>
            <a:r>
              <a:rPr lang="en-US" dirty="0" smtClean="0">
                <a:solidFill>
                  <a:schemeClr val="accent2">
                    <a:lumMod val="75000"/>
                  </a:schemeClr>
                </a:solidFill>
              </a:rPr>
              <a:t>Doses</a:t>
            </a:r>
            <a:r>
              <a:rPr lang="en-US" dirty="0">
                <a:solidFill>
                  <a:schemeClr val="accent2">
                    <a:lumMod val="75000"/>
                  </a:schemeClr>
                </a:solidFill>
              </a:rPr>
              <a:t>: </a:t>
            </a:r>
            <a:r>
              <a:rPr lang="en-US" dirty="0"/>
              <a:t>IV bolus 50 to 70 </a:t>
            </a:r>
            <a:r>
              <a:rPr lang="el-GR" dirty="0"/>
              <a:t>μ</a:t>
            </a:r>
            <a:r>
              <a:rPr lang="en-US" dirty="0"/>
              <a:t>g/kg. </a:t>
            </a:r>
          </a:p>
          <a:p>
            <a:r>
              <a:rPr lang="en-US" dirty="0" smtClean="0"/>
              <a:t>Safe </a:t>
            </a:r>
            <a:r>
              <a:rPr lang="en-US" dirty="0"/>
              <a:t>and effective in 2nd and 3rd </a:t>
            </a:r>
            <a:r>
              <a:rPr lang="en-US" dirty="0" smtClean="0"/>
              <a:t>Trimester. </a:t>
            </a:r>
            <a:endParaRPr lang="en-US" dirty="0"/>
          </a:p>
          <a:p>
            <a:r>
              <a:rPr lang="en-US" dirty="0" smtClean="0">
                <a:solidFill>
                  <a:schemeClr val="accent2">
                    <a:lumMod val="75000"/>
                  </a:schemeClr>
                </a:solidFill>
              </a:rPr>
              <a:t>Monitor</a:t>
            </a:r>
            <a:r>
              <a:rPr lang="en-US" dirty="0" smtClean="0"/>
              <a:t> </a:t>
            </a:r>
            <a:r>
              <a:rPr lang="en-US" dirty="0"/>
              <a:t>baby neonatal jaundice </a:t>
            </a:r>
            <a:r>
              <a:rPr lang="en-US" dirty="0" err="1"/>
              <a:t>anaemia</a:t>
            </a:r>
            <a:r>
              <a:rPr lang="en-US" dirty="0"/>
              <a:t>, and direct </a:t>
            </a:r>
            <a:r>
              <a:rPr lang="en-US" dirty="0" err="1"/>
              <a:t>antiglobulin</a:t>
            </a:r>
            <a:r>
              <a:rPr lang="en-US" dirty="0"/>
              <a:t> test positivity after delivery </a:t>
            </a:r>
            <a:endParaRPr lang="en-US" dirty="0" smtClean="0"/>
          </a:p>
          <a:p>
            <a:r>
              <a:rPr lang="en-US" dirty="0" smtClean="0"/>
              <a:t>The use of anti-D is attractive because it is less expensive and has a shorter infusion time than IVIG.</a:t>
            </a:r>
          </a:p>
          <a:p>
            <a:endParaRPr lang="en-US" dirty="0"/>
          </a:p>
          <a:p>
            <a:endParaRPr lang="en-US" dirty="0"/>
          </a:p>
        </p:txBody>
      </p:sp>
    </p:spTree>
    <p:extLst>
      <p:ext uri="{BB962C8B-B14F-4D97-AF65-F5344CB8AC3E}">
        <p14:creationId xmlns:p14="http://schemas.microsoft.com/office/powerpoint/2010/main" xmlns="" val="1038777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4891" y="302779"/>
            <a:ext cx="8271164" cy="736311"/>
          </a:xfrm>
        </p:spPr>
        <p:txBody>
          <a:bodyPr/>
          <a:lstStyle/>
          <a:p>
            <a:pPr algn="ctr"/>
            <a:r>
              <a:rPr lang="en-US" dirty="0" err="1" smtClean="0"/>
              <a:t>Thrombocytes</a:t>
            </a:r>
            <a:r>
              <a:rPr lang="en-US" dirty="0" smtClean="0"/>
              <a:t> or platelets</a:t>
            </a:r>
            <a:endParaRPr lang="en-US" dirty="0"/>
          </a:p>
        </p:txBody>
      </p:sp>
      <p:sp>
        <p:nvSpPr>
          <p:cNvPr id="3" name="Content Placeholder 2"/>
          <p:cNvSpPr>
            <a:spLocks noGrp="1"/>
          </p:cNvSpPr>
          <p:nvPr>
            <p:ph idx="1"/>
          </p:nvPr>
        </p:nvSpPr>
        <p:spPr>
          <a:xfrm>
            <a:off x="394855" y="1181389"/>
            <a:ext cx="11533909" cy="5364884"/>
          </a:xfrm>
        </p:spPr>
        <p:txBody>
          <a:bodyPr>
            <a:normAutofit/>
          </a:bodyPr>
          <a:lstStyle/>
          <a:p>
            <a:r>
              <a:rPr lang="en-US" sz="2400" dirty="0" smtClean="0"/>
              <a:t>They are small non nucleated </a:t>
            </a:r>
            <a:r>
              <a:rPr lang="en-US" sz="2400" dirty="0" err="1" smtClean="0"/>
              <a:t>colourless</a:t>
            </a:r>
            <a:r>
              <a:rPr lang="en-US" sz="2400" dirty="0" smtClean="0"/>
              <a:t>  cell fragments </a:t>
            </a:r>
          </a:p>
          <a:p>
            <a:r>
              <a:rPr lang="en-US" sz="2400" dirty="0" smtClean="0"/>
              <a:t>Size -- 1-4 micrometer in diameter</a:t>
            </a:r>
          </a:p>
          <a:p>
            <a:r>
              <a:rPr lang="en-US" sz="2400" dirty="0" smtClean="0"/>
              <a:t>It is 6 nanometer  thick and contains lipids ( phospholipids , cholesterol ,  </a:t>
            </a:r>
            <a:r>
              <a:rPr lang="en-US" sz="2400" dirty="0" err="1" smtClean="0"/>
              <a:t>glycolipids</a:t>
            </a:r>
            <a:r>
              <a:rPr lang="en-US" sz="2400" dirty="0" smtClean="0"/>
              <a:t> ),  carbohydrates ( </a:t>
            </a:r>
            <a:r>
              <a:rPr lang="en-US" sz="2400" dirty="0" err="1" smtClean="0"/>
              <a:t>glycocalyx</a:t>
            </a:r>
            <a:r>
              <a:rPr lang="en-US" sz="2400" dirty="0" smtClean="0"/>
              <a:t>) , proteins and </a:t>
            </a:r>
            <a:r>
              <a:rPr lang="en-US" sz="2400" dirty="0" err="1" smtClean="0"/>
              <a:t>glycoproteins</a:t>
            </a:r>
            <a:endParaRPr lang="en-US" sz="2400" dirty="0" smtClean="0"/>
          </a:p>
          <a:p>
            <a:r>
              <a:rPr lang="en-US" sz="2400" dirty="0" smtClean="0"/>
              <a:t>Life span -- Remain alive for 5-10 days</a:t>
            </a:r>
          </a:p>
          <a:p>
            <a:r>
              <a:rPr lang="en-US" sz="2400" dirty="0" smtClean="0"/>
              <a:t>Shape  --spherical or rod shaped , when  </a:t>
            </a:r>
            <a:r>
              <a:rPr lang="en-US" sz="2400" dirty="0" err="1" smtClean="0"/>
              <a:t>unactivated</a:t>
            </a:r>
            <a:r>
              <a:rPr lang="en-US" sz="2400" dirty="0" smtClean="0"/>
              <a:t> platelets are biconvex discoid (lens –shaped </a:t>
            </a:r>
            <a:r>
              <a:rPr lang="en-US" sz="2400" dirty="0" err="1" smtClean="0"/>
              <a:t>strucure</a:t>
            </a:r>
            <a:r>
              <a:rPr lang="en-US" sz="2400" dirty="0" smtClean="0"/>
              <a:t>)</a:t>
            </a:r>
          </a:p>
          <a:p>
            <a:r>
              <a:rPr lang="en-US" sz="2400" dirty="0" smtClean="0"/>
              <a:t>Approximately 1 x 10 11 new platelets are released each day into the circulation from bone marrow where they are formed by fragmentation from </a:t>
            </a:r>
            <a:r>
              <a:rPr lang="en-US" sz="2400" dirty="0" err="1" smtClean="0"/>
              <a:t>megakaryocytes</a:t>
            </a:r>
            <a:r>
              <a:rPr lang="en-US" sz="2400" dirty="0" smtClean="0"/>
              <a:t> along with red and white blood cells</a:t>
            </a:r>
          </a:p>
          <a:p>
            <a:r>
              <a:rPr lang="en-US" sz="2400" dirty="0" smtClean="0"/>
              <a:t>Normally  two thirds of </a:t>
            </a:r>
            <a:r>
              <a:rPr lang="en-US" sz="2400" dirty="0" err="1" smtClean="0"/>
              <a:t>thrombocytes</a:t>
            </a:r>
            <a:r>
              <a:rPr lang="en-US" sz="2400" dirty="0" smtClean="0"/>
              <a:t> circulate in the blood and One third of </a:t>
            </a:r>
            <a:r>
              <a:rPr lang="en-US" sz="2400" dirty="0" err="1" smtClean="0"/>
              <a:t>thrombocytes</a:t>
            </a:r>
            <a:r>
              <a:rPr lang="en-US" sz="2400" dirty="0" smtClean="0"/>
              <a:t> is stored in spleen ( sequestrated)</a:t>
            </a:r>
          </a:p>
          <a:p>
            <a:r>
              <a:rPr lang="en-US" sz="2400" dirty="0" smtClean="0"/>
              <a:t>Old platelets are destroyed by </a:t>
            </a:r>
            <a:r>
              <a:rPr lang="en-US" sz="2400" dirty="0" err="1" smtClean="0"/>
              <a:t>phagocytosis</a:t>
            </a:r>
            <a:r>
              <a:rPr lang="en-US" sz="2400" dirty="0" smtClean="0"/>
              <a:t> in spleen and the liver ( </a:t>
            </a:r>
            <a:r>
              <a:rPr lang="en-US" sz="2400" dirty="0" err="1" smtClean="0"/>
              <a:t>kupffer</a:t>
            </a:r>
            <a:r>
              <a:rPr lang="en-US" sz="2400" dirty="0" smtClean="0"/>
              <a:t> cells)</a:t>
            </a:r>
            <a:endParaRPr lang="en-US"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85526" y="0"/>
            <a:ext cx="2406474" cy="195349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164"/>
            <a:ext cx="10515600" cy="872835"/>
          </a:xfrm>
        </p:spPr>
        <p:txBody>
          <a:bodyPr>
            <a:normAutofit/>
          </a:bodyPr>
          <a:lstStyle/>
          <a:p>
            <a:pPr algn="ctr"/>
            <a:r>
              <a:rPr lang="en-US" b="1" dirty="0" err="1" smtClean="0">
                <a:solidFill>
                  <a:srgbClr val="FF0000"/>
                </a:solidFill>
              </a:rPr>
              <a:t>Splenectomy</a:t>
            </a:r>
            <a:endParaRPr lang="en-US" dirty="0">
              <a:solidFill>
                <a:srgbClr val="FF0000"/>
              </a:solidFill>
            </a:endParaRPr>
          </a:p>
        </p:txBody>
      </p:sp>
      <p:sp>
        <p:nvSpPr>
          <p:cNvPr id="3" name="Content Placeholder 2"/>
          <p:cNvSpPr>
            <a:spLocks noGrp="1"/>
          </p:cNvSpPr>
          <p:nvPr>
            <p:ph idx="1"/>
          </p:nvPr>
        </p:nvSpPr>
        <p:spPr>
          <a:xfrm>
            <a:off x="422563" y="1241946"/>
            <a:ext cx="11298382" cy="5200417"/>
          </a:xfrm>
        </p:spPr>
        <p:txBody>
          <a:bodyPr>
            <a:normAutofit lnSpcReduction="10000"/>
          </a:bodyPr>
          <a:lstStyle/>
          <a:p>
            <a:r>
              <a:rPr lang="en-US" b="1" dirty="0" smtClean="0"/>
              <a:t>It was the first therapy recognized to be effective for ITP and </a:t>
            </a:r>
          </a:p>
          <a:p>
            <a:r>
              <a:rPr lang="en-US" b="1" dirty="0" smtClean="0"/>
              <a:t>Induces </a:t>
            </a:r>
            <a:r>
              <a:rPr lang="en-US" b="1" dirty="0" smtClean="0"/>
              <a:t>complete remission in approximately 80% of patients.</a:t>
            </a:r>
          </a:p>
          <a:p>
            <a:r>
              <a:rPr lang="en-US" b="1" dirty="0" smtClean="0"/>
              <a:t> The </a:t>
            </a:r>
            <a:r>
              <a:rPr lang="en-US" b="1" dirty="0" err="1" smtClean="0"/>
              <a:t>postsplenectomy</a:t>
            </a:r>
            <a:r>
              <a:rPr lang="en-US" b="1" dirty="0" smtClean="0"/>
              <a:t> platelet counts increase rapidly and are often normal within 1–2 weeks. </a:t>
            </a:r>
          </a:p>
          <a:p>
            <a:r>
              <a:rPr lang="en-US" b="1" dirty="0" smtClean="0"/>
              <a:t>The procedure is usually avoided during pregnancy </a:t>
            </a:r>
          </a:p>
          <a:p>
            <a:r>
              <a:rPr lang="en-US" b="1" dirty="0" smtClean="0"/>
              <a:t>But </a:t>
            </a:r>
            <a:r>
              <a:rPr lang="en-US" b="1" dirty="0" smtClean="0"/>
              <a:t>can be safely accomplished, although preferably in the second trimester.</a:t>
            </a:r>
          </a:p>
          <a:p>
            <a:r>
              <a:rPr lang="en-US" b="1" dirty="0" err="1" smtClean="0"/>
              <a:t>Splenectomy</a:t>
            </a:r>
            <a:r>
              <a:rPr lang="en-US" b="1" dirty="0" smtClean="0"/>
              <a:t> during pregnancy is reserved for women with platelet counts of less than 10,000/</a:t>
            </a:r>
            <a:r>
              <a:rPr lang="en-US" b="1" dirty="0" err="1" smtClean="0"/>
              <a:t>μL</a:t>
            </a:r>
            <a:r>
              <a:rPr lang="en-US" b="1" dirty="0" smtClean="0"/>
              <a:t> who are bleeding and who fail to respond to steroids and IVIG </a:t>
            </a:r>
          </a:p>
          <a:p>
            <a:r>
              <a:rPr lang="en-US" b="1" dirty="0" smtClean="0"/>
              <a:t>The procedure is not recommended for asymptomatic women with platelet counts of more than 10,000/</a:t>
            </a:r>
            <a:r>
              <a:rPr lang="en-US" b="1" dirty="0" err="1" smtClean="0"/>
              <a:t>μL</a:t>
            </a:r>
            <a:endParaRPr lang="en-US" dirty="0"/>
          </a:p>
        </p:txBody>
      </p:sp>
    </p:spTree>
    <p:extLst>
      <p:ext uri="{BB962C8B-B14F-4D97-AF65-F5344CB8AC3E}">
        <p14:creationId xmlns:p14="http://schemas.microsoft.com/office/powerpoint/2010/main" xmlns="" val="1070511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4" y="198870"/>
            <a:ext cx="10515600" cy="881784"/>
          </a:xfrm>
        </p:spPr>
        <p:txBody>
          <a:bodyPr/>
          <a:lstStyle/>
          <a:p>
            <a:pPr algn="ctr"/>
            <a:r>
              <a:rPr lang="en-US" b="1" dirty="0" smtClean="0">
                <a:solidFill>
                  <a:srgbClr val="FF0000"/>
                </a:solidFill>
              </a:rPr>
              <a:t>Platelet transfusions </a:t>
            </a:r>
            <a:endParaRPr lang="en-US" dirty="0">
              <a:solidFill>
                <a:srgbClr val="FF0000"/>
              </a:solidFill>
            </a:endParaRPr>
          </a:p>
        </p:txBody>
      </p:sp>
      <p:sp>
        <p:nvSpPr>
          <p:cNvPr id="3" name="Content Placeholder 2"/>
          <p:cNvSpPr>
            <a:spLocks noGrp="1"/>
          </p:cNvSpPr>
          <p:nvPr>
            <p:ph idx="1"/>
          </p:nvPr>
        </p:nvSpPr>
        <p:spPr>
          <a:xfrm>
            <a:off x="270164" y="1222953"/>
            <a:ext cx="11575472" cy="5344102"/>
          </a:xfrm>
        </p:spPr>
        <p:txBody>
          <a:bodyPr>
            <a:normAutofit/>
          </a:bodyPr>
          <a:lstStyle/>
          <a:p>
            <a:r>
              <a:rPr lang="en-US" b="1" dirty="0" smtClean="0"/>
              <a:t>It should be used only as a temporary measure to prepare a patient for splenectomy or surgery, or for life-threatening hemorrhage. </a:t>
            </a:r>
          </a:p>
          <a:p>
            <a:r>
              <a:rPr lang="en-US" b="1" dirty="0" smtClean="0"/>
              <a:t>However, the usual elevation in platelet counts of approximately 10,000/</a:t>
            </a:r>
            <a:r>
              <a:rPr lang="en-US" b="1" dirty="0" err="1" smtClean="0"/>
              <a:t>μL</a:t>
            </a:r>
            <a:r>
              <a:rPr lang="en-US" b="1" dirty="0" smtClean="0"/>
              <a:t> per unit of platelet concentrate transfused is not achieved in patients with ITP because </a:t>
            </a:r>
            <a:r>
              <a:rPr lang="en-US" b="1" dirty="0" err="1" smtClean="0"/>
              <a:t>antiplatelet</a:t>
            </a:r>
            <a:r>
              <a:rPr lang="en-US" b="1" dirty="0" smtClean="0"/>
              <a:t> antibodies also bind to donor platelets. Thus,</a:t>
            </a:r>
          </a:p>
          <a:p>
            <a:r>
              <a:rPr lang="en-US" b="1" dirty="0" smtClean="0">
                <a:solidFill>
                  <a:schemeClr val="accent2">
                    <a:lumMod val="75000"/>
                  </a:schemeClr>
                </a:solidFill>
              </a:rPr>
              <a:t> 6–10 units of platelet concentrate should be transfused.</a:t>
            </a:r>
            <a:endParaRPr lang="en-US" dirty="0" smtClean="0">
              <a:solidFill>
                <a:schemeClr val="accent2">
                  <a:lumMod val="75000"/>
                </a:schemeClr>
              </a:solidFill>
            </a:endParaRPr>
          </a:p>
        </p:txBody>
      </p:sp>
    </p:spTree>
    <p:extLst>
      <p:ext uri="{BB962C8B-B14F-4D97-AF65-F5344CB8AC3E}">
        <p14:creationId xmlns:p14="http://schemas.microsoft.com/office/powerpoint/2010/main" xmlns="" val="3837890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Platelet counts below which transfusion should be considered</a:t>
            </a:r>
            <a:endParaRPr lang="en-US" dirty="0"/>
          </a:p>
        </p:txBody>
      </p:sp>
      <p:sp>
        <p:nvSpPr>
          <p:cNvPr id="3" name="Content Placeholder 2"/>
          <p:cNvSpPr>
            <a:spLocks noGrp="1"/>
          </p:cNvSpPr>
          <p:nvPr>
            <p:ph idx="1"/>
          </p:nvPr>
        </p:nvSpPr>
        <p:spPr>
          <a:xfrm>
            <a:off x="290945" y="1932709"/>
            <a:ext cx="11492346" cy="4572000"/>
          </a:xfrm>
        </p:spPr>
        <p:txBody>
          <a:bodyPr>
            <a:normAutofit/>
          </a:bodyPr>
          <a:lstStyle/>
          <a:p>
            <a:pPr>
              <a:buNone/>
            </a:pPr>
            <a:r>
              <a:rPr lang="en-US" dirty="0" smtClean="0"/>
              <a:t> </a:t>
            </a:r>
            <a:r>
              <a:rPr lang="en-US" b="1" dirty="0" smtClean="0"/>
              <a:t>•&lt; </a:t>
            </a:r>
            <a:r>
              <a:rPr lang="en-US" b="1" dirty="0"/>
              <a:t>10,000/L - prophylactic transfusion</a:t>
            </a:r>
          </a:p>
          <a:p>
            <a:pPr>
              <a:buNone/>
            </a:pPr>
            <a:r>
              <a:rPr lang="en-US" b="1" dirty="0" smtClean="0"/>
              <a:t>•&lt; </a:t>
            </a:r>
            <a:r>
              <a:rPr lang="en-US" b="1" dirty="0"/>
              <a:t>20,000/L - in the presence of </a:t>
            </a:r>
            <a:r>
              <a:rPr lang="en-US" b="1" dirty="0" smtClean="0"/>
              <a:t>bleeding, fever</a:t>
            </a:r>
            <a:r>
              <a:rPr lang="en-US" b="1" dirty="0"/>
              <a:t>, infection, platelet function defect, </a:t>
            </a:r>
            <a:r>
              <a:rPr lang="en-US" b="1" dirty="0" smtClean="0"/>
              <a:t>or </a:t>
            </a:r>
            <a:r>
              <a:rPr lang="en-US" b="1" dirty="0" err="1" smtClean="0"/>
              <a:t>coagulopathy</a:t>
            </a:r>
            <a:endParaRPr lang="en-US" b="1" dirty="0"/>
          </a:p>
          <a:p>
            <a:pPr>
              <a:buNone/>
            </a:pPr>
            <a:r>
              <a:rPr lang="en-US" b="1" dirty="0"/>
              <a:t>• </a:t>
            </a:r>
            <a:r>
              <a:rPr lang="en-US" b="1" dirty="0" smtClean="0"/>
              <a:t>&lt;50,000/L </a:t>
            </a:r>
            <a:r>
              <a:rPr lang="en-US" b="1" dirty="0"/>
              <a:t>- prior to minor procedures, </a:t>
            </a:r>
            <a:r>
              <a:rPr lang="en-US" b="1" dirty="0" smtClean="0"/>
              <a:t>in actively</a:t>
            </a:r>
            <a:r>
              <a:rPr lang="en-US" b="1" dirty="0"/>
              <a:t> </a:t>
            </a:r>
            <a:r>
              <a:rPr lang="en-US" b="1" dirty="0" err="1" smtClean="0"/>
              <a:t>anticoagulated</a:t>
            </a:r>
            <a:r>
              <a:rPr lang="en-US" b="1" dirty="0" smtClean="0"/>
              <a:t> </a:t>
            </a:r>
            <a:r>
              <a:rPr lang="en-US" b="1" dirty="0"/>
              <a:t>patients or in the </a:t>
            </a:r>
            <a:r>
              <a:rPr lang="en-US" b="1" dirty="0" smtClean="0"/>
              <a:t>presence of</a:t>
            </a:r>
            <a:r>
              <a:rPr lang="en-US" b="1" dirty="0"/>
              <a:t> </a:t>
            </a:r>
            <a:r>
              <a:rPr lang="en-US" b="1" dirty="0" smtClean="0"/>
              <a:t>active </a:t>
            </a:r>
            <a:r>
              <a:rPr lang="en-US" b="1" dirty="0"/>
              <a:t>bleeding</a:t>
            </a:r>
          </a:p>
          <a:p>
            <a:pPr>
              <a:buNone/>
            </a:pPr>
            <a:r>
              <a:rPr lang="en-US" b="1" dirty="0"/>
              <a:t>• </a:t>
            </a:r>
            <a:r>
              <a:rPr lang="en-US" b="1" dirty="0" smtClean="0"/>
              <a:t>&lt;75,000/L </a:t>
            </a:r>
            <a:r>
              <a:rPr lang="en-US" b="1" dirty="0"/>
              <a:t>- prior to general surgery</a:t>
            </a:r>
          </a:p>
          <a:p>
            <a:pPr>
              <a:buNone/>
            </a:pPr>
            <a:r>
              <a:rPr lang="en-US" b="1" dirty="0" smtClean="0"/>
              <a:t>•&lt; </a:t>
            </a:r>
            <a:r>
              <a:rPr lang="en-US" b="1" dirty="0"/>
              <a:t>100,000/L - prior to neurologic </a:t>
            </a:r>
            <a:r>
              <a:rPr lang="en-US" b="1" dirty="0" smtClean="0"/>
              <a:t>or ophthalmologic </a:t>
            </a:r>
            <a:r>
              <a:rPr lang="en-US" b="1" dirty="0"/>
              <a:t>surgery</a:t>
            </a:r>
          </a:p>
        </p:txBody>
      </p:sp>
    </p:spTree>
    <p:extLst>
      <p:ext uri="{BB962C8B-B14F-4D97-AF65-F5344CB8AC3E}">
        <p14:creationId xmlns:p14="http://schemas.microsoft.com/office/powerpoint/2010/main" xmlns="" val="1155529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Thrombopoietin receptor agonists</a:t>
            </a:r>
          </a:p>
        </p:txBody>
      </p:sp>
      <p:sp>
        <p:nvSpPr>
          <p:cNvPr id="3" name="Content Placeholder 2"/>
          <p:cNvSpPr>
            <a:spLocks noGrp="1"/>
          </p:cNvSpPr>
          <p:nvPr>
            <p:ph idx="1"/>
          </p:nvPr>
        </p:nvSpPr>
        <p:spPr/>
        <p:txBody>
          <a:bodyPr/>
          <a:lstStyle/>
          <a:p>
            <a:r>
              <a:rPr lang="en-US" dirty="0" smtClean="0"/>
              <a:t>Such </a:t>
            </a:r>
            <a:r>
              <a:rPr lang="en-US" dirty="0"/>
              <a:t>as </a:t>
            </a:r>
            <a:r>
              <a:rPr lang="en-US" dirty="0" err="1"/>
              <a:t>romiplostim</a:t>
            </a:r>
            <a:r>
              <a:rPr lang="en-US" dirty="0"/>
              <a:t> (</a:t>
            </a:r>
            <a:r>
              <a:rPr lang="en-US" dirty="0" err="1"/>
              <a:t>Nplate</a:t>
            </a:r>
            <a:r>
              <a:rPr lang="en-US" dirty="0"/>
              <a:t>) and </a:t>
            </a:r>
            <a:r>
              <a:rPr lang="en-US" dirty="0" err="1"/>
              <a:t>eltrombopag</a:t>
            </a:r>
            <a:r>
              <a:rPr lang="en-US" dirty="0"/>
              <a:t> (</a:t>
            </a:r>
            <a:r>
              <a:rPr lang="en-US" dirty="0" err="1"/>
              <a:t>Promacta</a:t>
            </a:r>
            <a:r>
              <a:rPr lang="en-US" dirty="0"/>
              <a:t>) </a:t>
            </a:r>
            <a:endParaRPr lang="en-US" dirty="0" smtClean="0"/>
          </a:p>
          <a:p>
            <a:r>
              <a:rPr lang="en-US" dirty="0" smtClean="0"/>
              <a:t>Help </a:t>
            </a:r>
            <a:r>
              <a:rPr lang="en-US" dirty="0"/>
              <a:t>bone marrow produce more platelets. </a:t>
            </a:r>
            <a:endParaRPr lang="en-US" dirty="0" smtClean="0"/>
          </a:p>
          <a:p>
            <a:r>
              <a:rPr lang="en-US" dirty="0" smtClean="0"/>
              <a:t>Possible </a:t>
            </a:r>
            <a:r>
              <a:rPr lang="en-US" dirty="0"/>
              <a:t>side effects include headache, dizziness, nausea or vomiting, and an increased risk of blood clots</a:t>
            </a:r>
          </a:p>
        </p:txBody>
      </p:sp>
    </p:spTree>
    <p:extLst>
      <p:ext uri="{BB962C8B-B14F-4D97-AF65-F5344CB8AC3E}">
        <p14:creationId xmlns:p14="http://schemas.microsoft.com/office/powerpoint/2010/main" xmlns="" val="1527082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Rituximab</a:t>
            </a:r>
          </a:p>
        </p:txBody>
      </p:sp>
      <p:sp>
        <p:nvSpPr>
          <p:cNvPr id="3" name="Content Placeholder 2"/>
          <p:cNvSpPr>
            <a:spLocks noGrp="1"/>
          </p:cNvSpPr>
          <p:nvPr>
            <p:ph idx="1"/>
          </p:nvPr>
        </p:nvSpPr>
        <p:spPr/>
        <p:txBody>
          <a:bodyPr/>
          <a:lstStyle/>
          <a:p>
            <a:r>
              <a:rPr lang="en-US" dirty="0"/>
              <a:t>Rituximab is increasingly being </a:t>
            </a:r>
            <a:r>
              <a:rPr lang="en-US" dirty="0" smtClean="0"/>
              <a:t>used to </a:t>
            </a:r>
            <a:r>
              <a:rPr lang="en-US" dirty="0"/>
              <a:t>treat ITP in non-pregnant women</a:t>
            </a:r>
            <a:r>
              <a:rPr lang="en-US" dirty="0" smtClean="0"/>
              <a:t>;</a:t>
            </a:r>
          </a:p>
          <a:p>
            <a:r>
              <a:rPr lang="en-US" dirty="0"/>
              <a:t>Rituximab (</a:t>
            </a:r>
            <a:r>
              <a:rPr lang="en-US" dirty="0" err="1"/>
              <a:t>Rituxan</a:t>
            </a:r>
            <a:r>
              <a:rPr lang="en-US" dirty="0"/>
              <a:t>) helps reduce the immune system response that's damaging platelets, thus raising the platelet count. </a:t>
            </a:r>
            <a:endParaRPr lang="en-US" dirty="0" smtClean="0"/>
          </a:p>
          <a:p>
            <a:r>
              <a:rPr lang="en-US" dirty="0" smtClean="0"/>
              <a:t>Possible </a:t>
            </a:r>
            <a:r>
              <a:rPr lang="en-US" dirty="0"/>
              <a:t>side effects include low blood pressure, fever, sore throat and rash.</a:t>
            </a:r>
          </a:p>
          <a:p>
            <a:r>
              <a:rPr lang="en-US" dirty="0"/>
              <a:t>however, it is classified as a class </a:t>
            </a:r>
            <a:r>
              <a:rPr lang="en-US" dirty="0" smtClean="0"/>
              <a:t>C drug </a:t>
            </a:r>
            <a:r>
              <a:rPr lang="en-US" dirty="0"/>
              <a:t>in pregnancy. </a:t>
            </a:r>
            <a:endParaRPr lang="en-US" dirty="0" smtClean="0"/>
          </a:p>
          <a:p>
            <a:r>
              <a:rPr lang="en-US" dirty="0" smtClean="0"/>
              <a:t>As </a:t>
            </a:r>
            <a:r>
              <a:rPr lang="en-US" dirty="0"/>
              <a:t>information </a:t>
            </a:r>
            <a:r>
              <a:rPr lang="en-US" dirty="0" smtClean="0"/>
              <a:t>is limited </a:t>
            </a:r>
            <a:r>
              <a:rPr lang="en-US" dirty="0"/>
              <a:t>in pregnancy </a:t>
            </a:r>
            <a:endParaRPr lang="en-US" dirty="0" smtClean="0"/>
          </a:p>
          <a:p>
            <a:r>
              <a:rPr lang="en-US" dirty="0" smtClean="0"/>
              <a:t>It </a:t>
            </a:r>
            <a:r>
              <a:rPr lang="en-US" dirty="0"/>
              <a:t>should </a:t>
            </a:r>
            <a:r>
              <a:rPr lang="en-US" dirty="0" smtClean="0"/>
              <a:t>be avoided </a:t>
            </a:r>
            <a:r>
              <a:rPr lang="en-US" dirty="0"/>
              <a:t>unless there are no </a:t>
            </a:r>
            <a:r>
              <a:rPr lang="en-US" dirty="0" smtClean="0"/>
              <a:t>other options</a:t>
            </a:r>
            <a:r>
              <a:rPr lang="en-US" dirty="0"/>
              <a:t>.</a:t>
            </a:r>
          </a:p>
        </p:txBody>
      </p:sp>
    </p:spTree>
    <p:extLst>
      <p:ext uri="{BB962C8B-B14F-4D97-AF65-F5344CB8AC3E}">
        <p14:creationId xmlns:p14="http://schemas.microsoft.com/office/powerpoint/2010/main" xmlns="" val="33238570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261215"/>
            <a:ext cx="11513127" cy="777875"/>
          </a:xfrm>
        </p:spPr>
        <p:txBody>
          <a:bodyPr>
            <a:normAutofit/>
          </a:bodyPr>
          <a:lstStyle/>
          <a:p>
            <a:pPr algn="ctr"/>
            <a:r>
              <a:rPr lang="en-US" sz="3600" b="1" dirty="0" smtClean="0">
                <a:solidFill>
                  <a:srgbClr val="FF0000"/>
                </a:solidFill>
              </a:rPr>
              <a:t>specialized care beyond attention to platelet count</a:t>
            </a:r>
            <a:endParaRPr lang="en-US" sz="3600" dirty="0">
              <a:solidFill>
                <a:srgbClr val="FF0000"/>
              </a:solidFill>
            </a:endParaRPr>
          </a:p>
        </p:txBody>
      </p:sp>
      <p:sp>
        <p:nvSpPr>
          <p:cNvPr id="3" name="Content Placeholder 2"/>
          <p:cNvSpPr>
            <a:spLocks noGrp="1"/>
          </p:cNvSpPr>
          <p:nvPr>
            <p:ph idx="1"/>
          </p:nvPr>
        </p:nvSpPr>
        <p:spPr>
          <a:xfrm>
            <a:off x="374073" y="941696"/>
            <a:ext cx="11388436" cy="5396759"/>
          </a:xfrm>
        </p:spPr>
        <p:txBody>
          <a:bodyPr>
            <a:normAutofit fontScale="70000" lnSpcReduction="20000"/>
          </a:bodyPr>
          <a:lstStyle/>
          <a:p>
            <a:r>
              <a:rPr lang="en-US" b="1" dirty="0" smtClean="0"/>
              <a:t>These patients should be instructed</a:t>
            </a:r>
            <a:endParaRPr lang="en-US" dirty="0" smtClean="0"/>
          </a:p>
          <a:p>
            <a:r>
              <a:rPr lang="en-US" b="1" dirty="0" smtClean="0">
                <a:solidFill>
                  <a:srgbClr val="FF0000"/>
                </a:solidFill>
              </a:rPr>
              <a:t>avoid</a:t>
            </a:r>
            <a:r>
              <a:rPr lang="en-US" b="1" dirty="0" smtClean="0"/>
              <a:t> </a:t>
            </a:r>
            <a:r>
              <a:rPr lang="en-US" b="1" dirty="0" err="1" smtClean="0"/>
              <a:t>salicylates</a:t>
            </a:r>
            <a:r>
              <a:rPr lang="en-US" b="1" dirty="0" smtClean="0"/>
              <a:t>, </a:t>
            </a:r>
            <a:r>
              <a:rPr lang="en-US" b="1" dirty="0" err="1" smtClean="0"/>
              <a:t>nonsteroidal</a:t>
            </a:r>
            <a:r>
              <a:rPr lang="en-US" b="1" dirty="0" smtClean="0"/>
              <a:t> anti-inflammatory agents, And</a:t>
            </a:r>
          </a:p>
          <a:p>
            <a:r>
              <a:rPr lang="en-US" b="1" dirty="0" smtClean="0">
                <a:solidFill>
                  <a:srgbClr val="FF0000"/>
                </a:solidFill>
              </a:rPr>
              <a:t>avoid</a:t>
            </a:r>
            <a:r>
              <a:rPr lang="en-US" b="1" dirty="0" smtClean="0"/>
              <a:t> </a:t>
            </a:r>
            <a:r>
              <a:rPr lang="en-US" b="1" dirty="0" smtClean="0"/>
              <a:t>trauma.</a:t>
            </a:r>
          </a:p>
          <a:p>
            <a:r>
              <a:rPr lang="en-US" b="1" dirty="0"/>
              <a:t>• Risk of </a:t>
            </a:r>
            <a:r>
              <a:rPr lang="en-US" b="1" dirty="0" err="1"/>
              <a:t>intrapartum</a:t>
            </a:r>
            <a:r>
              <a:rPr lang="en-US" b="1" dirty="0"/>
              <a:t> </a:t>
            </a:r>
            <a:r>
              <a:rPr lang="en-US" b="1" dirty="0" err="1" smtClean="0"/>
              <a:t>haemorrhage</a:t>
            </a:r>
            <a:r>
              <a:rPr lang="en-US" b="1" dirty="0" smtClean="0"/>
              <a:t> , especially</a:t>
            </a:r>
            <a:r>
              <a:rPr lang="en-US" dirty="0" smtClean="0"/>
              <a:t> </a:t>
            </a:r>
            <a:r>
              <a:rPr lang="en-US" b="1" dirty="0" smtClean="0"/>
              <a:t>from </a:t>
            </a:r>
            <a:r>
              <a:rPr lang="en-US" b="1" dirty="0"/>
              <a:t>a surgical incision</a:t>
            </a:r>
            <a:endParaRPr lang="en-US" dirty="0"/>
          </a:p>
          <a:p>
            <a:r>
              <a:rPr lang="en-US" b="1" dirty="0"/>
              <a:t>• Higher chance of pre-term </a:t>
            </a:r>
            <a:r>
              <a:rPr lang="en-US" b="1" dirty="0" smtClean="0"/>
              <a:t>delivery</a:t>
            </a:r>
          </a:p>
          <a:p>
            <a:r>
              <a:rPr lang="en-US" b="1" dirty="0" smtClean="0"/>
              <a:t>• </a:t>
            </a:r>
            <a:r>
              <a:rPr lang="en-US" b="1" dirty="0"/>
              <a:t>Theoretical risk of epidural </a:t>
            </a:r>
            <a:r>
              <a:rPr lang="en-US" b="1" dirty="0" err="1" smtClean="0"/>
              <a:t>haematoma</a:t>
            </a:r>
            <a:r>
              <a:rPr lang="en-US" b="1" dirty="0" smtClean="0"/>
              <a:t>,</a:t>
            </a:r>
            <a:r>
              <a:rPr lang="en-US" dirty="0" smtClean="0"/>
              <a:t> </a:t>
            </a:r>
            <a:r>
              <a:rPr lang="en-US" b="1" dirty="0" smtClean="0"/>
              <a:t>however</a:t>
            </a:r>
            <a:r>
              <a:rPr lang="en-US" b="1" dirty="0"/>
              <a:t>, epidural is considered safe </a:t>
            </a:r>
            <a:r>
              <a:rPr lang="en-US" b="1" dirty="0" smtClean="0"/>
              <a:t>if</a:t>
            </a:r>
            <a:r>
              <a:rPr lang="en-US" dirty="0" smtClean="0"/>
              <a:t>  </a:t>
            </a:r>
            <a:r>
              <a:rPr lang="en-US" b="1" dirty="0" smtClean="0"/>
              <a:t>the </a:t>
            </a:r>
            <a:r>
              <a:rPr lang="en-US" b="1" dirty="0"/>
              <a:t>platelet count </a:t>
            </a:r>
            <a:endParaRPr lang="en-US" b="1" dirty="0" smtClean="0"/>
          </a:p>
          <a:p>
            <a:pPr marL="0" indent="0">
              <a:buNone/>
            </a:pPr>
            <a:r>
              <a:rPr lang="en-US" b="1" dirty="0"/>
              <a:t> </a:t>
            </a:r>
            <a:r>
              <a:rPr lang="en-US" b="1" dirty="0" smtClean="0"/>
              <a:t>     &gt;</a:t>
            </a:r>
            <a:r>
              <a:rPr lang="en-US" b="1" dirty="0"/>
              <a:t>80–100 × </a:t>
            </a:r>
            <a:r>
              <a:rPr lang="en-US" b="1" dirty="0" smtClean="0"/>
              <a:t>109/l14</a:t>
            </a:r>
          </a:p>
          <a:p>
            <a:r>
              <a:rPr lang="en-US" b="1" dirty="0" smtClean="0">
                <a:solidFill>
                  <a:srgbClr val="FF0000"/>
                </a:solidFill>
              </a:rPr>
              <a:t>• </a:t>
            </a:r>
            <a:r>
              <a:rPr lang="en-US" b="1" dirty="0">
                <a:solidFill>
                  <a:srgbClr val="FF0000"/>
                </a:solidFill>
              </a:rPr>
              <a:t>Avoid </a:t>
            </a:r>
            <a:r>
              <a:rPr lang="en-US" b="1" dirty="0" err="1"/>
              <a:t>im</a:t>
            </a:r>
            <a:r>
              <a:rPr lang="en-US" b="1" dirty="0"/>
              <a:t> injections if platelet count &lt;40 × </a:t>
            </a:r>
            <a:r>
              <a:rPr lang="en-US" b="1" dirty="0" smtClean="0"/>
              <a:t>109/l</a:t>
            </a:r>
            <a:endParaRPr lang="en-US" dirty="0"/>
          </a:p>
          <a:p>
            <a:r>
              <a:rPr lang="en-US" b="1" dirty="0"/>
              <a:t>• </a:t>
            </a:r>
            <a:r>
              <a:rPr lang="en-US" b="1" dirty="0" smtClean="0"/>
              <a:t>• Maintain iv access during </a:t>
            </a:r>
            <a:r>
              <a:rPr lang="en-US" b="1" dirty="0" err="1" smtClean="0"/>
              <a:t>labour</a:t>
            </a:r>
            <a:endParaRPr lang="en-US" dirty="0" smtClean="0"/>
          </a:p>
          <a:p>
            <a:r>
              <a:rPr lang="en-US" b="1" dirty="0" smtClean="0"/>
              <a:t>• Caesarean section only for obstetric reasons</a:t>
            </a:r>
            <a:endParaRPr lang="en-US" dirty="0" smtClean="0"/>
          </a:p>
          <a:p>
            <a:r>
              <a:rPr lang="en-US" b="1" dirty="0" smtClean="0"/>
              <a:t>•</a:t>
            </a:r>
            <a:r>
              <a:rPr lang="en-US" b="1" dirty="0" smtClean="0">
                <a:solidFill>
                  <a:srgbClr val="FF0000"/>
                </a:solidFill>
              </a:rPr>
              <a:t> Avoid </a:t>
            </a:r>
            <a:r>
              <a:rPr lang="en-US" b="1" dirty="0" err="1" smtClean="0"/>
              <a:t>ventouse</a:t>
            </a:r>
            <a:r>
              <a:rPr lang="en-US" b="1" dirty="0" smtClean="0"/>
              <a:t> and forceps delivery ,There </a:t>
            </a:r>
            <a:r>
              <a:rPr lang="en-US" b="1" dirty="0"/>
              <a:t>is a small risk of fetal </a:t>
            </a:r>
            <a:r>
              <a:rPr lang="en-US" b="1" dirty="0" smtClean="0"/>
              <a:t>intracranial</a:t>
            </a:r>
            <a:r>
              <a:rPr lang="en-US" dirty="0" smtClean="0"/>
              <a:t> </a:t>
            </a:r>
            <a:r>
              <a:rPr lang="en-US" b="1" dirty="0" err="1" smtClean="0"/>
              <a:t>haemorrhage</a:t>
            </a:r>
            <a:r>
              <a:rPr lang="en-US" b="1" dirty="0" smtClean="0"/>
              <a:t>, </a:t>
            </a:r>
            <a:r>
              <a:rPr lang="en-US" b="1" dirty="0"/>
              <a:t>with chance of fetal bruising</a:t>
            </a:r>
            <a:r>
              <a:rPr lang="en-US" dirty="0"/>
              <a:t> </a:t>
            </a:r>
            <a:r>
              <a:rPr lang="en-US" b="1" dirty="0"/>
              <a:t>and significant </a:t>
            </a:r>
            <a:r>
              <a:rPr lang="en-US" b="1" dirty="0" smtClean="0"/>
              <a:t> </a:t>
            </a:r>
            <a:r>
              <a:rPr lang="en-US" b="1" dirty="0" err="1" smtClean="0"/>
              <a:t>cephalhaematoma</a:t>
            </a:r>
            <a:endParaRPr lang="en-US" dirty="0" smtClean="0"/>
          </a:p>
          <a:p>
            <a:r>
              <a:rPr lang="en-US" b="1" dirty="0" smtClean="0"/>
              <a:t>•</a:t>
            </a:r>
            <a:r>
              <a:rPr lang="en-US" b="1" dirty="0" smtClean="0">
                <a:solidFill>
                  <a:srgbClr val="FF0000"/>
                </a:solidFill>
              </a:rPr>
              <a:t> Avoid </a:t>
            </a:r>
            <a:r>
              <a:rPr lang="en-US" b="1" dirty="0" smtClean="0"/>
              <a:t>fetal blood sampling and </a:t>
            </a:r>
            <a:r>
              <a:rPr lang="en-US" b="1" dirty="0" err="1" smtClean="0"/>
              <a:t>cordocentesis</a:t>
            </a:r>
            <a:endParaRPr lang="en-US" dirty="0" smtClean="0"/>
          </a:p>
          <a:p>
            <a:r>
              <a:rPr lang="en-US" b="1" dirty="0" smtClean="0"/>
              <a:t>• • The </a:t>
            </a:r>
            <a:r>
              <a:rPr lang="en-US" b="1" dirty="0" err="1" smtClean="0"/>
              <a:t>anaesthetist</a:t>
            </a:r>
            <a:r>
              <a:rPr lang="en-US" b="1" dirty="0" smtClean="0"/>
              <a:t> may prefer a spinal </a:t>
            </a:r>
            <a:r>
              <a:rPr lang="en-US" b="1" dirty="0" err="1" smtClean="0"/>
              <a:t>anaesthetic</a:t>
            </a:r>
            <a:r>
              <a:rPr lang="en-US" b="1" dirty="0" smtClean="0"/>
              <a:t> to an epidural</a:t>
            </a:r>
            <a:endParaRPr lang="en-US" dirty="0" smtClean="0"/>
          </a:p>
          <a:p>
            <a:r>
              <a:rPr lang="en-US" b="1" dirty="0" smtClean="0"/>
              <a:t>Regardless of route of delivery, platelets, fresh frozen plasma (FFP), and IVIG should be readily </a:t>
            </a:r>
            <a:r>
              <a:rPr lang="en-US" b="1" dirty="0" smtClean="0">
                <a:solidFill>
                  <a:srgbClr val="FF0000"/>
                </a:solidFill>
              </a:rPr>
              <a:t>availabl</a:t>
            </a:r>
            <a:r>
              <a:rPr lang="en-US" b="1" dirty="0" smtClean="0"/>
              <a:t>e</a:t>
            </a:r>
            <a:endParaRPr lang="en-US" dirty="0"/>
          </a:p>
        </p:txBody>
      </p:sp>
    </p:spTree>
    <p:extLst>
      <p:ext uri="{BB962C8B-B14F-4D97-AF65-F5344CB8AC3E}">
        <p14:creationId xmlns:p14="http://schemas.microsoft.com/office/powerpoint/2010/main" xmlns="" val="3540953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286603"/>
            <a:ext cx="11614245" cy="6387151"/>
          </a:xfrm>
        </p:spPr>
        <p:txBody>
          <a:bodyPr>
            <a:normAutofit fontScale="70000" lnSpcReduction="20000"/>
          </a:bodyPr>
          <a:lstStyle/>
          <a:p>
            <a:r>
              <a:rPr lang="en-US" b="1" dirty="0" smtClean="0"/>
              <a:t>In all cases of possible fetal thrombocytopenia, whether secondary to ITP or </a:t>
            </a:r>
            <a:r>
              <a:rPr lang="en-US" b="1" dirty="0" err="1" smtClean="0"/>
              <a:t>alloimmune</a:t>
            </a:r>
            <a:r>
              <a:rPr lang="en-US" b="1" dirty="0" smtClean="0"/>
              <a:t> thrombocytopenia,</a:t>
            </a:r>
          </a:p>
          <a:p>
            <a:r>
              <a:rPr lang="en-US" b="1" dirty="0" smtClean="0"/>
              <a:t> a neonatologist or other clinician familiar with the condition should be present to care for potential bleeding complications and the anticipated decrease in neonatal platelet count during the first several days after birth. </a:t>
            </a:r>
          </a:p>
          <a:p>
            <a:r>
              <a:rPr lang="en-US" b="1" dirty="0" smtClean="0"/>
              <a:t>The use of scalp electrodes, forceps, and vacuum extractors should be avoided in these patients.</a:t>
            </a:r>
          </a:p>
          <a:p>
            <a:r>
              <a:rPr lang="en-US" b="1" dirty="0"/>
              <a:t>Aim for normal vaginal delivery if all is otherwise well</a:t>
            </a:r>
            <a:endParaRPr lang="en-US" dirty="0"/>
          </a:p>
          <a:p>
            <a:r>
              <a:rPr lang="en-US" b="1" dirty="0"/>
              <a:t>• Leave adequate length of umbilical cord, below the cord clamp, </a:t>
            </a:r>
            <a:r>
              <a:rPr lang="en-US" b="1" dirty="0" smtClean="0"/>
              <a:t>to</a:t>
            </a:r>
            <a:r>
              <a:rPr lang="en-US" dirty="0" smtClean="0"/>
              <a:t> </a:t>
            </a:r>
            <a:r>
              <a:rPr lang="en-US" b="1" dirty="0" smtClean="0"/>
              <a:t>allow </a:t>
            </a:r>
            <a:r>
              <a:rPr lang="en-US" b="1" dirty="0"/>
              <a:t>blood samples to be taken</a:t>
            </a:r>
            <a:endParaRPr lang="en-US" dirty="0"/>
          </a:p>
          <a:p>
            <a:r>
              <a:rPr lang="en-US" b="1" dirty="0"/>
              <a:t>• Active management of third stage of </a:t>
            </a:r>
            <a:r>
              <a:rPr lang="en-US" b="1" dirty="0" err="1"/>
              <a:t>labour</a:t>
            </a:r>
            <a:r>
              <a:rPr lang="en-US" b="1" dirty="0"/>
              <a:t>; consider use of iv </a:t>
            </a:r>
            <a:r>
              <a:rPr lang="en-US" b="1" dirty="0" err="1" smtClean="0"/>
              <a:t>Syntocinon</a:t>
            </a:r>
            <a:r>
              <a:rPr lang="en-US" dirty="0" smtClean="0"/>
              <a:t>  </a:t>
            </a:r>
            <a:r>
              <a:rPr lang="en-US" b="1" dirty="0" smtClean="0"/>
              <a:t>if </a:t>
            </a:r>
            <a:r>
              <a:rPr lang="en-US" b="1" dirty="0" err="1"/>
              <a:t>im</a:t>
            </a:r>
            <a:r>
              <a:rPr lang="en-US" b="1" dirty="0"/>
              <a:t> injections are contraindicated </a:t>
            </a:r>
            <a:endParaRPr lang="en-US" b="1" dirty="0" smtClean="0"/>
          </a:p>
          <a:p>
            <a:r>
              <a:rPr lang="en-US" b="1" dirty="0" smtClean="0"/>
              <a:t>• </a:t>
            </a:r>
            <a:r>
              <a:rPr lang="en-US" b="1" dirty="0"/>
              <a:t>All perineal trauma to be sutured </a:t>
            </a:r>
            <a:r>
              <a:rPr lang="en-US" b="1" dirty="0" smtClean="0"/>
              <a:t>promptly  </a:t>
            </a:r>
            <a:r>
              <a:rPr lang="en-US" b="1" dirty="0"/>
              <a:t>and expertly</a:t>
            </a:r>
            <a:endParaRPr lang="en-US" dirty="0"/>
          </a:p>
          <a:p>
            <a:r>
              <a:rPr lang="en-US" b="1" dirty="0"/>
              <a:t>• Take placental cord blood for neonatal platelet count, and ascertain </a:t>
            </a:r>
            <a:r>
              <a:rPr lang="en-US" b="1" dirty="0" smtClean="0"/>
              <a:t>if</a:t>
            </a:r>
            <a:r>
              <a:rPr lang="en-US" dirty="0" smtClean="0"/>
              <a:t> </a:t>
            </a:r>
            <a:r>
              <a:rPr lang="en-US" b="1" dirty="0" smtClean="0"/>
              <a:t>other </a:t>
            </a:r>
            <a:r>
              <a:rPr lang="en-US" b="1" dirty="0"/>
              <a:t>samples are </a:t>
            </a:r>
            <a:r>
              <a:rPr lang="en-US" b="1" dirty="0" smtClean="0"/>
              <a:t>required   </a:t>
            </a:r>
          </a:p>
          <a:p>
            <a:r>
              <a:rPr lang="en-US" b="1" dirty="0" smtClean="0"/>
              <a:t>• </a:t>
            </a:r>
            <a:r>
              <a:rPr lang="en-US" b="1" dirty="0"/>
              <a:t>Confirm with </a:t>
            </a:r>
            <a:r>
              <a:rPr lang="en-US" b="1" dirty="0" err="1"/>
              <a:t>paediatrician</a:t>
            </a:r>
            <a:r>
              <a:rPr lang="en-US" b="1" dirty="0"/>
              <a:t> if the neonatal vitamin K can be given </a:t>
            </a:r>
            <a:r>
              <a:rPr lang="en-US" b="1" dirty="0" err="1" smtClean="0"/>
              <a:t>im</a:t>
            </a:r>
            <a:endParaRPr lang="en-US" b="1" dirty="0" smtClean="0"/>
          </a:p>
          <a:p>
            <a:r>
              <a:rPr lang="en-US" b="1" dirty="0" smtClean="0"/>
              <a:t> Although there is a theoretical risk of neonatal thrombocytopenia, women with ITP should not be discouraged from breastfeeding</a:t>
            </a:r>
          </a:p>
          <a:p>
            <a:r>
              <a:rPr lang="en-US" b="1" dirty="0"/>
              <a:t>Risk of postpartum </a:t>
            </a:r>
            <a:r>
              <a:rPr lang="en-US" b="1" dirty="0" err="1"/>
              <a:t>haemorrhage</a:t>
            </a:r>
            <a:r>
              <a:rPr lang="en-US" b="1" dirty="0"/>
              <a:t> </a:t>
            </a:r>
            <a:r>
              <a:rPr lang="en-US" b="1" dirty="0" smtClean="0"/>
              <a:t>if</a:t>
            </a:r>
            <a:r>
              <a:rPr lang="en-US" dirty="0" smtClean="0"/>
              <a:t>  </a:t>
            </a:r>
            <a:r>
              <a:rPr lang="en-US" b="1" dirty="0" smtClean="0"/>
              <a:t>platelet </a:t>
            </a:r>
            <a:r>
              <a:rPr lang="en-US" b="1" dirty="0"/>
              <a:t>count is </a:t>
            </a:r>
            <a:r>
              <a:rPr lang="en-US" b="1" dirty="0" smtClean="0"/>
              <a:t>low</a:t>
            </a:r>
          </a:p>
          <a:p>
            <a:r>
              <a:rPr lang="en-US" b="1" dirty="0" smtClean="0"/>
              <a:t>• </a:t>
            </a:r>
            <a:r>
              <a:rPr lang="en-US" b="1" dirty="0"/>
              <a:t>ITP secondary to pre-eclampsia </a:t>
            </a:r>
            <a:r>
              <a:rPr lang="en-US" b="1" dirty="0" smtClean="0"/>
              <a:t>or</a:t>
            </a:r>
            <a:r>
              <a:rPr lang="en-US" dirty="0" smtClean="0"/>
              <a:t> </a:t>
            </a:r>
            <a:r>
              <a:rPr lang="en-US" b="1" dirty="0" smtClean="0"/>
              <a:t>HELLP </a:t>
            </a:r>
            <a:r>
              <a:rPr lang="en-US" b="1" dirty="0"/>
              <a:t>syndrome often </a:t>
            </a:r>
            <a:r>
              <a:rPr lang="en-US" b="1" dirty="0" smtClean="0"/>
              <a:t>deteriorates</a:t>
            </a:r>
            <a:r>
              <a:rPr lang="en-US" dirty="0" smtClean="0"/>
              <a:t> </a:t>
            </a:r>
            <a:r>
              <a:rPr lang="en-US" b="1" dirty="0" smtClean="0"/>
              <a:t>immediately </a:t>
            </a:r>
            <a:r>
              <a:rPr lang="en-US" b="1" dirty="0"/>
              <a:t>post delivery</a:t>
            </a:r>
            <a:endParaRPr lang="en-US" dirty="0"/>
          </a:p>
          <a:p>
            <a:r>
              <a:rPr lang="en-US" b="1" dirty="0"/>
              <a:t>• The risk of thrombocytopenia in </a:t>
            </a:r>
            <a:r>
              <a:rPr lang="en-US" b="1" dirty="0" smtClean="0"/>
              <a:t>the</a:t>
            </a:r>
            <a:r>
              <a:rPr lang="en-US" dirty="0" smtClean="0"/>
              <a:t> </a:t>
            </a:r>
            <a:r>
              <a:rPr lang="en-US" b="1" dirty="0" smtClean="0"/>
              <a:t>neonate </a:t>
            </a:r>
            <a:r>
              <a:rPr lang="en-US" b="1" dirty="0"/>
              <a:t>cannot be predicted </a:t>
            </a:r>
            <a:r>
              <a:rPr lang="en-US" b="1" dirty="0" smtClean="0"/>
              <a:t>from</a:t>
            </a:r>
            <a:r>
              <a:rPr lang="en-US" dirty="0" smtClean="0"/>
              <a:t> </a:t>
            </a:r>
            <a:r>
              <a:rPr lang="en-US" b="1" dirty="0" smtClean="0"/>
              <a:t>clinical </a:t>
            </a:r>
            <a:r>
              <a:rPr lang="en-US" b="1" dirty="0"/>
              <a:t>or laboratory test results in </a:t>
            </a:r>
            <a:r>
              <a:rPr lang="en-US" b="1" dirty="0" smtClean="0"/>
              <a:t>the</a:t>
            </a:r>
            <a:r>
              <a:rPr lang="en-US" dirty="0" smtClean="0"/>
              <a:t> </a:t>
            </a:r>
            <a:r>
              <a:rPr lang="en-US" b="1" dirty="0" smtClean="0"/>
              <a:t>mother</a:t>
            </a:r>
          </a:p>
          <a:p>
            <a:r>
              <a:rPr lang="en-US" b="1" dirty="0" smtClean="0"/>
              <a:t>• </a:t>
            </a:r>
            <a:r>
              <a:rPr lang="en-US" b="1" dirty="0"/>
              <a:t>6% risk of the neonate having </a:t>
            </a:r>
            <a:r>
              <a:rPr lang="en-US" b="1" dirty="0" smtClean="0"/>
              <a:t>severe</a:t>
            </a:r>
            <a:r>
              <a:rPr lang="en-US" dirty="0" smtClean="0"/>
              <a:t> </a:t>
            </a:r>
            <a:r>
              <a:rPr lang="en-US" b="1" dirty="0" smtClean="0"/>
              <a:t>thrombocytopenia </a:t>
            </a:r>
            <a:r>
              <a:rPr lang="en-US" b="1" dirty="0"/>
              <a:t>with a limited risk </a:t>
            </a:r>
            <a:r>
              <a:rPr lang="en-US" b="1" dirty="0" smtClean="0"/>
              <a:t>of</a:t>
            </a:r>
            <a:r>
              <a:rPr lang="en-US" dirty="0" smtClean="0"/>
              <a:t>  </a:t>
            </a:r>
            <a:r>
              <a:rPr lang="en-US" b="1" dirty="0" smtClean="0"/>
              <a:t>intracranial </a:t>
            </a:r>
            <a:r>
              <a:rPr lang="en-US" b="1" dirty="0" err="1"/>
              <a:t>haemorrhage</a:t>
            </a:r>
            <a:endParaRPr lang="en-US" dirty="0"/>
          </a:p>
        </p:txBody>
      </p:sp>
    </p:spTree>
    <p:extLst>
      <p:ext uri="{BB962C8B-B14F-4D97-AF65-F5344CB8AC3E}">
        <p14:creationId xmlns:p14="http://schemas.microsoft.com/office/powerpoint/2010/main" xmlns="" val="678557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0"/>
            <a:ext cx="10515600" cy="964911"/>
          </a:xfrm>
        </p:spPr>
        <p:txBody>
          <a:bodyPr/>
          <a:lstStyle/>
          <a:p>
            <a:pPr algn="ctr"/>
            <a:r>
              <a:rPr lang="en-US" b="1" dirty="0" smtClean="0">
                <a:solidFill>
                  <a:srgbClr val="FF0000"/>
                </a:solidFill>
              </a:rPr>
              <a:t>Route of delivery </a:t>
            </a:r>
            <a:endParaRPr lang="en-US" dirty="0">
              <a:solidFill>
                <a:srgbClr val="FF0000"/>
              </a:solidFill>
            </a:endParaRPr>
          </a:p>
        </p:txBody>
      </p:sp>
      <p:sp>
        <p:nvSpPr>
          <p:cNvPr id="3" name="Content Placeholder 2"/>
          <p:cNvSpPr>
            <a:spLocks noGrp="1"/>
          </p:cNvSpPr>
          <p:nvPr>
            <p:ph idx="1"/>
          </p:nvPr>
        </p:nvSpPr>
        <p:spPr>
          <a:xfrm>
            <a:off x="401781" y="1181389"/>
            <a:ext cx="11381509" cy="5385666"/>
          </a:xfrm>
        </p:spPr>
        <p:txBody>
          <a:bodyPr>
            <a:normAutofit lnSpcReduction="10000"/>
          </a:bodyPr>
          <a:lstStyle/>
          <a:p>
            <a:r>
              <a:rPr lang="en-US" b="1" dirty="0" smtClean="0"/>
              <a:t>It </a:t>
            </a:r>
            <a:r>
              <a:rPr lang="en-US" b="1" dirty="0" smtClean="0">
                <a:solidFill>
                  <a:schemeClr val="accent2">
                    <a:lumMod val="75000"/>
                  </a:schemeClr>
                </a:solidFill>
              </a:rPr>
              <a:t>was once considered </a:t>
            </a:r>
            <a:r>
              <a:rPr lang="en-US" b="1" dirty="0" smtClean="0"/>
              <a:t>critical to neonatal outcome in women with ITP. Passage through the birth canal was proposed as the reason for bleeding in thrombocytopenic fetuses and this together with anecdotal reports and case series led to recommendations for delivery by cesarean section</a:t>
            </a:r>
            <a:endParaRPr lang="en-US" dirty="0" smtClean="0"/>
          </a:p>
          <a:p>
            <a:r>
              <a:rPr lang="en-US" b="1" dirty="0" smtClean="0">
                <a:solidFill>
                  <a:schemeClr val="accent2">
                    <a:lumMod val="75000"/>
                  </a:schemeClr>
                </a:solidFill>
              </a:rPr>
              <a:t>However</a:t>
            </a:r>
            <a:r>
              <a:rPr lang="en-US" b="1" dirty="0" smtClean="0"/>
              <a:t>, vaginal delivery has never been proven to cause ICH and </a:t>
            </a:r>
          </a:p>
          <a:p>
            <a:r>
              <a:rPr lang="en-US" b="1" dirty="0" smtClean="0">
                <a:solidFill>
                  <a:schemeClr val="accent2">
                    <a:lumMod val="75000"/>
                  </a:schemeClr>
                </a:solidFill>
              </a:rPr>
              <a:t>several studies </a:t>
            </a:r>
            <a:r>
              <a:rPr lang="en-US" b="1" dirty="0" smtClean="0"/>
              <a:t>have shown </a:t>
            </a:r>
            <a:r>
              <a:rPr lang="en-US" b="1" dirty="0" smtClean="0">
                <a:solidFill>
                  <a:schemeClr val="accent2">
                    <a:lumMod val="75000"/>
                  </a:schemeClr>
                </a:solidFill>
              </a:rPr>
              <a:t>no association </a:t>
            </a:r>
            <a:r>
              <a:rPr lang="en-US" b="1" dirty="0" smtClean="0"/>
              <a:t>between route of delivery and neonatal bleeding complications</a:t>
            </a:r>
            <a:endParaRPr lang="en-US" dirty="0" smtClean="0"/>
          </a:p>
          <a:p>
            <a:r>
              <a:rPr lang="en-US" b="1" dirty="0" smtClean="0"/>
              <a:t>At this time, it seems prudent to deliver by cesarean section for the usual obstetric indications without determination of the fetal platelet count in most women. </a:t>
            </a:r>
          </a:p>
          <a:p>
            <a:r>
              <a:rPr lang="en-US" b="1" dirty="0"/>
              <a:t>Nonetheless, the substantial rate of ICH probably </a:t>
            </a:r>
            <a:r>
              <a:rPr lang="en-US" b="1" dirty="0">
                <a:solidFill>
                  <a:schemeClr val="accent2">
                    <a:lumMod val="75000"/>
                  </a:schemeClr>
                </a:solidFill>
              </a:rPr>
              <a:t>justifies cesarean </a:t>
            </a:r>
            <a:r>
              <a:rPr lang="en-US" b="1" dirty="0"/>
              <a:t>delivery in pregnancies with severe NAIT</a:t>
            </a:r>
            <a:r>
              <a:rPr lang="en-US" b="1" dirty="0" smtClean="0"/>
              <a:t>.</a:t>
            </a:r>
          </a:p>
          <a:p>
            <a:r>
              <a:rPr lang="en-US" b="1" dirty="0" smtClean="0"/>
              <a:t>However, the matter remains </a:t>
            </a:r>
            <a:r>
              <a:rPr lang="en-US" b="1" dirty="0" smtClean="0">
                <a:solidFill>
                  <a:schemeClr val="accent2">
                    <a:lumMod val="75000"/>
                  </a:schemeClr>
                </a:solidFill>
              </a:rPr>
              <a:t>controversial.</a:t>
            </a:r>
            <a:endParaRPr lang="en-US" dirty="0">
              <a:solidFill>
                <a:schemeClr val="accent2">
                  <a:lumMod val="75000"/>
                </a:schemeClr>
              </a:solidFill>
            </a:endParaRPr>
          </a:p>
        </p:txBody>
      </p:sp>
    </p:spTree>
    <p:extLst>
      <p:ext uri="{BB962C8B-B14F-4D97-AF65-F5344CB8AC3E}">
        <p14:creationId xmlns:p14="http://schemas.microsoft.com/office/powerpoint/2010/main" xmlns="" val="3358196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Preeclampsia</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286603" y="1501254"/>
            <a:ext cx="11067197" cy="4885898"/>
          </a:xfrm>
        </p:spPr>
        <p:txBody>
          <a:bodyPr>
            <a:normAutofit/>
          </a:bodyPr>
          <a:lstStyle/>
          <a:p>
            <a:r>
              <a:rPr lang="en-US" dirty="0"/>
              <a:t>Preeclampsia and HELLP </a:t>
            </a:r>
            <a:r>
              <a:rPr lang="en-US" dirty="0" smtClean="0"/>
              <a:t>syndrome </a:t>
            </a:r>
            <a:r>
              <a:rPr lang="en-US" dirty="0"/>
              <a:t>are considered to be the cause of thrombocytopenia in pregnancy in about 21% of cases </a:t>
            </a:r>
            <a:endParaRPr lang="en-US" dirty="0" smtClean="0"/>
          </a:p>
          <a:p>
            <a:r>
              <a:rPr lang="en-US" dirty="0"/>
              <a:t>Thrombocytopenia in patients with preeclampsia is </a:t>
            </a:r>
            <a:r>
              <a:rPr lang="en-US" dirty="0" smtClean="0"/>
              <a:t>usually moderate </a:t>
            </a:r>
            <a:r>
              <a:rPr lang="en-US" dirty="0"/>
              <a:t>and platelet count </a:t>
            </a:r>
            <a:r>
              <a:rPr lang="en-US" dirty="0" smtClean="0"/>
              <a:t>rarely decreases </a:t>
            </a:r>
            <a:r>
              <a:rPr lang="en-US" dirty="0"/>
              <a:t>to less than 20,000/</a:t>
            </a:r>
            <a:r>
              <a:rPr lang="en-US" dirty="0" err="1"/>
              <a:t>μl</a:t>
            </a:r>
            <a:r>
              <a:rPr lang="en-US" dirty="0"/>
              <a:t>.</a:t>
            </a:r>
          </a:p>
          <a:p>
            <a:r>
              <a:rPr lang="en-US" dirty="0"/>
              <a:t>Thrombocytopenia in patients </a:t>
            </a:r>
            <a:r>
              <a:rPr lang="en-US" dirty="0" smtClean="0"/>
              <a:t>with preeclampsia </a:t>
            </a:r>
            <a:r>
              <a:rPr lang="en-US" dirty="0"/>
              <a:t>always correlates </a:t>
            </a:r>
            <a:r>
              <a:rPr lang="en-US" dirty="0" smtClean="0"/>
              <a:t>with the </a:t>
            </a:r>
            <a:r>
              <a:rPr lang="en-US" dirty="0"/>
              <a:t>severity of the disease</a:t>
            </a:r>
            <a:r>
              <a:rPr lang="en-US" dirty="0" smtClean="0"/>
              <a:t>.</a:t>
            </a:r>
          </a:p>
          <a:p>
            <a:r>
              <a:rPr lang="en-US" dirty="0"/>
              <a:t>The maternal platelet count returns to normal within 3–5 days of delivery.</a:t>
            </a:r>
          </a:p>
          <a:p>
            <a:endParaRPr lang="en-US" dirty="0"/>
          </a:p>
        </p:txBody>
      </p:sp>
    </p:spTree>
    <p:extLst>
      <p:ext uri="{BB962C8B-B14F-4D97-AF65-F5344CB8AC3E}">
        <p14:creationId xmlns:p14="http://schemas.microsoft.com/office/powerpoint/2010/main" xmlns="" val="17649652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382" y="281997"/>
            <a:ext cx="10515600" cy="902566"/>
          </a:xfrm>
        </p:spPr>
        <p:txBody>
          <a:bodyPr>
            <a:normAutofit/>
          </a:bodyPr>
          <a:lstStyle/>
          <a:p>
            <a:pPr algn="ctr"/>
            <a:r>
              <a:rPr lang="en-US" dirty="0">
                <a:solidFill>
                  <a:srgbClr val="FF0000"/>
                </a:solidFill>
              </a:rPr>
              <a:t>HELLP syndrome </a:t>
            </a:r>
          </a:p>
        </p:txBody>
      </p:sp>
      <p:sp>
        <p:nvSpPr>
          <p:cNvPr id="3" name="Content Placeholder 2"/>
          <p:cNvSpPr>
            <a:spLocks noGrp="1"/>
          </p:cNvSpPr>
          <p:nvPr>
            <p:ph idx="1"/>
          </p:nvPr>
        </p:nvSpPr>
        <p:spPr>
          <a:xfrm>
            <a:off x="332509" y="1413164"/>
            <a:ext cx="11430000" cy="5008417"/>
          </a:xfrm>
        </p:spPr>
        <p:txBody>
          <a:bodyPr>
            <a:normAutofit/>
          </a:bodyPr>
          <a:lstStyle/>
          <a:p>
            <a:r>
              <a:rPr lang="en-US" dirty="0" smtClean="0"/>
              <a:t>HELLP syndrome occurs in 10% pre-</a:t>
            </a:r>
            <a:r>
              <a:rPr lang="en-US" dirty="0" err="1" smtClean="0"/>
              <a:t>eclamptic</a:t>
            </a:r>
            <a:r>
              <a:rPr lang="en-US" dirty="0" smtClean="0"/>
              <a:t> women</a:t>
            </a:r>
          </a:p>
          <a:p>
            <a:r>
              <a:rPr lang="en-US" dirty="0" smtClean="0"/>
              <a:t>It is </a:t>
            </a:r>
            <a:r>
              <a:rPr lang="en-US" dirty="0"/>
              <a:t>characterized by </a:t>
            </a:r>
            <a:r>
              <a:rPr lang="en-US" dirty="0" smtClean="0"/>
              <a:t>hemolytic anemia</a:t>
            </a:r>
            <a:r>
              <a:rPr lang="en-US" dirty="0"/>
              <a:t>, elevated liver enzymes, and a low platelet </a:t>
            </a:r>
            <a:r>
              <a:rPr lang="en-US" dirty="0" smtClean="0"/>
              <a:t>count (usually </a:t>
            </a:r>
            <a:r>
              <a:rPr lang="en-US" dirty="0"/>
              <a:t>below 100  109/l) </a:t>
            </a:r>
            <a:endParaRPr lang="en-US" dirty="0" smtClean="0"/>
          </a:p>
          <a:p>
            <a:r>
              <a:rPr lang="en-US" dirty="0" smtClean="0"/>
              <a:t>Distinguishing features - </a:t>
            </a:r>
            <a:r>
              <a:rPr lang="en-US" dirty="0" err="1" smtClean="0"/>
              <a:t>Microangiopathic</a:t>
            </a:r>
            <a:r>
              <a:rPr lang="en-US" dirty="0" smtClean="0"/>
              <a:t> H/A, </a:t>
            </a:r>
            <a:r>
              <a:rPr lang="pl-PL" dirty="0" smtClean="0"/>
              <a:t>LDH &gt;600U/L, AST ≥70U/L and Plt &lt;100 x109/L</a:t>
            </a:r>
            <a:endParaRPr lang="en-US" dirty="0" smtClean="0"/>
          </a:p>
          <a:p>
            <a:r>
              <a:rPr lang="en-US" dirty="0" smtClean="0"/>
              <a:t>It </a:t>
            </a:r>
            <a:r>
              <a:rPr lang="en-US" dirty="0"/>
              <a:t>is responsible </a:t>
            </a:r>
            <a:r>
              <a:rPr lang="en-US" dirty="0" smtClean="0"/>
              <a:t>for maternal </a:t>
            </a:r>
            <a:r>
              <a:rPr lang="en-US" dirty="0"/>
              <a:t>deaths (up to 3.0% of HELLP cases may end </a:t>
            </a:r>
            <a:r>
              <a:rPr lang="en-US" dirty="0" smtClean="0"/>
              <a:t>in maternal </a:t>
            </a:r>
            <a:r>
              <a:rPr lang="en-US" dirty="0"/>
              <a:t>mortality) and stillbirth (in up to 20% of cases</a:t>
            </a:r>
            <a:r>
              <a:rPr lang="en-US" dirty="0" smtClean="0"/>
              <a:t>), especially </a:t>
            </a:r>
            <a:r>
              <a:rPr lang="en-US" dirty="0"/>
              <a:t>as a result of placental abruption and </a:t>
            </a:r>
            <a:r>
              <a:rPr lang="en-US" dirty="0" smtClean="0"/>
              <a:t>preterm delivery</a:t>
            </a:r>
          </a:p>
          <a:p>
            <a:r>
              <a:rPr lang="en-US" dirty="0"/>
              <a:t>The maternal platelet count returns to normal within 3–5 days of delivery.</a:t>
            </a:r>
          </a:p>
          <a:p>
            <a:endParaRPr lang="en-US" dirty="0"/>
          </a:p>
          <a:p>
            <a:endParaRPr lang="en-US" dirty="0"/>
          </a:p>
        </p:txBody>
      </p:sp>
    </p:spTree>
    <p:extLst>
      <p:ext uri="{BB962C8B-B14F-4D97-AF65-F5344CB8AC3E}">
        <p14:creationId xmlns:p14="http://schemas.microsoft.com/office/powerpoint/2010/main" xmlns="" val="10035540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178087"/>
            <a:ext cx="7453746" cy="819439"/>
          </a:xfrm>
        </p:spPr>
        <p:txBody>
          <a:bodyPr>
            <a:normAutofit fontScale="90000"/>
          </a:bodyPr>
          <a:lstStyle/>
          <a:p>
            <a:pPr algn="ctr"/>
            <a:r>
              <a:rPr lang="en-US" dirty="0" smtClean="0"/>
              <a:t/>
            </a:r>
            <a:br>
              <a:rPr lang="en-US" dirty="0" smtClean="0"/>
            </a:br>
            <a:r>
              <a:rPr lang="en-US" dirty="0" smtClean="0"/>
              <a:t>Functions Of The Platelets</a:t>
            </a:r>
            <a:br>
              <a:rPr lang="en-US" dirty="0" smtClean="0"/>
            </a:br>
            <a:endParaRPr lang="en-US" dirty="0"/>
          </a:p>
        </p:txBody>
      </p:sp>
      <p:sp>
        <p:nvSpPr>
          <p:cNvPr id="3" name="Content Placeholder 2"/>
          <p:cNvSpPr>
            <a:spLocks noGrp="1"/>
          </p:cNvSpPr>
          <p:nvPr>
            <p:ph idx="1"/>
          </p:nvPr>
        </p:nvSpPr>
        <p:spPr>
          <a:xfrm>
            <a:off x="207818" y="1143000"/>
            <a:ext cx="9372599" cy="5465618"/>
          </a:xfrm>
        </p:spPr>
        <p:txBody>
          <a:bodyPr>
            <a:normAutofit fontScale="77500" lnSpcReduction="20000"/>
          </a:bodyPr>
          <a:lstStyle/>
          <a:p>
            <a:r>
              <a:rPr lang="en-US" dirty="0" smtClean="0"/>
              <a:t>It </a:t>
            </a:r>
            <a:r>
              <a:rPr lang="en-US" dirty="0" smtClean="0">
                <a:solidFill>
                  <a:srgbClr val="FF0000"/>
                </a:solidFill>
              </a:rPr>
              <a:t>maintains</a:t>
            </a:r>
            <a:r>
              <a:rPr lang="en-US" dirty="0" smtClean="0"/>
              <a:t> capillary endothelial cells</a:t>
            </a:r>
          </a:p>
          <a:p>
            <a:pPr>
              <a:buNone/>
            </a:pPr>
            <a:r>
              <a:rPr lang="en-US" dirty="0" smtClean="0"/>
              <a:t>    1) platelets physically block potential gaps in the vascular lining </a:t>
            </a:r>
          </a:p>
          <a:p>
            <a:pPr>
              <a:buNone/>
            </a:pPr>
            <a:r>
              <a:rPr lang="en-US" dirty="0" smtClean="0"/>
              <a:t>    2) platelets and platelet components promote the growth of endothelial cells</a:t>
            </a:r>
          </a:p>
          <a:p>
            <a:pPr>
              <a:buNone/>
            </a:pPr>
            <a:r>
              <a:rPr lang="en-US" dirty="0" smtClean="0"/>
              <a:t>    3) platelets help maintain the endothelium </a:t>
            </a:r>
            <a:r>
              <a:rPr lang="en-US" dirty="0" err="1" smtClean="0"/>
              <a:t>ultrastructure</a:t>
            </a:r>
            <a:r>
              <a:rPr lang="en-US" dirty="0" smtClean="0"/>
              <a:t>   and</a:t>
            </a:r>
          </a:p>
          <a:p>
            <a:pPr>
              <a:buNone/>
            </a:pPr>
            <a:r>
              <a:rPr lang="en-US" dirty="0" smtClean="0"/>
              <a:t>    4) platelets release soluble factors that enhance the barrier function of the endothelium </a:t>
            </a:r>
          </a:p>
          <a:p>
            <a:pPr>
              <a:buNone/>
            </a:pPr>
            <a:r>
              <a:rPr lang="en-US" dirty="0" smtClean="0"/>
              <a:t>    5) platelets promote re-</a:t>
            </a:r>
            <a:r>
              <a:rPr lang="en-US" dirty="0" err="1" smtClean="0"/>
              <a:t>endothelialisation</a:t>
            </a:r>
            <a:r>
              <a:rPr lang="en-US" dirty="0" smtClean="0"/>
              <a:t> following vascular injury or tissue </a:t>
            </a:r>
            <a:r>
              <a:rPr lang="en-US" dirty="0" err="1" smtClean="0"/>
              <a:t>ischaemia</a:t>
            </a:r>
            <a:r>
              <a:rPr lang="en-US" dirty="0" smtClean="0"/>
              <a:t>, and to stimulate the differentiation of progenitor cells into endothelial cells </a:t>
            </a:r>
          </a:p>
          <a:p>
            <a:r>
              <a:rPr lang="en-US" dirty="0" smtClean="0"/>
              <a:t>It is </a:t>
            </a:r>
            <a:r>
              <a:rPr lang="en-US" dirty="0" smtClean="0">
                <a:solidFill>
                  <a:srgbClr val="FF0000"/>
                </a:solidFill>
              </a:rPr>
              <a:t>involved</a:t>
            </a:r>
            <a:r>
              <a:rPr lang="en-US" dirty="0" smtClean="0"/>
              <a:t> in physiological </a:t>
            </a:r>
            <a:r>
              <a:rPr lang="en-US" dirty="0" err="1" smtClean="0"/>
              <a:t>hemostasis</a:t>
            </a:r>
            <a:endParaRPr lang="en-US" dirty="0" smtClean="0"/>
          </a:p>
          <a:p>
            <a:r>
              <a:rPr lang="en-US" dirty="0" smtClean="0"/>
              <a:t>Glycoprotein coat in the surface of platelets  </a:t>
            </a:r>
            <a:r>
              <a:rPr lang="en-US" dirty="0" smtClean="0">
                <a:solidFill>
                  <a:schemeClr val="accent1">
                    <a:lumMod val="50000"/>
                  </a:schemeClr>
                </a:solidFill>
              </a:rPr>
              <a:t>adhere</a:t>
            </a:r>
            <a:r>
              <a:rPr lang="en-US" dirty="0" smtClean="0"/>
              <a:t> to </a:t>
            </a:r>
            <a:r>
              <a:rPr lang="en-US" dirty="0" err="1" smtClean="0"/>
              <a:t>injuried</a:t>
            </a:r>
            <a:r>
              <a:rPr lang="en-US" dirty="0" smtClean="0"/>
              <a:t> endothelial cells to prevent bleeding</a:t>
            </a:r>
          </a:p>
          <a:p>
            <a:r>
              <a:rPr lang="en-US" dirty="0" smtClean="0"/>
              <a:t>Phospholipids in the membrane  </a:t>
            </a:r>
            <a:r>
              <a:rPr lang="en-US" dirty="0" smtClean="0">
                <a:solidFill>
                  <a:schemeClr val="accent1">
                    <a:lumMod val="50000"/>
                  </a:schemeClr>
                </a:solidFill>
              </a:rPr>
              <a:t>activate intrinsic </a:t>
            </a:r>
            <a:r>
              <a:rPr lang="en-US" dirty="0" smtClean="0"/>
              <a:t>system of blood coagulation</a:t>
            </a:r>
          </a:p>
          <a:p>
            <a:r>
              <a:rPr lang="en-US" dirty="0" err="1" smtClean="0"/>
              <a:t>Actin</a:t>
            </a:r>
            <a:r>
              <a:rPr lang="en-US" dirty="0" smtClean="0"/>
              <a:t> , myosin and </a:t>
            </a:r>
            <a:r>
              <a:rPr lang="en-US" dirty="0" err="1" smtClean="0"/>
              <a:t>thrombosthenin</a:t>
            </a:r>
            <a:r>
              <a:rPr lang="en-US" dirty="0" smtClean="0"/>
              <a:t> ( contractile proteins ) cause </a:t>
            </a:r>
            <a:r>
              <a:rPr lang="en-US" dirty="0" smtClean="0">
                <a:solidFill>
                  <a:schemeClr val="accent1">
                    <a:lumMod val="50000"/>
                  </a:schemeClr>
                </a:solidFill>
              </a:rPr>
              <a:t>clot retraction</a:t>
            </a:r>
          </a:p>
          <a:p>
            <a:r>
              <a:rPr lang="en-US" dirty="0" err="1" smtClean="0"/>
              <a:t>Glycoproteins</a:t>
            </a:r>
            <a:r>
              <a:rPr lang="en-US" dirty="0" smtClean="0"/>
              <a:t>  </a:t>
            </a:r>
            <a:r>
              <a:rPr lang="en-US" dirty="0" smtClean="0">
                <a:solidFill>
                  <a:schemeClr val="accent1">
                    <a:lumMod val="50000"/>
                  </a:schemeClr>
                </a:solidFill>
              </a:rPr>
              <a:t>prevent  platelets  from adherence </a:t>
            </a:r>
            <a:r>
              <a:rPr lang="en-US" dirty="0" smtClean="0"/>
              <a:t>to normal  endothelium</a:t>
            </a:r>
            <a:endParaRPr lang="en-US" dirty="0"/>
          </a:p>
        </p:txBody>
      </p:sp>
      <p:pic>
        <p:nvPicPr>
          <p:cNvPr id="4" name="Picture 2" descr="F:\New folder\ggg.JPG"/>
          <p:cNvPicPr>
            <a:picLocks noChangeAspect="1" noChangeArrowheads="1"/>
          </p:cNvPicPr>
          <p:nvPr/>
        </p:nvPicPr>
        <p:blipFill>
          <a:blip r:embed="rId2"/>
          <a:srcRect/>
          <a:stretch>
            <a:fillRect/>
          </a:stretch>
        </p:blipFill>
        <p:spPr bwMode="auto">
          <a:xfrm>
            <a:off x="9725890" y="0"/>
            <a:ext cx="2466109" cy="2064924"/>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Acute </a:t>
            </a:r>
            <a:r>
              <a:rPr lang="en-US" b="1" dirty="0">
                <a:solidFill>
                  <a:srgbClr val="FF0000"/>
                </a:solidFill>
              </a:rPr>
              <a:t>fatty liver of pregnancy (AFLP)</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95785" y="1690688"/>
            <a:ext cx="10958015" cy="4901181"/>
          </a:xfrm>
        </p:spPr>
        <p:txBody>
          <a:bodyPr>
            <a:normAutofit fontScale="92500" lnSpcReduction="10000"/>
          </a:bodyPr>
          <a:lstStyle/>
          <a:p>
            <a:r>
              <a:rPr lang="en-US" dirty="0" smtClean="0"/>
              <a:t>AFLP </a:t>
            </a:r>
            <a:r>
              <a:rPr lang="en-US" dirty="0"/>
              <a:t>is a rare disorder with </a:t>
            </a:r>
            <a:r>
              <a:rPr lang="en-US" dirty="0" smtClean="0"/>
              <a:t>an incidence </a:t>
            </a:r>
            <a:r>
              <a:rPr lang="en-US" dirty="0"/>
              <a:t>of 1 in </a:t>
            </a:r>
            <a:r>
              <a:rPr lang="en-US" dirty="0" smtClean="0"/>
              <a:t>10,000-15,000 pregnancies</a:t>
            </a:r>
            <a:r>
              <a:rPr lang="en-US" dirty="0"/>
              <a:t>, </a:t>
            </a:r>
            <a:endParaRPr lang="en-US" dirty="0" smtClean="0"/>
          </a:p>
          <a:p>
            <a:r>
              <a:rPr lang="en-US" dirty="0" smtClean="0"/>
              <a:t>maternal </a:t>
            </a:r>
            <a:r>
              <a:rPr lang="en-US" dirty="0"/>
              <a:t>mortality </a:t>
            </a:r>
            <a:r>
              <a:rPr lang="en-US" dirty="0" smtClean="0"/>
              <a:t>of 18</a:t>
            </a:r>
            <a:r>
              <a:rPr lang="en-US" dirty="0"/>
              <a:t>% and fetal mortality of 23</a:t>
            </a:r>
            <a:r>
              <a:rPr lang="en-US" dirty="0" smtClean="0"/>
              <a:t>%.</a:t>
            </a:r>
          </a:p>
          <a:p>
            <a:r>
              <a:rPr lang="en-US" dirty="0" smtClean="0"/>
              <a:t> Patients </a:t>
            </a:r>
            <a:r>
              <a:rPr lang="en-US" dirty="0"/>
              <a:t>are usually nulliparous </a:t>
            </a:r>
            <a:r>
              <a:rPr lang="en-US" dirty="0" smtClean="0"/>
              <a:t>and there </a:t>
            </a:r>
            <a:r>
              <a:rPr lang="en-US" dirty="0"/>
              <a:t>is an increased incidence </a:t>
            </a:r>
            <a:r>
              <a:rPr lang="en-US" dirty="0" smtClean="0"/>
              <a:t>in twin pregnancies</a:t>
            </a:r>
          </a:p>
          <a:p>
            <a:r>
              <a:rPr lang="en-US" dirty="0"/>
              <a:t>AFLP is thought to be due to abnormalities in </a:t>
            </a:r>
            <a:r>
              <a:rPr lang="en-US" dirty="0" err="1"/>
              <a:t>intramitochondrial</a:t>
            </a:r>
            <a:r>
              <a:rPr lang="en-US" dirty="0"/>
              <a:t> fatty acid beta oxidation. </a:t>
            </a:r>
          </a:p>
          <a:p>
            <a:r>
              <a:rPr lang="en-US" dirty="0"/>
              <a:t>Maternal </a:t>
            </a:r>
            <a:r>
              <a:rPr lang="en-US" dirty="0" err="1"/>
              <a:t>heterozygosity</a:t>
            </a:r>
            <a:r>
              <a:rPr lang="en-US" dirty="0"/>
              <a:t> for long chain 3 </a:t>
            </a:r>
            <a:r>
              <a:rPr lang="en-US" dirty="0" err="1"/>
              <a:t>hydroxyacyl</a:t>
            </a:r>
            <a:r>
              <a:rPr lang="en-US" dirty="0"/>
              <a:t> CoA dehydrogenase deficiency leads to reduced oxidation of the fatty acids. This combined with dietary factors exacerbate the condition.</a:t>
            </a:r>
          </a:p>
          <a:p>
            <a:r>
              <a:rPr lang="en-US" dirty="0"/>
              <a:t>When a heterozygous woman carries a fetus that is homozygous, fetal hepatotoxic fatty acids accumulate and return to maternal circulation, causing maternal liver and vascular damage.</a:t>
            </a:r>
          </a:p>
          <a:p>
            <a:endParaRPr lang="en-US" dirty="0"/>
          </a:p>
        </p:txBody>
      </p:sp>
    </p:spTree>
    <p:extLst>
      <p:ext uri="{BB962C8B-B14F-4D97-AF65-F5344CB8AC3E}">
        <p14:creationId xmlns:p14="http://schemas.microsoft.com/office/powerpoint/2010/main" xmlns="" val="131068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118" y="365313"/>
            <a:ext cx="11485729" cy="6199259"/>
          </a:xfrm>
        </p:spPr>
        <p:txBody>
          <a:bodyPr>
            <a:normAutofit lnSpcReduction="10000"/>
          </a:bodyPr>
          <a:lstStyle/>
          <a:p>
            <a:r>
              <a:rPr lang="en-US" dirty="0" smtClean="0"/>
              <a:t>Patients usually present in the third </a:t>
            </a:r>
            <a:r>
              <a:rPr lang="en-US" dirty="0" err="1" smtClean="0"/>
              <a:t>rimester</a:t>
            </a:r>
            <a:r>
              <a:rPr lang="en-US" dirty="0" smtClean="0"/>
              <a:t> with nausea, vomiting, </a:t>
            </a:r>
            <a:r>
              <a:rPr lang="fr-FR" dirty="0" smtClean="0"/>
              <a:t>malaise</a:t>
            </a:r>
            <a:r>
              <a:rPr lang="fr-FR" dirty="0"/>
              <a:t>, right </a:t>
            </a:r>
            <a:r>
              <a:rPr lang="fr-FR" dirty="0" err="1"/>
              <a:t>upper</a:t>
            </a:r>
            <a:r>
              <a:rPr lang="fr-FR" dirty="0"/>
              <a:t> quadrant </a:t>
            </a:r>
            <a:r>
              <a:rPr lang="fr-FR" dirty="0" smtClean="0"/>
              <a:t>pain </a:t>
            </a:r>
            <a:r>
              <a:rPr lang="en-US" dirty="0" smtClean="0"/>
              <a:t>and </a:t>
            </a:r>
            <a:r>
              <a:rPr lang="en-US" dirty="0" err="1"/>
              <a:t>cholestatic</a:t>
            </a:r>
            <a:r>
              <a:rPr lang="en-US" dirty="0"/>
              <a:t> liver </a:t>
            </a:r>
            <a:r>
              <a:rPr lang="en-US" dirty="0" smtClean="0"/>
              <a:t>dysfunction.</a:t>
            </a:r>
          </a:p>
          <a:p>
            <a:r>
              <a:rPr lang="en-US" dirty="0" smtClean="0"/>
              <a:t> Laboratory </a:t>
            </a:r>
            <a:r>
              <a:rPr lang="en-US" dirty="0"/>
              <a:t>findings include normal </a:t>
            </a:r>
            <a:r>
              <a:rPr lang="en-US" dirty="0" smtClean="0"/>
              <a:t>to low </a:t>
            </a:r>
            <a:r>
              <a:rPr lang="en-US" dirty="0"/>
              <a:t>platelet count, </a:t>
            </a:r>
            <a:r>
              <a:rPr lang="en-US" dirty="0" smtClean="0"/>
              <a:t>normochromic normocytic </a:t>
            </a:r>
            <a:r>
              <a:rPr lang="en-US" dirty="0"/>
              <a:t>anemia, </a:t>
            </a:r>
            <a:r>
              <a:rPr lang="en-US" dirty="0" smtClean="0"/>
              <a:t>elevated leucocyte </a:t>
            </a:r>
            <a:r>
              <a:rPr lang="en-US" dirty="0"/>
              <a:t>count, </a:t>
            </a:r>
            <a:r>
              <a:rPr lang="en-US" dirty="0" smtClean="0"/>
              <a:t>prolonged prothrombin </a:t>
            </a:r>
            <a:r>
              <a:rPr lang="en-US" dirty="0"/>
              <a:t>time, and low </a:t>
            </a:r>
            <a:r>
              <a:rPr lang="en-US" dirty="0" smtClean="0"/>
              <a:t>fibrinogen and </a:t>
            </a:r>
            <a:r>
              <a:rPr lang="en-US" dirty="0" err="1"/>
              <a:t>antithrombin</a:t>
            </a:r>
            <a:r>
              <a:rPr lang="en-US" dirty="0"/>
              <a:t> III (AT III) </a:t>
            </a:r>
            <a:r>
              <a:rPr lang="en-US" dirty="0" smtClean="0"/>
              <a:t>levels along </a:t>
            </a:r>
            <a:r>
              <a:rPr lang="en-US" dirty="0"/>
              <a:t>with raised transaminases.</a:t>
            </a:r>
          </a:p>
          <a:p>
            <a:r>
              <a:rPr lang="en-US" dirty="0"/>
              <a:t>AFLP is more likely associated </a:t>
            </a:r>
            <a:r>
              <a:rPr lang="en-US" dirty="0" smtClean="0"/>
              <a:t>with liver </a:t>
            </a:r>
            <a:r>
              <a:rPr lang="en-US" dirty="0"/>
              <a:t>and renal failure </a:t>
            </a:r>
            <a:r>
              <a:rPr lang="en-US" dirty="0" smtClean="0"/>
              <a:t>and concomitant coagulopathy, hypoglycemia </a:t>
            </a:r>
            <a:r>
              <a:rPr lang="en-US" dirty="0"/>
              <a:t>and </a:t>
            </a:r>
            <a:r>
              <a:rPr lang="en-US" dirty="0" smtClean="0"/>
              <a:t>encephalopathy than </a:t>
            </a:r>
            <a:r>
              <a:rPr lang="en-US" dirty="0"/>
              <a:t>HELLP syndrome</a:t>
            </a:r>
            <a:r>
              <a:rPr lang="en-US" dirty="0" smtClean="0"/>
              <a:t>.</a:t>
            </a:r>
          </a:p>
          <a:p>
            <a:r>
              <a:rPr lang="en-US" dirty="0"/>
              <a:t>Half of the patients will have criteria for preeclampsia and some may have features that overlap with HELLP.</a:t>
            </a:r>
          </a:p>
          <a:p>
            <a:r>
              <a:rPr lang="en-US" dirty="0"/>
              <a:t> DIC is the hallmark for AFLP, whereas only 7% with preeclampsia and 20-40% with HELLP have DIC.</a:t>
            </a:r>
          </a:p>
          <a:p>
            <a:r>
              <a:rPr lang="en-US" dirty="0"/>
              <a:t>Intensive supportive care with blood product support for the underlying coagulopathy along with immediate termination of pregnancy </a:t>
            </a:r>
            <a:r>
              <a:rPr lang="en-US" dirty="0" smtClean="0"/>
              <a:t>is recommended </a:t>
            </a:r>
            <a:r>
              <a:rPr lang="en-US" dirty="0"/>
              <a:t>as spontaneous recovery during pregnancy is unlikely</a:t>
            </a:r>
          </a:p>
        </p:txBody>
      </p:sp>
    </p:spTree>
    <p:extLst>
      <p:ext uri="{BB962C8B-B14F-4D97-AF65-F5344CB8AC3E}">
        <p14:creationId xmlns:p14="http://schemas.microsoft.com/office/powerpoint/2010/main" xmlns="" val="11800344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7"/>
            <a:ext cx="10515600" cy="904117"/>
          </a:xfrm>
        </p:spPr>
        <p:txBody>
          <a:bodyPr/>
          <a:lstStyle/>
          <a:p>
            <a:pPr algn="ctr"/>
            <a:r>
              <a:rPr lang="en-US" dirty="0">
                <a:solidFill>
                  <a:srgbClr val="FF0000"/>
                </a:solidFill>
              </a:rPr>
              <a:t>Disseminated intravascular coagulation</a:t>
            </a:r>
          </a:p>
        </p:txBody>
      </p:sp>
      <p:sp>
        <p:nvSpPr>
          <p:cNvPr id="3" name="Content Placeholder 2"/>
          <p:cNvSpPr>
            <a:spLocks noGrp="1"/>
          </p:cNvSpPr>
          <p:nvPr>
            <p:ph idx="1"/>
          </p:nvPr>
        </p:nvSpPr>
        <p:spPr>
          <a:xfrm>
            <a:off x="224050" y="1009934"/>
            <a:ext cx="11540319" cy="5609230"/>
          </a:xfrm>
        </p:spPr>
        <p:txBody>
          <a:bodyPr>
            <a:normAutofit/>
          </a:bodyPr>
          <a:lstStyle/>
          <a:p>
            <a:r>
              <a:rPr lang="en-US" dirty="0" smtClean="0">
                <a:solidFill>
                  <a:schemeClr val="accent1">
                    <a:lumMod val="75000"/>
                  </a:schemeClr>
                </a:solidFill>
              </a:rPr>
              <a:t>T</a:t>
            </a:r>
            <a:r>
              <a:rPr lang="en-US" dirty="0" smtClean="0">
                <a:solidFill>
                  <a:schemeClr val="accent1">
                    <a:lumMod val="75000"/>
                  </a:schemeClr>
                </a:solidFill>
              </a:rPr>
              <a:t>his </a:t>
            </a:r>
            <a:r>
              <a:rPr lang="en-US" dirty="0">
                <a:solidFill>
                  <a:schemeClr val="accent1">
                    <a:lumMod val="75000"/>
                  </a:schemeClr>
                </a:solidFill>
              </a:rPr>
              <a:t>may occur due to </a:t>
            </a:r>
            <a:r>
              <a:rPr lang="en-US" dirty="0" smtClean="0">
                <a:solidFill>
                  <a:schemeClr val="accent1">
                    <a:lumMod val="75000"/>
                  </a:schemeClr>
                </a:solidFill>
              </a:rPr>
              <a:t>a number </a:t>
            </a:r>
            <a:r>
              <a:rPr lang="en-US" dirty="0">
                <a:solidFill>
                  <a:schemeClr val="accent1">
                    <a:lumMod val="75000"/>
                  </a:schemeClr>
                </a:solidFill>
              </a:rPr>
              <a:t>of reasons in </a:t>
            </a:r>
            <a:r>
              <a:rPr lang="en-US" dirty="0" smtClean="0">
                <a:solidFill>
                  <a:schemeClr val="accent1">
                    <a:lumMod val="75000"/>
                  </a:schemeClr>
                </a:solidFill>
              </a:rPr>
              <a:t>pregnancy</a:t>
            </a:r>
            <a:r>
              <a:rPr lang="en-US" dirty="0">
                <a:solidFill>
                  <a:schemeClr val="accent1">
                    <a:lumMod val="75000"/>
                  </a:schemeClr>
                </a:solidFill>
              </a:rPr>
              <a:t>, </a:t>
            </a:r>
            <a:r>
              <a:rPr lang="en-US" dirty="0" smtClean="0">
                <a:solidFill>
                  <a:schemeClr val="accent1">
                    <a:lumMod val="75000"/>
                  </a:schemeClr>
                </a:solidFill>
              </a:rPr>
              <a:t>the most </a:t>
            </a:r>
            <a:r>
              <a:rPr lang="en-US" dirty="0">
                <a:solidFill>
                  <a:schemeClr val="accent1">
                    <a:lumMod val="75000"/>
                  </a:schemeClr>
                </a:solidFill>
              </a:rPr>
              <a:t>common being </a:t>
            </a:r>
            <a:r>
              <a:rPr lang="en-US" dirty="0" smtClean="0">
                <a:solidFill>
                  <a:schemeClr val="accent1">
                    <a:lumMod val="75000"/>
                  </a:schemeClr>
                </a:solidFill>
              </a:rPr>
              <a:t>placental abruption</a:t>
            </a:r>
            <a:r>
              <a:rPr lang="en-US" dirty="0">
                <a:solidFill>
                  <a:schemeClr val="accent1">
                    <a:lumMod val="75000"/>
                  </a:schemeClr>
                </a:solidFill>
              </a:rPr>
              <a:t>, amniotic fluid </a:t>
            </a:r>
            <a:r>
              <a:rPr lang="en-US" dirty="0" smtClean="0">
                <a:solidFill>
                  <a:schemeClr val="accent1">
                    <a:lumMod val="75000"/>
                  </a:schemeClr>
                </a:solidFill>
              </a:rPr>
              <a:t>embolism and </a:t>
            </a:r>
            <a:r>
              <a:rPr lang="en-US" dirty="0">
                <a:solidFill>
                  <a:schemeClr val="accent1">
                    <a:lumMod val="75000"/>
                  </a:schemeClr>
                </a:solidFill>
              </a:rPr>
              <a:t>uterine rupture</a:t>
            </a:r>
            <a:r>
              <a:rPr lang="en-US" dirty="0">
                <a:solidFill>
                  <a:schemeClr val="accent1">
                    <a:lumMod val="60000"/>
                    <a:lumOff val="40000"/>
                  </a:schemeClr>
                </a:solidFill>
              </a:rPr>
              <a:t>. </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There is profound </a:t>
            </a:r>
            <a:r>
              <a:rPr lang="en-US" dirty="0">
                <a:solidFill>
                  <a:schemeClr val="accent1">
                    <a:lumMod val="60000"/>
                    <a:lumOff val="40000"/>
                  </a:schemeClr>
                </a:solidFill>
              </a:rPr>
              <a:t>activation of </a:t>
            </a:r>
            <a:r>
              <a:rPr lang="en-US" dirty="0" smtClean="0">
                <a:solidFill>
                  <a:schemeClr val="accent1">
                    <a:lumMod val="60000"/>
                    <a:lumOff val="40000"/>
                  </a:schemeClr>
                </a:solidFill>
              </a:rPr>
              <a:t>the coagulation </a:t>
            </a:r>
            <a:r>
              <a:rPr lang="en-US" dirty="0">
                <a:solidFill>
                  <a:schemeClr val="accent1">
                    <a:lumMod val="60000"/>
                    <a:lumOff val="40000"/>
                  </a:schemeClr>
                </a:solidFill>
              </a:rPr>
              <a:t>system due to the </a:t>
            </a:r>
            <a:r>
              <a:rPr lang="en-US" dirty="0" smtClean="0">
                <a:solidFill>
                  <a:schemeClr val="accent1">
                    <a:lumMod val="60000"/>
                    <a:lumOff val="40000"/>
                  </a:schemeClr>
                </a:solidFill>
              </a:rPr>
              <a:t>rapid release </a:t>
            </a:r>
            <a:r>
              <a:rPr lang="en-US" dirty="0">
                <a:solidFill>
                  <a:schemeClr val="accent1">
                    <a:lumMod val="60000"/>
                    <a:lumOff val="40000"/>
                  </a:schemeClr>
                </a:solidFill>
              </a:rPr>
              <a:t>of tissue factor-rich </a:t>
            </a:r>
            <a:r>
              <a:rPr lang="en-US" dirty="0" smtClean="0">
                <a:solidFill>
                  <a:schemeClr val="accent1">
                    <a:lumMod val="60000"/>
                    <a:lumOff val="40000"/>
                  </a:schemeClr>
                </a:solidFill>
              </a:rPr>
              <a:t>material into </a:t>
            </a:r>
            <a:r>
              <a:rPr lang="en-US" dirty="0">
                <a:solidFill>
                  <a:schemeClr val="accent1">
                    <a:lumMod val="60000"/>
                    <a:lumOff val="40000"/>
                  </a:schemeClr>
                </a:solidFill>
              </a:rPr>
              <a:t>the maternal circulation, </a:t>
            </a:r>
            <a:r>
              <a:rPr lang="en-US" dirty="0" smtClean="0">
                <a:solidFill>
                  <a:schemeClr val="accent1">
                    <a:lumMod val="60000"/>
                    <a:lumOff val="40000"/>
                  </a:schemeClr>
                </a:solidFill>
              </a:rPr>
              <a:t>leading to </a:t>
            </a:r>
            <a:r>
              <a:rPr lang="en-US" dirty="0">
                <a:solidFill>
                  <a:schemeClr val="accent1">
                    <a:lumMod val="60000"/>
                    <a:lumOff val="40000"/>
                  </a:schemeClr>
                </a:solidFill>
              </a:rPr>
              <a:t>consumption of the </a:t>
            </a:r>
            <a:r>
              <a:rPr lang="en-US" dirty="0" smtClean="0">
                <a:solidFill>
                  <a:schemeClr val="accent1">
                    <a:lumMod val="60000"/>
                    <a:lumOff val="40000"/>
                  </a:schemeClr>
                </a:solidFill>
              </a:rPr>
              <a:t>coagulation factors </a:t>
            </a:r>
            <a:r>
              <a:rPr lang="en-US" dirty="0">
                <a:solidFill>
                  <a:schemeClr val="accent1">
                    <a:lumMod val="60000"/>
                    <a:lumOff val="40000"/>
                  </a:schemeClr>
                </a:solidFill>
              </a:rPr>
              <a:t>and </a:t>
            </a:r>
            <a:r>
              <a:rPr lang="en-US" dirty="0" err="1">
                <a:solidFill>
                  <a:schemeClr val="accent1">
                    <a:lumMod val="60000"/>
                    <a:lumOff val="40000"/>
                  </a:schemeClr>
                </a:solidFill>
              </a:rPr>
              <a:t>hypofibrinogenemia</a:t>
            </a:r>
            <a:r>
              <a:rPr lang="en-US" dirty="0" smtClean="0">
                <a:solidFill>
                  <a:schemeClr val="accent1">
                    <a:lumMod val="60000"/>
                    <a:lumOff val="40000"/>
                  </a:schemeClr>
                </a:solidFill>
              </a:rPr>
              <a:t>.</a:t>
            </a:r>
          </a:p>
          <a:p>
            <a:r>
              <a:rPr lang="en-US" dirty="0" smtClean="0">
                <a:solidFill>
                  <a:schemeClr val="accent1">
                    <a:lumMod val="60000"/>
                    <a:lumOff val="40000"/>
                  </a:schemeClr>
                </a:solidFill>
              </a:rPr>
              <a:t> </a:t>
            </a:r>
            <a:r>
              <a:rPr lang="en-US" dirty="0">
                <a:solidFill>
                  <a:schemeClr val="accent1">
                    <a:lumMod val="60000"/>
                    <a:lumOff val="40000"/>
                  </a:schemeClr>
                </a:solidFill>
              </a:rPr>
              <a:t>It </a:t>
            </a:r>
            <a:r>
              <a:rPr lang="en-US" dirty="0" smtClean="0">
                <a:solidFill>
                  <a:schemeClr val="accent1">
                    <a:lumMod val="60000"/>
                    <a:lumOff val="40000"/>
                  </a:schemeClr>
                </a:solidFill>
              </a:rPr>
              <a:t>is associated </a:t>
            </a:r>
            <a:r>
              <a:rPr lang="en-US" dirty="0">
                <a:solidFill>
                  <a:schemeClr val="accent1">
                    <a:lumMod val="60000"/>
                    <a:lumOff val="40000"/>
                  </a:schemeClr>
                </a:solidFill>
              </a:rPr>
              <a:t>with prolonged </a:t>
            </a:r>
            <a:r>
              <a:rPr lang="en-US" dirty="0" smtClean="0">
                <a:solidFill>
                  <a:schemeClr val="accent1">
                    <a:lumMod val="60000"/>
                    <a:lumOff val="40000"/>
                  </a:schemeClr>
                </a:solidFill>
              </a:rPr>
              <a:t>PT/PTT, thrombocytopenia</a:t>
            </a:r>
            <a:r>
              <a:rPr lang="en-US" dirty="0">
                <a:solidFill>
                  <a:schemeClr val="accent1">
                    <a:lumMod val="60000"/>
                    <a:lumOff val="40000"/>
                  </a:schemeClr>
                </a:solidFill>
              </a:rPr>
              <a:t>, low </a:t>
            </a:r>
            <a:r>
              <a:rPr lang="en-US" dirty="0" smtClean="0">
                <a:solidFill>
                  <a:schemeClr val="accent1">
                    <a:lumMod val="60000"/>
                    <a:lumOff val="40000"/>
                  </a:schemeClr>
                </a:solidFill>
              </a:rPr>
              <a:t>fibrinogen, elevated </a:t>
            </a:r>
            <a:r>
              <a:rPr lang="en-US" dirty="0">
                <a:solidFill>
                  <a:schemeClr val="accent1">
                    <a:lumMod val="60000"/>
                    <a:lumOff val="40000"/>
                  </a:schemeClr>
                </a:solidFill>
              </a:rPr>
              <a:t>fibrin degradation </a:t>
            </a:r>
            <a:r>
              <a:rPr lang="en-US" dirty="0" smtClean="0">
                <a:solidFill>
                  <a:schemeClr val="accent1">
                    <a:lumMod val="60000"/>
                    <a:lumOff val="40000"/>
                  </a:schemeClr>
                </a:solidFill>
              </a:rPr>
              <a:t>products and </a:t>
            </a:r>
            <a:r>
              <a:rPr lang="en-US" dirty="0">
                <a:solidFill>
                  <a:schemeClr val="accent1">
                    <a:lumMod val="60000"/>
                    <a:lumOff val="40000"/>
                  </a:schemeClr>
                </a:solidFill>
              </a:rPr>
              <a:t>the presence of D dimers. </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DIC</a:t>
            </a:r>
            <a:r>
              <a:rPr lang="en-US" dirty="0">
                <a:solidFill>
                  <a:schemeClr val="accent1">
                    <a:lumMod val="60000"/>
                    <a:lumOff val="40000"/>
                  </a:schemeClr>
                </a:solidFill>
              </a:rPr>
              <a:t> </a:t>
            </a:r>
            <a:r>
              <a:rPr lang="en-US" dirty="0" smtClean="0">
                <a:solidFill>
                  <a:schemeClr val="accent1">
                    <a:lumMod val="60000"/>
                    <a:lumOff val="40000"/>
                  </a:schemeClr>
                </a:solidFill>
              </a:rPr>
              <a:t>may </a:t>
            </a:r>
            <a:r>
              <a:rPr lang="en-US" dirty="0">
                <a:solidFill>
                  <a:schemeClr val="accent1">
                    <a:lumMod val="60000"/>
                    <a:lumOff val="40000"/>
                  </a:schemeClr>
                </a:solidFill>
              </a:rPr>
              <a:t>also occur with </a:t>
            </a:r>
            <a:r>
              <a:rPr lang="en-US" dirty="0" smtClean="0">
                <a:solidFill>
                  <a:schemeClr val="accent1">
                    <a:lumMod val="60000"/>
                    <a:lumOff val="40000"/>
                  </a:schemeClr>
                </a:solidFill>
              </a:rPr>
              <a:t>retained products </a:t>
            </a:r>
            <a:r>
              <a:rPr lang="en-US" dirty="0">
                <a:solidFill>
                  <a:schemeClr val="accent1">
                    <a:lumMod val="60000"/>
                    <a:lumOff val="40000"/>
                  </a:schemeClr>
                </a:solidFill>
              </a:rPr>
              <a:t>of conception, where it </a:t>
            </a:r>
            <a:r>
              <a:rPr lang="en-US" dirty="0" smtClean="0">
                <a:solidFill>
                  <a:schemeClr val="accent1">
                    <a:lumMod val="60000"/>
                    <a:lumOff val="40000"/>
                  </a:schemeClr>
                </a:solidFill>
              </a:rPr>
              <a:t>is more </a:t>
            </a:r>
            <a:r>
              <a:rPr lang="en-US" dirty="0">
                <a:solidFill>
                  <a:schemeClr val="accent1">
                    <a:lumMod val="60000"/>
                    <a:lumOff val="40000"/>
                  </a:schemeClr>
                </a:solidFill>
              </a:rPr>
              <a:t>gradual in onset, </a:t>
            </a:r>
            <a:r>
              <a:rPr lang="en-US" dirty="0" smtClean="0">
                <a:solidFill>
                  <a:schemeClr val="accent1">
                    <a:lumMod val="60000"/>
                    <a:lumOff val="40000"/>
                  </a:schemeClr>
                </a:solidFill>
              </a:rPr>
              <a:t>and thrombocytopenia </a:t>
            </a:r>
            <a:r>
              <a:rPr lang="en-US" dirty="0">
                <a:solidFill>
                  <a:schemeClr val="accent1">
                    <a:lumMod val="60000"/>
                    <a:lumOff val="40000"/>
                  </a:schemeClr>
                </a:solidFill>
              </a:rPr>
              <a:t>may be </a:t>
            </a:r>
            <a:r>
              <a:rPr lang="en-US" dirty="0" smtClean="0">
                <a:solidFill>
                  <a:schemeClr val="accent1">
                    <a:lumMod val="60000"/>
                    <a:lumOff val="40000"/>
                  </a:schemeClr>
                </a:solidFill>
              </a:rPr>
              <a:t>the presenting </a:t>
            </a:r>
            <a:r>
              <a:rPr lang="en-US" dirty="0">
                <a:solidFill>
                  <a:schemeClr val="accent1">
                    <a:lumMod val="60000"/>
                    <a:lumOff val="40000"/>
                  </a:schemeClr>
                </a:solidFill>
              </a:rPr>
              <a:t>feature</a:t>
            </a:r>
          </a:p>
        </p:txBody>
      </p:sp>
      <p:pic>
        <p:nvPicPr>
          <p:cNvPr id="4" name="Picture 2"/>
          <p:cNvPicPr>
            <a:picLocks noChangeAspect="1" noChangeArrowheads="1"/>
          </p:cNvPicPr>
          <p:nvPr/>
        </p:nvPicPr>
        <p:blipFill>
          <a:blip r:embed="rId2"/>
          <a:srcRect/>
          <a:stretch>
            <a:fillRect/>
          </a:stretch>
        </p:blipFill>
        <p:spPr bwMode="auto">
          <a:xfrm>
            <a:off x="5135255" y="4907223"/>
            <a:ext cx="5524500" cy="1771650"/>
          </a:xfrm>
          <a:prstGeom prst="rect">
            <a:avLst/>
          </a:prstGeom>
          <a:noFill/>
          <a:ln w="9525">
            <a:noFill/>
            <a:miter lim="800000"/>
            <a:headEnd/>
            <a:tailEnd/>
          </a:ln>
          <a:effectLst/>
        </p:spPr>
      </p:pic>
      <p:pic>
        <p:nvPicPr>
          <p:cNvPr id="5" name="Picture 3" descr="F:\New folder\pathblood2_ch16_f005.png"/>
          <p:cNvPicPr>
            <a:picLocks noChangeAspect="1" noChangeArrowheads="1"/>
          </p:cNvPicPr>
          <p:nvPr/>
        </p:nvPicPr>
        <p:blipFill>
          <a:blip r:embed="rId3"/>
          <a:srcRect/>
          <a:stretch>
            <a:fillRect/>
          </a:stretch>
        </p:blipFill>
        <p:spPr bwMode="auto">
          <a:xfrm>
            <a:off x="682388" y="5220955"/>
            <a:ext cx="2944703" cy="1497384"/>
          </a:xfrm>
          <a:prstGeom prst="rect">
            <a:avLst/>
          </a:prstGeom>
          <a:noFill/>
        </p:spPr>
      </p:pic>
    </p:spTree>
    <p:extLst>
      <p:ext uri="{BB962C8B-B14F-4D97-AF65-F5344CB8AC3E}">
        <p14:creationId xmlns:p14="http://schemas.microsoft.com/office/powerpoint/2010/main" xmlns="" val="9041056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4" y="255944"/>
            <a:ext cx="10515600" cy="835878"/>
          </a:xfrm>
        </p:spPr>
        <p:txBody>
          <a:bodyPr/>
          <a:lstStyle/>
          <a:p>
            <a:pPr algn="ctr"/>
            <a:r>
              <a:rPr lang="en-US" dirty="0">
                <a:solidFill>
                  <a:srgbClr val="FF0000"/>
                </a:solidFill>
              </a:rPr>
              <a:t>Nutritional deficiencies</a:t>
            </a:r>
          </a:p>
        </p:txBody>
      </p:sp>
      <p:sp>
        <p:nvSpPr>
          <p:cNvPr id="3" name="Content Placeholder 2"/>
          <p:cNvSpPr>
            <a:spLocks noGrp="1"/>
          </p:cNvSpPr>
          <p:nvPr>
            <p:ph idx="1"/>
          </p:nvPr>
        </p:nvSpPr>
        <p:spPr>
          <a:xfrm>
            <a:off x="292289" y="1266067"/>
            <a:ext cx="11321956" cy="5175676"/>
          </a:xfrm>
        </p:spPr>
        <p:txBody>
          <a:bodyPr>
            <a:normAutofit/>
          </a:bodyPr>
          <a:lstStyle/>
          <a:p>
            <a:r>
              <a:rPr lang="en-US" dirty="0" smtClean="0">
                <a:solidFill>
                  <a:schemeClr val="accent1">
                    <a:lumMod val="60000"/>
                    <a:lumOff val="40000"/>
                  </a:schemeClr>
                </a:solidFill>
              </a:rPr>
              <a:t>Severe folic acid </a:t>
            </a:r>
            <a:r>
              <a:rPr lang="en-US" dirty="0">
                <a:solidFill>
                  <a:schemeClr val="accent1">
                    <a:lumMod val="60000"/>
                    <a:lumOff val="40000"/>
                  </a:schemeClr>
                </a:solidFill>
              </a:rPr>
              <a:t>and B12 deficiency may </a:t>
            </a:r>
            <a:r>
              <a:rPr lang="en-US" dirty="0" smtClean="0">
                <a:solidFill>
                  <a:schemeClr val="accent1">
                    <a:lumMod val="60000"/>
                    <a:lumOff val="40000"/>
                  </a:schemeClr>
                </a:solidFill>
              </a:rPr>
              <a:t>cause low </a:t>
            </a:r>
            <a:r>
              <a:rPr lang="en-US" dirty="0">
                <a:solidFill>
                  <a:schemeClr val="accent1">
                    <a:lumMod val="60000"/>
                    <a:lumOff val="40000"/>
                  </a:schemeClr>
                </a:solidFill>
              </a:rPr>
              <a:t>platelet count, but is </a:t>
            </a:r>
            <a:r>
              <a:rPr lang="en-US" dirty="0" smtClean="0">
                <a:solidFill>
                  <a:schemeClr val="accent1">
                    <a:lumMod val="60000"/>
                    <a:lumOff val="40000"/>
                  </a:schemeClr>
                </a:solidFill>
              </a:rPr>
              <a:t>usually accompanied </a:t>
            </a:r>
            <a:r>
              <a:rPr lang="en-US" dirty="0">
                <a:solidFill>
                  <a:schemeClr val="accent1">
                    <a:lumMod val="60000"/>
                    <a:lumOff val="40000"/>
                  </a:schemeClr>
                </a:solidFill>
              </a:rPr>
              <a:t>by low red blood </a:t>
            </a:r>
            <a:r>
              <a:rPr lang="en-US" dirty="0" smtClean="0">
                <a:solidFill>
                  <a:schemeClr val="accent1">
                    <a:lumMod val="60000"/>
                    <a:lumOff val="40000"/>
                  </a:schemeClr>
                </a:solidFill>
              </a:rPr>
              <a:t>cell and </a:t>
            </a:r>
            <a:r>
              <a:rPr lang="en-US" dirty="0">
                <a:solidFill>
                  <a:schemeClr val="accent1">
                    <a:lumMod val="60000"/>
                    <a:lumOff val="40000"/>
                  </a:schemeClr>
                </a:solidFill>
              </a:rPr>
              <a:t>leucocyte counts. </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These are however </a:t>
            </a:r>
            <a:r>
              <a:rPr lang="en-US" dirty="0">
                <a:solidFill>
                  <a:schemeClr val="accent1">
                    <a:lumMod val="60000"/>
                    <a:lumOff val="40000"/>
                  </a:schemeClr>
                </a:solidFill>
              </a:rPr>
              <a:t>rare in pregnancy </a:t>
            </a:r>
            <a:r>
              <a:rPr lang="en-US" dirty="0" smtClean="0">
                <a:solidFill>
                  <a:schemeClr val="accent1">
                    <a:lumMod val="60000"/>
                    <a:lumOff val="40000"/>
                  </a:schemeClr>
                </a:solidFill>
              </a:rPr>
              <a:t>as women </a:t>
            </a:r>
            <a:r>
              <a:rPr lang="en-US" dirty="0">
                <a:solidFill>
                  <a:schemeClr val="accent1">
                    <a:lumMod val="60000"/>
                    <a:lumOff val="40000"/>
                  </a:schemeClr>
                </a:solidFill>
              </a:rPr>
              <a:t>receive folic </a:t>
            </a:r>
            <a:r>
              <a:rPr lang="en-US" dirty="0" smtClean="0">
                <a:solidFill>
                  <a:schemeClr val="accent1">
                    <a:lumMod val="60000"/>
                    <a:lumOff val="40000"/>
                  </a:schemeClr>
                </a:solidFill>
              </a:rPr>
              <a:t>acid supplementation </a:t>
            </a:r>
            <a:r>
              <a:rPr lang="en-US" dirty="0">
                <a:solidFill>
                  <a:schemeClr val="accent1">
                    <a:lumMod val="60000"/>
                    <a:lumOff val="40000"/>
                  </a:schemeClr>
                </a:solidFill>
              </a:rPr>
              <a:t>to prevent </a:t>
            </a:r>
            <a:r>
              <a:rPr lang="en-US" dirty="0" smtClean="0">
                <a:solidFill>
                  <a:schemeClr val="accent1">
                    <a:lumMod val="60000"/>
                    <a:lumOff val="40000"/>
                  </a:schemeClr>
                </a:solidFill>
              </a:rPr>
              <a:t>neural tube </a:t>
            </a:r>
            <a:r>
              <a:rPr lang="en-US" dirty="0">
                <a:solidFill>
                  <a:schemeClr val="accent1">
                    <a:lumMod val="60000"/>
                    <a:lumOff val="40000"/>
                  </a:schemeClr>
                </a:solidFill>
              </a:rPr>
              <a:t>defects. </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Vitamin </a:t>
            </a:r>
            <a:r>
              <a:rPr lang="en-US" dirty="0">
                <a:solidFill>
                  <a:schemeClr val="accent1">
                    <a:lumMod val="60000"/>
                    <a:lumOff val="40000"/>
                  </a:schemeClr>
                </a:solidFill>
              </a:rPr>
              <a:t>B12 </a:t>
            </a:r>
            <a:r>
              <a:rPr lang="en-US" dirty="0" smtClean="0">
                <a:solidFill>
                  <a:schemeClr val="accent1">
                    <a:lumMod val="60000"/>
                    <a:lumOff val="40000"/>
                  </a:schemeClr>
                </a:solidFill>
              </a:rPr>
              <a:t>deficiency is </a:t>
            </a:r>
            <a:r>
              <a:rPr lang="en-US" dirty="0">
                <a:solidFill>
                  <a:schemeClr val="accent1">
                    <a:lumMod val="60000"/>
                    <a:lumOff val="40000"/>
                  </a:schemeClr>
                </a:solidFill>
              </a:rPr>
              <a:t>rare in pregnancy because </a:t>
            </a:r>
            <a:r>
              <a:rPr lang="en-US" dirty="0" smtClean="0">
                <a:solidFill>
                  <a:schemeClr val="accent1">
                    <a:lumMod val="60000"/>
                    <a:lumOff val="40000"/>
                  </a:schemeClr>
                </a:solidFill>
              </a:rPr>
              <a:t>those with </a:t>
            </a:r>
            <a:r>
              <a:rPr lang="en-US" dirty="0">
                <a:solidFill>
                  <a:schemeClr val="accent1">
                    <a:lumMod val="60000"/>
                    <a:lumOff val="40000"/>
                  </a:schemeClr>
                </a:solidFill>
              </a:rPr>
              <a:t>established B12 deficiency </a:t>
            </a:r>
            <a:r>
              <a:rPr lang="en-US" dirty="0" smtClean="0">
                <a:solidFill>
                  <a:schemeClr val="accent1">
                    <a:lumMod val="60000"/>
                    <a:lumOff val="40000"/>
                  </a:schemeClr>
                </a:solidFill>
              </a:rPr>
              <a:t>are </a:t>
            </a:r>
            <a:r>
              <a:rPr lang="en-US" dirty="0" err="1" smtClean="0">
                <a:solidFill>
                  <a:schemeClr val="accent1">
                    <a:lumMod val="60000"/>
                    <a:lumOff val="40000"/>
                  </a:schemeClr>
                </a:solidFill>
              </a:rPr>
              <a:t>subfertile</a:t>
            </a:r>
            <a:r>
              <a:rPr lang="en-US" dirty="0">
                <a:solidFill>
                  <a:schemeClr val="accent1">
                    <a:lumMod val="60000"/>
                    <a:lumOff val="40000"/>
                  </a:schemeClr>
                </a:solidFill>
              </a:rPr>
              <a:t>.</a:t>
            </a:r>
          </a:p>
        </p:txBody>
      </p:sp>
    </p:spTree>
    <p:extLst>
      <p:ext uri="{BB962C8B-B14F-4D97-AF65-F5344CB8AC3E}">
        <p14:creationId xmlns:p14="http://schemas.microsoft.com/office/powerpoint/2010/main" xmlns="" val="23747977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solidFill>
                  <a:srgbClr val="FF0000"/>
                </a:solidFill>
              </a:rPr>
              <a:t>Thrombotic thrombocytopenic </a:t>
            </a:r>
            <a:r>
              <a:rPr lang="en-US" dirty="0" err="1" smtClean="0">
                <a:solidFill>
                  <a:srgbClr val="FF0000"/>
                </a:solidFill>
              </a:rPr>
              <a:t>purpura</a:t>
            </a:r>
            <a:r>
              <a:rPr lang="en-US" dirty="0" smtClean="0">
                <a:solidFill>
                  <a:srgbClr val="FF0000"/>
                </a:solidFill>
              </a:rPr>
              <a:t> (TTP)</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374073" y="1246909"/>
            <a:ext cx="11471563" cy="5320145"/>
          </a:xfrm>
        </p:spPr>
        <p:txBody>
          <a:bodyPr>
            <a:normAutofit fontScale="92500" lnSpcReduction="20000"/>
          </a:bodyPr>
          <a:lstStyle/>
          <a:p>
            <a:r>
              <a:rPr lang="en-US" dirty="0" smtClean="0"/>
              <a:t> </a:t>
            </a:r>
            <a:r>
              <a:rPr lang="en-US" dirty="0">
                <a:solidFill>
                  <a:schemeClr val="accent1">
                    <a:lumMod val="60000"/>
                    <a:lumOff val="40000"/>
                  </a:schemeClr>
                </a:solidFill>
              </a:rPr>
              <a:t>Pregnancy can trigger acute TTP</a:t>
            </a:r>
          </a:p>
          <a:p>
            <a:r>
              <a:rPr lang="en-US" dirty="0" smtClean="0">
                <a:solidFill>
                  <a:schemeClr val="accent1">
                    <a:lumMod val="60000"/>
                    <a:lumOff val="40000"/>
                  </a:schemeClr>
                </a:solidFill>
              </a:rPr>
              <a:t>Typically </a:t>
            </a:r>
            <a:r>
              <a:rPr lang="en-US" dirty="0">
                <a:solidFill>
                  <a:schemeClr val="accent1">
                    <a:lumMod val="60000"/>
                    <a:lumOff val="40000"/>
                  </a:schemeClr>
                </a:solidFill>
              </a:rPr>
              <a:t>3rd trimester or during postpartum </a:t>
            </a:r>
            <a:r>
              <a:rPr lang="en-US" dirty="0" smtClean="0">
                <a:solidFill>
                  <a:schemeClr val="accent1">
                    <a:lumMod val="60000"/>
                    <a:lumOff val="40000"/>
                  </a:schemeClr>
                </a:solidFill>
              </a:rPr>
              <a:t>period</a:t>
            </a:r>
            <a:endParaRPr lang="en-US" dirty="0">
              <a:solidFill>
                <a:schemeClr val="accent1">
                  <a:lumMod val="60000"/>
                  <a:lumOff val="40000"/>
                </a:schemeClr>
              </a:solidFill>
            </a:endParaRPr>
          </a:p>
          <a:p>
            <a:r>
              <a:rPr lang="en-US" dirty="0" smtClean="0">
                <a:solidFill>
                  <a:schemeClr val="accent1">
                    <a:lumMod val="60000"/>
                    <a:lumOff val="40000"/>
                  </a:schemeClr>
                </a:solidFill>
              </a:rPr>
              <a:t> </a:t>
            </a:r>
            <a:r>
              <a:rPr lang="en-US" dirty="0">
                <a:solidFill>
                  <a:schemeClr val="accent1">
                    <a:lumMod val="60000"/>
                    <a:lumOff val="40000"/>
                  </a:schemeClr>
                </a:solidFill>
              </a:rPr>
              <a:t>Physiological changes of pregnancy </a:t>
            </a:r>
            <a:r>
              <a:rPr lang="en-US" dirty="0" smtClean="0">
                <a:solidFill>
                  <a:schemeClr val="accent1">
                    <a:lumMod val="60000"/>
                    <a:lumOff val="40000"/>
                  </a:schemeClr>
                </a:solidFill>
              </a:rPr>
              <a:t>may increase </a:t>
            </a:r>
            <a:r>
              <a:rPr lang="en-US" dirty="0">
                <a:solidFill>
                  <a:schemeClr val="accent1">
                    <a:lumMod val="60000"/>
                    <a:lumOff val="40000"/>
                  </a:schemeClr>
                </a:solidFill>
              </a:rPr>
              <a:t>the </a:t>
            </a:r>
            <a:r>
              <a:rPr lang="en-US" dirty="0" smtClean="0">
                <a:solidFill>
                  <a:schemeClr val="accent1">
                    <a:lumMod val="60000"/>
                    <a:lumOff val="40000"/>
                  </a:schemeClr>
                </a:solidFill>
              </a:rPr>
              <a:t>risk</a:t>
            </a:r>
          </a:p>
          <a:p>
            <a:r>
              <a:rPr lang="en-US" dirty="0" smtClean="0">
                <a:solidFill>
                  <a:schemeClr val="accent1">
                    <a:lumMod val="60000"/>
                    <a:lumOff val="40000"/>
                  </a:schemeClr>
                </a:solidFill>
              </a:rPr>
              <a:t>the condition is caused by an autoantibody to a protease enzyme of von </a:t>
            </a:r>
            <a:r>
              <a:rPr lang="en-US" dirty="0" err="1" smtClean="0">
                <a:solidFill>
                  <a:schemeClr val="accent1">
                    <a:lumMod val="60000"/>
                    <a:lumOff val="40000"/>
                  </a:schemeClr>
                </a:solidFill>
              </a:rPr>
              <a:t>Willebrand</a:t>
            </a:r>
            <a:r>
              <a:rPr lang="en-US" dirty="0" smtClean="0">
                <a:solidFill>
                  <a:schemeClr val="accent1">
                    <a:lumMod val="60000"/>
                    <a:lumOff val="40000"/>
                  </a:schemeClr>
                </a:solidFill>
              </a:rPr>
              <a:t> factor , causing intravascular platelet agglutination in vivo and the precipitation of a </a:t>
            </a:r>
            <a:r>
              <a:rPr lang="en-US" dirty="0" err="1" smtClean="0">
                <a:solidFill>
                  <a:schemeClr val="accent1">
                    <a:lumMod val="60000"/>
                    <a:lumOff val="40000"/>
                  </a:schemeClr>
                </a:solidFill>
              </a:rPr>
              <a:t>microangiopathic</a:t>
            </a:r>
            <a:r>
              <a:rPr lang="en-US" dirty="0" smtClean="0">
                <a:solidFill>
                  <a:schemeClr val="accent1">
                    <a:lumMod val="60000"/>
                    <a:lumOff val="40000"/>
                  </a:schemeClr>
                </a:solidFill>
              </a:rPr>
              <a:t> </a:t>
            </a:r>
            <a:r>
              <a:rPr lang="en-US" dirty="0" err="1" smtClean="0">
                <a:solidFill>
                  <a:schemeClr val="accent1">
                    <a:lumMod val="60000"/>
                    <a:lumOff val="40000"/>
                  </a:schemeClr>
                </a:solidFill>
              </a:rPr>
              <a:t>haemolytic</a:t>
            </a:r>
            <a:r>
              <a:rPr lang="en-US" dirty="0" smtClean="0">
                <a:solidFill>
                  <a:schemeClr val="accent1">
                    <a:lumMod val="60000"/>
                    <a:lumOff val="40000"/>
                  </a:schemeClr>
                </a:solidFill>
              </a:rPr>
              <a:t> </a:t>
            </a:r>
            <a:r>
              <a:rPr lang="en-US" dirty="0" err="1" smtClean="0">
                <a:solidFill>
                  <a:schemeClr val="accent1">
                    <a:lumMod val="60000"/>
                    <a:lumOff val="40000"/>
                  </a:schemeClr>
                </a:solidFill>
              </a:rPr>
              <a:t>anaemia</a:t>
            </a:r>
            <a:r>
              <a:rPr lang="en-US" dirty="0" smtClean="0">
                <a:solidFill>
                  <a:schemeClr val="accent1">
                    <a:lumMod val="60000"/>
                    <a:lumOff val="40000"/>
                  </a:schemeClr>
                </a:solidFill>
              </a:rPr>
              <a:t>.</a:t>
            </a:r>
            <a:endParaRPr lang="en-US" dirty="0">
              <a:solidFill>
                <a:schemeClr val="accent1">
                  <a:lumMod val="60000"/>
                  <a:lumOff val="40000"/>
                </a:schemeClr>
              </a:solidFill>
            </a:endParaRPr>
          </a:p>
          <a:p>
            <a:r>
              <a:rPr lang="en-US" dirty="0" smtClean="0">
                <a:solidFill>
                  <a:schemeClr val="accent1">
                    <a:lumMod val="60000"/>
                    <a:lumOff val="40000"/>
                  </a:schemeClr>
                </a:solidFill>
              </a:rPr>
              <a:t>Diagnosis</a:t>
            </a:r>
            <a:r>
              <a:rPr lang="en-US" dirty="0">
                <a:solidFill>
                  <a:schemeClr val="accent1">
                    <a:lumMod val="60000"/>
                    <a:lumOff val="40000"/>
                  </a:schemeClr>
                </a:solidFill>
              </a:rPr>
              <a:t>→ </a:t>
            </a:r>
            <a:r>
              <a:rPr lang="en-US" dirty="0" err="1">
                <a:solidFill>
                  <a:schemeClr val="accent1">
                    <a:lumMod val="60000"/>
                    <a:lumOff val="40000"/>
                  </a:schemeClr>
                </a:solidFill>
              </a:rPr>
              <a:t>Microangiopathic</a:t>
            </a:r>
            <a:r>
              <a:rPr lang="en-US" dirty="0">
                <a:solidFill>
                  <a:schemeClr val="accent1">
                    <a:lumMod val="60000"/>
                    <a:lumOff val="40000"/>
                  </a:schemeClr>
                </a:solidFill>
              </a:rPr>
              <a:t> </a:t>
            </a:r>
            <a:r>
              <a:rPr lang="en-US" dirty="0" smtClean="0">
                <a:solidFill>
                  <a:schemeClr val="accent1">
                    <a:lumMod val="60000"/>
                    <a:lumOff val="40000"/>
                  </a:schemeClr>
                </a:solidFill>
              </a:rPr>
              <a:t>H/A, thrombocytopenia </a:t>
            </a:r>
            <a:r>
              <a:rPr lang="en-US" dirty="0">
                <a:solidFill>
                  <a:schemeClr val="accent1">
                    <a:lumMod val="60000"/>
                    <a:lumOff val="40000"/>
                  </a:schemeClr>
                </a:solidFill>
              </a:rPr>
              <a:t>&amp; clinical </a:t>
            </a:r>
            <a:r>
              <a:rPr lang="en-US" dirty="0" smtClean="0">
                <a:solidFill>
                  <a:schemeClr val="accent1">
                    <a:lumMod val="60000"/>
                    <a:lumOff val="40000"/>
                  </a:schemeClr>
                </a:solidFill>
              </a:rPr>
              <a:t>picture (fever, fluctuating neurological signs, renal impairment) </a:t>
            </a:r>
          </a:p>
          <a:p>
            <a:r>
              <a:rPr lang="en-US" dirty="0" smtClean="0">
                <a:solidFill>
                  <a:schemeClr val="accent1">
                    <a:lumMod val="60000"/>
                    <a:lumOff val="40000"/>
                  </a:schemeClr>
                </a:solidFill>
              </a:rPr>
              <a:t>The condition is suspected </a:t>
            </a:r>
            <a:r>
              <a:rPr lang="en-US" u="sng" dirty="0" smtClean="0">
                <a:solidFill>
                  <a:schemeClr val="accent1">
                    <a:lumMod val="60000"/>
                    <a:lumOff val="40000"/>
                  </a:schemeClr>
                </a:solidFill>
              </a:rPr>
              <a:t>clinically</a:t>
            </a:r>
            <a:r>
              <a:rPr lang="en-US" dirty="0" smtClean="0">
                <a:solidFill>
                  <a:schemeClr val="accent1">
                    <a:lumMod val="60000"/>
                    <a:lumOff val="40000"/>
                  </a:schemeClr>
                </a:solidFill>
              </a:rPr>
              <a:t> by thrombocytopenia, red cell fragmentation on </a:t>
            </a:r>
            <a:r>
              <a:rPr lang="en-US" u="sng" dirty="0" smtClean="0">
                <a:solidFill>
                  <a:schemeClr val="accent1">
                    <a:lumMod val="60000"/>
                    <a:lumOff val="40000"/>
                  </a:schemeClr>
                </a:solidFill>
              </a:rPr>
              <a:t>the blood film</a:t>
            </a:r>
            <a:r>
              <a:rPr lang="en-US" dirty="0" smtClean="0">
                <a:solidFill>
                  <a:schemeClr val="accent1">
                    <a:lumMod val="60000"/>
                    <a:lumOff val="40000"/>
                  </a:schemeClr>
                </a:solidFill>
              </a:rPr>
              <a:t>, and a </a:t>
            </a:r>
            <a:r>
              <a:rPr lang="en-US" dirty="0" err="1" smtClean="0">
                <a:solidFill>
                  <a:schemeClr val="accent1">
                    <a:lumMod val="60000"/>
                    <a:lumOff val="40000"/>
                  </a:schemeClr>
                </a:solidFill>
              </a:rPr>
              <a:t>reticulocytosis</a:t>
            </a:r>
            <a:r>
              <a:rPr lang="en-US" dirty="0" smtClean="0">
                <a:solidFill>
                  <a:schemeClr val="accent1">
                    <a:lumMod val="60000"/>
                    <a:lumOff val="40000"/>
                  </a:schemeClr>
                </a:solidFill>
              </a:rPr>
              <a:t>. </a:t>
            </a:r>
            <a:endParaRPr lang="en-US" dirty="0">
              <a:solidFill>
                <a:schemeClr val="accent1">
                  <a:lumMod val="60000"/>
                  <a:lumOff val="40000"/>
                </a:schemeClr>
              </a:solidFill>
            </a:endParaRPr>
          </a:p>
          <a:p>
            <a:r>
              <a:rPr lang="en-US" dirty="0" smtClean="0">
                <a:solidFill>
                  <a:schemeClr val="accent1">
                    <a:lumMod val="60000"/>
                    <a:lumOff val="40000"/>
                  </a:schemeClr>
                </a:solidFill>
              </a:rPr>
              <a:t>Prompt </a:t>
            </a:r>
            <a:r>
              <a:rPr lang="en-US" dirty="0">
                <a:solidFill>
                  <a:schemeClr val="accent1">
                    <a:lumMod val="60000"/>
                    <a:lumOff val="40000"/>
                  </a:schemeClr>
                </a:solidFill>
              </a:rPr>
              <a:t>&amp; aggressive treatment</a:t>
            </a:r>
          </a:p>
          <a:p>
            <a:r>
              <a:rPr lang="en-US" dirty="0" smtClean="0">
                <a:solidFill>
                  <a:schemeClr val="accent1">
                    <a:lumMod val="60000"/>
                    <a:lumOff val="40000"/>
                  </a:schemeClr>
                </a:solidFill>
              </a:rPr>
              <a:t> </a:t>
            </a:r>
            <a:r>
              <a:rPr lang="en-US" dirty="0" err="1">
                <a:solidFill>
                  <a:schemeClr val="accent1">
                    <a:lumMod val="60000"/>
                    <a:lumOff val="40000"/>
                  </a:schemeClr>
                </a:solidFill>
              </a:rPr>
              <a:t>Plasmapheresis</a:t>
            </a:r>
            <a:r>
              <a:rPr lang="en-US" dirty="0">
                <a:solidFill>
                  <a:schemeClr val="accent1">
                    <a:lumMod val="60000"/>
                    <a:lumOff val="40000"/>
                  </a:schemeClr>
                </a:solidFill>
              </a:rPr>
              <a:t> &amp; urgent delivery if possible</a:t>
            </a:r>
          </a:p>
          <a:p>
            <a:r>
              <a:rPr lang="en-US" dirty="0" smtClean="0">
                <a:solidFill>
                  <a:schemeClr val="accent1">
                    <a:lumMod val="60000"/>
                    <a:lumOff val="40000"/>
                  </a:schemeClr>
                </a:solidFill>
              </a:rPr>
              <a:t> </a:t>
            </a:r>
            <a:r>
              <a:rPr lang="en-US" dirty="0">
                <a:solidFill>
                  <a:schemeClr val="accent1">
                    <a:lumMod val="60000"/>
                    <a:lumOff val="40000"/>
                  </a:schemeClr>
                </a:solidFill>
              </a:rPr>
              <a:t>Differentiating TTP from HELLP </a:t>
            </a:r>
            <a:r>
              <a:rPr lang="en-US" dirty="0" smtClean="0">
                <a:solidFill>
                  <a:schemeClr val="accent1">
                    <a:lumMod val="60000"/>
                    <a:lumOff val="40000"/>
                  </a:schemeClr>
                </a:solidFill>
              </a:rPr>
              <a:t>is occasionally </a:t>
            </a:r>
            <a:r>
              <a:rPr lang="en-US" dirty="0">
                <a:solidFill>
                  <a:schemeClr val="accent1">
                    <a:lumMod val="60000"/>
                    <a:lumOff val="40000"/>
                  </a:schemeClr>
                </a:solidFill>
              </a:rPr>
              <a:t>only possible when </a:t>
            </a:r>
            <a:r>
              <a:rPr lang="en-US" dirty="0" err="1" smtClean="0">
                <a:solidFill>
                  <a:schemeClr val="accent1">
                    <a:lumMod val="60000"/>
                    <a:lumOff val="40000"/>
                  </a:schemeClr>
                </a:solidFill>
              </a:rPr>
              <a:t>Sx</a:t>
            </a:r>
            <a:r>
              <a:rPr lang="en-US" dirty="0">
                <a:solidFill>
                  <a:schemeClr val="accent1">
                    <a:lumMod val="60000"/>
                    <a:lumOff val="40000"/>
                  </a:schemeClr>
                </a:solidFill>
              </a:rPr>
              <a:t> </a:t>
            </a:r>
            <a:r>
              <a:rPr lang="en-US" dirty="0" smtClean="0">
                <a:solidFill>
                  <a:schemeClr val="accent1">
                    <a:lumMod val="60000"/>
                    <a:lumOff val="40000"/>
                  </a:schemeClr>
                </a:solidFill>
              </a:rPr>
              <a:t>persist </a:t>
            </a:r>
            <a:r>
              <a:rPr lang="en-US" dirty="0">
                <a:solidFill>
                  <a:schemeClr val="accent1">
                    <a:lumMod val="60000"/>
                    <a:lumOff val="40000"/>
                  </a:schemeClr>
                </a:solidFill>
              </a:rPr>
              <a:t>weeks after delivery</a:t>
            </a:r>
          </a:p>
        </p:txBody>
      </p:sp>
      <p:pic>
        <p:nvPicPr>
          <p:cNvPr id="4" name="Picture 2" descr="F:\New folder\437139.jpg"/>
          <p:cNvPicPr>
            <a:picLocks noChangeAspect="1" noChangeArrowheads="1"/>
          </p:cNvPicPr>
          <p:nvPr/>
        </p:nvPicPr>
        <p:blipFill>
          <a:blip r:embed="rId2"/>
          <a:srcRect/>
          <a:stretch>
            <a:fillRect/>
          </a:stretch>
        </p:blipFill>
        <p:spPr bwMode="auto">
          <a:xfrm>
            <a:off x="10044753" y="1065259"/>
            <a:ext cx="2147248" cy="1253993"/>
          </a:xfrm>
          <a:prstGeom prst="rect">
            <a:avLst/>
          </a:prstGeom>
          <a:noFill/>
        </p:spPr>
      </p:pic>
    </p:spTree>
    <p:extLst>
      <p:ext uri="{BB962C8B-B14F-4D97-AF65-F5344CB8AC3E}">
        <p14:creationId xmlns:p14="http://schemas.microsoft.com/office/powerpoint/2010/main" xmlns="" val="1530557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normAutofit fontScale="90000"/>
          </a:bodyPr>
          <a:lstStyle/>
          <a:p>
            <a:pPr algn="ctr"/>
            <a:r>
              <a:rPr lang="en-US" b="1" dirty="0" smtClean="0">
                <a:solidFill>
                  <a:srgbClr val="FF0000"/>
                </a:solidFill>
              </a:rPr>
              <a:t/>
            </a:r>
            <a:br>
              <a:rPr lang="en-US" b="1" dirty="0" smtClean="0">
                <a:solidFill>
                  <a:srgbClr val="FF0000"/>
                </a:solidFill>
              </a:rPr>
            </a:br>
            <a:r>
              <a:rPr lang="en-US" b="1" dirty="0" err="1" smtClean="0">
                <a:solidFill>
                  <a:srgbClr val="FF0000"/>
                </a:solidFill>
              </a:rPr>
              <a:t>Dilutional</a:t>
            </a:r>
            <a:r>
              <a:rPr lang="en-US" b="1" dirty="0" smtClean="0">
                <a:solidFill>
                  <a:srgbClr val="FF0000"/>
                </a:solidFill>
              </a:rPr>
              <a:t> or Post-transfusion </a:t>
            </a:r>
            <a:r>
              <a:rPr lang="en-US" b="1" dirty="0" err="1">
                <a:solidFill>
                  <a:srgbClr val="FF0000"/>
                </a:solidFill>
              </a:rPr>
              <a:t>purpura</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87824" y="1293363"/>
            <a:ext cx="11520158" cy="5190564"/>
          </a:xfrm>
        </p:spPr>
        <p:txBody>
          <a:bodyPr>
            <a:normAutofit/>
          </a:bodyPr>
          <a:lstStyle/>
          <a:p>
            <a:pPr>
              <a:buNone/>
            </a:pPr>
            <a:r>
              <a:rPr lang="en-US" dirty="0" smtClean="0"/>
              <a:t>• This is an acquired abnormality</a:t>
            </a:r>
          </a:p>
          <a:p>
            <a:r>
              <a:rPr lang="en-US" dirty="0" smtClean="0"/>
              <a:t>Large quantities of PRBC transfusion to treat massive </a:t>
            </a:r>
            <a:r>
              <a:rPr lang="en-US" dirty="0" err="1" smtClean="0"/>
              <a:t>hemmorhage</a:t>
            </a:r>
            <a:r>
              <a:rPr lang="en-US" dirty="0" smtClean="0"/>
              <a:t> can lead to </a:t>
            </a:r>
            <a:r>
              <a:rPr lang="en-US" dirty="0" err="1" smtClean="0"/>
              <a:t>dilutional</a:t>
            </a:r>
            <a:r>
              <a:rPr lang="en-US" dirty="0" smtClean="0"/>
              <a:t> TP. </a:t>
            </a:r>
          </a:p>
          <a:p>
            <a:r>
              <a:rPr lang="en-US" dirty="0" smtClean="0"/>
              <a:t>Due to absence of viable platelets in packed RBCs.</a:t>
            </a:r>
          </a:p>
          <a:p>
            <a:pPr>
              <a:buNone/>
            </a:pPr>
            <a:r>
              <a:rPr lang="en-US" dirty="0" smtClean="0"/>
              <a:t>• It is a rare complication presenting  7-10 days after the transfusion</a:t>
            </a:r>
          </a:p>
          <a:p>
            <a:pPr>
              <a:buNone/>
            </a:pPr>
            <a:r>
              <a:rPr lang="en-US" dirty="0" smtClean="0"/>
              <a:t>• Patients are usually multiparous women who are negative for the human platelet antigen 1a</a:t>
            </a:r>
          </a:p>
          <a:p>
            <a:pPr>
              <a:buNone/>
            </a:pPr>
            <a:r>
              <a:rPr lang="en-US" dirty="0" smtClean="0"/>
              <a:t>• Antibodies to this antigen develop that are somehow responsible for the immune destruction of the patient’s own platelets</a:t>
            </a:r>
          </a:p>
          <a:p>
            <a:r>
              <a:rPr lang="en-US" dirty="0" smtClean="0"/>
              <a:t>Can be prevented by giving platelet concentrates to patients receiving more than 20 units PRBCs in a 24 hour period</a:t>
            </a:r>
            <a:endParaRPr lang="en-US" dirty="0"/>
          </a:p>
        </p:txBody>
      </p:sp>
    </p:spTree>
    <p:extLst>
      <p:ext uri="{BB962C8B-B14F-4D97-AF65-F5344CB8AC3E}">
        <p14:creationId xmlns:p14="http://schemas.microsoft.com/office/powerpoint/2010/main" xmlns="" val="18241702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rPr>
              <a:t>Marrow infiltrative disorders</a:t>
            </a:r>
            <a:endParaRPr lang="en-US" dirty="0">
              <a:solidFill>
                <a:srgbClr val="FF0000"/>
              </a:solidFill>
            </a:endParaRPr>
          </a:p>
        </p:txBody>
      </p:sp>
      <p:sp>
        <p:nvSpPr>
          <p:cNvPr id="3" name="Content Placeholder 2"/>
          <p:cNvSpPr>
            <a:spLocks noGrp="1"/>
          </p:cNvSpPr>
          <p:nvPr>
            <p:ph idx="1"/>
          </p:nvPr>
        </p:nvSpPr>
        <p:spPr>
          <a:xfrm>
            <a:off x="838200" y="1537855"/>
            <a:ext cx="10515600" cy="4639108"/>
          </a:xfrm>
        </p:spPr>
        <p:txBody>
          <a:bodyPr>
            <a:normAutofit/>
          </a:bodyPr>
          <a:lstStyle/>
          <a:p>
            <a:r>
              <a:rPr lang="en-US" dirty="0" smtClean="0">
                <a:solidFill>
                  <a:schemeClr val="accent1">
                    <a:lumMod val="60000"/>
                    <a:lumOff val="40000"/>
                  </a:schemeClr>
                </a:solidFill>
              </a:rPr>
              <a:t>These are </a:t>
            </a:r>
            <a:r>
              <a:rPr lang="en-US" dirty="0">
                <a:solidFill>
                  <a:schemeClr val="accent1">
                    <a:lumMod val="60000"/>
                    <a:lumOff val="40000"/>
                  </a:schemeClr>
                </a:solidFill>
              </a:rPr>
              <a:t>unlikely in women of </a:t>
            </a:r>
            <a:r>
              <a:rPr lang="en-US" dirty="0" smtClean="0">
                <a:solidFill>
                  <a:schemeClr val="accent1">
                    <a:lumMod val="60000"/>
                    <a:lumOff val="40000"/>
                  </a:schemeClr>
                </a:solidFill>
              </a:rPr>
              <a:t>child bearing </a:t>
            </a:r>
            <a:r>
              <a:rPr lang="en-US" dirty="0">
                <a:solidFill>
                  <a:schemeClr val="accent1">
                    <a:lumMod val="60000"/>
                    <a:lumOff val="40000"/>
                  </a:schemeClr>
                </a:solidFill>
              </a:rPr>
              <a:t>age</a:t>
            </a:r>
            <a:r>
              <a:rPr lang="en-US" dirty="0" smtClean="0">
                <a:solidFill>
                  <a:schemeClr val="accent1">
                    <a:lumMod val="60000"/>
                    <a:lumOff val="40000"/>
                  </a:schemeClr>
                </a:solidFill>
              </a:rPr>
              <a:t>.</a:t>
            </a:r>
          </a:p>
          <a:p>
            <a:r>
              <a:rPr lang="en-US" dirty="0" smtClean="0">
                <a:solidFill>
                  <a:schemeClr val="accent1">
                    <a:lumMod val="60000"/>
                    <a:lumOff val="40000"/>
                  </a:schemeClr>
                </a:solidFill>
              </a:rPr>
              <a:t> </a:t>
            </a:r>
            <a:r>
              <a:rPr lang="en-US" dirty="0">
                <a:solidFill>
                  <a:schemeClr val="accent1">
                    <a:lumMod val="60000"/>
                    <a:lumOff val="40000"/>
                  </a:schemeClr>
                </a:solidFill>
              </a:rPr>
              <a:t>Bone marrow </a:t>
            </a:r>
            <a:r>
              <a:rPr lang="en-US" dirty="0" smtClean="0">
                <a:solidFill>
                  <a:schemeClr val="accent1">
                    <a:lumMod val="60000"/>
                    <a:lumOff val="40000"/>
                  </a:schemeClr>
                </a:solidFill>
              </a:rPr>
              <a:t>biopsy may </a:t>
            </a:r>
            <a:r>
              <a:rPr lang="en-US" dirty="0">
                <a:solidFill>
                  <a:schemeClr val="accent1">
                    <a:lumMod val="60000"/>
                    <a:lumOff val="40000"/>
                  </a:schemeClr>
                </a:solidFill>
              </a:rPr>
              <a:t>be indicated if the diagnosis </a:t>
            </a:r>
            <a:r>
              <a:rPr lang="en-US" dirty="0" smtClean="0">
                <a:solidFill>
                  <a:schemeClr val="accent1">
                    <a:lumMod val="60000"/>
                    <a:lumOff val="40000"/>
                  </a:schemeClr>
                </a:solidFill>
              </a:rPr>
              <a:t>is suspected</a:t>
            </a:r>
            <a:r>
              <a:rPr lang="en-US" dirty="0">
                <a:solidFill>
                  <a:schemeClr val="accent1">
                    <a:lumMod val="60000"/>
                    <a:lumOff val="40000"/>
                  </a:schemeClr>
                </a:solidFill>
              </a:rPr>
              <a:t>. </a:t>
            </a:r>
            <a:endParaRPr lang="en-US" dirty="0" smtClean="0">
              <a:solidFill>
                <a:schemeClr val="accent1">
                  <a:lumMod val="60000"/>
                  <a:lumOff val="40000"/>
                </a:schemeClr>
              </a:solidFill>
            </a:endParaRPr>
          </a:p>
          <a:p>
            <a:r>
              <a:rPr lang="en-US" dirty="0" smtClean="0">
                <a:solidFill>
                  <a:schemeClr val="accent1">
                    <a:lumMod val="60000"/>
                    <a:lumOff val="40000"/>
                  </a:schemeClr>
                </a:solidFill>
              </a:rPr>
              <a:t>The </a:t>
            </a:r>
            <a:r>
              <a:rPr lang="en-US" dirty="0">
                <a:solidFill>
                  <a:schemeClr val="accent1">
                    <a:lumMod val="60000"/>
                    <a:lumOff val="40000"/>
                  </a:schemeClr>
                </a:solidFill>
              </a:rPr>
              <a:t>management </a:t>
            </a:r>
            <a:r>
              <a:rPr lang="en-US" dirty="0" smtClean="0">
                <a:solidFill>
                  <a:schemeClr val="accent1">
                    <a:lumMod val="60000"/>
                    <a:lumOff val="40000"/>
                  </a:schemeClr>
                </a:solidFill>
              </a:rPr>
              <a:t>plan would </a:t>
            </a:r>
            <a:r>
              <a:rPr lang="en-US" dirty="0">
                <a:solidFill>
                  <a:schemeClr val="accent1">
                    <a:lumMod val="60000"/>
                    <a:lumOff val="40000"/>
                  </a:schemeClr>
                </a:solidFill>
              </a:rPr>
              <a:t>depend on </a:t>
            </a:r>
            <a:r>
              <a:rPr lang="en-US" dirty="0" smtClean="0">
                <a:solidFill>
                  <a:schemeClr val="accent1">
                    <a:lumMod val="60000"/>
                    <a:lumOff val="40000"/>
                  </a:schemeClr>
                </a:solidFill>
              </a:rPr>
              <a:t> </a:t>
            </a:r>
            <a:r>
              <a:rPr lang="en-US" dirty="0" smtClean="0">
                <a:solidFill>
                  <a:schemeClr val="accent1">
                    <a:lumMod val="60000"/>
                    <a:lumOff val="40000"/>
                  </a:schemeClr>
                </a:solidFill>
              </a:rPr>
              <a:t>the </a:t>
            </a:r>
            <a:r>
              <a:rPr lang="en-US" dirty="0" smtClean="0">
                <a:solidFill>
                  <a:schemeClr val="accent1">
                    <a:lumMod val="60000"/>
                    <a:lumOff val="40000"/>
                  </a:schemeClr>
                </a:solidFill>
              </a:rPr>
              <a:t>exact diagnosis</a:t>
            </a:r>
            <a:r>
              <a:rPr lang="en-US" dirty="0">
                <a:solidFill>
                  <a:schemeClr val="accent1">
                    <a:lumMod val="60000"/>
                    <a:lumOff val="40000"/>
                  </a:schemeClr>
                </a:solidFill>
              </a:rPr>
              <a:t>, </a:t>
            </a:r>
            <a:r>
              <a:rPr lang="en-US" dirty="0" smtClean="0">
                <a:solidFill>
                  <a:schemeClr val="accent1">
                    <a:lumMod val="60000"/>
                    <a:lumOff val="40000"/>
                  </a:schemeClr>
                </a:solidFill>
              </a:rPr>
              <a:t> </a:t>
            </a:r>
            <a:r>
              <a:rPr lang="en-US" dirty="0" smtClean="0">
                <a:solidFill>
                  <a:schemeClr val="accent1">
                    <a:lumMod val="60000"/>
                    <a:lumOff val="40000"/>
                  </a:schemeClr>
                </a:solidFill>
              </a:rPr>
              <a:t>stage </a:t>
            </a:r>
            <a:r>
              <a:rPr lang="en-US" dirty="0">
                <a:solidFill>
                  <a:schemeClr val="accent1">
                    <a:lumMod val="60000"/>
                    <a:lumOff val="40000"/>
                  </a:schemeClr>
                </a:solidFill>
              </a:rPr>
              <a:t>of pregnancy </a:t>
            </a:r>
            <a:r>
              <a:rPr lang="en-US" dirty="0" smtClean="0">
                <a:solidFill>
                  <a:schemeClr val="accent1">
                    <a:lumMod val="60000"/>
                    <a:lumOff val="40000"/>
                  </a:schemeClr>
                </a:solidFill>
              </a:rPr>
              <a:t>and </a:t>
            </a:r>
            <a:r>
              <a:rPr lang="en-US" dirty="0" smtClean="0">
                <a:solidFill>
                  <a:schemeClr val="accent1">
                    <a:lumMod val="60000"/>
                    <a:lumOff val="40000"/>
                  </a:schemeClr>
                </a:solidFill>
              </a:rPr>
              <a:t>the </a:t>
            </a:r>
            <a:r>
              <a:rPr lang="en-US" dirty="0">
                <a:solidFill>
                  <a:schemeClr val="accent1">
                    <a:lumMod val="60000"/>
                    <a:lumOff val="40000"/>
                  </a:schemeClr>
                </a:solidFill>
              </a:rPr>
              <a:t>risks to the mother by </a:t>
            </a:r>
            <a:r>
              <a:rPr lang="en-US" dirty="0" smtClean="0">
                <a:solidFill>
                  <a:schemeClr val="accent1">
                    <a:lumMod val="60000"/>
                    <a:lumOff val="40000"/>
                  </a:schemeClr>
                </a:solidFill>
              </a:rPr>
              <a:t>delaying treatment</a:t>
            </a:r>
            <a:r>
              <a:rPr lang="en-US" dirty="0">
                <a:solidFill>
                  <a:schemeClr val="accent1">
                    <a:lumMod val="60000"/>
                    <a:lumOff val="40000"/>
                  </a:schemeClr>
                </a:solidFill>
              </a:rPr>
              <a:t>.</a:t>
            </a:r>
          </a:p>
        </p:txBody>
      </p:sp>
    </p:spTree>
    <p:extLst>
      <p:ext uri="{BB962C8B-B14F-4D97-AF65-F5344CB8AC3E}">
        <p14:creationId xmlns:p14="http://schemas.microsoft.com/office/powerpoint/2010/main" xmlns="" val="15635496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323562"/>
            <a:ext cx="10515600" cy="944130"/>
          </a:xfrm>
        </p:spPr>
        <p:txBody>
          <a:bodyPr/>
          <a:lstStyle/>
          <a:p>
            <a:pPr algn="ctr"/>
            <a:r>
              <a:rPr lang="en-US" dirty="0" smtClean="0">
                <a:solidFill>
                  <a:srgbClr val="FF0000"/>
                </a:solidFill>
              </a:rPr>
              <a:t>Drug induced thrombocytopenia</a:t>
            </a:r>
            <a:endParaRPr lang="en-US" dirty="0">
              <a:solidFill>
                <a:srgbClr val="FF0000"/>
              </a:solidFill>
            </a:endParaRPr>
          </a:p>
        </p:txBody>
      </p:sp>
      <p:sp>
        <p:nvSpPr>
          <p:cNvPr id="3" name="Content Placeholder 2"/>
          <p:cNvSpPr>
            <a:spLocks noGrp="1"/>
          </p:cNvSpPr>
          <p:nvPr>
            <p:ph idx="1"/>
          </p:nvPr>
        </p:nvSpPr>
        <p:spPr>
          <a:xfrm>
            <a:off x="505691" y="1430770"/>
            <a:ext cx="9885218" cy="5177848"/>
          </a:xfrm>
        </p:spPr>
        <p:txBody>
          <a:bodyPr>
            <a:normAutofit lnSpcReduction="10000"/>
          </a:bodyPr>
          <a:lstStyle/>
          <a:p>
            <a:r>
              <a:rPr lang="en-US" dirty="0"/>
              <a:t>Isolated thrombocytopenia</a:t>
            </a:r>
          </a:p>
          <a:p>
            <a:r>
              <a:rPr lang="en-US" dirty="0" smtClean="0"/>
              <a:t> </a:t>
            </a:r>
            <a:r>
              <a:rPr lang="en-US" dirty="0"/>
              <a:t>It is thrombocytopenia with </a:t>
            </a:r>
            <a:r>
              <a:rPr lang="en-US" dirty="0" smtClean="0"/>
              <a:t>normal RBC</a:t>
            </a:r>
            <a:r>
              <a:rPr lang="en-US" dirty="0"/>
              <a:t>, WBC and no sign or </a:t>
            </a:r>
            <a:r>
              <a:rPr lang="en-US" dirty="0" smtClean="0"/>
              <a:t>symptoms  of </a:t>
            </a:r>
            <a:r>
              <a:rPr lang="en-US" dirty="0"/>
              <a:t>systemic illness</a:t>
            </a:r>
            <a:r>
              <a:rPr lang="en-US" dirty="0" smtClean="0"/>
              <a:t>.</a:t>
            </a:r>
          </a:p>
          <a:p>
            <a:r>
              <a:rPr lang="en-US" dirty="0" smtClean="0"/>
              <a:t>Antibody against new </a:t>
            </a:r>
            <a:r>
              <a:rPr lang="en-US" dirty="0" err="1" smtClean="0"/>
              <a:t>epitopes</a:t>
            </a:r>
            <a:r>
              <a:rPr lang="en-US" dirty="0" smtClean="0"/>
              <a:t> of platelet glycoprotein.</a:t>
            </a:r>
          </a:p>
          <a:p>
            <a:r>
              <a:rPr lang="en-US" dirty="0" smtClean="0"/>
              <a:t> Moderate to severe thrombocytopenia.</a:t>
            </a:r>
          </a:p>
          <a:p>
            <a:r>
              <a:rPr lang="en-US" dirty="0" smtClean="0"/>
              <a:t> Drop in platelet count within 2-3 days up to 1-3 weeks.</a:t>
            </a:r>
          </a:p>
          <a:p>
            <a:r>
              <a:rPr lang="en-US" dirty="0" smtClean="0"/>
              <a:t>Recovery in 5-10 days after drug stoppage</a:t>
            </a:r>
          </a:p>
          <a:p>
            <a:r>
              <a:rPr lang="en-US" dirty="0" smtClean="0"/>
              <a:t> </a:t>
            </a:r>
            <a:r>
              <a:rPr lang="en-US" dirty="0" smtClean="0">
                <a:solidFill>
                  <a:schemeClr val="accent4">
                    <a:lumMod val="75000"/>
                  </a:schemeClr>
                </a:solidFill>
              </a:rPr>
              <a:t>Should be suspected when patient has recurrent episodes of thrombocytopenia with prompt recovery</a:t>
            </a:r>
            <a:endParaRPr lang="en-US" dirty="0">
              <a:solidFill>
                <a:schemeClr val="accent4">
                  <a:lumMod val="75000"/>
                </a:schemeClr>
              </a:solidFill>
            </a:endParaRPr>
          </a:p>
          <a:p>
            <a:r>
              <a:rPr lang="en-US" dirty="0" smtClean="0"/>
              <a:t>Drugs </a:t>
            </a:r>
            <a:r>
              <a:rPr lang="en-US" dirty="0" err="1" smtClean="0"/>
              <a:t>eg</a:t>
            </a:r>
            <a:r>
              <a:rPr lang="en-US" dirty="0" smtClean="0"/>
              <a:t> penicillin, </a:t>
            </a:r>
            <a:r>
              <a:rPr lang="en-US" dirty="0" err="1" smtClean="0"/>
              <a:t>cephalosporins</a:t>
            </a:r>
            <a:r>
              <a:rPr lang="en-US" dirty="0" smtClean="0"/>
              <a:t> ,</a:t>
            </a:r>
            <a:r>
              <a:rPr lang="en-US" dirty="0"/>
              <a:t> </a:t>
            </a:r>
            <a:r>
              <a:rPr lang="en-US" dirty="0" smtClean="0"/>
              <a:t>Aspirin </a:t>
            </a:r>
            <a:r>
              <a:rPr lang="en-US" dirty="0"/>
              <a:t>and non-steroidal anti-inflammatory </a:t>
            </a:r>
            <a:r>
              <a:rPr lang="en-US" dirty="0" smtClean="0"/>
              <a:t>agents , quinine, </a:t>
            </a:r>
            <a:r>
              <a:rPr lang="en-US" dirty="0" err="1" smtClean="0"/>
              <a:t>sulphonamides</a:t>
            </a:r>
            <a:r>
              <a:rPr lang="en-US" dirty="0"/>
              <a:t>, rifampicin</a:t>
            </a:r>
          </a:p>
          <a:p>
            <a:endParaRPr lang="en-US" dirty="0"/>
          </a:p>
        </p:txBody>
      </p:sp>
      <p:pic>
        <p:nvPicPr>
          <p:cNvPr id="4" name="Picture 2"/>
          <p:cNvPicPr>
            <a:picLocks noChangeAspect="1" noChangeArrowheads="1"/>
          </p:cNvPicPr>
          <p:nvPr/>
        </p:nvPicPr>
        <p:blipFill>
          <a:blip r:embed="rId2"/>
          <a:srcRect/>
          <a:stretch>
            <a:fillRect/>
          </a:stretch>
        </p:blipFill>
        <p:spPr bwMode="auto">
          <a:xfrm>
            <a:off x="8840993" y="2597728"/>
            <a:ext cx="3351008" cy="1974272"/>
          </a:xfrm>
          <a:prstGeom prst="rect">
            <a:avLst/>
          </a:prstGeom>
          <a:noFill/>
          <a:ln w="9525">
            <a:noFill/>
            <a:miter lim="800000"/>
            <a:headEnd/>
            <a:tailEnd/>
          </a:ln>
          <a:effectLst/>
        </p:spPr>
      </p:pic>
    </p:spTree>
    <p:extLst>
      <p:ext uri="{BB962C8B-B14F-4D97-AF65-F5344CB8AC3E}">
        <p14:creationId xmlns:p14="http://schemas.microsoft.com/office/powerpoint/2010/main" xmlns="" val="14244106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4" y="261215"/>
            <a:ext cx="10515600" cy="964911"/>
          </a:xfrm>
        </p:spPr>
        <p:txBody>
          <a:bodyPr>
            <a:normAutofit fontScale="90000"/>
          </a:bodyPr>
          <a:lstStyle/>
          <a:p>
            <a:pPr algn="ctr"/>
            <a:r>
              <a:rPr lang="en-US" dirty="0" smtClean="0">
                <a:solidFill>
                  <a:srgbClr val="FF0000"/>
                </a:solidFill>
              </a:rPr>
              <a:t/>
            </a:r>
            <a:br>
              <a:rPr lang="en-US" dirty="0" smtClean="0">
                <a:solidFill>
                  <a:srgbClr val="FF0000"/>
                </a:solidFill>
              </a:rPr>
            </a:br>
            <a:r>
              <a:rPr lang="en-US" dirty="0" smtClean="0">
                <a:solidFill>
                  <a:srgbClr val="FF0000"/>
                </a:solidFill>
              </a:rPr>
              <a:t>Heparin </a:t>
            </a:r>
            <a:r>
              <a:rPr lang="en-US" dirty="0" smtClean="0">
                <a:solidFill>
                  <a:srgbClr val="FF0000"/>
                </a:solidFill>
              </a:rPr>
              <a:t>Induced Thrombocytopenia (HIT)</a:t>
            </a:r>
            <a:r>
              <a:rPr lang="en-US" dirty="0" smtClean="0">
                <a:solidFill>
                  <a:srgbClr val="FF0000"/>
                </a:solidFill>
              </a:rPr>
              <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422563" y="1326860"/>
            <a:ext cx="11360728" cy="5053157"/>
          </a:xfrm>
        </p:spPr>
        <p:txBody>
          <a:bodyPr>
            <a:normAutofit fontScale="92500" lnSpcReduction="10000"/>
          </a:bodyPr>
          <a:lstStyle/>
          <a:p>
            <a:r>
              <a:rPr lang="en-US" dirty="0" smtClean="0">
                <a:solidFill>
                  <a:schemeClr val="accent1">
                    <a:lumMod val="60000"/>
                    <a:lumOff val="40000"/>
                  </a:schemeClr>
                </a:solidFill>
              </a:rPr>
              <a:t>&gt;</a:t>
            </a:r>
            <a:r>
              <a:rPr lang="en-US" dirty="0">
                <a:solidFill>
                  <a:schemeClr val="accent1">
                    <a:lumMod val="60000"/>
                    <a:lumOff val="40000"/>
                  </a:schemeClr>
                </a:solidFill>
              </a:rPr>
              <a:t>50% decrease in platelet count or </a:t>
            </a:r>
            <a:r>
              <a:rPr lang="en-US" dirty="0" smtClean="0">
                <a:solidFill>
                  <a:schemeClr val="accent1">
                    <a:lumMod val="60000"/>
                    <a:lumOff val="40000"/>
                  </a:schemeClr>
                </a:solidFill>
              </a:rPr>
              <a:t>total platelet</a:t>
            </a:r>
            <a:r>
              <a:rPr lang="en-US" dirty="0">
                <a:solidFill>
                  <a:schemeClr val="accent1">
                    <a:lumMod val="60000"/>
                    <a:lumOff val="40000"/>
                  </a:schemeClr>
                </a:solidFill>
              </a:rPr>
              <a:t>&lt; 1,00,000/</a:t>
            </a:r>
            <a:r>
              <a:rPr lang="en-US" dirty="0" err="1">
                <a:solidFill>
                  <a:schemeClr val="accent1">
                    <a:lumMod val="60000"/>
                    <a:lumOff val="40000"/>
                  </a:schemeClr>
                </a:solidFill>
              </a:rPr>
              <a:t>cumm</a:t>
            </a:r>
            <a:r>
              <a:rPr lang="en-US" dirty="0">
                <a:solidFill>
                  <a:schemeClr val="accent1">
                    <a:lumMod val="60000"/>
                    <a:lumOff val="40000"/>
                  </a:schemeClr>
                </a:solidFill>
              </a:rPr>
              <a:t>, while </a:t>
            </a:r>
            <a:r>
              <a:rPr lang="en-US" dirty="0" smtClean="0">
                <a:solidFill>
                  <a:schemeClr val="accent1">
                    <a:lumMod val="60000"/>
                    <a:lumOff val="40000"/>
                  </a:schemeClr>
                </a:solidFill>
              </a:rPr>
              <a:t>the patient </a:t>
            </a:r>
            <a:r>
              <a:rPr lang="en-US" dirty="0">
                <a:solidFill>
                  <a:schemeClr val="accent1">
                    <a:lumMod val="60000"/>
                    <a:lumOff val="40000"/>
                  </a:schemeClr>
                </a:solidFill>
              </a:rPr>
              <a:t>is on heparin</a:t>
            </a:r>
            <a:r>
              <a:rPr lang="en-US" dirty="0" smtClean="0">
                <a:solidFill>
                  <a:schemeClr val="accent1">
                    <a:lumMod val="60000"/>
                    <a:lumOff val="40000"/>
                  </a:schemeClr>
                </a:solidFill>
              </a:rPr>
              <a:t>.</a:t>
            </a:r>
          </a:p>
          <a:p>
            <a:r>
              <a:rPr lang="en-US" dirty="0" smtClean="0">
                <a:solidFill>
                  <a:schemeClr val="accent1">
                    <a:lumMod val="60000"/>
                    <a:lumOff val="40000"/>
                  </a:schemeClr>
                </a:solidFill>
              </a:rPr>
              <a:t>It occurs during </a:t>
            </a:r>
            <a:r>
              <a:rPr lang="en-US" dirty="0" err="1" smtClean="0">
                <a:solidFill>
                  <a:schemeClr val="accent1">
                    <a:lumMod val="60000"/>
                    <a:lumOff val="40000"/>
                  </a:schemeClr>
                </a:solidFill>
              </a:rPr>
              <a:t>unfractionated</a:t>
            </a:r>
            <a:r>
              <a:rPr lang="en-US" dirty="0" smtClean="0">
                <a:solidFill>
                  <a:schemeClr val="accent1">
                    <a:lumMod val="60000"/>
                    <a:lumOff val="40000"/>
                  </a:schemeClr>
                </a:solidFill>
              </a:rPr>
              <a:t> heparin therapy in up to 5% of patients, but is less frequently associated with low molecular weight heparins</a:t>
            </a:r>
            <a:endParaRPr lang="en-US" dirty="0">
              <a:solidFill>
                <a:schemeClr val="accent1">
                  <a:lumMod val="60000"/>
                  <a:lumOff val="40000"/>
                </a:schemeClr>
              </a:solidFill>
            </a:endParaRPr>
          </a:p>
          <a:p>
            <a:r>
              <a:rPr lang="en-US" dirty="0" smtClean="0">
                <a:solidFill>
                  <a:schemeClr val="accent1">
                    <a:lumMod val="60000"/>
                    <a:lumOff val="40000"/>
                  </a:schemeClr>
                </a:solidFill>
              </a:rPr>
              <a:t>Rare(1-3 </a:t>
            </a:r>
            <a:r>
              <a:rPr lang="en-US" dirty="0">
                <a:solidFill>
                  <a:schemeClr val="accent1">
                    <a:lumMod val="60000"/>
                    <a:lumOff val="40000"/>
                  </a:schemeClr>
                </a:solidFill>
              </a:rPr>
              <a:t>%)</a:t>
            </a:r>
          </a:p>
          <a:p>
            <a:r>
              <a:rPr lang="en-US" dirty="0" smtClean="0">
                <a:solidFill>
                  <a:schemeClr val="accent1">
                    <a:lumMod val="60000"/>
                    <a:lumOff val="40000"/>
                  </a:schemeClr>
                </a:solidFill>
              </a:rPr>
              <a:t>Median </a:t>
            </a:r>
            <a:r>
              <a:rPr lang="en-US" dirty="0">
                <a:solidFill>
                  <a:schemeClr val="accent1">
                    <a:lumMod val="60000"/>
                    <a:lumOff val="40000"/>
                  </a:schemeClr>
                </a:solidFill>
              </a:rPr>
              <a:t>Platelet count </a:t>
            </a:r>
            <a:r>
              <a:rPr lang="en-US" dirty="0" smtClean="0">
                <a:solidFill>
                  <a:schemeClr val="accent1">
                    <a:lumMod val="60000"/>
                    <a:lumOff val="40000"/>
                  </a:schemeClr>
                </a:solidFill>
              </a:rPr>
              <a:t>50,000-80000. Rarely </a:t>
            </a:r>
            <a:r>
              <a:rPr lang="en-US" dirty="0">
                <a:solidFill>
                  <a:schemeClr val="accent1">
                    <a:lumMod val="60000"/>
                    <a:lumOff val="40000"/>
                  </a:schemeClr>
                </a:solidFill>
              </a:rPr>
              <a:t>below 20000/</a:t>
            </a:r>
            <a:r>
              <a:rPr lang="en-US" dirty="0" err="1">
                <a:solidFill>
                  <a:schemeClr val="accent1">
                    <a:lumMod val="60000"/>
                    <a:lumOff val="40000"/>
                  </a:schemeClr>
                </a:solidFill>
              </a:rPr>
              <a:t>cumm</a:t>
            </a:r>
            <a:r>
              <a:rPr lang="en-US" dirty="0" smtClean="0">
                <a:solidFill>
                  <a:schemeClr val="accent1">
                    <a:lumMod val="60000"/>
                    <a:lumOff val="40000"/>
                  </a:schemeClr>
                </a:solidFill>
              </a:rPr>
              <a:t>.</a:t>
            </a:r>
          </a:p>
          <a:p>
            <a:r>
              <a:rPr lang="en-US" dirty="0" smtClean="0">
                <a:solidFill>
                  <a:schemeClr val="accent1">
                    <a:lumMod val="60000"/>
                    <a:lumOff val="40000"/>
                  </a:schemeClr>
                </a:solidFill>
              </a:rPr>
              <a:t>It is due to the formation of antibodies to heparin that are bound</a:t>
            </a:r>
            <a:br>
              <a:rPr lang="en-US" dirty="0" smtClean="0">
                <a:solidFill>
                  <a:schemeClr val="accent1">
                    <a:lumMod val="60000"/>
                    <a:lumOff val="40000"/>
                  </a:schemeClr>
                </a:solidFill>
              </a:rPr>
            </a:br>
            <a:r>
              <a:rPr lang="en-US" dirty="0" smtClean="0">
                <a:solidFill>
                  <a:schemeClr val="accent1">
                    <a:lumMod val="60000"/>
                    <a:lumOff val="40000"/>
                  </a:schemeClr>
                </a:solidFill>
              </a:rPr>
              <a:t>to platelet factor 4, a platelet granule protein. The immune</a:t>
            </a:r>
            <a:br>
              <a:rPr lang="en-US" dirty="0" smtClean="0">
                <a:solidFill>
                  <a:schemeClr val="accent1">
                    <a:lumMod val="60000"/>
                    <a:lumOff val="40000"/>
                  </a:schemeClr>
                </a:solidFill>
              </a:rPr>
            </a:br>
            <a:r>
              <a:rPr lang="en-US" dirty="0" smtClean="0">
                <a:solidFill>
                  <a:schemeClr val="accent1">
                    <a:lumMod val="60000"/>
                    <a:lumOff val="40000"/>
                  </a:schemeClr>
                </a:solidFill>
              </a:rPr>
              <a:t>complexes activate platelets and endothelial cells, resulting in</a:t>
            </a:r>
            <a:br>
              <a:rPr lang="en-US" dirty="0" smtClean="0">
                <a:solidFill>
                  <a:schemeClr val="accent1">
                    <a:lumMod val="60000"/>
                    <a:lumOff val="40000"/>
                  </a:schemeClr>
                </a:solidFill>
              </a:rPr>
            </a:br>
            <a:r>
              <a:rPr lang="en-US" dirty="0" smtClean="0">
                <a:solidFill>
                  <a:schemeClr val="accent1">
                    <a:lumMod val="60000"/>
                    <a:lumOff val="40000"/>
                  </a:schemeClr>
                </a:solidFill>
              </a:rPr>
              <a:t>thrombocytopenia and thrombosis coexisting</a:t>
            </a:r>
            <a:endParaRPr lang="en-US" dirty="0">
              <a:solidFill>
                <a:schemeClr val="accent1">
                  <a:lumMod val="60000"/>
                  <a:lumOff val="40000"/>
                </a:schemeClr>
              </a:solidFill>
            </a:endParaRPr>
          </a:p>
          <a:p>
            <a:r>
              <a:rPr lang="en-US" dirty="0" smtClean="0">
                <a:solidFill>
                  <a:schemeClr val="accent1">
                    <a:lumMod val="60000"/>
                    <a:lumOff val="40000"/>
                  </a:schemeClr>
                </a:solidFill>
              </a:rPr>
              <a:t>Clinical </a:t>
            </a:r>
            <a:r>
              <a:rPr lang="en-US" dirty="0">
                <a:solidFill>
                  <a:schemeClr val="accent1">
                    <a:lumMod val="60000"/>
                    <a:lumOff val="40000"/>
                  </a:schemeClr>
                </a:solidFill>
              </a:rPr>
              <a:t>manifestations may </a:t>
            </a:r>
            <a:r>
              <a:rPr lang="en-US" dirty="0" smtClean="0">
                <a:solidFill>
                  <a:schemeClr val="accent1">
                    <a:lumMod val="60000"/>
                    <a:lumOff val="40000"/>
                  </a:schemeClr>
                </a:solidFill>
              </a:rPr>
              <a:t>include venous </a:t>
            </a:r>
            <a:r>
              <a:rPr lang="en-US" dirty="0">
                <a:solidFill>
                  <a:schemeClr val="accent1">
                    <a:lumMod val="60000"/>
                    <a:lumOff val="40000"/>
                  </a:schemeClr>
                </a:solidFill>
              </a:rPr>
              <a:t>or arterial thrombosis, </a:t>
            </a:r>
            <a:r>
              <a:rPr lang="en-US" dirty="0" smtClean="0">
                <a:solidFill>
                  <a:schemeClr val="accent1">
                    <a:lumMod val="60000"/>
                    <a:lumOff val="40000"/>
                  </a:schemeClr>
                </a:solidFill>
              </a:rPr>
              <a:t>necrotic skin </a:t>
            </a:r>
            <a:r>
              <a:rPr lang="en-US" dirty="0">
                <a:solidFill>
                  <a:schemeClr val="accent1">
                    <a:lumMod val="60000"/>
                    <a:lumOff val="40000"/>
                  </a:schemeClr>
                </a:solidFill>
              </a:rPr>
              <a:t>lesions at heparin injection sites, </a:t>
            </a:r>
            <a:r>
              <a:rPr lang="en-US" dirty="0" smtClean="0">
                <a:solidFill>
                  <a:schemeClr val="accent1">
                    <a:lumMod val="60000"/>
                    <a:lumOff val="40000"/>
                  </a:schemeClr>
                </a:solidFill>
              </a:rPr>
              <a:t>or acute </a:t>
            </a:r>
            <a:r>
              <a:rPr lang="en-US" dirty="0">
                <a:solidFill>
                  <a:schemeClr val="accent1">
                    <a:lumMod val="60000"/>
                    <a:lumOff val="40000"/>
                  </a:schemeClr>
                </a:solidFill>
              </a:rPr>
              <a:t>systemic reactions subsequent </a:t>
            </a:r>
            <a:r>
              <a:rPr lang="en-US" dirty="0" smtClean="0">
                <a:solidFill>
                  <a:schemeClr val="accent1">
                    <a:lumMod val="60000"/>
                    <a:lumOff val="40000"/>
                  </a:schemeClr>
                </a:solidFill>
              </a:rPr>
              <a:t>to IV </a:t>
            </a:r>
            <a:r>
              <a:rPr lang="en-US" dirty="0">
                <a:solidFill>
                  <a:schemeClr val="accent1">
                    <a:lumMod val="60000"/>
                    <a:lumOff val="40000"/>
                  </a:schemeClr>
                </a:solidFill>
              </a:rPr>
              <a:t>heparin bolus administration</a:t>
            </a:r>
          </a:p>
        </p:txBody>
      </p:sp>
    </p:spTree>
    <p:extLst>
      <p:ext uri="{BB962C8B-B14F-4D97-AF65-F5344CB8AC3E}">
        <p14:creationId xmlns:p14="http://schemas.microsoft.com/office/powerpoint/2010/main" xmlns="" val="24262358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436" y="365125"/>
            <a:ext cx="10764982" cy="1325563"/>
          </a:xfrm>
        </p:spPr>
        <p:txBody>
          <a:bodyPr>
            <a:normAutofit/>
          </a:bodyPr>
          <a:lstStyle/>
          <a:p>
            <a:pPr algn="ctr"/>
            <a:r>
              <a:rPr lang="en-US" sz="3600" dirty="0" smtClean="0">
                <a:solidFill>
                  <a:srgbClr val="FF0000"/>
                </a:solidFill>
              </a:rPr>
              <a:t>Aspirin, </a:t>
            </a:r>
            <a:r>
              <a:rPr lang="en-US" sz="3600" dirty="0" smtClean="0">
                <a:solidFill>
                  <a:srgbClr val="FF0000"/>
                </a:solidFill>
              </a:rPr>
              <a:t>Non-Steroidal Anti-Inflammatory Agents</a:t>
            </a:r>
            <a:r>
              <a:rPr lang="en-US" sz="3600" dirty="0" smtClean="0">
                <a:solidFill>
                  <a:srgbClr val="FF0000"/>
                </a:solidFill>
              </a:rPr>
              <a:t>, </a:t>
            </a:r>
            <a:r>
              <a:rPr lang="en-US" sz="3600" dirty="0" smtClean="0">
                <a:solidFill>
                  <a:srgbClr val="FF0000"/>
                </a:solidFill>
              </a:rPr>
              <a:t>And Glycoprotein </a:t>
            </a:r>
            <a:r>
              <a:rPr lang="en-US" sz="3600" dirty="0" err="1" smtClean="0">
                <a:solidFill>
                  <a:srgbClr val="FF0000"/>
                </a:solidFill>
              </a:rPr>
              <a:t>IIb</a:t>
            </a:r>
            <a:r>
              <a:rPr lang="en-US" sz="3600" dirty="0" smtClean="0">
                <a:solidFill>
                  <a:srgbClr val="FF0000"/>
                </a:solidFill>
              </a:rPr>
              <a:t>/</a:t>
            </a:r>
            <a:r>
              <a:rPr lang="en-US" sz="3600" dirty="0" err="1" smtClean="0">
                <a:solidFill>
                  <a:srgbClr val="FF0000"/>
                </a:solidFill>
              </a:rPr>
              <a:t>IIIa</a:t>
            </a:r>
            <a:r>
              <a:rPr lang="en-US" sz="3600" dirty="0" smtClean="0">
                <a:solidFill>
                  <a:srgbClr val="FF0000"/>
                </a:solidFill>
              </a:rPr>
              <a:t> </a:t>
            </a:r>
            <a:r>
              <a:rPr lang="en-US" sz="3600" dirty="0" smtClean="0">
                <a:solidFill>
                  <a:srgbClr val="FF0000"/>
                </a:solidFill>
              </a:rPr>
              <a:t>Antagonists</a:t>
            </a:r>
            <a:endParaRPr lang="en-US" sz="3600" dirty="0">
              <a:solidFill>
                <a:srgbClr val="FF0000"/>
              </a:solidFill>
            </a:endParaRPr>
          </a:p>
        </p:txBody>
      </p:sp>
      <p:sp>
        <p:nvSpPr>
          <p:cNvPr id="3" name="Content Placeholder 2"/>
          <p:cNvSpPr>
            <a:spLocks noGrp="1"/>
          </p:cNvSpPr>
          <p:nvPr>
            <p:ph idx="1"/>
          </p:nvPr>
        </p:nvSpPr>
        <p:spPr>
          <a:xfrm>
            <a:off x="436418" y="1870363"/>
            <a:ext cx="11430000" cy="4509655"/>
          </a:xfrm>
        </p:spPr>
        <p:txBody>
          <a:bodyPr/>
          <a:lstStyle/>
          <a:p>
            <a:r>
              <a:rPr lang="en-US" dirty="0" smtClean="0">
                <a:solidFill>
                  <a:schemeClr val="accent1">
                    <a:lumMod val="60000"/>
                    <a:lumOff val="40000"/>
                  </a:schemeClr>
                </a:solidFill>
              </a:rPr>
              <a:t>They are the most common cause of acquired platelet dysfunction.</a:t>
            </a:r>
          </a:p>
          <a:p>
            <a:r>
              <a:rPr lang="en-US" dirty="0" smtClean="0">
                <a:solidFill>
                  <a:schemeClr val="accent1">
                    <a:lumMod val="60000"/>
                    <a:lumOff val="40000"/>
                  </a:schemeClr>
                </a:solidFill>
              </a:rPr>
              <a:t> For this reason aspirin and the </a:t>
            </a:r>
            <a:r>
              <a:rPr lang="en-US" dirty="0" err="1" smtClean="0">
                <a:solidFill>
                  <a:schemeClr val="accent1">
                    <a:lumMod val="60000"/>
                    <a:lumOff val="40000"/>
                  </a:schemeClr>
                </a:solidFill>
              </a:rPr>
              <a:t>IIb</a:t>
            </a:r>
            <a:r>
              <a:rPr lang="en-US" dirty="0" smtClean="0">
                <a:solidFill>
                  <a:schemeClr val="accent1">
                    <a:lumMod val="60000"/>
                    <a:lumOff val="40000"/>
                  </a:schemeClr>
                </a:solidFill>
              </a:rPr>
              <a:t>/</a:t>
            </a:r>
            <a:r>
              <a:rPr lang="en-US" dirty="0" err="1" smtClean="0">
                <a:solidFill>
                  <a:schemeClr val="accent1">
                    <a:lumMod val="60000"/>
                    <a:lumOff val="40000"/>
                  </a:schemeClr>
                </a:solidFill>
              </a:rPr>
              <a:t>IIIa</a:t>
            </a:r>
            <a:r>
              <a:rPr lang="en-US" dirty="0" smtClean="0">
                <a:solidFill>
                  <a:schemeClr val="accent1">
                    <a:lumMod val="60000"/>
                    <a:lumOff val="40000"/>
                  </a:schemeClr>
                </a:solidFill>
              </a:rPr>
              <a:t> antagonists are used therapeutically as </a:t>
            </a:r>
            <a:r>
              <a:rPr lang="en-US" dirty="0" err="1" smtClean="0">
                <a:solidFill>
                  <a:schemeClr val="accent1">
                    <a:lumMod val="60000"/>
                    <a:lumOff val="40000"/>
                  </a:schemeClr>
                </a:solidFill>
              </a:rPr>
              <a:t>antiplatelet</a:t>
            </a:r>
            <a:r>
              <a:rPr lang="en-US" dirty="0" smtClean="0">
                <a:solidFill>
                  <a:schemeClr val="accent1">
                    <a:lumMod val="60000"/>
                    <a:lumOff val="40000"/>
                  </a:schemeClr>
                </a:solidFill>
              </a:rPr>
              <a:t> agents.</a:t>
            </a:r>
          </a:p>
          <a:p>
            <a:r>
              <a:rPr lang="en-US" dirty="0" smtClean="0">
                <a:solidFill>
                  <a:schemeClr val="accent1">
                    <a:lumMod val="60000"/>
                    <a:lumOff val="40000"/>
                  </a:schemeClr>
                </a:solidFill>
              </a:rPr>
              <a:t>Aspirin acts by irreversibly inhibiting </a:t>
            </a:r>
            <a:r>
              <a:rPr lang="en-US" dirty="0" err="1" smtClean="0">
                <a:solidFill>
                  <a:schemeClr val="accent1">
                    <a:lumMod val="60000"/>
                    <a:lumOff val="40000"/>
                  </a:schemeClr>
                </a:solidFill>
              </a:rPr>
              <a:t>cyclo-oxygenase</a:t>
            </a:r>
            <a:r>
              <a:rPr lang="en-US" dirty="0" smtClean="0">
                <a:solidFill>
                  <a:schemeClr val="accent1">
                    <a:lumMod val="60000"/>
                    <a:lumOff val="40000"/>
                  </a:schemeClr>
                </a:solidFill>
              </a:rPr>
              <a:t> activity in the platelet, resulting in impairment of the granule release reaction and defective aggregation.</a:t>
            </a:r>
          </a:p>
          <a:p>
            <a:r>
              <a:rPr lang="en-US" dirty="0" smtClean="0">
                <a:solidFill>
                  <a:schemeClr val="accent1">
                    <a:lumMod val="60000"/>
                    <a:lumOff val="40000"/>
                  </a:schemeClr>
                </a:solidFill>
              </a:rPr>
              <a:t>The effects of a single dose of aspirin last for the lifetime of the platelet (7-10 days).</a:t>
            </a:r>
            <a:endParaRPr lang="en-US" dirty="0">
              <a:solidFill>
                <a:schemeClr val="accent1">
                  <a:lumMod val="60000"/>
                  <a:lumOff val="4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290945"/>
            <a:ext cx="11942618" cy="1223955"/>
          </a:xfrm>
        </p:spPr>
        <p:txBody>
          <a:bodyPr>
            <a:noAutofit/>
          </a:bodyPr>
          <a:lstStyle/>
          <a:p>
            <a:pPr algn="ctr"/>
            <a:r>
              <a:rPr lang="en-US" sz="3600" dirty="0" err="1" smtClean="0">
                <a:solidFill>
                  <a:srgbClr val="FF0000"/>
                </a:solidFill>
              </a:rPr>
              <a:t>Spontanuos</a:t>
            </a:r>
            <a:r>
              <a:rPr lang="en-US" sz="3600" dirty="0" smtClean="0">
                <a:solidFill>
                  <a:srgbClr val="FF0000"/>
                </a:solidFill>
              </a:rPr>
              <a:t> </a:t>
            </a:r>
            <a:r>
              <a:rPr lang="en-US" sz="3600" dirty="0" err="1" smtClean="0">
                <a:solidFill>
                  <a:srgbClr val="FF0000"/>
                </a:solidFill>
              </a:rPr>
              <a:t>Extravasation</a:t>
            </a:r>
            <a:r>
              <a:rPr lang="en-US" sz="3600" dirty="0" smtClean="0">
                <a:solidFill>
                  <a:srgbClr val="FF0000"/>
                </a:solidFill>
              </a:rPr>
              <a:t> </a:t>
            </a:r>
            <a:r>
              <a:rPr lang="en-US" sz="3600" dirty="0" smtClean="0">
                <a:solidFill>
                  <a:srgbClr val="FF0000"/>
                </a:solidFill>
              </a:rPr>
              <a:t>Of Red Blood Cells </a:t>
            </a:r>
            <a:r>
              <a:rPr lang="en-US" sz="3600" dirty="0" smtClean="0">
                <a:solidFill>
                  <a:srgbClr val="FF0000"/>
                </a:solidFill>
              </a:rPr>
              <a:t/>
            </a:r>
            <a:br>
              <a:rPr lang="en-US" sz="3600" dirty="0" smtClean="0">
                <a:solidFill>
                  <a:srgbClr val="FF0000"/>
                </a:solidFill>
              </a:rPr>
            </a:br>
            <a:r>
              <a:rPr lang="en-US" sz="3600" dirty="0" smtClean="0">
                <a:solidFill>
                  <a:srgbClr val="FF0000"/>
                </a:solidFill>
              </a:rPr>
              <a:t>Into The Surrounding Tissues In Thrombocytopenia</a:t>
            </a:r>
            <a:endParaRPr lang="en-US" sz="3600" dirty="0">
              <a:solidFill>
                <a:srgbClr val="FF0000"/>
              </a:solidFill>
            </a:endParaRPr>
          </a:p>
        </p:txBody>
      </p:sp>
      <p:sp>
        <p:nvSpPr>
          <p:cNvPr id="3" name="Content Placeholder 2"/>
          <p:cNvSpPr>
            <a:spLocks noGrp="1"/>
          </p:cNvSpPr>
          <p:nvPr>
            <p:ph idx="1"/>
          </p:nvPr>
        </p:nvSpPr>
        <p:spPr>
          <a:xfrm>
            <a:off x="305833" y="2033516"/>
            <a:ext cx="11663252" cy="4471192"/>
          </a:xfrm>
        </p:spPr>
        <p:txBody>
          <a:bodyPr>
            <a:normAutofit/>
          </a:bodyPr>
          <a:lstStyle/>
          <a:p>
            <a:r>
              <a:rPr lang="en-US" dirty="0" smtClean="0"/>
              <a:t>When platelets fall below critical levels (usually under 10,000 to 20,000 per cubic millimeter), The interruption of the normal interaction between platelets and endothelial cells </a:t>
            </a:r>
          </a:p>
          <a:p>
            <a:r>
              <a:rPr lang="en-US" dirty="0" smtClean="0"/>
              <a:t>Thinning and fenestration of the endothelium  of </a:t>
            </a:r>
            <a:r>
              <a:rPr lang="en-US" dirty="0" err="1" smtClean="0"/>
              <a:t>postcapillary</a:t>
            </a:r>
            <a:r>
              <a:rPr lang="en-US" dirty="0" smtClean="0"/>
              <a:t> </a:t>
            </a:r>
            <a:r>
              <a:rPr lang="en-US" dirty="0" err="1" smtClean="0"/>
              <a:t>venular</a:t>
            </a:r>
            <a:r>
              <a:rPr lang="en-US" dirty="0" smtClean="0"/>
              <a:t> vessels , as well as an increase in </a:t>
            </a:r>
            <a:r>
              <a:rPr lang="en-US" dirty="0" err="1" smtClean="0"/>
              <a:t>microvessel</a:t>
            </a:r>
            <a:r>
              <a:rPr lang="en-US" dirty="0" smtClean="0"/>
              <a:t> permeability and  degradation or rupture of the basal lamina surrounding vasculature</a:t>
            </a:r>
          </a:p>
          <a:p>
            <a:r>
              <a:rPr lang="en-US" dirty="0"/>
              <a:t>C</a:t>
            </a:r>
            <a:r>
              <a:rPr lang="en-US" dirty="0" smtClean="0"/>
              <a:t>ausing extravasation of erythrocytes into the surrounding tissues                     ( </a:t>
            </a:r>
            <a:r>
              <a:rPr lang="en-US" dirty="0" err="1" smtClean="0"/>
              <a:t>petechiae</a:t>
            </a:r>
            <a:r>
              <a:rPr lang="en-US" dirty="0" smtClean="0"/>
              <a:t>).</a:t>
            </a:r>
          </a:p>
          <a:p>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Hemolytic Uremic Syndrome </a:t>
            </a:r>
            <a:r>
              <a:rPr lang="en-US" b="1" dirty="0">
                <a:solidFill>
                  <a:srgbClr val="FF0000"/>
                </a:solidFill>
              </a:rPr>
              <a:t>(HUS),</a:t>
            </a:r>
          </a:p>
        </p:txBody>
      </p:sp>
      <p:sp>
        <p:nvSpPr>
          <p:cNvPr id="3" name="Content Placeholder 2"/>
          <p:cNvSpPr>
            <a:spLocks noGrp="1"/>
          </p:cNvSpPr>
          <p:nvPr>
            <p:ph idx="1"/>
          </p:nvPr>
        </p:nvSpPr>
        <p:spPr/>
        <p:txBody>
          <a:bodyPr/>
          <a:lstStyle/>
          <a:p>
            <a:r>
              <a:rPr lang="en-US" dirty="0" smtClean="0">
                <a:solidFill>
                  <a:schemeClr val="accent1">
                    <a:lumMod val="60000"/>
                    <a:lumOff val="40000"/>
                  </a:schemeClr>
                </a:solidFill>
              </a:rPr>
              <a:t>Bleeding in uraemic patients is most commonly from defects in platelet adhesion or aggregation,</a:t>
            </a:r>
          </a:p>
          <a:p>
            <a:r>
              <a:rPr lang="en-US" dirty="0" smtClean="0">
                <a:solidFill>
                  <a:schemeClr val="accent1">
                    <a:lumMod val="60000"/>
                    <a:lumOff val="40000"/>
                  </a:schemeClr>
                </a:solidFill>
              </a:rPr>
              <a:t> </a:t>
            </a:r>
            <a:r>
              <a:rPr lang="en-US" dirty="0" smtClean="0">
                <a:solidFill>
                  <a:schemeClr val="accent1">
                    <a:lumMod val="60000"/>
                    <a:lumOff val="40000"/>
                  </a:schemeClr>
                </a:solidFill>
              </a:rPr>
              <a:t>Though </a:t>
            </a:r>
            <a:r>
              <a:rPr lang="en-US" dirty="0" smtClean="0">
                <a:solidFill>
                  <a:schemeClr val="accent1">
                    <a:lumMod val="60000"/>
                    <a:lumOff val="40000"/>
                  </a:schemeClr>
                </a:solidFill>
              </a:rPr>
              <a:t>thrombocytopenia, severe </a:t>
            </a:r>
            <a:r>
              <a:rPr lang="en-US" dirty="0" err="1" smtClean="0">
                <a:solidFill>
                  <a:schemeClr val="accent1">
                    <a:lumMod val="60000"/>
                    <a:lumOff val="40000"/>
                  </a:schemeClr>
                </a:solidFill>
              </a:rPr>
              <a:t>anaemia</a:t>
            </a:r>
            <a:r>
              <a:rPr lang="en-US" dirty="0" smtClean="0">
                <a:solidFill>
                  <a:schemeClr val="accent1">
                    <a:lumMod val="60000"/>
                    <a:lumOff val="40000"/>
                  </a:schemeClr>
                </a:solidFill>
              </a:rPr>
              <a:t> with packed cell volume 20% or coagulation defects can also contribute.</a:t>
            </a:r>
            <a:endParaRPr lang="en-US" dirty="0">
              <a:solidFill>
                <a:schemeClr val="accent1">
                  <a:lumMod val="60000"/>
                  <a:lumOff val="40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420669" y="3923989"/>
            <a:ext cx="3867697" cy="2934011"/>
          </a:xfrm>
          <a:prstGeom prst="rect">
            <a:avLst/>
          </a:prstGeom>
        </p:spPr>
      </p:pic>
    </p:spTree>
    <p:extLst>
      <p:ext uri="{BB962C8B-B14F-4D97-AF65-F5344CB8AC3E}">
        <p14:creationId xmlns:p14="http://schemas.microsoft.com/office/powerpoint/2010/main" xmlns="" val="13778925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normAutofit fontScale="90000"/>
          </a:bodyPr>
          <a:lstStyle/>
          <a:p>
            <a:pPr algn="ctr"/>
            <a:r>
              <a:rPr lang="en-US" dirty="0" smtClean="0">
                <a:solidFill>
                  <a:srgbClr val="FF0000"/>
                </a:solidFill>
              </a:rPr>
              <a:t/>
            </a:r>
            <a:br>
              <a:rPr lang="en-US" dirty="0" smtClean="0">
                <a:solidFill>
                  <a:srgbClr val="FF0000"/>
                </a:solidFill>
              </a:rPr>
            </a:br>
            <a:r>
              <a:rPr lang="en-US" dirty="0" err="1" smtClean="0">
                <a:solidFill>
                  <a:srgbClr val="FF0000"/>
                </a:solidFill>
              </a:rPr>
              <a:t>Appartent</a:t>
            </a:r>
            <a:r>
              <a:rPr lang="en-US" dirty="0" smtClean="0">
                <a:solidFill>
                  <a:srgbClr val="FF0000"/>
                </a:solidFill>
              </a:rPr>
              <a:t> Or Distributional </a:t>
            </a:r>
            <a:r>
              <a:rPr lang="en-US" dirty="0">
                <a:solidFill>
                  <a:srgbClr val="FF0000"/>
                </a:solidFill>
              </a:rPr>
              <a:t>Thrombocytopenia</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423081" y="1433015"/>
            <a:ext cx="10930719" cy="4743948"/>
          </a:xfrm>
        </p:spPr>
        <p:txBody>
          <a:bodyPr>
            <a:normAutofit/>
          </a:bodyPr>
          <a:lstStyle/>
          <a:p>
            <a:r>
              <a:rPr lang="en-US" dirty="0" smtClean="0">
                <a:solidFill>
                  <a:schemeClr val="accent1">
                    <a:lumMod val="60000"/>
                    <a:lumOff val="40000"/>
                  </a:schemeClr>
                </a:solidFill>
              </a:rPr>
              <a:t>Total </a:t>
            </a:r>
            <a:r>
              <a:rPr lang="en-US" dirty="0">
                <a:solidFill>
                  <a:schemeClr val="accent1">
                    <a:lumMod val="60000"/>
                    <a:lumOff val="40000"/>
                  </a:schemeClr>
                </a:solidFill>
              </a:rPr>
              <a:t>platelet mass is normal.</a:t>
            </a:r>
          </a:p>
          <a:p>
            <a:r>
              <a:rPr lang="en-US" dirty="0" smtClean="0">
                <a:solidFill>
                  <a:schemeClr val="accent1">
                    <a:lumMod val="60000"/>
                    <a:lumOff val="40000"/>
                  </a:schemeClr>
                </a:solidFill>
              </a:rPr>
              <a:t>About </a:t>
            </a:r>
            <a:r>
              <a:rPr lang="en-US" dirty="0">
                <a:solidFill>
                  <a:schemeClr val="accent1">
                    <a:lumMod val="60000"/>
                    <a:lumOff val="40000"/>
                  </a:schemeClr>
                </a:solidFill>
              </a:rPr>
              <a:t>1/3rd of circulating platelets are </a:t>
            </a:r>
            <a:r>
              <a:rPr lang="en-US" dirty="0" smtClean="0">
                <a:solidFill>
                  <a:schemeClr val="accent1">
                    <a:lumMod val="60000"/>
                    <a:lumOff val="40000"/>
                  </a:schemeClr>
                </a:solidFill>
              </a:rPr>
              <a:t>normally sequestrated </a:t>
            </a:r>
            <a:r>
              <a:rPr lang="en-US" dirty="0">
                <a:solidFill>
                  <a:schemeClr val="accent1">
                    <a:lumMod val="60000"/>
                    <a:lumOff val="40000"/>
                  </a:schemeClr>
                </a:solidFill>
              </a:rPr>
              <a:t>in spleen.</a:t>
            </a:r>
          </a:p>
          <a:p>
            <a:r>
              <a:rPr lang="en-US" dirty="0" smtClean="0">
                <a:solidFill>
                  <a:schemeClr val="accent1">
                    <a:lumMod val="60000"/>
                    <a:lumOff val="40000"/>
                  </a:schemeClr>
                </a:solidFill>
              </a:rPr>
              <a:t>Splenic </a:t>
            </a:r>
            <a:r>
              <a:rPr lang="en-US" dirty="0">
                <a:solidFill>
                  <a:schemeClr val="accent1">
                    <a:lumMod val="60000"/>
                    <a:lumOff val="40000"/>
                  </a:schemeClr>
                </a:solidFill>
              </a:rPr>
              <a:t>sequestration of platelets may increase to </a:t>
            </a:r>
            <a:r>
              <a:rPr lang="en-US" dirty="0" smtClean="0">
                <a:solidFill>
                  <a:schemeClr val="accent1">
                    <a:lumMod val="60000"/>
                    <a:lumOff val="40000"/>
                  </a:schemeClr>
                </a:solidFill>
              </a:rPr>
              <a:t>90% in </a:t>
            </a:r>
            <a:r>
              <a:rPr lang="en-US" dirty="0">
                <a:solidFill>
                  <a:schemeClr val="accent1">
                    <a:lumMod val="60000"/>
                    <a:lumOff val="40000"/>
                  </a:schemeClr>
                </a:solidFill>
              </a:rPr>
              <a:t>splenomegaly ( </a:t>
            </a:r>
            <a:r>
              <a:rPr lang="en-US" dirty="0" err="1">
                <a:solidFill>
                  <a:schemeClr val="accent1">
                    <a:lumMod val="60000"/>
                    <a:lumOff val="40000"/>
                  </a:schemeClr>
                </a:solidFill>
              </a:rPr>
              <a:t>hypersplenism</a:t>
            </a:r>
            <a:r>
              <a:rPr lang="en-US" dirty="0">
                <a:solidFill>
                  <a:schemeClr val="accent1">
                    <a:lumMod val="60000"/>
                    <a:lumOff val="40000"/>
                  </a:schemeClr>
                </a:solidFill>
              </a:rPr>
              <a:t>) secondary to </a:t>
            </a:r>
            <a:r>
              <a:rPr lang="en-US" dirty="0" smtClean="0">
                <a:solidFill>
                  <a:schemeClr val="accent1">
                    <a:lumMod val="60000"/>
                    <a:lumOff val="40000"/>
                  </a:schemeClr>
                </a:solidFill>
              </a:rPr>
              <a:t>portal hypertension </a:t>
            </a:r>
            <a:r>
              <a:rPr lang="en-US" dirty="0">
                <a:solidFill>
                  <a:schemeClr val="accent1">
                    <a:lumMod val="60000"/>
                    <a:lumOff val="40000"/>
                  </a:schemeClr>
                </a:solidFill>
              </a:rPr>
              <a:t>or other causes </a:t>
            </a:r>
            <a:r>
              <a:rPr lang="en-US" dirty="0" smtClean="0">
                <a:solidFill>
                  <a:schemeClr val="accent1">
                    <a:lumMod val="60000"/>
                    <a:lumOff val="40000"/>
                  </a:schemeClr>
                </a:solidFill>
              </a:rPr>
              <a:t>.</a:t>
            </a:r>
          </a:p>
          <a:p>
            <a:r>
              <a:rPr lang="en-US" dirty="0" smtClean="0">
                <a:solidFill>
                  <a:schemeClr val="accent1">
                    <a:lumMod val="60000"/>
                    <a:lumOff val="40000"/>
                  </a:schemeClr>
                </a:solidFill>
              </a:rPr>
              <a:t> </a:t>
            </a:r>
            <a:r>
              <a:rPr lang="en-US" dirty="0">
                <a:solidFill>
                  <a:schemeClr val="accent1">
                    <a:lumMod val="60000"/>
                    <a:lumOff val="40000"/>
                  </a:schemeClr>
                </a:solidFill>
              </a:rPr>
              <a:t>May be </a:t>
            </a:r>
            <a:r>
              <a:rPr lang="en-US" dirty="0" smtClean="0">
                <a:solidFill>
                  <a:schemeClr val="accent1">
                    <a:lumMod val="60000"/>
                    <a:lumOff val="40000"/>
                  </a:schemeClr>
                </a:solidFill>
              </a:rPr>
              <a:t>associated with </a:t>
            </a:r>
            <a:r>
              <a:rPr lang="en-US" dirty="0">
                <a:solidFill>
                  <a:schemeClr val="accent1">
                    <a:lumMod val="60000"/>
                    <a:lumOff val="40000"/>
                  </a:schemeClr>
                </a:solidFill>
              </a:rPr>
              <a:t>leucopenia and/ or anemia.</a:t>
            </a:r>
          </a:p>
          <a:p>
            <a:r>
              <a:rPr lang="en-US" dirty="0" smtClean="0">
                <a:solidFill>
                  <a:schemeClr val="accent1">
                    <a:lumMod val="60000"/>
                    <a:lumOff val="40000"/>
                  </a:schemeClr>
                </a:solidFill>
              </a:rPr>
              <a:t> </a:t>
            </a:r>
            <a:r>
              <a:rPr lang="en-US" dirty="0">
                <a:solidFill>
                  <a:schemeClr val="accent1">
                    <a:lumMod val="60000"/>
                    <a:lumOff val="40000"/>
                  </a:schemeClr>
                </a:solidFill>
              </a:rPr>
              <a:t>Circulating platelet count decreases but total </a:t>
            </a:r>
            <a:r>
              <a:rPr lang="en-US" dirty="0" smtClean="0">
                <a:solidFill>
                  <a:schemeClr val="accent1">
                    <a:lumMod val="60000"/>
                    <a:lumOff val="40000"/>
                  </a:schemeClr>
                </a:solidFill>
              </a:rPr>
              <a:t>platelet mass </a:t>
            </a:r>
            <a:r>
              <a:rPr lang="en-US" dirty="0">
                <a:solidFill>
                  <a:schemeClr val="accent1">
                    <a:lumMod val="60000"/>
                    <a:lumOff val="40000"/>
                  </a:schemeClr>
                </a:solidFill>
              </a:rPr>
              <a:t>and overall platelet survival remain normal.</a:t>
            </a:r>
          </a:p>
          <a:p>
            <a:r>
              <a:rPr lang="en-US" dirty="0" smtClean="0">
                <a:solidFill>
                  <a:schemeClr val="accent1">
                    <a:lumMod val="60000"/>
                    <a:lumOff val="40000"/>
                  </a:schemeClr>
                </a:solidFill>
              </a:rPr>
              <a:t> </a:t>
            </a:r>
            <a:r>
              <a:rPr lang="en-US" dirty="0">
                <a:solidFill>
                  <a:schemeClr val="accent1">
                    <a:lumMod val="60000"/>
                    <a:lumOff val="40000"/>
                  </a:schemeClr>
                </a:solidFill>
              </a:rPr>
              <a:t>Hence, these patients can have significant “</a:t>
            </a:r>
            <a:r>
              <a:rPr lang="en-US" dirty="0" smtClean="0">
                <a:solidFill>
                  <a:schemeClr val="accent1">
                    <a:lumMod val="60000"/>
                    <a:lumOff val="40000"/>
                  </a:schemeClr>
                </a:solidFill>
              </a:rPr>
              <a:t>apparent” thrombocytopenia </a:t>
            </a:r>
            <a:r>
              <a:rPr lang="en-US" dirty="0">
                <a:solidFill>
                  <a:schemeClr val="accent1">
                    <a:lumMod val="60000"/>
                    <a:lumOff val="40000"/>
                  </a:schemeClr>
                </a:solidFill>
              </a:rPr>
              <a:t>but rarely have clinical </a:t>
            </a:r>
            <a:r>
              <a:rPr lang="en-US" dirty="0" smtClean="0">
                <a:solidFill>
                  <a:schemeClr val="accent1">
                    <a:lumMod val="60000"/>
                    <a:lumOff val="40000"/>
                  </a:schemeClr>
                </a:solidFill>
              </a:rPr>
              <a:t>bleeding ( </a:t>
            </a:r>
            <a:r>
              <a:rPr lang="en-US" dirty="0">
                <a:solidFill>
                  <a:schemeClr val="accent1">
                    <a:lumMod val="60000"/>
                    <a:lumOff val="40000"/>
                  </a:schemeClr>
                </a:solidFill>
              </a:rPr>
              <a:t>since total available platelet mass is normal)</a:t>
            </a:r>
          </a:p>
        </p:txBody>
      </p:sp>
    </p:spTree>
    <p:extLst>
      <p:ext uri="{BB962C8B-B14F-4D97-AF65-F5344CB8AC3E}">
        <p14:creationId xmlns:p14="http://schemas.microsoft.com/office/powerpoint/2010/main" xmlns="" val="3901133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28" y="201352"/>
            <a:ext cx="11586949" cy="1325563"/>
          </a:xfrm>
        </p:spPr>
        <p:txBody>
          <a:bodyPr/>
          <a:lstStyle/>
          <a:p>
            <a:pPr algn="ctr"/>
            <a:r>
              <a:rPr lang="en-US" dirty="0" smtClean="0">
                <a:solidFill>
                  <a:srgbClr val="FF0000"/>
                </a:solidFill>
              </a:rPr>
              <a:t>Autoimmune  disease</a:t>
            </a:r>
            <a:br>
              <a:rPr lang="en-US" dirty="0" smtClean="0">
                <a:solidFill>
                  <a:srgbClr val="FF0000"/>
                </a:solidFill>
              </a:rPr>
            </a:br>
            <a:r>
              <a:rPr lang="en-US" dirty="0" smtClean="0">
                <a:solidFill>
                  <a:srgbClr val="FF0000"/>
                </a:solidFill>
              </a:rPr>
              <a:t>chronic  thrombocytopenia</a:t>
            </a:r>
            <a:endParaRPr lang="en-US" dirty="0">
              <a:solidFill>
                <a:srgbClr val="FF0000"/>
              </a:solidFill>
            </a:endParaRPr>
          </a:p>
        </p:txBody>
      </p:sp>
      <p:sp>
        <p:nvSpPr>
          <p:cNvPr id="3" name="Content Placeholder 2"/>
          <p:cNvSpPr>
            <a:spLocks noGrp="1"/>
          </p:cNvSpPr>
          <p:nvPr>
            <p:ph idx="1"/>
          </p:nvPr>
        </p:nvSpPr>
        <p:spPr>
          <a:xfrm>
            <a:off x="313900" y="1702796"/>
            <a:ext cx="11586948" cy="4807186"/>
          </a:xfrm>
        </p:spPr>
        <p:txBody>
          <a:bodyPr>
            <a:normAutofit/>
          </a:bodyPr>
          <a:lstStyle/>
          <a:p>
            <a:r>
              <a:rPr lang="en-US" dirty="0">
                <a:solidFill>
                  <a:schemeClr val="accent1">
                    <a:lumMod val="60000"/>
                    <a:lumOff val="40000"/>
                  </a:schemeClr>
                </a:solidFill>
              </a:rPr>
              <a:t>Autoimmune disease such </a:t>
            </a:r>
            <a:r>
              <a:rPr lang="en-US" dirty="0" smtClean="0">
                <a:solidFill>
                  <a:schemeClr val="accent1">
                    <a:lumMod val="60000"/>
                    <a:lumOff val="40000"/>
                  </a:schemeClr>
                </a:solidFill>
              </a:rPr>
              <a:t>as systemic lupus erythematosus and </a:t>
            </a:r>
            <a:r>
              <a:rPr lang="en-US" dirty="0" err="1" smtClean="0">
                <a:solidFill>
                  <a:schemeClr val="accent1">
                    <a:lumMod val="60000"/>
                    <a:lumOff val="40000"/>
                  </a:schemeClr>
                </a:solidFill>
              </a:rPr>
              <a:t>antiphospholipid</a:t>
            </a:r>
            <a:r>
              <a:rPr lang="en-US" dirty="0" smtClean="0">
                <a:solidFill>
                  <a:schemeClr val="accent1">
                    <a:lumMod val="60000"/>
                    <a:lumOff val="40000"/>
                  </a:schemeClr>
                </a:solidFill>
              </a:rPr>
              <a:t> </a:t>
            </a:r>
            <a:r>
              <a:rPr lang="en-US" dirty="0">
                <a:solidFill>
                  <a:schemeClr val="accent1">
                    <a:lumMod val="60000"/>
                    <a:lumOff val="40000"/>
                  </a:schemeClr>
                </a:solidFill>
              </a:rPr>
              <a:t>syndrome</a:t>
            </a:r>
            <a:r>
              <a:rPr lang="en-US" dirty="0" smtClean="0">
                <a:solidFill>
                  <a:schemeClr val="accent1">
                    <a:lumMod val="60000"/>
                    <a:lumOff val="40000"/>
                  </a:schemeClr>
                </a:solidFill>
              </a:rPr>
              <a:t>:</a:t>
            </a:r>
          </a:p>
          <a:p>
            <a:r>
              <a:rPr lang="en-US" dirty="0" smtClean="0">
                <a:solidFill>
                  <a:schemeClr val="accent1">
                    <a:lumMod val="60000"/>
                    <a:lumOff val="40000"/>
                  </a:schemeClr>
                </a:solidFill>
              </a:rPr>
              <a:t>These disorders </a:t>
            </a:r>
            <a:r>
              <a:rPr lang="en-US" dirty="0">
                <a:solidFill>
                  <a:schemeClr val="accent1">
                    <a:lumMod val="60000"/>
                    <a:lumOff val="40000"/>
                  </a:schemeClr>
                </a:solidFill>
              </a:rPr>
              <a:t>are characterized </a:t>
            </a:r>
            <a:r>
              <a:rPr lang="en-US" dirty="0" smtClean="0">
                <a:solidFill>
                  <a:schemeClr val="accent1">
                    <a:lumMod val="60000"/>
                    <a:lumOff val="40000"/>
                  </a:schemeClr>
                </a:solidFill>
              </a:rPr>
              <a:t>by vascular </a:t>
            </a:r>
            <a:r>
              <a:rPr lang="en-US" dirty="0">
                <a:solidFill>
                  <a:schemeClr val="accent1">
                    <a:lumMod val="60000"/>
                    <a:lumOff val="40000"/>
                  </a:schemeClr>
                </a:solidFill>
              </a:rPr>
              <a:t>thrombosis and </a:t>
            </a:r>
            <a:r>
              <a:rPr lang="en-US" dirty="0" smtClean="0">
                <a:solidFill>
                  <a:schemeClr val="accent1">
                    <a:lumMod val="60000"/>
                    <a:lumOff val="40000"/>
                  </a:schemeClr>
                </a:solidFill>
              </a:rPr>
              <a:t>pregnancy complications</a:t>
            </a:r>
            <a:r>
              <a:rPr lang="en-US" dirty="0">
                <a:solidFill>
                  <a:schemeClr val="accent1">
                    <a:lumMod val="60000"/>
                    <a:lumOff val="40000"/>
                  </a:schemeClr>
                </a:solidFill>
              </a:rPr>
              <a:t>, with </a:t>
            </a:r>
            <a:r>
              <a:rPr lang="en-US" dirty="0" smtClean="0">
                <a:solidFill>
                  <a:schemeClr val="accent1">
                    <a:lumMod val="60000"/>
                    <a:lumOff val="40000"/>
                  </a:schemeClr>
                </a:solidFill>
              </a:rPr>
              <a:t>secondary immune </a:t>
            </a:r>
            <a:r>
              <a:rPr lang="en-US" dirty="0">
                <a:solidFill>
                  <a:schemeClr val="accent1">
                    <a:lumMod val="60000"/>
                    <a:lumOff val="40000"/>
                  </a:schemeClr>
                </a:solidFill>
              </a:rPr>
              <a:t>thrombocytopenia as </a:t>
            </a:r>
            <a:r>
              <a:rPr lang="en-US" dirty="0" smtClean="0">
                <a:solidFill>
                  <a:schemeClr val="accent1">
                    <a:lumMod val="60000"/>
                    <a:lumOff val="40000"/>
                  </a:schemeClr>
                </a:solidFill>
              </a:rPr>
              <a:t>a potential </a:t>
            </a:r>
            <a:r>
              <a:rPr lang="en-US" dirty="0">
                <a:solidFill>
                  <a:schemeClr val="accent1">
                    <a:lumMod val="60000"/>
                    <a:lumOff val="40000"/>
                  </a:schemeClr>
                </a:solidFill>
              </a:rPr>
              <a:t>manifestation of </a:t>
            </a:r>
            <a:r>
              <a:rPr lang="en-US" dirty="0" smtClean="0">
                <a:solidFill>
                  <a:schemeClr val="accent1">
                    <a:lumMod val="60000"/>
                    <a:lumOff val="40000"/>
                  </a:schemeClr>
                </a:solidFill>
              </a:rPr>
              <a:t>the disorder.</a:t>
            </a:r>
          </a:p>
          <a:p>
            <a:r>
              <a:rPr lang="en-US" dirty="0" smtClean="0">
                <a:solidFill>
                  <a:schemeClr val="accent1">
                    <a:lumMod val="60000"/>
                    <a:lumOff val="40000"/>
                  </a:schemeClr>
                </a:solidFill>
              </a:rPr>
              <a:t>The </a:t>
            </a:r>
            <a:r>
              <a:rPr lang="en-US" dirty="0">
                <a:solidFill>
                  <a:schemeClr val="accent1">
                    <a:lumMod val="60000"/>
                    <a:lumOff val="40000"/>
                  </a:schemeClr>
                </a:solidFill>
              </a:rPr>
              <a:t>thrombocytopenia </a:t>
            </a:r>
            <a:r>
              <a:rPr lang="en-US" dirty="0" smtClean="0">
                <a:solidFill>
                  <a:schemeClr val="accent1">
                    <a:lumMod val="60000"/>
                    <a:lumOff val="40000"/>
                  </a:schemeClr>
                </a:solidFill>
              </a:rPr>
              <a:t>is less </a:t>
            </a:r>
            <a:r>
              <a:rPr lang="en-US" dirty="0">
                <a:solidFill>
                  <a:schemeClr val="accent1">
                    <a:lumMod val="60000"/>
                    <a:lumOff val="40000"/>
                  </a:schemeClr>
                </a:solidFill>
              </a:rPr>
              <a:t>severe than seen with ITP.</a:t>
            </a:r>
          </a:p>
          <a:p>
            <a:r>
              <a:rPr lang="en-US" dirty="0">
                <a:solidFill>
                  <a:schemeClr val="accent1">
                    <a:lumMod val="60000"/>
                    <a:lumOff val="40000"/>
                  </a:schemeClr>
                </a:solidFill>
              </a:rPr>
              <a:t>Treatment is similar to ITP for </a:t>
            </a:r>
            <a:r>
              <a:rPr lang="en-US" dirty="0" smtClean="0">
                <a:solidFill>
                  <a:schemeClr val="accent1">
                    <a:lumMod val="60000"/>
                    <a:lumOff val="40000"/>
                  </a:schemeClr>
                </a:solidFill>
              </a:rPr>
              <a:t>severe symptomatic </a:t>
            </a:r>
            <a:r>
              <a:rPr lang="en-US" dirty="0">
                <a:solidFill>
                  <a:schemeClr val="accent1">
                    <a:lumMod val="60000"/>
                    <a:lumOff val="40000"/>
                  </a:schemeClr>
                </a:solidFill>
              </a:rPr>
              <a:t>thrombocytopenia</a:t>
            </a:r>
          </a:p>
        </p:txBody>
      </p:sp>
    </p:spTree>
    <p:extLst>
      <p:ext uri="{BB962C8B-B14F-4D97-AF65-F5344CB8AC3E}">
        <p14:creationId xmlns:p14="http://schemas.microsoft.com/office/powerpoint/2010/main" xmlns="" val="6538073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2038"/>
            <a:ext cx="10515600" cy="1325563"/>
          </a:xfrm>
        </p:spPr>
        <p:txBody>
          <a:bodyPr/>
          <a:lstStyle/>
          <a:p>
            <a:pPr algn="ctr"/>
            <a:r>
              <a:rPr lang="en-US" b="1" dirty="0" smtClean="0">
                <a:solidFill>
                  <a:srgbClr val="FF0000"/>
                </a:solidFill>
              </a:rPr>
              <a:t>Fetal and neonatal thrombocytopenia</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Fetal and neonatal </a:t>
            </a:r>
            <a:r>
              <a:rPr lang="en-US" b="1" dirty="0" smtClean="0">
                <a:solidFill>
                  <a:srgbClr val="FF0000"/>
                </a:solidFill>
              </a:rPr>
              <a:t>thrombocytopenia Causes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018866657"/>
              </p:ext>
            </p:extLst>
          </p:nvPr>
        </p:nvGraphicFramePr>
        <p:xfrm>
          <a:off x="1029269" y="1910687"/>
          <a:ext cx="10515600" cy="4449963"/>
        </p:xfrm>
        <a:graphic>
          <a:graphicData uri="http://schemas.openxmlformats.org/drawingml/2006/table">
            <a:tbl>
              <a:tblPr/>
              <a:tblGrid>
                <a:gridCol w="10515600"/>
              </a:tblGrid>
              <a:tr h="496342">
                <a:tc>
                  <a:txBody>
                    <a:bodyPr/>
                    <a:lstStyle/>
                    <a:p>
                      <a:pPr algn="l"/>
                      <a:r>
                        <a:rPr lang="en-US" b="1" dirty="0"/>
                        <a:t>Kinetic Mechanisms</a:t>
                      </a:r>
                      <a:r>
                        <a:rPr lang="en-US" dirty="0"/>
                        <a:t> </a:t>
                      </a:r>
                    </a:p>
                  </a:txBody>
                  <a:tcPr marL="28575" marR="28575" marT="28575" marB="28575">
                    <a:lnL>
                      <a:noFill/>
                    </a:lnL>
                    <a:lnR>
                      <a:noFill/>
                    </a:lnR>
                    <a:lnT>
                      <a:noFill/>
                    </a:lnT>
                    <a:lnB>
                      <a:noFill/>
                    </a:lnB>
                  </a:tcPr>
                </a:tc>
              </a:tr>
              <a:tr h="907108">
                <a:tc>
                  <a:txBody>
                    <a:bodyPr/>
                    <a:lstStyle/>
                    <a:p>
                      <a:pPr algn="l"/>
                      <a:r>
                        <a:rPr lang="en-US" dirty="0"/>
                        <a:t>• Decreased platelet </a:t>
                      </a:r>
                      <a:r>
                        <a:rPr lang="en-US" dirty="0" smtClean="0"/>
                        <a:t>production  about 75% of cases,</a:t>
                      </a:r>
                      <a:r>
                        <a:rPr lang="en-US" dirty="0"/>
                        <a:t/>
                      </a:r>
                      <a:br>
                        <a:rPr lang="en-US" dirty="0"/>
                      </a:br>
                      <a:r>
                        <a:rPr lang="en-US" dirty="0"/>
                        <a:t>• Accelerated platelet destruction or sequestration</a:t>
                      </a:r>
                    </a:p>
                  </a:txBody>
                  <a:tcPr marL="28575" marR="28575" marT="28575" marB="28575">
                    <a:lnL>
                      <a:noFill/>
                    </a:lnL>
                    <a:lnR>
                      <a:noFill/>
                    </a:lnR>
                    <a:lnT>
                      <a:noFill/>
                    </a:lnT>
                    <a:lnB>
                      <a:noFill/>
                    </a:lnB>
                  </a:tcPr>
                </a:tc>
              </a:tr>
              <a:tr h="496342">
                <a:tc>
                  <a:txBody>
                    <a:bodyPr/>
                    <a:lstStyle/>
                    <a:p>
                      <a:pPr algn="l"/>
                      <a:r>
                        <a:rPr lang="en-US" b="1"/>
                        <a:t>Pathophysiologic Categories</a:t>
                      </a:r>
                      <a:r>
                        <a:rPr lang="en-US"/>
                        <a:t> </a:t>
                      </a:r>
                    </a:p>
                  </a:txBody>
                  <a:tcPr marL="28575" marR="28575" marT="28575" marB="28575">
                    <a:lnL>
                      <a:noFill/>
                    </a:lnL>
                    <a:lnR>
                      <a:noFill/>
                    </a:lnR>
                    <a:lnT>
                      <a:noFill/>
                    </a:lnT>
                    <a:lnB>
                      <a:noFill/>
                    </a:lnB>
                  </a:tcPr>
                </a:tc>
              </a:tr>
              <a:tr h="2550171">
                <a:tc>
                  <a:txBody>
                    <a:bodyPr/>
                    <a:lstStyle/>
                    <a:p>
                      <a:pPr algn="l"/>
                      <a:r>
                        <a:rPr lang="en-US" dirty="0"/>
                        <a:t>• Immune-mediated</a:t>
                      </a:r>
                      <a:br>
                        <a:rPr lang="en-US" dirty="0"/>
                      </a:br>
                      <a:r>
                        <a:rPr lang="en-US" dirty="0"/>
                        <a:t>• Infectious</a:t>
                      </a:r>
                      <a:br>
                        <a:rPr lang="en-US" dirty="0"/>
                      </a:br>
                      <a:r>
                        <a:rPr lang="en-US" dirty="0"/>
                        <a:t>• Genetic</a:t>
                      </a:r>
                      <a:br>
                        <a:rPr lang="en-US" dirty="0"/>
                      </a:br>
                      <a:r>
                        <a:rPr lang="en-US" dirty="0"/>
                        <a:t>• Drug-related</a:t>
                      </a:r>
                      <a:br>
                        <a:rPr lang="en-US" dirty="0"/>
                      </a:br>
                      <a:r>
                        <a:rPr lang="en-US" dirty="0"/>
                        <a:t>• Disseminated intravascular coagulation</a:t>
                      </a:r>
                      <a:br>
                        <a:rPr lang="en-US" dirty="0"/>
                      </a:br>
                      <a:r>
                        <a:rPr lang="en-US" dirty="0"/>
                        <a:t>• Miscellaneous</a:t>
                      </a:r>
                    </a:p>
                  </a:txBody>
                  <a:tcPr marL="28575" marR="28575" marT="28575" marB="28575">
                    <a:lnL>
                      <a:noFill/>
                    </a:lnL>
                    <a:lnR>
                      <a:noFill/>
                    </a:lnR>
                    <a:lnT>
                      <a:noFill/>
                    </a:lnT>
                    <a:lnB>
                      <a:noFill/>
                    </a:lnB>
                  </a:tcPr>
                </a:tc>
              </a:tr>
            </a:tbl>
          </a:graphicData>
        </a:graphic>
      </p:graphicFrame>
    </p:spTree>
    <p:extLst>
      <p:ext uri="{BB962C8B-B14F-4D97-AF65-F5344CB8AC3E}">
        <p14:creationId xmlns:p14="http://schemas.microsoft.com/office/powerpoint/2010/main" xmlns="" val="3134107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590"/>
            <a:ext cx="10515600" cy="890469"/>
          </a:xfrm>
        </p:spPr>
        <p:txBody>
          <a:bodyPr>
            <a:normAutofit fontScale="90000"/>
          </a:bodyPr>
          <a:lstStyle/>
          <a:p>
            <a:pPr algn="ctr"/>
            <a:r>
              <a:rPr lang="en-US" dirty="0" smtClean="0"/>
              <a:t/>
            </a:r>
            <a:br>
              <a:rPr lang="en-US" dirty="0" smtClean="0"/>
            </a:br>
            <a:r>
              <a:rPr lang="en-US" dirty="0" smtClean="0"/>
              <a:t>Laboratory </a:t>
            </a:r>
            <a:r>
              <a:rPr lang="en-US" dirty="0"/>
              <a:t>evaluations </a:t>
            </a:r>
            <a:br>
              <a:rPr lang="en-US" dirty="0"/>
            </a:br>
            <a:endParaRPr lang="en-US" dirty="0"/>
          </a:p>
        </p:txBody>
      </p:sp>
      <p:sp>
        <p:nvSpPr>
          <p:cNvPr id="3" name="Content Placeholder 2"/>
          <p:cNvSpPr>
            <a:spLocks noGrp="1"/>
          </p:cNvSpPr>
          <p:nvPr>
            <p:ph idx="1"/>
          </p:nvPr>
        </p:nvSpPr>
        <p:spPr>
          <a:xfrm>
            <a:off x="524301" y="1160059"/>
            <a:ext cx="11321956" cy="5390866"/>
          </a:xfrm>
        </p:spPr>
        <p:txBody>
          <a:bodyPr>
            <a:normAutofit fontScale="92500" lnSpcReduction="10000"/>
          </a:bodyPr>
          <a:lstStyle/>
          <a:p>
            <a:r>
              <a:rPr lang="en-US" dirty="0" smtClean="0">
                <a:solidFill>
                  <a:srgbClr val="FF0000"/>
                </a:solidFill>
              </a:rPr>
              <a:t>Mean </a:t>
            </a:r>
            <a:r>
              <a:rPr lang="en-US" dirty="0">
                <a:solidFill>
                  <a:srgbClr val="FF0000"/>
                </a:solidFill>
              </a:rPr>
              <a:t>platelet volume (MPV) </a:t>
            </a:r>
            <a:r>
              <a:rPr lang="en-US" dirty="0"/>
              <a:t>is a measure of the average size of circulating platelets. </a:t>
            </a:r>
            <a:endParaRPr lang="en-US" dirty="0" smtClean="0"/>
          </a:p>
          <a:p>
            <a:r>
              <a:rPr lang="en-US" dirty="0" smtClean="0"/>
              <a:t>MPV </a:t>
            </a:r>
            <a:r>
              <a:rPr lang="en-US" dirty="0"/>
              <a:t>is normal (7.5-9.5 </a:t>
            </a:r>
            <a:r>
              <a:rPr lang="en-US" dirty="0" err="1"/>
              <a:t>fL</a:t>
            </a:r>
            <a:r>
              <a:rPr lang="en-US" dirty="0"/>
              <a:t>) when thrombocytopenia is caused by reduced production, </a:t>
            </a:r>
            <a:r>
              <a:rPr lang="en-US" dirty="0" smtClean="0"/>
              <a:t>and</a:t>
            </a:r>
            <a:r>
              <a:rPr lang="en-US" dirty="0"/>
              <a:t> </a:t>
            </a:r>
            <a:endParaRPr lang="en-US" dirty="0" smtClean="0"/>
          </a:p>
          <a:p>
            <a:r>
              <a:rPr lang="en-US" dirty="0" smtClean="0"/>
              <a:t>MPV is </a:t>
            </a:r>
            <a:r>
              <a:rPr lang="en-US" dirty="0"/>
              <a:t>elevated (&gt; 10-12 </a:t>
            </a:r>
            <a:r>
              <a:rPr lang="en-US" dirty="0" err="1"/>
              <a:t>fL</a:t>
            </a:r>
            <a:r>
              <a:rPr lang="en-US" dirty="0"/>
              <a:t>) when caused by accelerated destruction. </a:t>
            </a:r>
            <a:endParaRPr lang="en-US" dirty="0" smtClean="0"/>
          </a:p>
          <a:p>
            <a:r>
              <a:rPr lang="en-US" dirty="0" smtClean="0"/>
              <a:t>Larger </a:t>
            </a:r>
            <a:r>
              <a:rPr lang="en-US" dirty="0"/>
              <a:t>platelets are evident when the bone marrow is stimulated to produce more immature platelets in response to increased platelet utilization. </a:t>
            </a:r>
            <a:endParaRPr lang="en-US" dirty="0" smtClean="0"/>
          </a:p>
          <a:p>
            <a:r>
              <a:rPr lang="en-US" dirty="0" smtClean="0">
                <a:solidFill>
                  <a:srgbClr val="FF0000"/>
                </a:solidFill>
              </a:rPr>
              <a:t>The </a:t>
            </a:r>
            <a:r>
              <a:rPr lang="en-US" dirty="0">
                <a:solidFill>
                  <a:srgbClr val="FF0000"/>
                </a:solidFill>
              </a:rPr>
              <a:t>percentage of reticulated platelets (RPs) </a:t>
            </a:r>
            <a:r>
              <a:rPr lang="en-US" dirty="0"/>
              <a:t>is another indicator of the kinetic mechanism. </a:t>
            </a:r>
            <a:endParaRPr lang="en-US" dirty="0" smtClean="0"/>
          </a:p>
          <a:p>
            <a:r>
              <a:rPr lang="en-US" dirty="0" smtClean="0"/>
              <a:t>RPs </a:t>
            </a:r>
            <a:r>
              <a:rPr lang="en-US" dirty="0"/>
              <a:t>are newly produced platelets that have a higher ribonucleic acid content than do older platelets</a:t>
            </a:r>
            <a:r>
              <a:rPr lang="en-US" dirty="0" smtClean="0"/>
              <a:t>.</a:t>
            </a:r>
            <a:endParaRPr lang="en-US" baseline="30000" dirty="0" smtClean="0"/>
          </a:p>
          <a:p>
            <a:r>
              <a:rPr lang="en-US" dirty="0" smtClean="0"/>
              <a:t>RP</a:t>
            </a:r>
            <a:r>
              <a:rPr lang="en-US" dirty="0"/>
              <a:t>% is low (&lt; 2%) when platelet production is low, and </a:t>
            </a:r>
            <a:endParaRPr lang="en-US" dirty="0" smtClean="0"/>
          </a:p>
          <a:p>
            <a:r>
              <a:rPr lang="en-US" dirty="0" smtClean="0"/>
              <a:t>High </a:t>
            </a:r>
            <a:r>
              <a:rPr lang="en-US" dirty="0"/>
              <a:t>(&gt; 10%) when platelets are being consumed at an accelerated </a:t>
            </a:r>
            <a:r>
              <a:rPr lang="en-US" dirty="0" smtClean="0"/>
              <a:t>rate</a:t>
            </a:r>
            <a:endParaRPr lang="en-US" dirty="0"/>
          </a:p>
        </p:txBody>
      </p:sp>
    </p:spTree>
    <p:extLst>
      <p:ext uri="{BB962C8B-B14F-4D97-AF65-F5344CB8AC3E}">
        <p14:creationId xmlns:p14="http://schemas.microsoft.com/office/powerpoint/2010/main" xmlns="" val="41327860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1998"/>
            <a:ext cx="11686309" cy="1027257"/>
          </a:xfrm>
        </p:spPr>
        <p:txBody>
          <a:bodyPr>
            <a:normAutofit fontScale="90000"/>
          </a:bodyPr>
          <a:lstStyle/>
          <a:p>
            <a:pPr algn="ctr"/>
            <a:r>
              <a:rPr lang="en-US" b="1" dirty="0">
                <a:solidFill>
                  <a:srgbClr val="FF0000"/>
                </a:solidFill>
              </a:rPr>
              <a:t>Fetal and neonatal </a:t>
            </a:r>
            <a:r>
              <a:rPr lang="en-US" b="1" dirty="0" err="1">
                <a:solidFill>
                  <a:srgbClr val="FF0000"/>
                </a:solidFill>
              </a:rPr>
              <a:t>alloimmune</a:t>
            </a:r>
            <a:r>
              <a:rPr lang="en-US" b="1" dirty="0">
                <a:solidFill>
                  <a:srgbClr val="FF0000"/>
                </a:solidFill>
              </a:rPr>
              <a:t> thrombocytopenia (NAIT)</a:t>
            </a:r>
            <a:endParaRPr lang="en-US" dirty="0"/>
          </a:p>
        </p:txBody>
      </p:sp>
      <p:sp>
        <p:nvSpPr>
          <p:cNvPr id="3" name="Content Placeholder 2"/>
          <p:cNvSpPr>
            <a:spLocks noGrp="1"/>
          </p:cNvSpPr>
          <p:nvPr>
            <p:ph idx="1"/>
          </p:nvPr>
        </p:nvSpPr>
        <p:spPr>
          <a:xfrm>
            <a:off x="270164" y="1493116"/>
            <a:ext cx="11617036" cy="4949248"/>
          </a:xfrm>
        </p:spPr>
        <p:txBody>
          <a:bodyPr>
            <a:normAutofit fontScale="92500" lnSpcReduction="20000"/>
          </a:bodyPr>
          <a:lstStyle/>
          <a:p>
            <a:r>
              <a:rPr lang="en-US" b="1" dirty="0" err="1" smtClean="0"/>
              <a:t>Fetomaternal</a:t>
            </a:r>
            <a:r>
              <a:rPr lang="en-US" b="1" dirty="0" smtClean="0"/>
              <a:t> </a:t>
            </a:r>
            <a:r>
              <a:rPr lang="en-US" b="1" dirty="0"/>
              <a:t>incompatibility for platelet antigens (similar to Rhesus </a:t>
            </a:r>
            <a:r>
              <a:rPr lang="en-US" b="1" dirty="0" err="1"/>
              <a:t>haemolytic</a:t>
            </a:r>
            <a:r>
              <a:rPr lang="en-US" b="1" dirty="0"/>
              <a:t> disease of the newborn</a:t>
            </a:r>
            <a:r>
              <a:rPr lang="en-US" b="1" dirty="0" smtClean="0"/>
              <a:t>) </a:t>
            </a:r>
            <a:r>
              <a:rPr lang="en-US" b="1" dirty="0" smtClean="0"/>
              <a:t>, human </a:t>
            </a:r>
            <a:r>
              <a:rPr lang="en-US" b="1" dirty="0"/>
              <a:t>platelet antigens (e.g., HPA-1, HPA-2), with alleles designated as “a” or “b.” </a:t>
            </a:r>
            <a:endParaRPr lang="en-US" b="1" dirty="0" smtClean="0"/>
          </a:p>
          <a:p>
            <a:r>
              <a:rPr lang="en-US" b="1" dirty="0" smtClean="0"/>
              <a:t>No </a:t>
            </a:r>
            <a:r>
              <a:rPr lang="en-US" b="1" dirty="0"/>
              <a:t>maternal symptoms and the mother is not thrombocytopenic. </a:t>
            </a:r>
            <a:endParaRPr lang="en-US" b="1" dirty="0" smtClean="0"/>
          </a:p>
          <a:p>
            <a:r>
              <a:rPr lang="en-US" b="1" dirty="0" smtClean="0"/>
              <a:t>The </a:t>
            </a:r>
            <a:r>
              <a:rPr lang="en-US" b="1" dirty="0"/>
              <a:t>condition develops in utero, affects all children including the </a:t>
            </a:r>
            <a:r>
              <a:rPr lang="en-US" b="1" dirty="0" smtClean="0"/>
              <a:t>first born</a:t>
            </a:r>
            <a:r>
              <a:rPr lang="en-US" b="1" dirty="0"/>
              <a:t>, but is usually (except in the case of Subsequent siblings) diagnosed after birth. </a:t>
            </a:r>
            <a:endParaRPr lang="en-US" b="1" dirty="0" smtClean="0"/>
          </a:p>
          <a:p>
            <a:r>
              <a:rPr lang="en-US" b="1" dirty="0" smtClean="0"/>
              <a:t>Incidence</a:t>
            </a:r>
            <a:r>
              <a:rPr lang="en-US" b="1" dirty="0"/>
              <a:t>: 1 in 2000 causes 10% of all cases of </a:t>
            </a:r>
            <a:r>
              <a:rPr lang="en-US" b="1" dirty="0" smtClean="0"/>
              <a:t>neonatal thrombocytopenia.</a:t>
            </a:r>
          </a:p>
          <a:p>
            <a:r>
              <a:rPr lang="en-US" b="1" dirty="0"/>
              <a:t>It is usually diagnosed after birth when an infant is found to have thrombocytopenia, </a:t>
            </a:r>
            <a:r>
              <a:rPr lang="en-US" b="1" dirty="0" err="1"/>
              <a:t>petechiae</a:t>
            </a:r>
            <a:r>
              <a:rPr lang="en-US" b="1" dirty="0"/>
              <a:t>, or </a:t>
            </a:r>
            <a:r>
              <a:rPr lang="en-US" b="1" dirty="0" err="1"/>
              <a:t>ecchymoses</a:t>
            </a:r>
            <a:r>
              <a:rPr lang="en-US" b="1" dirty="0"/>
              <a:t>. Affected infants are often severely thrombocytopenic, and 10– 20% have ICH </a:t>
            </a:r>
          </a:p>
          <a:p>
            <a:r>
              <a:rPr lang="en-US" b="1" dirty="0"/>
              <a:t> Fetal ICH can occur in utero and a significant number of cases can be diagnosed by antenatal ultrasound. </a:t>
            </a:r>
          </a:p>
          <a:p>
            <a:r>
              <a:rPr lang="en-US" b="1" dirty="0" smtClean="0"/>
              <a:t> </a:t>
            </a:r>
            <a:endParaRPr lang="en-US" b="1" dirty="0"/>
          </a:p>
          <a:p>
            <a:endParaRPr lang="en-US" dirty="0"/>
          </a:p>
        </p:txBody>
      </p:sp>
    </p:spTree>
    <p:extLst>
      <p:ext uri="{BB962C8B-B14F-4D97-AF65-F5344CB8AC3E}">
        <p14:creationId xmlns:p14="http://schemas.microsoft.com/office/powerpoint/2010/main" xmlns="" val="810245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27" y="353290"/>
            <a:ext cx="11513128" cy="6234545"/>
          </a:xfrm>
        </p:spPr>
        <p:txBody>
          <a:bodyPr>
            <a:normAutofit fontScale="85000" lnSpcReduction="20000"/>
          </a:bodyPr>
          <a:lstStyle/>
          <a:p>
            <a:r>
              <a:rPr lang="en-US" b="1" dirty="0" smtClean="0"/>
              <a:t>The goal of the obstetric management of pregnancies at risk of NAIT is to prevent ICH and its associated complications. </a:t>
            </a:r>
          </a:p>
          <a:p>
            <a:r>
              <a:rPr lang="en-US" b="1" dirty="0" smtClean="0"/>
              <a:t>In contrast to ITP, the dramatically higher frequency of ICH associated with NAIT justifies more aggressive interventions. Also, therapy must be initiated </a:t>
            </a:r>
            <a:r>
              <a:rPr lang="en-US" b="1" dirty="0" err="1" smtClean="0"/>
              <a:t>antenatally</a:t>
            </a:r>
            <a:r>
              <a:rPr lang="en-US" b="1" dirty="0" smtClean="0"/>
              <a:t> because of the risk of </a:t>
            </a:r>
            <a:r>
              <a:rPr lang="en-US" b="1" i="1" dirty="0" smtClean="0"/>
              <a:t>in </a:t>
            </a:r>
            <a:r>
              <a:rPr lang="en-US" b="1" i="1" dirty="0" err="1" smtClean="0"/>
              <a:t>utero</a:t>
            </a:r>
            <a:r>
              <a:rPr lang="en-US" b="1" i="1" dirty="0" smtClean="0"/>
              <a:t> </a:t>
            </a:r>
            <a:r>
              <a:rPr lang="en-US" b="1" dirty="0" smtClean="0"/>
              <a:t>ICH. </a:t>
            </a:r>
          </a:p>
          <a:p>
            <a:r>
              <a:rPr lang="en-US" b="1" dirty="0" smtClean="0"/>
              <a:t>Possible NAIT should be suspected in cases of otherwise unexplained fetal or neonatal thrombocytopenia, ICH, or </a:t>
            </a:r>
            <a:r>
              <a:rPr lang="en-US" b="1" dirty="0" err="1" smtClean="0"/>
              <a:t>porencephaly</a:t>
            </a:r>
            <a:r>
              <a:rPr lang="en-US" b="1" dirty="0" smtClean="0"/>
              <a:t>.</a:t>
            </a:r>
          </a:p>
          <a:p>
            <a:r>
              <a:rPr lang="en-US" b="1" dirty="0"/>
              <a:t>It seems prudent to individualize management of these cases depending on the antigen involved and the severity of NAIT during previously affected pregnancies. </a:t>
            </a:r>
          </a:p>
          <a:p>
            <a:r>
              <a:rPr lang="en-US" b="1" dirty="0"/>
              <a:t>Proposed therapies to increase fetal platelet counts and prevent ICH include maternal treatment with steroids and IVIG, fetal treatment with IVIG, and fetal platelet transfusions. </a:t>
            </a:r>
          </a:p>
          <a:p>
            <a:r>
              <a:rPr lang="en-US" b="1" dirty="0"/>
              <a:t>No therapy is effective in all cases.</a:t>
            </a:r>
          </a:p>
          <a:p>
            <a:r>
              <a:rPr lang="en-US" b="1" dirty="0"/>
              <a:t> Low-dose maternal steroids do not appear to improve fetal platelet counts. The efficacy of high-dose steroids is uncertain.</a:t>
            </a:r>
          </a:p>
          <a:p>
            <a:r>
              <a:rPr lang="en-US" b="1" dirty="0"/>
              <a:t> IVIG administered directly to the fetus has had inconsistent results. </a:t>
            </a:r>
          </a:p>
          <a:p>
            <a:r>
              <a:rPr lang="en-US" b="1" dirty="0"/>
              <a:t>Platelet transfusions are effective but the short half-life of transfused platelets requires weekly procedures</a:t>
            </a:r>
            <a:endParaRPr lang="en-US" dirty="0"/>
          </a:p>
          <a:p>
            <a:endParaRPr lang="en-US" b="1" dirty="0" smtClean="0"/>
          </a:p>
        </p:txBody>
      </p:sp>
    </p:spTree>
    <p:extLst>
      <p:ext uri="{BB962C8B-B14F-4D97-AF65-F5344CB8AC3E}">
        <p14:creationId xmlns:p14="http://schemas.microsoft.com/office/powerpoint/2010/main" xmlns="" val="34450243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383"/>
            <a:ext cx="10515600" cy="935182"/>
          </a:xfrm>
        </p:spPr>
        <p:txBody>
          <a:bodyPr/>
          <a:lstStyle/>
          <a:p>
            <a:pPr algn="ctr"/>
            <a:r>
              <a:rPr lang="en-US" smtClean="0"/>
              <a:t> Conclusion</a:t>
            </a:r>
            <a:endParaRPr lang="en-US" dirty="0"/>
          </a:p>
        </p:txBody>
      </p:sp>
      <p:sp>
        <p:nvSpPr>
          <p:cNvPr id="3" name="Content Placeholder 2"/>
          <p:cNvSpPr>
            <a:spLocks noGrp="1"/>
          </p:cNvSpPr>
          <p:nvPr>
            <p:ph idx="1"/>
          </p:nvPr>
        </p:nvSpPr>
        <p:spPr>
          <a:xfrm>
            <a:off x="374073" y="1205345"/>
            <a:ext cx="11388436" cy="5133109"/>
          </a:xfrm>
        </p:spPr>
        <p:txBody>
          <a:bodyPr>
            <a:normAutofit fontScale="92500" lnSpcReduction="10000"/>
          </a:bodyPr>
          <a:lstStyle/>
          <a:p>
            <a:r>
              <a:rPr lang="en-US" dirty="0" smtClean="0"/>
              <a:t>The </a:t>
            </a:r>
            <a:r>
              <a:rPr lang="en-US" dirty="0"/>
              <a:t>common cause of moderate to </a:t>
            </a:r>
            <a:r>
              <a:rPr lang="en-US" dirty="0" smtClean="0"/>
              <a:t>severe thrombocytopenia </a:t>
            </a:r>
            <a:r>
              <a:rPr lang="en-US" dirty="0"/>
              <a:t>in pregnancy is mainly GT</a:t>
            </a:r>
            <a:r>
              <a:rPr lang="en-US" dirty="0" smtClean="0"/>
              <a:t>,</a:t>
            </a:r>
          </a:p>
          <a:p>
            <a:r>
              <a:rPr lang="en-US" dirty="0" smtClean="0"/>
              <a:t>While </a:t>
            </a:r>
            <a:r>
              <a:rPr lang="en-US" dirty="0" smtClean="0"/>
              <a:t>ITP, preeclampsia</a:t>
            </a:r>
            <a:r>
              <a:rPr lang="en-US" dirty="0"/>
              <a:t>, and HELLP syndrome are less common.</a:t>
            </a:r>
          </a:p>
          <a:p>
            <a:r>
              <a:rPr lang="en-US" dirty="0"/>
              <a:t>Patients with GT and ITP have favorable maternal </a:t>
            </a:r>
            <a:r>
              <a:rPr lang="en-US" dirty="0" smtClean="0"/>
              <a:t>and perinatal </a:t>
            </a:r>
            <a:r>
              <a:rPr lang="en-US" dirty="0"/>
              <a:t>outcomes. </a:t>
            </a:r>
            <a:endParaRPr lang="en-US" dirty="0" smtClean="0"/>
          </a:p>
          <a:p>
            <a:r>
              <a:rPr lang="en-US" dirty="0" smtClean="0"/>
              <a:t>On </a:t>
            </a:r>
            <a:r>
              <a:rPr lang="en-US" dirty="0"/>
              <a:t>the other hand, preeclampsia </a:t>
            </a:r>
            <a:r>
              <a:rPr lang="en-US" dirty="0" smtClean="0"/>
              <a:t>and HELLP </a:t>
            </a:r>
            <a:r>
              <a:rPr lang="en-US" dirty="0"/>
              <a:t>syndrome are associated with IUGR. </a:t>
            </a:r>
            <a:endParaRPr lang="en-US" dirty="0" smtClean="0"/>
          </a:p>
          <a:p>
            <a:r>
              <a:rPr lang="en-US" dirty="0" smtClean="0"/>
              <a:t>The </a:t>
            </a:r>
            <a:r>
              <a:rPr lang="en-US" dirty="0"/>
              <a:t>rarer </a:t>
            </a:r>
            <a:r>
              <a:rPr lang="en-US" dirty="0" smtClean="0"/>
              <a:t>and more </a:t>
            </a:r>
            <a:r>
              <a:rPr lang="en-US" dirty="0"/>
              <a:t>serious group of causes of </a:t>
            </a:r>
            <a:r>
              <a:rPr lang="en-US" dirty="0" smtClean="0"/>
              <a:t>thrombocytopenia, including </a:t>
            </a:r>
            <a:r>
              <a:rPr lang="en-US" dirty="0"/>
              <a:t>DIC, familial TTP, APLA syndrome, </a:t>
            </a:r>
            <a:r>
              <a:rPr lang="en-US" dirty="0" smtClean="0"/>
              <a:t>and </a:t>
            </a:r>
            <a:r>
              <a:rPr lang="en-US" dirty="0" err="1" smtClean="0"/>
              <a:t>myeloproliferative</a:t>
            </a:r>
            <a:r>
              <a:rPr lang="en-US" dirty="0" smtClean="0"/>
              <a:t> </a:t>
            </a:r>
            <a:r>
              <a:rPr lang="en-US" dirty="0"/>
              <a:t>disease, are associated with </a:t>
            </a:r>
            <a:r>
              <a:rPr lang="en-US" dirty="0" smtClean="0"/>
              <a:t>placental abruption</a:t>
            </a:r>
            <a:r>
              <a:rPr lang="en-US" dirty="0"/>
              <a:t>, low Apgar scores (&lt;7) at 1 and 5 min, </a:t>
            </a:r>
            <a:r>
              <a:rPr lang="en-US" dirty="0" smtClean="0"/>
              <a:t>and stillbirths</a:t>
            </a:r>
            <a:r>
              <a:rPr lang="en-US" dirty="0"/>
              <a:t>. </a:t>
            </a:r>
            <a:endParaRPr lang="en-US" dirty="0" smtClean="0"/>
          </a:p>
          <a:p>
            <a:r>
              <a:rPr lang="en-US" dirty="0" smtClean="0"/>
              <a:t>A thorough history and physical examination is important to rule out major causes. </a:t>
            </a:r>
          </a:p>
          <a:p>
            <a:r>
              <a:rPr lang="en-US" dirty="0" smtClean="0"/>
              <a:t>Management of pregnant women with thrombocytopenia requires a multidisciplinary approach with a close collaboration between the hematologist and the obstetrician in order to try to reduce maternal and neonatal morbidities</a:t>
            </a:r>
          </a:p>
          <a:p>
            <a:endParaRPr lang="en-US" dirty="0"/>
          </a:p>
        </p:txBody>
      </p:sp>
    </p:spTree>
    <p:extLst>
      <p:ext uri="{BB962C8B-B14F-4D97-AF65-F5344CB8AC3E}">
        <p14:creationId xmlns:p14="http://schemas.microsoft.com/office/powerpoint/2010/main" xmlns="" val="7354785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4168" y="353291"/>
            <a:ext cx="11789914" cy="6380017"/>
          </a:xfrm>
          <a:prstGeom prst="rect">
            <a:avLst/>
          </a:prstGeom>
        </p:spPr>
      </p:pic>
    </p:spTree>
    <p:extLst>
      <p:ext uri="{BB962C8B-B14F-4D97-AF65-F5344CB8AC3E}">
        <p14:creationId xmlns:p14="http://schemas.microsoft.com/office/powerpoint/2010/main" xmlns="" val="175638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90" y="174057"/>
            <a:ext cx="10515600" cy="970532"/>
          </a:xfrm>
        </p:spPr>
        <p:txBody>
          <a:bodyPr>
            <a:normAutofit fontScale="90000"/>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Process </a:t>
            </a:r>
            <a:r>
              <a:rPr lang="en-US" b="1" dirty="0">
                <a:solidFill>
                  <a:srgbClr val="FF0000"/>
                </a:solidFill>
              </a:rPr>
              <a:t>of Hemostasis</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626660" y="1123807"/>
            <a:ext cx="10515600" cy="4351338"/>
          </a:xfrm>
        </p:spPr>
        <p:txBody>
          <a:bodyPr>
            <a:normAutofit lnSpcReduction="10000"/>
          </a:bodyPr>
          <a:lstStyle/>
          <a:p>
            <a:r>
              <a:rPr lang="en-US" dirty="0" smtClean="0"/>
              <a:t>1-Vascular </a:t>
            </a:r>
            <a:r>
              <a:rPr lang="en-US" dirty="0"/>
              <a:t>injury</a:t>
            </a:r>
          </a:p>
          <a:p>
            <a:pPr marL="0" indent="0">
              <a:buNone/>
            </a:pPr>
            <a:r>
              <a:rPr lang="en-US" dirty="0" smtClean="0"/>
              <a:t>-Serotonin </a:t>
            </a:r>
            <a:r>
              <a:rPr lang="en-US" dirty="0"/>
              <a:t>and thromboxane A2 (TxA2) for vasoconstriction</a:t>
            </a:r>
          </a:p>
          <a:p>
            <a:pPr marL="0" indent="0">
              <a:buNone/>
            </a:pPr>
            <a:r>
              <a:rPr lang="en-US" dirty="0" smtClean="0"/>
              <a:t>-Exposure </a:t>
            </a:r>
            <a:r>
              <a:rPr lang="en-US" dirty="0"/>
              <a:t>of basement membrane and collagen (negatively charged surface)</a:t>
            </a:r>
          </a:p>
          <a:p>
            <a:r>
              <a:rPr lang="en-US" dirty="0" smtClean="0"/>
              <a:t>2-Platelet </a:t>
            </a:r>
            <a:r>
              <a:rPr lang="en-US" dirty="0"/>
              <a:t>adhesion and activation</a:t>
            </a:r>
          </a:p>
          <a:p>
            <a:r>
              <a:rPr lang="en-US" dirty="0" smtClean="0"/>
              <a:t>3- </a:t>
            </a:r>
            <a:r>
              <a:rPr lang="en-US" dirty="0"/>
              <a:t>Platelet aggregation (1o homeostatic plug)</a:t>
            </a:r>
          </a:p>
          <a:p>
            <a:r>
              <a:rPr lang="en-US" dirty="0" smtClean="0"/>
              <a:t>4-Fibrin </a:t>
            </a:r>
            <a:r>
              <a:rPr lang="en-US" dirty="0"/>
              <a:t>formation via coagulation cascade (2o homeostasis)</a:t>
            </a:r>
          </a:p>
          <a:p>
            <a:r>
              <a:rPr lang="en-US" dirty="0" smtClean="0"/>
              <a:t>5-Clot </a:t>
            </a:r>
            <a:r>
              <a:rPr lang="en-US" dirty="0"/>
              <a:t>retraction</a:t>
            </a:r>
          </a:p>
          <a:p>
            <a:r>
              <a:rPr lang="en-US" dirty="0" smtClean="0"/>
              <a:t> 6-Fibrinolysis </a:t>
            </a:r>
            <a:r>
              <a:rPr lang="en-US" dirty="0"/>
              <a:t>and healing</a:t>
            </a:r>
          </a:p>
        </p:txBody>
      </p:sp>
      <p:pic>
        <p:nvPicPr>
          <p:cNvPr id="4" name="Picture 2"/>
          <p:cNvPicPr>
            <a:picLocks noChangeAspect="1" noChangeArrowheads="1"/>
          </p:cNvPicPr>
          <p:nvPr/>
        </p:nvPicPr>
        <p:blipFill>
          <a:blip r:embed="rId2"/>
          <a:srcRect/>
          <a:stretch>
            <a:fillRect/>
          </a:stretch>
        </p:blipFill>
        <p:spPr bwMode="auto">
          <a:xfrm>
            <a:off x="8748215" y="4255714"/>
            <a:ext cx="3443785" cy="2602286"/>
          </a:xfrm>
          <a:prstGeom prst="rect">
            <a:avLst/>
          </a:prstGeom>
          <a:noFill/>
          <a:ln w="9525">
            <a:noFill/>
            <a:miter lim="800000"/>
            <a:headEnd/>
            <a:tailEnd/>
          </a:ln>
          <a:effectLst/>
        </p:spPr>
      </p:pic>
    </p:spTree>
    <p:extLst>
      <p:ext uri="{BB962C8B-B14F-4D97-AF65-F5344CB8AC3E}">
        <p14:creationId xmlns:p14="http://schemas.microsoft.com/office/powerpoint/2010/main" xmlns="" val="3296366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Size Of Bleeding</a:t>
            </a:r>
            <a:endParaRPr lang="en-US" dirty="0"/>
          </a:p>
        </p:txBody>
      </p:sp>
      <p:sp>
        <p:nvSpPr>
          <p:cNvPr id="3" name="Content Placeholder 2"/>
          <p:cNvSpPr>
            <a:spLocks noGrp="1"/>
          </p:cNvSpPr>
          <p:nvPr>
            <p:ph idx="1"/>
          </p:nvPr>
        </p:nvSpPr>
        <p:spPr>
          <a:xfrm>
            <a:off x="568035" y="1597025"/>
            <a:ext cx="10882745" cy="4351338"/>
          </a:xfrm>
        </p:spPr>
        <p:txBody>
          <a:bodyPr/>
          <a:lstStyle/>
          <a:p>
            <a:r>
              <a:rPr lang="en-US" dirty="0" smtClean="0"/>
              <a:t>Blood to leak slowly from minute tears in  smallest  blood vessels             ( capillaries ) that do not blanch on applying pressure.</a:t>
            </a:r>
          </a:p>
          <a:p>
            <a:r>
              <a:rPr lang="en-US" dirty="0" smtClean="0"/>
              <a:t>Causing  bright or dark red pinpoint –size hemorrhages appear on the skin</a:t>
            </a:r>
          </a:p>
          <a:p>
            <a:r>
              <a:rPr lang="en-US" dirty="0" smtClean="0"/>
              <a:t>Called </a:t>
            </a:r>
            <a:r>
              <a:rPr lang="en-US" dirty="0" err="1" smtClean="0">
                <a:solidFill>
                  <a:srgbClr val="FF0000"/>
                </a:solidFill>
              </a:rPr>
              <a:t>petechiae</a:t>
            </a:r>
            <a:r>
              <a:rPr lang="en-US" dirty="0" smtClean="0"/>
              <a:t> measure less than 3 mm</a:t>
            </a:r>
          </a:p>
          <a:p>
            <a:r>
              <a:rPr lang="en-US" dirty="0" smtClean="0"/>
              <a:t>Or </a:t>
            </a:r>
            <a:r>
              <a:rPr lang="en-US" dirty="0" err="1" smtClean="0">
                <a:solidFill>
                  <a:srgbClr val="FF0000"/>
                </a:solidFill>
              </a:rPr>
              <a:t>purpura</a:t>
            </a:r>
            <a:r>
              <a:rPr lang="en-US" dirty="0" smtClean="0"/>
              <a:t> measure  from 3–10 mm</a:t>
            </a:r>
          </a:p>
          <a:p>
            <a:r>
              <a:rPr lang="en-US" dirty="0" smtClean="0"/>
              <a:t>Or </a:t>
            </a:r>
            <a:r>
              <a:rPr lang="en-US" dirty="0" err="1" smtClean="0">
                <a:solidFill>
                  <a:srgbClr val="FF0000"/>
                </a:solidFill>
              </a:rPr>
              <a:t>ecchymoses</a:t>
            </a:r>
            <a:r>
              <a:rPr lang="en-US" dirty="0" smtClean="0"/>
              <a:t> measure   greater than 1 cm </a:t>
            </a:r>
            <a:endParaRPr lang="en-US" dirty="0"/>
          </a:p>
        </p:txBody>
      </p:sp>
      <p:pic>
        <p:nvPicPr>
          <p:cNvPr id="1026" name="Picture 2" descr="C:\Documents and Settings\mmhennawy\Desktop\300px-Vasculitis.JPG"/>
          <p:cNvPicPr>
            <a:picLocks noChangeAspect="1" noChangeArrowheads="1"/>
          </p:cNvPicPr>
          <p:nvPr/>
        </p:nvPicPr>
        <p:blipFill>
          <a:blip r:embed="rId2"/>
          <a:srcRect/>
          <a:stretch>
            <a:fillRect/>
          </a:stretch>
        </p:blipFill>
        <p:spPr bwMode="auto">
          <a:xfrm>
            <a:off x="9334500" y="3543300"/>
            <a:ext cx="2857500" cy="33147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Site Of Bleeding</a:t>
            </a:r>
            <a:endParaRPr lang="en-US" dirty="0"/>
          </a:p>
        </p:txBody>
      </p:sp>
      <p:sp>
        <p:nvSpPr>
          <p:cNvPr id="3" name="Content Placeholder 2"/>
          <p:cNvSpPr>
            <a:spLocks noGrp="1"/>
          </p:cNvSpPr>
          <p:nvPr>
            <p:ph idx="1"/>
          </p:nvPr>
        </p:nvSpPr>
        <p:spPr>
          <a:xfrm>
            <a:off x="838200" y="1517072"/>
            <a:ext cx="10515600" cy="4904509"/>
          </a:xfrm>
        </p:spPr>
        <p:txBody>
          <a:bodyPr>
            <a:normAutofit fontScale="85000" lnSpcReduction="20000"/>
          </a:bodyPr>
          <a:lstStyle/>
          <a:p>
            <a:r>
              <a:rPr lang="en-US" dirty="0" smtClean="0"/>
              <a:t>On skin---  often occur in the lower limbs ( where gravity exerts increased pressure on the blood vessel walls)</a:t>
            </a:r>
          </a:p>
          <a:p>
            <a:pPr>
              <a:buNone/>
            </a:pPr>
            <a:r>
              <a:rPr lang="en-US" dirty="0" smtClean="0"/>
              <a:t>    Or along areas  constricted by tight clothing ( such as brassiere straps)</a:t>
            </a:r>
          </a:p>
          <a:p>
            <a:r>
              <a:rPr lang="en-US" dirty="0" smtClean="0"/>
              <a:t>On mucous membranes --- on the inside of the cheeks ( owing to pressure  from chewing )</a:t>
            </a:r>
          </a:p>
          <a:p>
            <a:pPr>
              <a:buNone/>
            </a:pPr>
            <a:r>
              <a:rPr lang="en-US" dirty="0" smtClean="0"/>
              <a:t>    Or bleeding of the  gums or blisters in the mouth</a:t>
            </a:r>
          </a:p>
          <a:p>
            <a:pPr>
              <a:buNone/>
            </a:pPr>
            <a:r>
              <a:rPr lang="en-US" dirty="0" smtClean="0"/>
              <a:t>    Or  Nose bleeds</a:t>
            </a:r>
          </a:p>
          <a:p>
            <a:r>
              <a:rPr lang="en-US" dirty="0" smtClean="0"/>
              <a:t>Easy bruising</a:t>
            </a:r>
          </a:p>
          <a:p>
            <a:r>
              <a:rPr lang="en-US" dirty="0" smtClean="0"/>
              <a:t>Prolonged or heavy menstrual periods</a:t>
            </a:r>
          </a:p>
          <a:p>
            <a:r>
              <a:rPr lang="en-US" dirty="0" smtClean="0"/>
              <a:t>Prolonged bleeding after a minor cut or after dental or surgical procedures</a:t>
            </a:r>
          </a:p>
          <a:p>
            <a:r>
              <a:rPr lang="en-US" dirty="0" smtClean="0"/>
              <a:t>Bleeding into the stomach or intestine---black or tarry stools</a:t>
            </a:r>
          </a:p>
          <a:p>
            <a:r>
              <a:rPr lang="en-US" dirty="0" smtClean="0"/>
              <a:t>&lt;10,000: risk for spontaneous intracranial hemorrhage (sudden onset of severe headache , nausea , vomiting , </a:t>
            </a:r>
            <a:r>
              <a:rPr lang="en-US" dirty="0" err="1" smtClean="0"/>
              <a:t>vission</a:t>
            </a:r>
            <a:r>
              <a:rPr lang="en-US" dirty="0" smtClean="0"/>
              <a:t> loss or confusion)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418" y="136524"/>
            <a:ext cx="10515600" cy="861002"/>
          </a:xfrm>
        </p:spPr>
        <p:txBody>
          <a:bodyPr/>
          <a:lstStyle/>
          <a:p>
            <a:pPr algn="ctr"/>
            <a:r>
              <a:rPr lang="en-US" dirty="0" smtClean="0"/>
              <a:t>Degrees Of Thrombocytopenia </a:t>
            </a:r>
            <a:endParaRPr lang="en-US" dirty="0"/>
          </a:p>
        </p:txBody>
      </p:sp>
      <p:sp>
        <p:nvSpPr>
          <p:cNvPr id="3" name="Content Placeholder 2"/>
          <p:cNvSpPr>
            <a:spLocks noGrp="1"/>
          </p:cNvSpPr>
          <p:nvPr>
            <p:ph idx="1"/>
          </p:nvPr>
        </p:nvSpPr>
        <p:spPr>
          <a:xfrm>
            <a:off x="332509" y="1018308"/>
            <a:ext cx="11554691" cy="5507183"/>
          </a:xfrm>
        </p:spPr>
        <p:txBody>
          <a:bodyPr>
            <a:normAutofit lnSpcReduction="10000"/>
          </a:bodyPr>
          <a:lstStyle/>
          <a:p>
            <a:r>
              <a:rPr lang="en-US" dirty="0" smtClean="0"/>
              <a:t>Thrombocytopenia is defined as a platelet count below the lower limit of normal (</a:t>
            </a:r>
            <a:r>
              <a:rPr lang="en-US" dirty="0" err="1" smtClean="0"/>
              <a:t>ie</a:t>
            </a:r>
            <a:r>
              <a:rPr lang="en-US" dirty="0" smtClean="0"/>
              <a:t>, &lt;150,000/</a:t>
            </a:r>
            <a:r>
              <a:rPr lang="en-US" dirty="0" err="1" smtClean="0"/>
              <a:t>microL</a:t>
            </a:r>
            <a:r>
              <a:rPr lang="en-US" dirty="0" smtClean="0"/>
              <a:t> [150 x 10</a:t>
            </a:r>
            <a:r>
              <a:rPr lang="en-US" baseline="30000" dirty="0" smtClean="0"/>
              <a:t>9</a:t>
            </a:r>
            <a:r>
              <a:rPr lang="en-US" dirty="0" smtClean="0"/>
              <a:t>/L] for adults).</a:t>
            </a:r>
          </a:p>
          <a:p>
            <a:r>
              <a:rPr lang="en-US" dirty="0" smtClean="0">
                <a:solidFill>
                  <a:srgbClr val="FF0000"/>
                </a:solidFill>
              </a:rPr>
              <a:t>According to count of platelets</a:t>
            </a:r>
          </a:p>
          <a:p>
            <a:r>
              <a:rPr lang="en-US" dirty="0" smtClean="0"/>
              <a:t>Mild (platelet count 100,000 to 150,000/</a:t>
            </a:r>
            <a:r>
              <a:rPr lang="en-US" dirty="0" err="1" smtClean="0"/>
              <a:t>microL</a:t>
            </a:r>
            <a:r>
              <a:rPr lang="en-US" dirty="0" smtClean="0"/>
              <a:t>), </a:t>
            </a:r>
          </a:p>
          <a:p>
            <a:r>
              <a:rPr lang="en-US" dirty="0" smtClean="0"/>
              <a:t>Moderate (50,000 to 99,000/</a:t>
            </a:r>
            <a:r>
              <a:rPr lang="en-US" dirty="0" err="1" smtClean="0"/>
              <a:t>microL</a:t>
            </a:r>
            <a:r>
              <a:rPr lang="en-US" dirty="0" smtClean="0"/>
              <a:t>), and </a:t>
            </a:r>
          </a:p>
          <a:p>
            <a:r>
              <a:rPr lang="en-US" dirty="0" smtClean="0"/>
              <a:t>Severe (&lt;50,000/</a:t>
            </a:r>
            <a:r>
              <a:rPr lang="en-US" dirty="0" err="1" smtClean="0"/>
              <a:t>microL</a:t>
            </a:r>
            <a:r>
              <a:rPr lang="en-US" dirty="0" smtClean="0"/>
              <a:t>) </a:t>
            </a:r>
          </a:p>
          <a:p>
            <a:r>
              <a:rPr lang="en-US" dirty="0" smtClean="0">
                <a:solidFill>
                  <a:srgbClr val="FF0000"/>
                </a:solidFill>
              </a:rPr>
              <a:t>According to f the underlying disease,</a:t>
            </a:r>
            <a:r>
              <a:rPr lang="en-US" dirty="0" smtClean="0"/>
              <a:t> and may be unpredictable. </a:t>
            </a:r>
            <a:endParaRPr lang="en-US" dirty="0" smtClean="0">
              <a:solidFill>
                <a:srgbClr val="FF0000"/>
              </a:solidFill>
            </a:endParaRPr>
          </a:p>
          <a:p>
            <a:r>
              <a:rPr lang="en-US" dirty="0" err="1" smtClean="0"/>
              <a:t>Eg</a:t>
            </a:r>
            <a:r>
              <a:rPr lang="en-US" dirty="0" smtClean="0"/>
              <a:t>, in the setting of gestational thrombocytopenia, we consider a platelet count between 80,000 and 150,000/</a:t>
            </a:r>
            <a:r>
              <a:rPr lang="en-US" dirty="0" err="1" smtClean="0"/>
              <a:t>microL</a:t>
            </a:r>
            <a:r>
              <a:rPr lang="en-US" dirty="0" smtClean="0"/>
              <a:t> to represent mild thrombocytopenia; </a:t>
            </a:r>
          </a:p>
          <a:p>
            <a:r>
              <a:rPr lang="en-US" dirty="0" smtClean="0"/>
              <a:t>in the setting of immune thrombocytopenia [ITP], we consider a platelet count &lt;30,000/</a:t>
            </a:r>
            <a:r>
              <a:rPr lang="en-US" dirty="0" err="1" smtClean="0"/>
              <a:t>microL</a:t>
            </a:r>
            <a:r>
              <a:rPr lang="en-US" dirty="0" smtClean="0"/>
              <a:t> to represent severe thrombocytopenia)</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5375</Words>
  <Application>Microsoft Office PowerPoint</Application>
  <PresentationFormat>Custom</PresentationFormat>
  <Paragraphs>405</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Thrombocytopenia During Pregnancy</vt:lpstr>
      <vt:lpstr>Slide 2</vt:lpstr>
      <vt:lpstr>Thrombocytes or platelets</vt:lpstr>
      <vt:lpstr> Functions Of The Platelets </vt:lpstr>
      <vt:lpstr>Spontanuos Extravasation Of Red Blood Cells  Into The Surrounding Tissues In Thrombocytopenia</vt:lpstr>
      <vt:lpstr> Process of Hemostasis </vt:lpstr>
      <vt:lpstr>Size Of Bleeding</vt:lpstr>
      <vt:lpstr>Site Of Bleeding</vt:lpstr>
      <vt:lpstr>Degrees Of Thrombocytopenia </vt:lpstr>
      <vt:lpstr>Risk Of Bleeding</vt:lpstr>
      <vt:lpstr>A Physiological Fall In  The Platelet Count</vt:lpstr>
      <vt:lpstr> Thrombocytopenia During pregnancy </vt:lpstr>
      <vt:lpstr>Thrombocytopenia  Causes. </vt:lpstr>
      <vt:lpstr>Maternal Thrombocytopenia</vt:lpstr>
      <vt:lpstr> Maternal thrombocytopenia Causes </vt:lpstr>
      <vt:lpstr>Investigations</vt:lpstr>
      <vt:lpstr>Slide 17</vt:lpstr>
      <vt:lpstr> Pseudothrombopenia </vt:lpstr>
      <vt:lpstr>Gestational Thrombocytopenia (GTP) Or Incidental Thrombocytopenia Of Pregnancy</vt:lpstr>
      <vt:lpstr>Slide 20</vt:lpstr>
      <vt:lpstr>Autoimmune Thrombocytopenia, Or  Idiopathic Thrombocytopenicpurpura (ITP) </vt:lpstr>
      <vt:lpstr>Slide 22</vt:lpstr>
      <vt:lpstr>Slide 23</vt:lpstr>
      <vt:lpstr>Slide 24</vt:lpstr>
      <vt:lpstr> PREGNANCY TREATMENT AND CARE </vt:lpstr>
      <vt:lpstr>Slide 26</vt:lpstr>
      <vt:lpstr>Glucocorticoids</vt:lpstr>
      <vt:lpstr>Intravenous immunoglobulin (IVIG)</vt:lpstr>
      <vt:lpstr>Intravenous anti-D immunoglobulin </vt:lpstr>
      <vt:lpstr>Splenectomy</vt:lpstr>
      <vt:lpstr>Platelet transfusions </vt:lpstr>
      <vt:lpstr>Platelet counts below which transfusion should be considered</vt:lpstr>
      <vt:lpstr>Thrombopoietin receptor agonists</vt:lpstr>
      <vt:lpstr>Rituximab</vt:lpstr>
      <vt:lpstr>specialized care beyond attention to platelet count</vt:lpstr>
      <vt:lpstr>Slide 36</vt:lpstr>
      <vt:lpstr>Route of delivery </vt:lpstr>
      <vt:lpstr> Preeclampsia </vt:lpstr>
      <vt:lpstr>HELLP syndrome </vt:lpstr>
      <vt:lpstr> Acute fatty liver of pregnancy (AFLP) </vt:lpstr>
      <vt:lpstr>Slide 41</vt:lpstr>
      <vt:lpstr>Disseminated intravascular coagulation</vt:lpstr>
      <vt:lpstr>Nutritional deficiencies</vt:lpstr>
      <vt:lpstr>Thrombotic thrombocytopenic purpura (TTP) </vt:lpstr>
      <vt:lpstr> Dilutional or Post-transfusion purpura </vt:lpstr>
      <vt:lpstr>Marrow infiltrative disorders</vt:lpstr>
      <vt:lpstr>Drug induced thrombocytopenia</vt:lpstr>
      <vt:lpstr> Heparin Induced Thrombocytopenia (HIT) </vt:lpstr>
      <vt:lpstr>Aspirin, Non-Steroidal Anti-Inflammatory Agents, And Glycoprotein IIb/IIIa Antagonists</vt:lpstr>
      <vt:lpstr>Hemolytic Uremic Syndrome (HUS),</vt:lpstr>
      <vt:lpstr> Appartent Or Distributional Thrombocytopenia </vt:lpstr>
      <vt:lpstr>Autoimmune  disease chronic  thrombocytopenia</vt:lpstr>
      <vt:lpstr>Fetal and neonatal thrombocytopenia</vt:lpstr>
      <vt:lpstr>Fetal and neonatal thrombocytopenia Causes</vt:lpstr>
      <vt:lpstr> Laboratory evaluations  </vt:lpstr>
      <vt:lpstr>Fetal and neonatal alloimmune thrombocytopenia (NAIT)</vt:lpstr>
      <vt:lpstr>Slide 57</vt:lpstr>
      <vt:lpstr> Conclusion</vt:lpstr>
      <vt:lpstr>Slide 59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Thrombocytopenia During Pregnancy</dc:title>
  <dc:creator>MHennawy</dc:creator>
  <cp:lastModifiedBy>MUHAMMAD</cp:lastModifiedBy>
  <cp:revision>432</cp:revision>
  <dcterms:created xsi:type="dcterms:W3CDTF">2018-02-08T05:11:12Z</dcterms:created>
  <dcterms:modified xsi:type="dcterms:W3CDTF">2018-03-01T17:46:29Z</dcterms:modified>
</cp:coreProperties>
</file>