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27" r:id="rId4"/>
    <p:sldId id="338" r:id="rId5"/>
    <p:sldId id="302" r:id="rId6"/>
    <p:sldId id="258" r:id="rId7"/>
    <p:sldId id="278" r:id="rId8"/>
    <p:sldId id="309" r:id="rId9"/>
    <p:sldId id="306" r:id="rId10"/>
    <p:sldId id="332" r:id="rId11"/>
    <p:sldId id="305" r:id="rId12"/>
    <p:sldId id="339" r:id="rId13"/>
    <p:sldId id="329" r:id="rId14"/>
    <p:sldId id="325" r:id="rId15"/>
    <p:sldId id="335" r:id="rId16"/>
    <p:sldId id="326" r:id="rId17"/>
    <p:sldId id="307" r:id="rId18"/>
    <p:sldId id="308" r:id="rId19"/>
    <p:sldId id="330" r:id="rId20"/>
    <p:sldId id="331" r:id="rId21"/>
    <p:sldId id="334" r:id="rId22"/>
    <p:sldId id="336" r:id="rId23"/>
    <p:sldId id="337" r:id="rId24"/>
    <p:sldId id="311" r:id="rId25"/>
    <p:sldId id="310" r:id="rId26"/>
    <p:sldId id="340" r:id="rId27"/>
    <p:sldId id="313" r:id="rId28"/>
    <p:sldId id="328" r:id="rId29"/>
    <p:sldId id="314" r:id="rId30"/>
    <p:sldId id="315" r:id="rId31"/>
    <p:sldId id="316" r:id="rId32"/>
    <p:sldId id="317" r:id="rId33"/>
    <p:sldId id="318" r:id="rId34"/>
    <p:sldId id="319" r:id="rId35"/>
    <p:sldId id="323" r:id="rId36"/>
    <p:sldId id="324" r:id="rId37"/>
    <p:sldId id="320" r:id="rId38"/>
    <p:sldId id="333" r:id="rId39"/>
    <p:sldId id="26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0"/>
            <a:ext cx="5181600" cy="4114800"/>
          </a:xfrm>
        </p:spPr>
        <p:txBody>
          <a:bodyPr>
            <a:normAutofit fontScale="90000"/>
          </a:bodyPr>
          <a:lstStyle/>
          <a:p>
            <a:r>
              <a:rPr lang="en-US" sz="4800" b="1" dirty="0" err="1" smtClean="0"/>
              <a:t>Recommendoma</a:t>
            </a:r>
            <a:r>
              <a:rPr lang="en-US" sz="4800" b="1" dirty="0" smtClean="0"/>
              <a:t/>
            </a:r>
            <a:br>
              <a:rPr lang="en-US" sz="4800" b="1" dirty="0" smtClean="0"/>
            </a:br>
            <a:r>
              <a:rPr lang="en-US" sz="4800" b="1" dirty="0" smtClean="0"/>
              <a:t>Syndrome</a:t>
            </a:r>
            <a:br>
              <a:rPr lang="en-US" sz="4800" b="1" dirty="0" smtClean="0"/>
            </a:br>
            <a:r>
              <a:rPr lang="en-US" sz="4800" b="1" dirty="0" smtClean="0"/>
              <a:t>  Or </a:t>
            </a:r>
            <a:br>
              <a:rPr lang="en-US" sz="4800" b="1" dirty="0" smtClean="0"/>
            </a:br>
            <a:r>
              <a:rPr lang="en-US" sz="4800" b="1" dirty="0" smtClean="0"/>
              <a:t>VIP</a:t>
            </a:r>
            <a:br>
              <a:rPr lang="en-US" sz="4800" b="1" dirty="0" smtClean="0"/>
            </a:br>
            <a:r>
              <a:rPr lang="en-US" sz="2800" b="1" dirty="0" smtClean="0"/>
              <a:t>(very important person )</a:t>
            </a:r>
            <a:br>
              <a:rPr lang="en-US" sz="2800" b="1" dirty="0" smtClean="0"/>
            </a:br>
            <a:r>
              <a:rPr lang="en-US" sz="4800" b="1" dirty="0" smtClean="0"/>
              <a:t> Syndrome</a:t>
            </a:r>
            <a:endParaRPr lang="en-US" sz="4800" b="1" dirty="0"/>
          </a:p>
        </p:txBody>
      </p:sp>
      <p:sp>
        <p:nvSpPr>
          <p:cNvPr id="3" name="Subtitle 2"/>
          <p:cNvSpPr>
            <a:spLocks noGrp="1"/>
          </p:cNvSpPr>
          <p:nvPr>
            <p:ph type="subTitle" idx="1"/>
          </p:nvPr>
        </p:nvSpPr>
        <p:spPr>
          <a:xfrm>
            <a:off x="381000" y="3886200"/>
            <a:ext cx="3657600" cy="1752600"/>
          </a:xfrm>
        </p:spPr>
        <p:txBody>
          <a:bodyPr>
            <a:normAutofit fontScale="47500" lnSpcReduction="20000"/>
          </a:bodyPr>
          <a:lstStyle/>
          <a:p>
            <a:r>
              <a:rPr lang="en-US" b="1" dirty="0">
                <a:solidFill>
                  <a:srgbClr val="002060"/>
                </a:solidFill>
              </a:rPr>
              <a:t>Muhammad  </a:t>
            </a:r>
            <a:r>
              <a:rPr lang="en-US" b="1" dirty="0" err="1" smtClean="0">
                <a:solidFill>
                  <a:srgbClr val="002060"/>
                </a:solidFill>
              </a:rPr>
              <a:t>Muhammad</a:t>
            </a:r>
            <a:r>
              <a:rPr lang="en-US" b="1" dirty="0" smtClean="0">
                <a:solidFill>
                  <a:srgbClr val="002060"/>
                </a:solidFill>
              </a:rPr>
              <a:t>  </a:t>
            </a:r>
            <a:r>
              <a:rPr lang="en-US" b="1" dirty="0">
                <a:solidFill>
                  <a:srgbClr val="002060"/>
                </a:solidFill>
              </a:rPr>
              <a:t>Al </a:t>
            </a:r>
            <a:r>
              <a:rPr lang="en-US" b="1" dirty="0" err="1">
                <a:solidFill>
                  <a:srgbClr val="002060"/>
                </a:solidFill>
              </a:rPr>
              <a:t>Hennawy</a:t>
            </a:r>
            <a:endParaRPr lang="en-US" b="1" dirty="0">
              <a:solidFill>
                <a:srgbClr val="002060"/>
              </a:solidFill>
            </a:endParaRPr>
          </a:p>
          <a:p>
            <a:r>
              <a:rPr lang="en-US" b="1" dirty="0">
                <a:solidFill>
                  <a:srgbClr val="FF0000"/>
                </a:solidFill>
              </a:rPr>
              <a:t>Senior Consultant Obstetrician &amp; </a:t>
            </a:r>
            <a:r>
              <a:rPr lang="en-US" b="1" dirty="0" err="1">
                <a:solidFill>
                  <a:srgbClr val="FF0000"/>
                </a:solidFill>
              </a:rPr>
              <a:t>Gynacologist</a:t>
            </a:r>
            <a:endParaRPr lang="en-US" b="1" dirty="0">
              <a:solidFill>
                <a:srgbClr val="FF0000"/>
              </a:solidFill>
            </a:endParaRPr>
          </a:p>
          <a:p>
            <a:r>
              <a:rPr lang="en-US" b="1" dirty="0" err="1"/>
              <a:t>Ras</a:t>
            </a:r>
            <a:r>
              <a:rPr lang="en-US" b="1" dirty="0"/>
              <a:t> El Bar Central Hospital  ,Egypt</a:t>
            </a:r>
          </a:p>
          <a:p>
            <a:r>
              <a:rPr lang="en-US" b="1" dirty="0" smtClean="0"/>
              <a:t>mmhennawy.site44.com</a:t>
            </a:r>
          </a:p>
          <a:p>
            <a:r>
              <a:rPr lang="en-US" b="1" dirty="0" smtClean="0"/>
              <a:t>www.drhennawy.8m.net</a:t>
            </a:r>
            <a:endParaRPr lang="en-US" b="1" dirty="0"/>
          </a:p>
          <a:p>
            <a:endParaRPr lang="en-US" dirty="0"/>
          </a:p>
        </p:txBody>
      </p:sp>
      <p:pic>
        <p:nvPicPr>
          <p:cNvPr id="1026" name="Picture 2" descr="C:\Documents and Settings\mmhennawy\Desktop\10394_Untitled-7.gif"/>
          <p:cNvPicPr>
            <a:picLocks noChangeAspect="1" noChangeArrowheads="1"/>
          </p:cNvPicPr>
          <p:nvPr/>
        </p:nvPicPr>
        <p:blipFill>
          <a:blip r:embed="rId2"/>
          <a:srcRect/>
          <a:stretch>
            <a:fillRect/>
          </a:stretch>
        </p:blipFill>
        <p:spPr bwMode="auto">
          <a:xfrm>
            <a:off x="5946386" y="4457960"/>
            <a:ext cx="3197614" cy="2400040"/>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316182"/>
            <a:ext cx="1981200" cy="236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 VIP may insist on the senior-most specialist at an academic institution or teaching hospital—the chair of the department of medicine, or of surgery, for instance. But the senior-most, or most eminent, caregiver is not necessarily the most skilled at performing a given procedure. Such an individual may be out of practice, or no longer up-to-date, and the "no name" subordinate may actually be much more skilled.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Inefficient Use Of Health Resources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Medical</a:t>
            </a:r>
            <a:r>
              <a:rPr lang="en-US" dirty="0" smtClean="0"/>
              <a:t> professionals can be vulnerable to clouded judgment, and thus cause harm to their patients</a:t>
            </a:r>
          </a:p>
          <a:p>
            <a:r>
              <a:rPr lang="en-US" dirty="0" smtClean="0"/>
              <a:t>When physicians suffer a loss of judgment in the face of the glamour and prestige of a famous client</a:t>
            </a:r>
          </a:p>
          <a:p>
            <a:r>
              <a:rPr lang="en-US" dirty="0" smtClean="0"/>
              <a:t> </a:t>
            </a:r>
            <a:r>
              <a:rPr lang="en-US" dirty="0" smtClean="0">
                <a:solidFill>
                  <a:srgbClr val="00B050"/>
                </a:solidFill>
              </a:rPr>
              <a:t>(Doctors Didn’t Follow Standard Practices because the Patient was a VIP”)</a:t>
            </a:r>
          </a:p>
          <a:p>
            <a:r>
              <a:rPr lang="en-US" dirty="0" smtClean="0"/>
              <a:t>Absence of an adequate register of </a:t>
            </a:r>
            <a:r>
              <a:rPr lang="en-US" dirty="0" smtClean="0">
                <a:solidFill>
                  <a:schemeClr val="accent1">
                    <a:lumMod val="75000"/>
                  </a:schemeClr>
                </a:solidFill>
              </a:rPr>
              <a:t>clinical </a:t>
            </a:r>
            <a:r>
              <a:rPr lang="en-US" dirty="0" smtClean="0"/>
              <a:t>data and </a:t>
            </a:r>
          </a:p>
          <a:p>
            <a:r>
              <a:rPr lang="en-US" dirty="0" smtClean="0"/>
              <a:t>Change in usual clinical practice on interpretation of diagnostic </a:t>
            </a:r>
            <a:r>
              <a:rPr lang="en-US" dirty="0" smtClean="0">
                <a:solidFill>
                  <a:schemeClr val="accent1">
                    <a:lumMod val="75000"/>
                  </a:schemeClr>
                </a:solidFill>
              </a:rPr>
              <a:t>tests </a:t>
            </a:r>
            <a:r>
              <a:rPr lang="en-US" dirty="0" smtClean="0"/>
              <a:t>as well as</a:t>
            </a:r>
          </a:p>
          <a:p>
            <a:r>
              <a:rPr lang="en-US" dirty="0" smtClean="0"/>
              <a:t> In the indication of </a:t>
            </a:r>
            <a:r>
              <a:rPr lang="en-US" dirty="0" smtClean="0">
                <a:solidFill>
                  <a:schemeClr val="accent1">
                    <a:lumMod val="75000"/>
                  </a:schemeClr>
                </a:solidFill>
              </a:rPr>
              <a:t>treatment </a:t>
            </a:r>
            <a:r>
              <a:rPr lang="en-US" dirty="0" smtClean="0"/>
              <a:t>of these patients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Every test has its own set of possible complications. Each consultant feels compelled to add something to the evaluation, which usually means even more tests, and more possible complications. And once too many consultants are involved, there is no “captain of the ship” and care can become fragmented and even more inefficient and dangerous.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VIPs may be prescribed narcotics or other controlled substances when an ordinary patient would be denied them, or they may be over-medicated with larger amounts of such drugs than appropriate.</a:t>
            </a:r>
          </a:p>
          <a:p>
            <a:endParaRPr lang="en-US" dirty="0" smtClean="0"/>
          </a:p>
          <a:p>
            <a:r>
              <a:rPr lang="en-US" dirty="0" smtClean="0"/>
              <a:t>VIP medicine can be extravagant and wasteful. Excessive drug prescriptions may be written and imaging studies ordered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Using his or her status to influence a given professional or institution to make unorthodox decisions under the pressure or presence of said VIP—that relates to the accessibility and quality of health care</a:t>
            </a:r>
            <a:endParaRPr lang="en-US" dirty="0"/>
          </a:p>
        </p:txBody>
      </p:sp>
      <p:pic>
        <p:nvPicPr>
          <p:cNvPr id="6146" name="Picture 2" descr="D:\lecture sources\recomendoma or vip  syndrome\hd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100" y="4407477"/>
            <a:ext cx="1866900" cy="2457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treating a V.I.P., doctors may avoid giving bad news. In hopes of sparing their special patient from pain or time-consuming care, a doctor may opt to skip basic tests or procedures — even though these exams may have provided important information. The flip side is that V.I.P. treatment may result in extra and unnecessary tests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Prominent or famous people who fall ill have obvious reasons for desiring instant and ample medical care. Additionally, they have a desire to avoid public scrutiny in matters of private medical care, as all patients do, and may demand special accommodations on this basis. They may want to avoid the prying eyes of journalists as well as those of the curious onlookers among the hospital staff who may not be directly involved in their care. Their desire for privacy is an understandable aspect of their need for extra security. Often the pressure on medical staff for special accommodations comes from a VIP's entourage rather than from the patient.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Hospital</a:t>
            </a:r>
            <a:r>
              <a:rPr lang="en-US" dirty="0" smtClean="0"/>
              <a:t> administrators may meddle in decisions if the patient is a potential financial donor.</a:t>
            </a:r>
            <a:endParaRPr lang="en-US" dirty="0"/>
          </a:p>
        </p:txBody>
      </p:sp>
      <p:pic>
        <p:nvPicPr>
          <p:cNvPr id="5122" name="Picture 2" descr="D:\lecture sources\recomendoma or vip  syndrome\d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5043920"/>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Some observers</a:t>
            </a:r>
            <a:r>
              <a:rPr lang="en-US" baseline="30000" dirty="0" smtClean="0"/>
              <a:t> </a:t>
            </a:r>
            <a:r>
              <a:rPr lang="en-US" dirty="0" smtClean="0"/>
              <a:t> object that, although it is not surprising that those with fame or wealth receive more attention when sick, it seems unfair that they should get "better" medical care than others, especially in cases where scarce resources, including time, are reallocated to accommodate them.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Like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The presence of numerous unexpected and unusual complications in recommended patients that the treating physician is trying to give a better assistance</a:t>
            </a:r>
            <a:endParaRPr lang="en-US" dirty="0"/>
          </a:p>
        </p:txBody>
      </p:sp>
      <p:pic>
        <p:nvPicPr>
          <p:cNvPr id="1026" name="Picture 2" descr="D:\lecture sources\recomendoma or vip  syndrome\sfea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724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former </a:t>
            </a:r>
            <a:r>
              <a:rPr lang="en-US" dirty="0" smtClean="0">
                <a:solidFill>
                  <a:srgbClr val="00B050"/>
                </a:solidFill>
              </a:rPr>
              <a:t>President Gerald Ford </a:t>
            </a:r>
            <a:r>
              <a:rPr lang="en-US" dirty="0" smtClean="0"/>
              <a:t>was discharged from the hospital with the diagnosis of an inner-ear infection when, in fact, he had suffered a stroke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00B050"/>
                </a:solidFill>
              </a:rPr>
              <a:t>Prince</a:t>
            </a:r>
            <a:r>
              <a:rPr lang="en-US" dirty="0" smtClean="0"/>
              <a:t> died of an </a:t>
            </a:r>
            <a:r>
              <a:rPr lang="en-US" dirty="0" err="1" smtClean="0"/>
              <a:t>opioid</a:t>
            </a:r>
            <a:r>
              <a:rPr lang="en-US" dirty="0" smtClean="0"/>
              <a:t> addiction that may have been facilitated by physicians prescribing too powerful a drug under circumstances in which they were not licensed or registered to prescribe them.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Jackson's personal doctor, Conrad Murray, spent two years in prison after his involuntary manslaughter conviction in the King of Pop's 2009 death. </a:t>
            </a:r>
            <a:r>
              <a:rPr lang="en-US" dirty="0" smtClean="0">
                <a:solidFill>
                  <a:srgbClr val="00B050"/>
                </a:solidFill>
              </a:rPr>
              <a:t>Jackson</a:t>
            </a:r>
            <a:r>
              <a:rPr lang="en-US" dirty="0" smtClean="0"/>
              <a:t> had requested a surgical anesthetic, </a:t>
            </a:r>
            <a:r>
              <a:rPr lang="en-US" dirty="0" err="1" smtClean="0"/>
              <a:t>propofol</a:t>
            </a:r>
            <a:r>
              <a:rPr lang="en-US" dirty="0" smtClean="0"/>
              <a:t>, to help him sleep, calling it his "milk," according to trial testimony. Prosecutors said Murray supplied the drug and didn't notice when Jackson stopped breathing.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Another doctor took a </a:t>
            </a:r>
            <a:r>
              <a:rPr lang="en-US" dirty="0" err="1" smtClean="0"/>
              <a:t>cellphone</a:t>
            </a:r>
            <a:r>
              <a:rPr lang="en-US" dirty="0" smtClean="0"/>
              <a:t> photo of </a:t>
            </a:r>
            <a:r>
              <a:rPr lang="en-US" dirty="0" smtClean="0">
                <a:solidFill>
                  <a:srgbClr val="00B050"/>
                </a:solidFill>
              </a:rPr>
              <a:t>Joan Rivers </a:t>
            </a:r>
            <a:r>
              <a:rPr lang="en-US" dirty="0" smtClean="0"/>
              <a:t>on the operating table, according to a recently settled malpractice lawsuit. That's a clear sign of clouded judgment, Dinwiddie said.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smtClean="0"/>
              <a:t>Prevention</a:t>
            </a:r>
            <a:endParaRPr lang="en-US" dirty="0"/>
          </a:p>
        </p:txBody>
      </p:sp>
      <p:pic>
        <p:nvPicPr>
          <p:cNvPr id="7170" name="Picture 2" descr="D:\lecture sources\recomendoma or vip  syndrome\j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499" y="4114800"/>
            <a:ext cx="2200275" cy="2076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best way to prevent  this "syndrome of recommended patient" is to </a:t>
            </a:r>
          </a:p>
          <a:p>
            <a:r>
              <a:rPr lang="en-US" dirty="0" smtClean="0"/>
              <a:t>maintain, even within these patients, an attitude based on solid clinical knowledge and </a:t>
            </a:r>
          </a:p>
          <a:p>
            <a:r>
              <a:rPr lang="en-US" dirty="0" smtClean="0"/>
              <a:t>to follow up the same clinical rules accepted for other patients.</a:t>
            </a:r>
            <a:endParaRPr lang="en-US" dirty="0"/>
          </a:p>
        </p:txBody>
      </p:sp>
      <p:pic>
        <p:nvPicPr>
          <p:cNvPr id="9218" name="Picture 2" descr="D:\lecture sources\recomendoma or vip  syndrome\6176473_stock-vector-very-important-person-v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704290"/>
            <a:ext cx="3048000" cy="2153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Mariano and McLeod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Based on their experience caring for three American presidents, </a:t>
            </a:r>
            <a:r>
              <a:rPr lang="en-US" dirty="0" smtClean="0">
                <a:solidFill>
                  <a:srgbClr val="FF0000"/>
                </a:solidFill>
              </a:rPr>
              <a:t>Mariano and McLeod</a:t>
            </a:r>
            <a:r>
              <a:rPr lang="en-US" baseline="30000" dirty="0" smtClean="0">
                <a:solidFill>
                  <a:srgbClr val="FF0000"/>
                </a:solidFill>
              </a:rPr>
              <a:t>7</a:t>
            </a:r>
            <a:r>
              <a:rPr lang="en-US" dirty="0" smtClean="0">
                <a:solidFill>
                  <a:srgbClr val="FF0000"/>
                </a:solidFill>
              </a:rPr>
              <a:t> </a:t>
            </a:r>
            <a:r>
              <a:rPr lang="en-US" dirty="0" smtClean="0"/>
              <a:t>offered three directives for caring for VIPs:</a:t>
            </a:r>
          </a:p>
          <a:p>
            <a:r>
              <a:rPr lang="en-US" b="1" dirty="0" smtClean="0"/>
              <a:t>V</a:t>
            </a:r>
            <a:r>
              <a:rPr lang="en-US" dirty="0" smtClean="0"/>
              <a:t>ow to value your medical skills and judgment</a:t>
            </a:r>
          </a:p>
          <a:p>
            <a:r>
              <a:rPr lang="en-US" b="1" dirty="0" smtClean="0"/>
              <a:t>I</a:t>
            </a:r>
            <a:r>
              <a:rPr lang="en-US" dirty="0" smtClean="0"/>
              <a:t>ntend to command the medical aspects of the situation</a:t>
            </a:r>
          </a:p>
          <a:p>
            <a:r>
              <a:rPr lang="en-US" b="1" dirty="0" smtClean="0"/>
              <a:t>P</a:t>
            </a:r>
            <a:r>
              <a:rPr lang="en-US" dirty="0" smtClean="0"/>
              <a:t>ractice medicine the same way for all your patients.</a:t>
            </a:r>
            <a:r>
              <a:rPr lang="en-US" baseline="30000" dirty="0" smtClean="0"/>
              <a:t>7</a:t>
            </a:r>
            <a:endParaRPr lang="en-US" dirty="0" smtClean="0"/>
          </a:p>
          <a:p>
            <a:r>
              <a:rPr lang="en-US" dirty="0" smtClean="0"/>
              <a:t>In this paper, we hope to extend the sparse literature on the VIP syndrome by proposing nine principles of caring for VIPs, with recommendations specific to the type of VIP where applicable.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0200"/>
            <a:ext cx="8229600" cy="1143000"/>
          </a:xfrm>
        </p:spPr>
        <p:txBody>
          <a:bodyPr>
            <a:normAutofit fontScale="90000"/>
          </a:bodyPr>
          <a:lstStyle/>
          <a:p>
            <a:r>
              <a:rPr lang="en-US" dirty="0" smtClean="0"/>
              <a:t>Guzman et al  offer </a:t>
            </a:r>
            <a:br>
              <a:rPr lang="en-US" dirty="0" smtClean="0"/>
            </a:br>
            <a:r>
              <a:rPr lang="en-US" dirty="0" smtClean="0"/>
              <a:t>9 principles in handling VIPs </a:t>
            </a:r>
            <a:endParaRPr lang="en-US" dirty="0"/>
          </a:p>
        </p:txBody>
      </p:sp>
      <p:pic>
        <p:nvPicPr>
          <p:cNvPr id="8194" name="Picture 2" descr="D:\lecture sources\recomendoma or vip  syndrome\oj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206" y="3886200"/>
            <a:ext cx="2486025" cy="183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“that’s where you’ve got to </a:t>
            </a:r>
          </a:p>
          <a:p>
            <a:r>
              <a:rPr lang="en-US" b="1" dirty="0" smtClean="0">
                <a:solidFill>
                  <a:srgbClr val="FF0000"/>
                </a:solidFill>
              </a:rPr>
              <a:t>take a deep breath</a:t>
            </a:r>
          </a:p>
          <a:p>
            <a:r>
              <a:rPr lang="en-US" b="1" dirty="0" smtClean="0">
                <a:solidFill>
                  <a:srgbClr val="FF0000"/>
                </a:solidFill>
              </a:rPr>
              <a:t> and reassess.”</a:t>
            </a:r>
            <a:endParaRPr lang="en-US" b="1" dirty="0">
              <a:solidFill>
                <a:srgbClr val="FF0000"/>
              </a:solidFill>
            </a:endParaRPr>
          </a:p>
        </p:txBody>
      </p:sp>
      <p:pic>
        <p:nvPicPr>
          <p:cNvPr id="10243" name="Picture 3" descr="D:\lecture sources\recomendoma or vip  syndrome\1 ZJdhctWnL9K66PqrTa1oxQ.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3581400"/>
            <a:ext cx="555625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1</a:t>
            </a:r>
            <a:endParaRPr lang="en-US" dirty="0"/>
          </a:p>
        </p:txBody>
      </p:sp>
      <p:sp>
        <p:nvSpPr>
          <p:cNvPr id="3" name="Content Placeholder 2"/>
          <p:cNvSpPr>
            <a:spLocks noGrp="1"/>
          </p:cNvSpPr>
          <p:nvPr>
            <p:ph idx="1"/>
          </p:nvPr>
        </p:nvSpPr>
        <p:spPr/>
        <p:txBody>
          <a:bodyPr/>
          <a:lstStyle/>
          <a:p>
            <a:r>
              <a:rPr lang="en-US" dirty="0" smtClean="0"/>
              <a:t> Don’t bend the rules. </a:t>
            </a:r>
          </a:p>
          <a:p>
            <a:r>
              <a:rPr lang="en-US" dirty="0" smtClean="0"/>
              <a:t>Any deviation of clinical practice when caring for a VIP can compromise delivery of the right care.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VIPs are given </a:t>
            </a:r>
          </a:p>
          <a:p>
            <a:r>
              <a:rPr lang="en-US" dirty="0" smtClean="0"/>
              <a:t>the best care, </a:t>
            </a:r>
          </a:p>
          <a:p>
            <a:r>
              <a:rPr lang="en-US" dirty="0" smtClean="0"/>
              <a:t>faster and </a:t>
            </a:r>
          </a:p>
          <a:p>
            <a:r>
              <a:rPr lang="en-US" dirty="0" smtClean="0"/>
              <a:t>greater access, </a:t>
            </a:r>
          </a:p>
          <a:p>
            <a:r>
              <a:rPr lang="en-US" dirty="0" smtClean="0"/>
              <a:t>enhanced and more convenient facilities, and </a:t>
            </a:r>
          </a:p>
          <a:p>
            <a:r>
              <a:rPr lang="en-US" dirty="0" smtClean="0"/>
              <a:t>special attention from physicians, </a:t>
            </a:r>
          </a:p>
          <a:p>
            <a:r>
              <a:rPr lang="en-US" dirty="0" smtClean="0"/>
              <a:t>VIP care can be singularly harmful</a:t>
            </a:r>
            <a:endParaRPr lang="en-US" dirty="0"/>
          </a:p>
        </p:txBody>
      </p:sp>
      <p:pic>
        <p:nvPicPr>
          <p:cNvPr id="2050" name="Picture 2" descr="D:\lecture sources\recomendoma or vip  syndrome\xs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13811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2</a:t>
            </a:r>
            <a:endParaRPr lang="en-US" dirty="0"/>
          </a:p>
        </p:txBody>
      </p:sp>
      <p:sp>
        <p:nvSpPr>
          <p:cNvPr id="3" name="Content Placeholder 2"/>
          <p:cNvSpPr>
            <a:spLocks noGrp="1"/>
          </p:cNvSpPr>
          <p:nvPr>
            <p:ph idx="1"/>
          </p:nvPr>
        </p:nvSpPr>
        <p:spPr/>
        <p:txBody>
          <a:bodyPr>
            <a:normAutofit/>
          </a:bodyPr>
          <a:lstStyle/>
          <a:p>
            <a:r>
              <a:rPr lang="en-US" dirty="0" smtClean="0"/>
              <a:t>Work as a team, not in “silos.” </a:t>
            </a:r>
          </a:p>
          <a:p>
            <a:r>
              <a:rPr lang="en-US" dirty="0" smtClean="0"/>
              <a:t>Teamwork is crucial in ensuring  good clinical outcomes.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3</a:t>
            </a:r>
            <a:endParaRPr lang="en-US" dirty="0"/>
          </a:p>
        </p:txBody>
      </p:sp>
      <p:sp>
        <p:nvSpPr>
          <p:cNvPr id="3" name="Content Placeholder 2"/>
          <p:cNvSpPr>
            <a:spLocks noGrp="1"/>
          </p:cNvSpPr>
          <p:nvPr>
            <p:ph idx="1"/>
          </p:nvPr>
        </p:nvSpPr>
        <p:spPr/>
        <p:txBody>
          <a:bodyPr>
            <a:normAutofit/>
          </a:bodyPr>
          <a:lstStyle/>
          <a:p>
            <a:r>
              <a:rPr lang="en-US" dirty="0" smtClean="0"/>
              <a:t> Communicate, communicate, communicate.</a:t>
            </a:r>
          </a:p>
          <a:p>
            <a:r>
              <a:rPr lang="en-US" dirty="0" smtClean="0"/>
              <a:t> Heightened communication should include the patient, family, and other health staff members involved in providing care.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4</a:t>
            </a:r>
            <a:endParaRPr lang="en-US" dirty="0"/>
          </a:p>
        </p:txBody>
      </p:sp>
      <p:sp>
        <p:nvSpPr>
          <p:cNvPr id="3" name="Content Placeholder 2"/>
          <p:cNvSpPr>
            <a:spLocks noGrp="1"/>
          </p:cNvSpPr>
          <p:nvPr>
            <p:ph idx="1"/>
          </p:nvPr>
        </p:nvSpPr>
        <p:spPr/>
        <p:txBody>
          <a:bodyPr/>
          <a:lstStyle/>
          <a:p>
            <a:r>
              <a:rPr lang="en-US" dirty="0" smtClean="0"/>
              <a:t> Carefully manage communication with the media. </a:t>
            </a:r>
          </a:p>
          <a:p>
            <a:r>
              <a:rPr lang="en-US" dirty="0" smtClean="0"/>
              <a:t>Confidentiality in the physician-patient relationship must be guarded. </a:t>
            </a:r>
          </a:p>
          <a:p>
            <a:endParaRPr lang="en-US" dirty="0"/>
          </a:p>
        </p:txBody>
      </p:sp>
      <p:pic>
        <p:nvPicPr>
          <p:cNvPr id="11266" name="Picture 2" descr="D:\lecture sources\recomendoma or vip  syndrome\jhij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57200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5</a:t>
            </a:r>
            <a:endParaRPr lang="en-US" dirty="0"/>
          </a:p>
        </p:txBody>
      </p:sp>
      <p:sp>
        <p:nvSpPr>
          <p:cNvPr id="3" name="Content Placeholder 2"/>
          <p:cNvSpPr>
            <a:spLocks noGrp="1"/>
          </p:cNvSpPr>
          <p:nvPr>
            <p:ph idx="1"/>
          </p:nvPr>
        </p:nvSpPr>
        <p:spPr/>
        <p:txBody>
          <a:bodyPr>
            <a:normAutofit/>
          </a:bodyPr>
          <a:lstStyle/>
          <a:p>
            <a:r>
              <a:rPr lang="en-US" dirty="0" smtClean="0"/>
              <a:t>Resist “chairperson’s syndrome.” </a:t>
            </a:r>
          </a:p>
          <a:p>
            <a:r>
              <a:rPr lang="en-US" dirty="0" smtClean="0"/>
              <a:t>Chairperson’s syndrome is pressure from the patient, family member, hospital representative, or even the VIP patient to be cared for by the department chairperson.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6</a:t>
            </a:r>
            <a:endParaRPr lang="en-US" dirty="0"/>
          </a:p>
        </p:txBody>
      </p:sp>
      <p:sp>
        <p:nvSpPr>
          <p:cNvPr id="3" name="Content Placeholder 2"/>
          <p:cNvSpPr>
            <a:spLocks noGrp="1"/>
          </p:cNvSpPr>
          <p:nvPr>
            <p:ph idx="1"/>
          </p:nvPr>
        </p:nvSpPr>
        <p:spPr/>
        <p:txBody>
          <a:bodyPr>
            <a:normAutofit/>
          </a:bodyPr>
          <a:lstStyle/>
          <a:p>
            <a:r>
              <a:rPr lang="en-US" dirty="0" smtClean="0"/>
              <a:t> Care should occur where it is most appropriate. </a:t>
            </a:r>
          </a:p>
          <a:p>
            <a:r>
              <a:rPr lang="en-US" dirty="0" smtClean="0"/>
              <a:t>Decisions on where to place the VIP patient should be made on the basis of the venue where the optimal care can be delivered.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7</a:t>
            </a:r>
            <a:endParaRPr lang="en-US" dirty="0"/>
          </a:p>
        </p:txBody>
      </p:sp>
      <p:sp>
        <p:nvSpPr>
          <p:cNvPr id="3" name="Content Placeholder 2"/>
          <p:cNvSpPr>
            <a:spLocks noGrp="1"/>
          </p:cNvSpPr>
          <p:nvPr>
            <p:ph idx="1"/>
          </p:nvPr>
        </p:nvSpPr>
        <p:spPr/>
        <p:txBody>
          <a:bodyPr>
            <a:normAutofit/>
          </a:bodyPr>
          <a:lstStyle/>
          <a:p>
            <a:r>
              <a:rPr lang="en-US" dirty="0" smtClean="0"/>
              <a:t> Protect the patient’s security. </a:t>
            </a:r>
          </a:p>
          <a:p>
            <a:r>
              <a:rPr lang="en-US" dirty="0" smtClean="0"/>
              <a:t>Ensuring security is of paramount importance in managing VIP syndrome. </a:t>
            </a:r>
          </a:p>
          <a:p>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8</a:t>
            </a:r>
            <a:endParaRPr lang="en-US" dirty="0"/>
          </a:p>
        </p:txBody>
      </p:sp>
      <p:sp>
        <p:nvSpPr>
          <p:cNvPr id="3" name="Content Placeholder 2"/>
          <p:cNvSpPr>
            <a:spLocks noGrp="1"/>
          </p:cNvSpPr>
          <p:nvPr>
            <p:ph idx="1"/>
          </p:nvPr>
        </p:nvSpPr>
        <p:spPr/>
        <p:txBody>
          <a:bodyPr>
            <a:normAutofit/>
          </a:bodyPr>
          <a:lstStyle/>
          <a:p>
            <a:r>
              <a:rPr lang="en-US" dirty="0" smtClean="0"/>
              <a:t> Be careful about accepting or declining gifts.</a:t>
            </a:r>
          </a:p>
          <a:p>
            <a:r>
              <a:rPr lang="en-US" dirty="0" smtClean="0"/>
              <a:t> It is suggested that physicians decline gifts graciously to minimize unmet expectations and misunderstandings, and also affirm the care that is free of gifts.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9</a:t>
            </a:r>
            <a:endParaRPr lang="en-US" dirty="0"/>
          </a:p>
        </p:txBody>
      </p:sp>
      <p:sp>
        <p:nvSpPr>
          <p:cNvPr id="3" name="Content Placeholder 2"/>
          <p:cNvSpPr>
            <a:spLocks noGrp="1"/>
          </p:cNvSpPr>
          <p:nvPr>
            <p:ph idx="1"/>
          </p:nvPr>
        </p:nvSpPr>
        <p:spPr/>
        <p:txBody>
          <a:bodyPr/>
          <a:lstStyle/>
          <a:p>
            <a:r>
              <a:rPr lang="en-US" dirty="0" smtClean="0"/>
              <a:t> Work with the patient’s personal physicians.</a:t>
            </a:r>
          </a:p>
          <a:p>
            <a:r>
              <a:rPr lang="en-US" dirty="0" smtClean="0"/>
              <a:t> Effective interactions with the VIP’s personal caregivers can facilitate communication and decision making for the patient.</a:t>
            </a:r>
          </a:p>
          <a:p>
            <a:endParaRPr lang="en-US" dirty="0" smtClean="0"/>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 To Treat Our Own Family Members</a:t>
            </a:r>
            <a:endParaRPr lang="en-US" dirty="0"/>
          </a:p>
        </p:txBody>
      </p:sp>
      <p:sp>
        <p:nvSpPr>
          <p:cNvPr id="3" name="Content Placeholder 2"/>
          <p:cNvSpPr>
            <a:spLocks noGrp="1"/>
          </p:cNvSpPr>
          <p:nvPr>
            <p:ph idx="1"/>
          </p:nvPr>
        </p:nvSpPr>
        <p:spPr/>
        <p:txBody>
          <a:bodyPr/>
          <a:lstStyle/>
          <a:p>
            <a:r>
              <a:rPr lang="en-US" dirty="0" smtClean="0"/>
              <a:t>To provide the best care, a physician needs to be detached and objective. That’s why we are advised not to treat our own family members. I’ve spoken to several doctors who admitted that they too often sought and received V.I.P. care when they became ill, particularly from their own hospitals.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FF0000"/>
                </a:solidFill>
              </a:rPr>
              <a:t>“When you’re contemplating superhuman or very heroic, unorthodox behavior in your zeal to help a famous patient,” Lerner said, “that’s where you’ve got to take a deep breath and reassess.”</a:t>
            </a:r>
            <a:endParaRPr lang="en-US"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Unfortunately, trying to provide better care sets up the VIP for a higher complication rate and a greater chance of death.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Or VIP  Patients?</a:t>
            </a:r>
            <a:endParaRPr lang="en-US" dirty="0"/>
          </a:p>
        </p:txBody>
      </p:sp>
      <p:sp>
        <p:nvSpPr>
          <p:cNvPr id="3" name="Content Placeholder 2"/>
          <p:cNvSpPr>
            <a:spLocks noGrp="1"/>
          </p:cNvSpPr>
          <p:nvPr>
            <p:ph idx="1"/>
          </p:nvPr>
        </p:nvSpPr>
        <p:spPr>
          <a:xfrm>
            <a:off x="457200" y="1600200"/>
            <a:ext cx="8305800" cy="4876800"/>
          </a:xfrm>
        </p:spPr>
        <p:txBody>
          <a:bodyPr>
            <a:normAutofit lnSpcReduction="10000"/>
          </a:bodyPr>
          <a:lstStyle/>
          <a:p>
            <a:r>
              <a:rPr lang="en-US" dirty="0" smtClean="0"/>
              <a:t>It is a person given special privileges in view of his or her status or wealth. </a:t>
            </a:r>
          </a:p>
          <a:p>
            <a:r>
              <a:rPr lang="en-US" dirty="0" smtClean="0"/>
              <a:t>Examples of VIPs include </a:t>
            </a:r>
          </a:p>
          <a:p>
            <a:r>
              <a:rPr lang="en-US" dirty="0" smtClean="0"/>
              <a:t>Royalty, </a:t>
            </a:r>
          </a:p>
          <a:p>
            <a:r>
              <a:rPr lang="en-US" dirty="0" smtClean="0"/>
              <a:t>Politicians, </a:t>
            </a:r>
          </a:p>
          <a:p>
            <a:r>
              <a:rPr lang="en-US" dirty="0" smtClean="0"/>
              <a:t>Celebrities, </a:t>
            </a:r>
          </a:p>
          <a:p>
            <a:r>
              <a:rPr lang="en-US" dirty="0" smtClean="0"/>
              <a:t>Corporate leaders, </a:t>
            </a:r>
          </a:p>
          <a:p>
            <a:r>
              <a:rPr lang="en-US" dirty="0" smtClean="0"/>
              <a:t>Wealthy individuals , and</a:t>
            </a:r>
          </a:p>
          <a:p>
            <a:r>
              <a:rPr lang="en-US" dirty="0" smtClean="0"/>
              <a:t>Medical personnel or their relatives</a:t>
            </a:r>
            <a:endParaRPr lang="en-US" dirty="0"/>
          </a:p>
        </p:txBody>
      </p:sp>
      <p:pic>
        <p:nvPicPr>
          <p:cNvPr id="3074" name="Picture 2" descr="D:\lecture sources\recomendoma or vip  syndrome\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948" y="29718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a:t>
            </a:r>
            <a:endParaRPr lang="en-US" dirty="0"/>
          </a:p>
        </p:txBody>
      </p:sp>
      <p:sp>
        <p:nvSpPr>
          <p:cNvPr id="3" name="Content Placeholder 2"/>
          <p:cNvSpPr>
            <a:spLocks noGrp="1"/>
          </p:cNvSpPr>
          <p:nvPr>
            <p:ph idx="1"/>
          </p:nvPr>
        </p:nvSpPr>
        <p:spPr/>
        <p:txBody>
          <a:bodyPr/>
          <a:lstStyle/>
          <a:p>
            <a:r>
              <a:rPr lang="en-US" dirty="0" err="1" smtClean="0"/>
              <a:t>Recommendoma</a:t>
            </a:r>
            <a:r>
              <a:rPr lang="en-US" dirty="0" smtClean="0"/>
              <a:t> </a:t>
            </a:r>
            <a:r>
              <a:rPr lang="en-US" dirty="0" smtClean="0"/>
              <a:t>Syndrome</a:t>
            </a:r>
          </a:p>
          <a:p>
            <a:r>
              <a:rPr lang="en-US" dirty="0" err="1" smtClean="0"/>
              <a:t>Recommendosarcoma</a:t>
            </a:r>
            <a:r>
              <a:rPr lang="en-US" dirty="0" smtClean="0"/>
              <a:t> </a:t>
            </a:r>
            <a:r>
              <a:rPr lang="en-US" dirty="0" smtClean="0"/>
              <a:t>syndrome</a:t>
            </a:r>
          </a:p>
          <a:p>
            <a:r>
              <a:rPr lang="en-US" dirty="0" smtClean="0"/>
              <a:t>Syndrome of recommended patient</a:t>
            </a:r>
          </a:p>
          <a:p>
            <a:r>
              <a:rPr lang="en-US" dirty="0" smtClean="0"/>
              <a:t>VIP (very important person) syndrome</a:t>
            </a:r>
            <a:endParaRPr lang="en-US" dirty="0"/>
          </a:p>
        </p:txBody>
      </p:sp>
      <p:pic>
        <p:nvPicPr>
          <p:cNvPr id="4098" name="Picture 2" descr="D:\lecture sources\recomendoma or vip  syndrome\blank-red-carpet-invitations-red-carpet-party-invitations-bewitching-party-invitations-is-your-masterpiece-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896360"/>
            <a:ext cx="4038600" cy="2961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situation was first documented in a paper published in the 1960s which noted that VIP patients have worse outcomes.</a:t>
            </a:r>
          </a:p>
          <a:p>
            <a:r>
              <a:rPr lang="en-US" dirty="0" smtClean="0"/>
              <a:t>Then described by Dr. Walter </a:t>
            </a:r>
            <a:r>
              <a:rPr lang="en-US" dirty="0" err="1" smtClean="0"/>
              <a:t>Weintraub</a:t>
            </a:r>
            <a:r>
              <a:rPr lang="en-US" dirty="0" smtClean="0"/>
              <a:t> of the University of Maryland School of Medicine in a 1964 paper, </a:t>
            </a:r>
          </a:p>
          <a:p>
            <a:r>
              <a:rPr lang="en-US" dirty="0" smtClean="0"/>
              <a:t>VIP Syndrome is shorthand for how the influence of wealth and the allure of fame can cause doctors to veer into risky territory when they cater to stars.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Causes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Patients' Attitude</a:t>
            </a:r>
            <a:endParaRPr lang="en-US" dirty="0"/>
          </a:p>
        </p:txBody>
      </p:sp>
      <p:sp>
        <p:nvSpPr>
          <p:cNvPr id="3" name="Content Placeholder 2"/>
          <p:cNvSpPr>
            <a:spLocks noGrp="1"/>
          </p:cNvSpPr>
          <p:nvPr>
            <p:ph idx="1"/>
          </p:nvPr>
        </p:nvSpPr>
        <p:spPr/>
        <p:txBody>
          <a:bodyPr/>
          <a:lstStyle/>
          <a:p>
            <a:r>
              <a:rPr lang="en-US" dirty="0" smtClean="0">
                <a:solidFill>
                  <a:srgbClr val="FF0000"/>
                </a:solidFill>
              </a:rPr>
              <a:t>Stars</a:t>
            </a:r>
            <a:r>
              <a:rPr lang="en-US" dirty="0" smtClean="0"/>
              <a:t> may </a:t>
            </a:r>
            <a:r>
              <a:rPr lang="en-US" dirty="0" smtClean="0">
                <a:solidFill>
                  <a:srgbClr val="00B050"/>
                </a:solidFill>
              </a:rPr>
              <a:t>reject </a:t>
            </a:r>
            <a:r>
              <a:rPr lang="en-US" dirty="0" smtClean="0"/>
              <a:t>medical advice</a:t>
            </a:r>
          </a:p>
          <a:p>
            <a:r>
              <a:rPr lang="en-US" dirty="0" smtClean="0"/>
              <a:t>Stars may </a:t>
            </a:r>
            <a:r>
              <a:rPr lang="en-US" dirty="0" smtClean="0">
                <a:solidFill>
                  <a:srgbClr val="00B050"/>
                </a:solidFill>
              </a:rPr>
              <a:t>demand</a:t>
            </a:r>
            <a:r>
              <a:rPr lang="en-US" dirty="0" smtClean="0"/>
              <a:t> ineffective treatments. </a:t>
            </a:r>
          </a:p>
          <a:p>
            <a:r>
              <a:rPr lang="en-US" dirty="0" smtClean="0"/>
              <a:t>Star-struck doctors may </a:t>
            </a:r>
            <a:r>
              <a:rPr lang="en-US" dirty="0" smtClean="0">
                <a:solidFill>
                  <a:srgbClr val="00B050"/>
                </a:solidFill>
              </a:rPr>
              <a:t>order</a:t>
            </a:r>
            <a:r>
              <a:rPr lang="en-US" dirty="0" smtClean="0"/>
              <a:t> unnecessary tests or not enough. </a:t>
            </a:r>
          </a:p>
          <a:p>
            <a:r>
              <a:rPr lang="en-US" dirty="0" smtClean="0"/>
              <a:t>Chairperson’s syndrome is pressure from the patient, family member, hospital representative, or even the VIP patient to be </a:t>
            </a:r>
            <a:r>
              <a:rPr lang="en-US" dirty="0" smtClean="0">
                <a:solidFill>
                  <a:srgbClr val="00B050"/>
                </a:solidFill>
              </a:rPr>
              <a:t>cared for </a:t>
            </a:r>
            <a:r>
              <a:rPr lang="en-US" dirty="0" smtClean="0"/>
              <a:t>by the department chairperson.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1471</Words>
  <Application>Microsoft Office PowerPoint</Application>
  <PresentationFormat>On-screen Show (4:3)</PresentationFormat>
  <Paragraphs>108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Recommendoma Syndrome   Or  VIP (very important person )  Syndrome</vt:lpstr>
      <vt:lpstr>Definition</vt:lpstr>
      <vt:lpstr>PowerPoint Presentation</vt:lpstr>
      <vt:lpstr>PowerPoint Presentation</vt:lpstr>
      <vt:lpstr>Recommended Or VIP  Patients?</vt:lpstr>
      <vt:lpstr>Names</vt:lpstr>
      <vt:lpstr>History</vt:lpstr>
      <vt:lpstr>Causes</vt:lpstr>
      <vt:lpstr>Patients' Attitude</vt:lpstr>
      <vt:lpstr>PowerPoint Presentation</vt:lpstr>
      <vt:lpstr>Inefficient Use Of Health Resources</vt:lpstr>
      <vt:lpstr>PowerPoint Presentation</vt:lpstr>
      <vt:lpstr>PowerPoint Presentation</vt:lpstr>
      <vt:lpstr>PowerPoint Presentation</vt:lpstr>
      <vt:lpstr>PowerPoint Presentation</vt:lpstr>
      <vt:lpstr> </vt:lpstr>
      <vt:lpstr>PowerPoint Presentation</vt:lpstr>
      <vt:lpstr>PowerPoint Presentation</vt:lpstr>
      <vt:lpstr>Like</vt:lpstr>
      <vt:lpstr>PowerPoint Presentation</vt:lpstr>
      <vt:lpstr>PowerPoint Presentation</vt:lpstr>
      <vt:lpstr>PowerPoint Presentation</vt:lpstr>
      <vt:lpstr>PowerPoint Presentation</vt:lpstr>
      <vt:lpstr>Prevention</vt:lpstr>
      <vt:lpstr>PowerPoint Presentation</vt:lpstr>
      <vt:lpstr>Mariano and McLeod</vt:lpstr>
      <vt:lpstr>Guzman et al  offer  9 principles in handling VIPs </vt:lpstr>
      <vt:lpstr>PowerPoint Presentation</vt:lpstr>
      <vt:lpstr>Principle 1</vt:lpstr>
      <vt:lpstr>Principle 2</vt:lpstr>
      <vt:lpstr>Principle 3</vt:lpstr>
      <vt:lpstr>Principle 4</vt:lpstr>
      <vt:lpstr>Principle 5</vt:lpstr>
      <vt:lpstr>Principle 6</vt:lpstr>
      <vt:lpstr>Principle 7</vt:lpstr>
      <vt:lpstr>Principle 8</vt:lpstr>
      <vt:lpstr>Principle 9</vt:lpstr>
      <vt:lpstr>Not To Treat Our Own Family Members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Windows User</cp:lastModifiedBy>
  <cp:revision>72</cp:revision>
  <dcterms:created xsi:type="dcterms:W3CDTF">2006-08-16T00:00:00Z</dcterms:created>
  <dcterms:modified xsi:type="dcterms:W3CDTF">2020-07-01T23:03:02Z</dcterms:modified>
</cp:coreProperties>
</file>