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8" r:id="rId4"/>
    <p:sldId id="304" r:id="rId5"/>
    <p:sldId id="287" r:id="rId6"/>
    <p:sldId id="280" r:id="rId7"/>
    <p:sldId id="257" r:id="rId8"/>
    <p:sldId id="259" r:id="rId9"/>
    <p:sldId id="258" r:id="rId10"/>
    <p:sldId id="260" r:id="rId11"/>
    <p:sldId id="262" r:id="rId12"/>
    <p:sldId id="326" r:id="rId13"/>
    <p:sldId id="263" r:id="rId14"/>
    <p:sldId id="311" r:id="rId15"/>
    <p:sldId id="264" r:id="rId16"/>
    <p:sldId id="327" r:id="rId17"/>
    <p:sldId id="313" r:id="rId18"/>
    <p:sldId id="314" r:id="rId19"/>
    <p:sldId id="315" r:id="rId20"/>
    <p:sldId id="316" r:id="rId21"/>
    <p:sldId id="317" r:id="rId22"/>
    <p:sldId id="274" r:id="rId23"/>
    <p:sldId id="291" r:id="rId24"/>
    <p:sldId id="292" r:id="rId25"/>
    <p:sldId id="266" r:id="rId26"/>
    <p:sldId id="267" r:id="rId27"/>
    <p:sldId id="320" r:id="rId28"/>
    <p:sldId id="279" r:id="rId29"/>
    <p:sldId id="269" r:id="rId30"/>
    <p:sldId id="275" r:id="rId31"/>
    <p:sldId id="276" r:id="rId32"/>
    <p:sldId id="328" r:id="rId33"/>
    <p:sldId id="329" r:id="rId34"/>
    <p:sldId id="330" r:id="rId35"/>
    <p:sldId id="331" r:id="rId36"/>
    <p:sldId id="332" r:id="rId37"/>
    <p:sldId id="270" r:id="rId38"/>
    <p:sldId id="271" r:id="rId39"/>
    <p:sldId id="272" r:id="rId40"/>
    <p:sldId id="273" r:id="rId41"/>
    <p:sldId id="281" r:id="rId42"/>
    <p:sldId id="286" r:id="rId43"/>
    <p:sldId id="282" r:id="rId44"/>
    <p:sldId id="283" r:id="rId45"/>
    <p:sldId id="284" r:id="rId46"/>
    <p:sldId id="285" r:id="rId47"/>
    <p:sldId id="295" r:id="rId48"/>
    <p:sldId id="325" r:id="rId49"/>
    <p:sldId id="302" r:id="rId50"/>
    <p:sldId id="322" r:id="rId51"/>
    <p:sldId id="323" r:id="rId52"/>
    <p:sldId id="32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423154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139966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3932444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397819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96581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2231782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2937762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115856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352346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2871942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A8F76-CB50-47D1-B7A6-17C25A17071B}"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272880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11/Sep/2018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11/Sep/2018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A8F76-CB50-47D1-B7A6-17C25A17071B}" type="datetimeFigureOut">
              <a:rPr lang="en-US" smtClean="0"/>
              <a:pPr/>
              <a:t>11/Sep/2018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30D03-E388-430F-9FB4-83601911DCA0}" type="slidenum">
              <a:rPr lang="en-US" smtClean="0"/>
              <a:pPr/>
              <a:t>‹#›</a:t>
            </a:fld>
            <a:endParaRPr lang="en-US"/>
          </a:p>
        </p:txBody>
      </p:sp>
    </p:spTree>
    <p:extLst>
      <p:ext uri="{BB962C8B-B14F-4D97-AF65-F5344CB8AC3E}">
        <p14:creationId xmlns:p14="http://schemas.microsoft.com/office/powerpoint/2010/main" xmlns="" val="639409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journals.lww.com/greenjournal/toc/2018/0700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journals.lww.com/greenjournal/toc/2018/07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journals.lww.com/greenjournal/toc/2018/07000"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journals.lww.com/greenjournal/toc/2018/07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9113" y="0"/>
            <a:ext cx="5034887" cy="5715000"/>
          </a:xfrm>
        </p:spPr>
        <p:txBody>
          <a:bodyPr>
            <a:normAutofit fontScale="90000"/>
          </a:bodyPr>
          <a:lstStyle/>
          <a:p>
            <a:r>
              <a:rPr lang="en-US" dirty="0" smtClean="0"/>
              <a:t> </a:t>
            </a:r>
            <a:r>
              <a:rPr lang="en-US" sz="4900" b="1" dirty="0" err="1" smtClean="0">
                <a:solidFill>
                  <a:srgbClr val="FF0000"/>
                </a:solidFill>
              </a:rPr>
              <a:t>Thromboprophylaxis</a:t>
            </a:r>
            <a:r>
              <a:rPr lang="en-US" sz="4900" b="1" dirty="0" smtClean="0">
                <a:solidFill>
                  <a:srgbClr val="FF0000"/>
                </a:solidFill>
              </a:rPr>
              <a:t> Of </a:t>
            </a:r>
            <a:br>
              <a:rPr lang="en-US" sz="4900" b="1" dirty="0" smtClean="0">
                <a:solidFill>
                  <a:srgbClr val="FF0000"/>
                </a:solidFill>
              </a:rPr>
            </a:br>
            <a:r>
              <a:rPr lang="en-US" sz="4900" b="1" dirty="0" smtClean="0">
                <a:solidFill>
                  <a:srgbClr val="FF0000"/>
                </a:solidFill>
              </a:rPr>
              <a:t> Venous </a:t>
            </a:r>
            <a:r>
              <a:rPr lang="en-US" sz="4900" b="1" dirty="0" err="1" smtClean="0">
                <a:solidFill>
                  <a:srgbClr val="FF0000"/>
                </a:solidFill>
              </a:rPr>
              <a:t>ThromboEmbolism</a:t>
            </a:r>
            <a:r>
              <a:rPr lang="en-US" sz="4900" b="1" dirty="0" smtClean="0">
                <a:solidFill>
                  <a:srgbClr val="FF0000"/>
                </a:solidFill>
              </a:rPr>
              <a:t> </a:t>
            </a:r>
            <a:br>
              <a:rPr lang="en-US" sz="4900" b="1" dirty="0" smtClean="0">
                <a:solidFill>
                  <a:srgbClr val="FF0000"/>
                </a:solidFill>
              </a:rPr>
            </a:br>
            <a:r>
              <a:rPr lang="en-US" sz="4900" b="1" dirty="0" smtClean="0">
                <a:solidFill>
                  <a:schemeClr val="tx2">
                    <a:lumMod val="75000"/>
                  </a:schemeClr>
                </a:solidFill>
              </a:rPr>
              <a:t>(VTE )</a:t>
            </a:r>
            <a:r>
              <a:rPr lang="en-US" sz="4900" b="1" dirty="0" smtClean="0">
                <a:solidFill>
                  <a:srgbClr val="FF0000"/>
                </a:solidFill>
              </a:rPr>
              <a:t/>
            </a:r>
            <a:br>
              <a:rPr lang="en-US" sz="4900" b="1" dirty="0" smtClean="0">
                <a:solidFill>
                  <a:srgbClr val="FF0000"/>
                </a:solidFill>
              </a:rPr>
            </a:br>
            <a:r>
              <a:rPr lang="en-US" sz="4900" b="1" dirty="0" smtClean="0">
                <a:solidFill>
                  <a:srgbClr val="FF0000"/>
                </a:solidFill>
              </a:rPr>
              <a:t>In Obstetrics </a:t>
            </a:r>
            <a:br>
              <a:rPr lang="en-US" sz="4900" b="1" dirty="0" smtClean="0">
                <a:solidFill>
                  <a:srgbClr val="FF0000"/>
                </a:solidFill>
              </a:rPr>
            </a:br>
            <a:r>
              <a:rPr lang="en-US" sz="4900" b="1" dirty="0" smtClean="0">
                <a:solidFill>
                  <a:srgbClr val="FF0000"/>
                </a:solidFill>
              </a:rPr>
              <a:t>And </a:t>
            </a:r>
            <a:br>
              <a:rPr lang="en-US" sz="4900" b="1" dirty="0" smtClean="0">
                <a:solidFill>
                  <a:srgbClr val="FF0000"/>
                </a:solidFill>
              </a:rPr>
            </a:br>
            <a:r>
              <a:rPr lang="en-US" sz="4900" b="1" dirty="0" err="1" smtClean="0">
                <a:solidFill>
                  <a:srgbClr val="FF0000"/>
                </a:solidFill>
              </a:rPr>
              <a:t>Gynaecology</a:t>
            </a:r>
            <a:endParaRPr lang="en-US" sz="4900" b="1" dirty="0">
              <a:solidFill>
                <a:srgbClr val="FF0000"/>
              </a:solidFill>
            </a:endParaRPr>
          </a:p>
        </p:txBody>
      </p:sp>
      <p:sp>
        <p:nvSpPr>
          <p:cNvPr id="3" name="Subtitle 2"/>
          <p:cNvSpPr>
            <a:spLocks noGrp="1"/>
          </p:cNvSpPr>
          <p:nvPr>
            <p:ph type="subTitle" idx="1"/>
          </p:nvPr>
        </p:nvSpPr>
        <p:spPr>
          <a:xfrm>
            <a:off x="0" y="3124200"/>
            <a:ext cx="3962400" cy="1905000"/>
          </a:xfrm>
        </p:spPr>
        <p:txBody>
          <a:bodyPr>
            <a:normAutofit/>
          </a:bodyPr>
          <a:lstStyle/>
          <a:p>
            <a:r>
              <a:rPr lang="en-US" sz="1600" b="1" dirty="0">
                <a:solidFill>
                  <a:srgbClr val="0070C0"/>
                </a:solidFill>
              </a:rPr>
              <a:t>Muhammad  M  Al </a:t>
            </a:r>
            <a:r>
              <a:rPr lang="en-US" sz="1600" b="1" dirty="0" err="1">
                <a:solidFill>
                  <a:srgbClr val="0070C0"/>
                </a:solidFill>
              </a:rPr>
              <a:t>Hennawy</a:t>
            </a:r>
            <a:endParaRPr lang="en-US" sz="1600" b="1" dirty="0">
              <a:solidFill>
                <a:srgbClr val="0070C0"/>
              </a:solidFill>
            </a:endParaRPr>
          </a:p>
          <a:p>
            <a:r>
              <a:rPr lang="en-US" sz="1600" b="1" dirty="0" smtClean="0">
                <a:solidFill>
                  <a:srgbClr val="FF0000"/>
                </a:solidFill>
              </a:rPr>
              <a:t>First Consultant </a:t>
            </a:r>
            <a:r>
              <a:rPr lang="en-US" sz="1600" b="1" dirty="0">
                <a:solidFill>
                  <a:srgbClr val="FF0000"/>
                </a:solidFill>
              </a:rPr>
              <a:t>Obstetrician &amp; </a:t>
            </a:r>
            <a:r>
              <a:rPr lang="en-US" sz="1600" b="1" dirty="0" err="1">
                <a:solidFill>
                  <a:srgbClr val="FF0000"/>
                </a:solidFill>
              </a:rPr>
              <a:t>Gynacologist</a:t>
            </a:r>
            <a:endParaRPr lang="en-US" sz="1600" b="1" dirty="0">
              <a:solidFill>
                <a:srgbClr val="FF0000"/>
              </a:solidFill>
            </a:endParaRPr>
          </a:p>
          <a:p>
            <a:r>
              <a:rPr lang="en-US" sz="1600" b="1" dirty="0" err="1"/>
              <a:t>Ras</a:t>
            </a:r>
            <a:r>
              <a:rPr lang="en-US" sz="1600" b="1" dirty="0"/>
              <a:t> El Bar Central Hospital ,</a:t>
            </a:r>
          </a:p>
          <a:p>
            <a:r>
              <a:rPr lang="en-US" sz="1600" b="1" dirty="0"/>
              <a:t> Dumyat </a:t>
            </a:r>
            <a:r>
              <a:rPr lang="en-US" sz="1600" b="1" dirty="0" err="1"/>
              <a:t>Specialised</a:t>
            </a:r>
            <a:r>
              <a:rPr lang="en-US" sz="1600" b="1" dirty="0"/>
              <a:t> Hospital ,</a:t>
            </a:r>
          </a:p>
          <a:p>
            <a:r>
              <a:rPr lang="en-US" sz="1600" b="1" dirty="0"/>
              <a:t> Egypt</a:t>
            </a:r>
            <a:endParaRPr lang="en-US" sz="1600" dirty="0"/>
          </a:p>
          <a:p>
            <a:endParaRPr lang="en-US" dirty="0"/>
          </a:p>
        </p:txBody>
      </p:sp>
      <p:pic>
        <p:nvPicPr>
          <p:cNvPr id="5" name="Picture 6" descr="C:\Documents and Settings\mmhennawy\Desktop\12.gif"/>
          <p:cNvPicPr>
            <a:picLocks noChangeAspect="1" noChangeArrowheads="1" noCrop="1"/>
          </p:cNvPicPr>
          <p:nvPr/>
        </p:nvPicPr>
        <p:blipFill>
          <a:blip r:embed="rId2"/>
          <a:srcRect/>
          <a:stretch>
            <a:fillRect/>
          </a:stretch>
        </p:blipFill>
        <p:spPr bwMode="auto">
          <a:xfrm>
            <a:off x="0" y="-1"/>
            <a:ext cx="3886200" cy="3049665"/>
          </a:xfrm>
          <a:prstGeom prst="rect">
            <a:avLst/>
          </a:prstGeom>
          <a:noFill/>
          <a:ln w="9525">
            <a:noFill/>
            <a:miter lim="800000"/>
            <a:headEnd/>
            <a:tailEnd/>
          </a:ln>
        </p:spPr>
      </p:pic>
    </p:spTree>
    <p:extLst>
      <p:ext uri="{BB962C8B-B14F-4D97-AF65-F5344CB8AC3E}">
        <p14:creationId xmlns:p14="http://schemas.microsoft.com/office/powerpoint/2010/main" xmlns="" val="181451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t>
            </a:r>
            <a:r>
              <a:rPr lang="en-US" b="1" dirty="0" err="1" smtClean="0"/>
              <a:t>Gynaecological</a:t>
            </a:r>
            <a:r>
              <a:rPr lang="en-US" b="1" dirty="0" smtClean="0"/>
              <a:t> surgery and VTE risk </a:t>
            </a:r>
            <a:endParaRPr lang="en-US" dirty="0"/>
          </a:p>
        </p:txBody>
      </p:sp>
      <p:sp>
        <p:nvSpPr>
          <p:cNvPr id="3" name="Content Placeholder 2"/>
          <p:cNvSpPr>
            <a:spLocks noGrp="1"/>
          </p:cNvSpPr>
          <p:nvPr>
            <p:ph idx="1"/>
          </p:nvPr>
        </p:nvSpPr>
        <p:spPr>
          <a:xfrm>
            <a:off x="457200" y="1143000"/>
            <a:ext cx="8229600" cy="5562600"/>
          </a:xfrm>
        </p:spPr>
        <p:txBody>
          <a:bodyPr>
            <a:normAutofit fontScale="92500" lnSpcReduction="10000"/>
          </a:bodyPr>
          <a:lstStyle/>
          <a:p>
            <a:r>
              <a:rPr lang="en-US" dirty="0" smtClean="0">
                <a:solidFill>
                  <a:srgbClr val="FF0000"/>
                </a:solidFill>
              </a:rPr>
              <a:t>Patient-related risk factors </a:t>
            </a:r>
            <a:r>
              <a:rPr lang="en-US" dirty="0" smtClean="0"/>
              <a:t>include: age &gt;60 years, prior history and family history of VTE, immobility, dehydration, sepsis, underlying malignancy, pregnancy, </a:t>
            </a:r>
            <a:r>
              <a:rPr lang="en-US" dirty="0" err="1" smtClean="0"/>
              <a:t>oestrogen</a:t>
            </a:r>
            <a:r>
              <a:rPr lang="en-US" dirty="0" smtClean="0"/>
              <a:t> therapy, obesity, hereditary </a:t>
            </a:r>
            <a:r>
              <a:rPr lang="en-US" dirty="0" err="1" smtClean="0"/>
              <a:t>thrombophilia</a:t>
            </a:r>
            <a:r>
              <a:rPr lang="en-US" dirty="0" smtClean="0"/>
              <a:t>, inflammatory bowel disease, human immunodeficiency virus infection, and autoimmune diseases including </a:t>
            </a:r>
            <a:r>
              <a:rPr lang="en-US" dirty="0" err="1" smtClean="0"/>
              <a:t>antiphospholipid</a:t>
            </a:r>
            <a:r>
              <a:rPr lang="en-US" dirty="0" smtClean="0"/>
              <a:t> syndrome. </a:t>
            </a:r>
          </a:p>
          <a:p>
            <a:r>
              <a:rPr lang="en-US" dirty="0" smtClean="0">
                <a:solidFill>
                  <a:srgbClr val="FF0000"/>
                </a:solidFill>
              </a:rPr>
              <a:t>Procedure-related risk factors </a:t>
            </a:r>
            <a:r>
              <a:rPr lang="en-US" dirty="0" smtClean="0"/>
              <a:t>include: duration of the procedure; degree of tissue damage; degree of immobility following surgery and nature of the surgical procedure.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Combined Oral Contraceptive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post-operative risk of VTE in patients on the combined oral contraceptive (COC) increases from 0.5% to 1%.</a:t>
            </a:r>
          </a:p>
          <a:p>
            <a:r>
              <a:rPr lang="en-US" dirty="0" smtClean="0"/>
              <a:t>The risk of VTE needs to be balanced against the risk of stopping the COC prior to surgery. There is insufficient evidence at this time to recommend discontinuation of the COC prior to surgery or </a:t>
            </a:r>
            <a:r>
              <a:rPr lang="en-US" dirty="0" err="1" smtClean="0"/>
              <a:t>immobilisation</a:t>
            </a:r>
            <a:r>
              <a:rPr lang="en-US" dirty="0" smtClean="0"/>
              <a:t>. </a:t>
            </a:r>
          </a:p>
          <a:p>
            <a:r>
              <a:rPr lang="en-US" dirty="0" smtClean="0"/>
              <a:t>Hormonal therapy does not need to be stopped prior to surgery if appropriate </a:t>
            </a:r>
            <a:r>
              <a:rPr lang="en-US" dirty="0" err="1" smtClean="0"/>
              <a:t>thromboprophylaxis</a:t>
            </a:r>
            <a:r>
              <a:rPr lang="en-US" dirty="0" smtClean="0"/>
              <a:t> is used.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600200"/>
            <a:ext cx="9144000" cy="381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Diagnosis</a:t>
            </a:r>
            <a:br>
              <a:rPr lang="en-US" dirty="0" smtClean="0"/>
            </a:br>
            <a:endParaRPr lang="en-US" dirty="0"/>
          </a:p>
        </p:txBody>
      </p:sp>
      <p:sp>
        <p:nvSpPr>
          <p:cNvPr id="3" name="Content Placeholder 2"/>
          <p:cNvSpPr>
            <a:spLocks noGrp="1"/>
          </p:cNvSpPr>
          <p:nvPr>
            <p:ph idx="1"/>
          </p:nvPr>
        </p:nvSpPr>
        <p:spPr>
          <a:xfrm>
            <a:off x="457200" y="838200"/>
            <a:ext cx="8382000" cy="6019800"/>
          </a:xfrm>
        </p:spPr>
        <p:txBody>
          <a:bodyPr>
            <a:normAutofit fontScale="62500" lnSpcReduction="20000"/>
          </a:bodyPr>
          <a:lstStyle/>
          <a:p>
            <a:r>
              <a:rPr lang="en-US" dirty="0" smtClean="0"/>
              <a:t>Doctors use several different methods to diagnose the effects or presence of thrombus formation.</a:t>
            </a:r>
          </a:p>
          <a:p>
            <a:r>
              <a:rPr lang="en-US" dirty="0" smtClean="0">
                <a:solidFill>
                  <a:srgbClr val="FF0000"/>
                </a:solidFill>
              </a:rPr>
              <a:t>    Duplex ultrasound</a:t>
            </a:r>
            <a:r>
              <a:rPr lang="en-US" dirty="0" smtClean="0"/>
              <a:t> is the most common test for diagnosing DVT. This method uses sound waves to create pictures of blood flowing through the arteries and veins.</a:t>
            </a:r>
          </a:p>
          <a:p>
            <a:r>
              <a:rPr lang="en-US" dirty="0" smtClean="0">
                <a:solidFill>
                  <a:srgbClr val="FF0000"/>
                </a:solidFill>
              </a:rPr>
              <a:t>    A D-dimer test </a:t>
            </a:r>
            <a:r>
              <a:rPr lang="en-US" dirty="0" smtClean="0"/>
              <a:t>measures a substance in the blood that results when a blood clot breaks down. If the test shows high levels of the substance, then a DVT or any other type of blood clot may be present, but this is not certain. If the test result is normal and few risk factors are present, DVT is considered unlikely.</a:t>
            </a:r>
          </a:p>
          <a:p>
            <a:r>
              <a:rPr lang="en-US" dirty="0" smtClean="0"/>
              <a:t>    </a:t>
            </a:r>
            <a:r>
              <a:rPr lang="en-US" dirty="0" smtClean="0">
                <a:solidFill>
                  <a:srgbClr val="FF0000"/>
                </a:solidFill>
              </a:rPr>
              <a:t>Venography</a:t>
            </a:r>
            <a:r>
              <a:rPr lang="en-US" dirty="0" smtClean="0"/>
              <a:t> involves a dye injected into a vein in the affected leg. This dye makes the vein visible on some types of X-ray, such as a fluoroscopy. If this shows blood flowing slower than usual in the vein, it may indicate the presence of a thrombus.</a:t>
            </a:r>
          </a:p>
          <a:p>
            <a:r>
              <a:rPr lang="en-US" dirty="0" smtClean="0"/>
              <a:t>    </a:t>
            </a:r>
            <a:r>
              <a:rPr lang="en-US" dirty="0" smtClean="0">
                <a:solidFill>
                  <a:srgbClr val="FF0000"/>
                </a:solidFill>
              </a:rPr>
              <a:t>Magnetic resonance imaging (MRI) and CT scanning</a:t>
            </a:r>
            <a:r>
              <a:rPr lang="en-US" dirty="0" smtClean="0"/>
              <a:t> create pictures of organs and tissues and can also be used to look at blood vessels.</a:t>
            </a:r>
          </a:p>
          <a:p>
            <a:r>
              <a:rPr lang="en-US" dirty="0" smtClean="0">
                <a:solidFill>
                  <a:srgbClr val="FF0000"/>
                </a:solidFill>
              </a:rPr>
              <a:t>    A VQ scan </a:t>
            </a:r>
            <a:r>
              <a:rPr lang="en-US" dirty="0" smtClean="0"/>
              <a:t>is a nuclear imaging study that shows the flow of air and blood within the lungs.</a:t>
            </a:r>
          </a:p>
          <a:p>
            <a:r>
              <a:rPr lang="en-US" dirty="0" smtClean="0">
                <a:solidFill>
                  <a:srgbClr val="FF0000"/>
                </a:solidFill>
              </a:rPr>
              <a:t>    Blood tests </a:t>
            </a:r>
            <a:r>
              <a:rPr lang="en-US" dirty="0" smtClean="0"/>
              <a:t>may be used to check for an inherited blood clotting disorder. This may be necessary in cases of repeated, but unexplained blood clots. Thrombi found in the liver, kidney, or brain also may be due to an inherited clotting disorder.</a:t>
            </a:r>
            <a:endParaRPr lang="en-US" dirty="0"/>
          </a:p>
        </p:txBody>
      </p:sp>
    </p:spTree>
    <p:extLst>
      <p:ext uri="{BB962C8B-B14F-4D97-AF65-F5344CB8AC3E}">
        <p14:creationId xmlns:p14="http://schemas.microsoft.com/office/powerpoint/2010/main" xmlns="" val="897340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Thromboprophylaxis</a:t>
            </a:r>
            <a:r>
              <a:rPr lang="en-US" b="1" dirty="0" smtClean="0"/>
              <a:t> Following </a:t>
            </a:r>
            <a:r>
              <a:rPr lang="en-US" b="1" dirty="0" err="1" smtClean="0"/>
              <a:t>Gynaecological</a:t>
            </a:r>
            <a:r>
              <a:rPr lang="en-US" b="1" dirty="0" smtClean="0"/>
              <a:t> Surgery </a:t>
            </a:r>
            <a:br>
              <a:rPr lang="en-US" b="1" dirty="0" smtClean="0"/>
            </a:br>
            <a:endParaRPr lang="en-US" dirty="0"/>
          </a:p>
        </p:txBody>
      </p:sp>
      <p:sp>
        <p:nvSpPr>
          <p:cNvPr id="3" name="Content Placeholder 2"/>
          <p:cNvSpPr>
            <a:spLocks noGrp="1"/>
          </p:cNvSpPr>
          <p:nvPr>
            <p:ph idx="1"/>
          </p:nvPr>
        </p:nvSpPr>
        <p:spPr>
          <a:xfrm>
            <a:off x="0" y="1219200"/>
            <a:ext cx="9144000" cy="5638800"/>
          </a:xfrm>
        </p:spPr>
        <p:txBody>
          <a:bodyPr>
            <a:normAutofit fontScale="70000" lnSpcReduction="20000"/>
          </a:bodyPr>
          <a:lstStyle/>
          <a:p>
            <a:r>
              <a:rPr lang="en-US" dirty="0" smtClean="0"/>
              <a:t>Low-molecular-weight heparin (LMWH) is the anticoagulant of choice:</a:t>
            </a:r>
          </a:p>
          <a:p>
            <a:pPr>
              <a:buNone/>
            </a:pPr>
            <a:r>
              <a:rPr lang="en-US" dirty="0" smtClean="0"/>
              <a:t>      - </a:t>
            </a:r>
            <a:r>
              <a:rPr lang="en-US" dirty="0" err="1" smtClean="0"/>
              <a:t>Enoxaparin</a:t>
            </a:r>
            <a:r>
              <a:rPr lang="en-US" dirty="0" smtClean="0"/>
              <a:t> 40 mg subcutaneous (sc) once daily </a:t>
            </a:r>
          </a:p>
          <a:p>
            <a:pPr>
              <a:buNone/>
            </a:pPr>
            <a:r>
              <a:rPr lang="en-US" dirty="0" smtClean="0"/>
              <a:t>      -</a:t>
            </a:r>
            <a:r>
              <a:rPr lang="en-US" dirty="0" err="1" smtClean="0"/>
              <a:t>Dalteparin</a:t>
            </a:r>
            <a:r>
              <a:rPr lang="en-US" dirty="0" smtClean="0"/>
              <a:t> 5 000 units sc once daily </a:t>
            </a:r>
          </a:p>
          <a:p>
            <a:pPr>
              <a:buNone/>
            </a:pPr>
            <a:r>
              <a:rPr lang="en-US" dirty="0" smtClean="0"/>
              <a:t>      - </a:t>
            </a:r>
            <a:r>
              <a:rPr lang="en-US" dirty="0" err="1" smtClean="0"/>
              <a:t>Nadroparin</a:t>
            </a:r>
            <a:r>
              <a:rPr lang="en-US" dirty="0" smtClean="0"/>
              <a:t> 2 850 units sc once daily. </a:t>
            </a:r>
          </a:p>
          <a:p>
            <a:endParaRPr lang="en-US" dirty="0" smtClean="0"/>
          </a:p>
          <a:p>
            <a:r>
              <a:rPr lang="en-US" dirty="0" smtClean="0"/>
              <a:t>It is recommended to use weight-adjusted LMWH dosing in patients at extremes of weight. </a:t>
            </a:r>
          </a:p>
          <a:p>
            <a:r>
              <a:rPr lang="en-US" dirty="0" smtClean="0"/>
              <a:t>It is recommended to start LMWH 6 - 12 hours after surgery, provided there is no active bleeding. </a:t>
            </a:r>
          </a:p>
          <a:p>
            <a:r>
              <a:rPr lang="en-US" dirty="0" smtClean="0"/>
              <a:t>In patients at high risk of bleeding or undergoing </a:t>
            </a:r>
            <a:r>
              <a:rPr lang="en-US" dirty="0" err="1" smtClean="0"/>
              <a:t>neuraxial</a:t>
            </a:r>
            <a:r>
              <a:rPr lang="en-US" dirty="0" smtClean="0"/>
              <a:t> </a:t>
            </a:r>
            <a:r>
              <a:rPr lang="en-US" dirty="0" err="1" smtClean="0"/>
              <a:t>anaesthesia</a:t>
            </a:r>
            <a:r>
              <a:rPr lang="en-US" dirty="0" smtClean="0"/>
              <a:t>, it is recommended to start LMWH a minimum of 12 hours postoperatively. </a:t>
            </a:r>
          </a:p>
          <a:p>
            <a:r>
              <a:rPr lang="en-US" dirty="0" smtClean="0"/>
              <a:t>LMWH prophylaxis should be continued until the patient is fully mobile. </a:t>
            </a:r>
          </a:p>
          <a:p>
            <a:r>
              <a:rPr lang="en-US" dirty="0" smtClean="0"/>
              <a:t>For major cancer surgery, 5 weeks of </a:t>
            </a:r>
            <a:r>
              <a:rPr lang="en-US" dirty="0" err="1" smtClean="0"/>
              <a:t>thromboprophylaxis</a:t>
            </a:r>
            <a:r>
              <a:rPr lang="en-US" dirty="0" smtClean="0"/>
              <a:t> is recommended. </a:t>
            </a:r>
          </a:p>
          <a:p>
            <a:r>
              <a:rPr lang="en-US" dirty="0" smtClean="0"/>
              <a:t>For major surgery, in patients with additional risk factors, at least 7 - 10 days of </a:t>
            </a:r>
            <a:r>
              <a:rPr lang="en-US" dirty="0" err="1" smtClean="0"/>
              <a:t>thromboprophylaxis</a:t>
            </a:r>
            <a:r>
              <a:rPr lang="en-US" dirty="0" smtClean="0"/>
              <a:t> is indicated.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Avoid additional </a:t>
            </a:r>
            <a:r>
              <a:rPr lang="en-US" dirty="0" err="1" smtClean="0"/>
              <a:t>antiplatelet</a:t>
            </a:r>
            <a:r>
              <a:rPr lang="en-US" dirty="0" smtClean="0"/>
              <a:t> drugs for analgesia during anticoagulation. </a:t>
            </a:r>
          </a:p>
          <a:p>
            <a:r>
              <a:rPr lang="en-US" dirty="0" smtClean="0"/>
              <a:t>In patients at high risk of bleeding, use of mechanical prophylaxis such as intermittent pneumatic compression (IPC) should be considered</a:t>
            </a:r>
          </a:p>
          <a:p>
            <a:r>
              <a:rPr lang="en-US" dirty="0" smtClean="0"/>
              <a:t>There is, however, limited evidence for graduated compression stockings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Superfacial</a:t>
            </a:r>
            <a:r>
              <a:rPr lang="en-US" dirty="0" smtClean="0">
                <a:solidFill>
                  <a:srgbClr val="FF0000"/>
                </a:solidFill>
              </a:rPr>
              <a:t> </a:t>
            </a:r>
            <a:r>
              <a:rPr lang="en-US" dirty="0" err="1" smtClean="0">
                <a:solidFill>
                  <a:srgbClr val="FF0000"/>
                </a:solidFill>
              </a:rPr>
              <a:t>Thrombophlebitis</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It is a common disease of the superficial veins that most commonly occurs in the lower extremities (especially in the great </a:t>
            </a:r>
            <a:r>
              <a:rPr lang="en-US" dirty="0" err="1" smtClean="0"/>
              <a:t>saphenous</a:t>
            </a:r>
            <a:r>
              <a:rPr lang="en-US" dirty="0" smtClean="0"/>
              <a:t> vein [vena </a:t>
            </a:r>
            <a:r>
              <a:rPr lang="en-US" dirty="0" err="1" smtClean="0"/>
              <a:t>saphena</a:t>
            </a:r>
            <a:r>
              <a:rPr lang="en-US" dirty="0" smtClean="0"/>
              <a:t> magna]) and often is connected with varicose veins. It can also occur elsewhere, e.g. on the neck (external jugular vein), on the chest (</a:t>
            </a:r>
            <a:r>
              <a:rPr lang="en-US" dirty="0" err="1" smtClean="0"/>
              <a:t>Mondor’s</a:t>
            </a:r>
            <a:r>
              <a:rPr lang="en-US" dirty="0" smtClean="0"/>
              <a:t> disease) or in the upper extremities.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dirty="0" smtClean="0"/>
              <a:t>Superficial vein thrombosis is not a </a:t>
            </a:r>
            <a:r>
              <a:rPr lang="en-US" dirty="0" err="1" smtClean="0"/>
              <a:t>lifethreatening</a:t>
            </a:r>
            <a:r>
              <a:rPr lang="en-US" dirty="0" smtClean="0"/>
              <a:t>  disease, but the risk of concomitant DVT cannot be ignored. </a:t>
            </a:r>
          </a:p>
          <a:p>
            <a:pPr>
              <a:buNone/>
            </a:pPr>
            <a:r>
              <a:rPr lang="en-US" dirty="0" smtClean="0"/>
              <a:t>Superficial venous thromboses cause discomfort but generally not serious consequences, as do the deep vein thromboses (DVTs) that form in the deep veins of the legs or in the pelvic veins. Nevertheless, they can progress to the deep veins through the perforator veins or, they can be responsible for a lung embolism mainly if the head of the clot is poorly attached to the vein wall and is situated near the </a:t>
            </a:r>
            <a:r>
              <a:rPr lang="en-US" dirty="0" err="1" smtClean="0"/>
              <a:t>sapheno</a:t>
            </a:r>
            <a:r>
              <a:rPr lang="en-US" dirty="0" smtClean="0"/>
              <a:t>-femoral junction.</a:t>
            </a:r>
          </a:p>
          <a:p>
            <a:pPr>
              <a:buNone/>
            </a:pPr>
            <a:endParaRPr lang="en-US" dirty="0" smtClean="0"/>
          </a:p>
          <a:p>
            <a:pPr>
              <a:buNone/>
            </a:pPr>
            <a:r>
              <a:rPr lang="en-US" dirty="0" smtClean="0"/>
              <a:t>Color-coded duplex </a:t>
            </a:r>
            <a:r>
              <a:rPr lang="en-US" dirty="0" err="1" smtClean="0"/>
              <a:t>sonography</a:t>
            </a:r>
            <a:r>
              <a:rPr lang="en-US" dirty="0" smtClean="0"/>
              <a:t> should be performed in patients with SVT to rule out DVT.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477000"/>
          </a:xfrm>
        </p:spPr>
        <p:txBody>
          <a:bodyPr>
            <a:normAutofit fontScale="77500" lnSpcReduction="20000"/>
          </a:bodyPr>
          <a:lstStyle/>
          <a:p>
            <a:r>
              <a:rPr lang="en-US" dirty="0" smtClean="0"/>
              <a:t>The prognosis of superficial </a:t>
            </a:r>
            <a:r>
              <a:rPr lang="en-US" dirty="0" err="1" smtClean="0"/>
              <a:t>thrombophlebitis</a:t>
            </a:r>
            <a:r>
              <a:rPr lang="en-US" dirty="0" smtClean="0"/>
              <a:t> is usually good. A more extensive superficial venous thrombosis may spread to the deep veins. </a:t>
            </a:r>
          </a:p>
          <a:p>
            <a:r>
              <a:rPr lang="en-US" dirty="0" smtClean="0"/>
              <a:t>Deep venous thrombosis has been described to be associated with about 20% and pulmonary embolism with about 4% of superficial venous thromboses that have been more than 5 cm in </a:t>
            </a:r>
            <a:r>
              <a:rPr lang="en-US" dirty="0" err="1" smtClean="0"/>
              <a:t>length.Ultrasonography</a:t>
            </a:r>
            <a:r>
              <a:rPr lang="en-US" dirty="0" smtClean="0"/>
              <a:t> is helpful in the differential diagnostics and it is recommended to exclude deep vein </a:t>
            </a:r>
            <a:r>
              <a:rPr lang="en-US" dirty="0" err="1" smtClean="0"/>
              <a:t>thrombosis.D</a:t>
            </a:r>
            <a:r>
              <a:rPr lang="en-US" dirty="0" smtClean="0"/>
              <a:t> </a:t>
            </a:r>
            <a:r>
              <a:rPr lang="en-US" dirty="0" err="1" smtClean="0"/>
              <a:t>dimer</a:t>
            </a:r>
            <a:r>
              <a:rPr lang="en-US" dirty="0" smtClean="0"/>
              <a:t> is not helpful in the differentiation between superficial and deep venous thrombosis</a:t>
            </a:r>
          </a:p>
          <a:p>
            <a:r>
              <a:rPr lang="en-US" dirty="0" smtClean="0"/>
              <a:t>.A superficial </a:t>
            </a:r>
            <a:r>
              <a:rPr lang="en-US" dirty="0" err="1" smtClean="0"/>
              <a:t>thrombophlebitis</a:t>
            </a:r>
            <a:r>
              <a:rPr lang="en-US" dirty="0" smtClean="0"/>
              <a:t> of ≥ 5 cm in length is according to current guidelines treated with a mid-treatment dose of LMWH or with a prophylactic dose of </a:t>
            </a:r>
            <a:r>
              <a:rPr lang="en-US" dirty="0" err="1" smtClean="0"/>
              <a:t>fondaparinux</a:t>
            </a:r>
            <a:r>
              <a:rPr lang="en-US" dirty="0" smtClean="0"/>
              <a:t> for 6 weeks. In addition, topically administered NSAIDs may be used if needed. Muscular vein thrombosis and superficial </a:t>
            </a:r>
            <a:r>
              <a:rPr lang="en-US" dirty="0" err="1" smtClean="0"/>
              <a:t>thrombophlebitis</a:t>
            </a:r>
            <a:r>
              <a:rPr lang="en-US" dirty="0" smtClean="0"/>
              <a:t> are often mixed up. Muscular vein thrombosis is not a superficial </a:t>
            </a:r>
            <a:r>
              <a:rPr lang="en-US" dirty="0" err="1" smtClean="0"/>
              <a:t>thrombophlebitis</a:t>
            </a:r>
            <a:r>
              <a:rPr lang="en-US" dirty="0" smtClean="0"/>
              <a:t> but a sub-category of deep vein thrombosis, in which the thrombosis is located in the muscular veins of the calf region (plexus </a:t>
            </a:r>
            <a:r>
              <a:rPr lang="en-US" dirty="0" err="1" smtClean="0"/>
              <a:t>soleus</a:t>
            </a:r>
            <a:r>
              <a:rPr lang="en-US" dirty="0" smtClean="0"/>
              <a:t> or plexus </a:t>
            </a:r>
            <a:r>
              <a:rPr lang="en-US" dirty="0" err="1" smtClean="0"/>
              <a:t>gastrocnemius</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533400"/>
            <a:ext cx="7505374" cy="5105400"/>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35239" y="36394"/>
            <a:ext cx="1708761" cy="1792406"/>
          </a:xfrm>
          <a:prstGeom prst="rect">
            <a:avLst/>
          </a:prstGeom>
        </p:spPr>
      </p:pic>
      <p:sp>
        <p:nvSpPr>
          <p:cNvPr id="6" name="TextBox 5"/>
          <p:cNvSpPr txBox="1"/>
          <p:nvPr/>
        </p:nvSpPr>
        <p:spPr>
          <a:xfrm>
            <a:off x="1066800" y="0"/>
            <a:ext cx="5715000" cy="369332"/>
          </a:xfrm>
          <a:prstGeom prst="rect">
            <a:avLst/>
          </a:prstGeom>
          <a:noFill/>
        </p:spPr>
        <p:txBody>
          <a:bodyPr wrap="square" rtlCol="0">
            <a:spAutoFit/>
          </a:bodyPr>
          <a:lstStyle/>
          <a:p>
            <a:r>
              <a:rPr lang="en-US" dirty="0" smtClean="0"/>
              <a:t>;</a:t>
            </a:r>
            <a:endParaRPr lang="en-US" dirty="0"/>
          </a:p>
        </p:txBody>
      </p:sp>
      <p:pic>
        <p:nvPicPr>
          <p:cNvPr id="3074" name="Picture 2" descr="C:\Documents and Settings\mmhennawy\Desktop\thromboprophylaxis\0f1f8fc893be4a069788a662a5b813e9.jpg"/>
          <p:cNvPicPr>
            <a:picLocks noChangeAspect="1" noChangeArrowheads="1"/>
          </p:cNvPicPr>
          <p:nvPr/>
        </p:nvPicPr>
        <p:blipFill>
          <a:blip r:embed="rId4" cstate="print"/>
          <a:srcRect/>
          <a:stretch>
            <a:fillRect/>
          </a:stretch>
        </p:blipFill>
        <p:spPr bwMode="auto">
          <a:xfrm>
            <a:off x="7300263" y="4953001"/>
            <a:ext cx="1843737" cy="1905000"/>
          </a:xfrm>
          <a:prstGeom prst="rect">
            <a:avLst/>
          </a:prstGeom>
          <a:noFill/>
        </p:spPr>
      </p:pic>
    </p:spTree>
    <p:extLst>
      <p:ext uri="{BB962C8B-B14F-4D97-AF65-F5344CB8AC3E}">
        <p14:creationId xmlns:p14="http://schemas.microsoft.com/office/powerpoint/2010/main" xmlns="" val="340396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dirty="0" smtClean="0"/>
              <a:t>A thrombus is a blood clot in circulatory system. </a:t>
            </a:r>
          </a:p>
          <a:p>
            <a:r>
              <a:rPr lang="en-US" dirty="0" smtClean="0"/>
              <a:t>It stays attached to the site where it was formed and impedes blood flow.</a:t>
            </a:r>
          </a:p>
          <a:p>
            <a:r>
              <a:rPr lang="en-US" dirty="0" smtClean="0"/>
              <a:t>A thrombus is more likely to occur in people who are immobile, and who are genetically predisposed to blood clotting. </a:t>
            </a:r>
          </a:p>
        </p:txBody>
      </p:sp>
    </p:spTree>
    <p:extLst>
      <p:ext uri="{BB962C8B-B14F-4D97-AF65-F5344CB8AC3E}">
        <p14:creationId xmlns:p14="http://schemas.microsoft.com/office/powerpoint/2010/main" xmlns="" val="2611545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C:\Documents and Settings\mmhennawy\Desktop\svt\Superficial+thrombophlebitis +summary.jpg"/>
          <p:cNvPicPr>
            <a:picLocks noChangeAspect="1" noChangeArrowheads="1"/>
          </p:cNvPicPr>
          <p:nvPr/>
        </p:nvPicPr>
        <p:blipFill>
          <a:blip r:embed="rId2"/>
          <a:srcRect/>
          <a:stretch>
            <a:fillRect/>
          </a:stretch>
        </p:blipFill>
        <p:spPr bwMode="auto">
          <a:xfrm>
            <a:off x="0" y="361950"/>
            <a:ext cx="9144000" cy="61341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b="1" dirty="0" smtClean="0"/>
              <a:t/>
            </a:r>
            <a:br>
              <a:rPr lang="en-US" b="1" dirty="0" smtClean="0"/>
            </a:br>
            <a:r>
              <a:rPr lang="en-US" b="1" dirty="0" smtClean="0"/>
              <a:t>VTE</a:t>
            </a:r>
            <a:r>
              <a:rPr lang="en-US" dirty="0" smtClean="0"/>
              <a:t> </a:t>
            </a:r>
            <a:br>
              <a:rPr lang="en-US" dirty="0" smtClean="0"/>
            </a:br>
            <a:r>
              <a:rPr lang="en-US" dirty="0" smtClean="0"/>
              <a:t>(venous </a:t>
            </a:r>
            <a:r>
              <a:rPr lang="en-US" dirty="0" err="1" smtClean="0"/>
              <a:t>thromboembolism</a:t>
            </a:r>
            <a:r>
              <a:rPr lang="en-US" dirty="0" smtClean="0"/>
              <a:t>) </a:t>
            </a:r>
            <a:r>
              <a:rPr lang="en-US" b="1" dirty="0" smtClean="0"/>
              <a:t/>
            </a:r>
            <a:br>
              <a:rPr lang="en-US" b="1" dirty="0" smtClean="0"/>
            </a:br>
            <a:r>
              <a:rPr lang="en-US" b="1" dirty="0" smtClean="0"/>
              <a:t> </a:t>
            </a:r>
            <a:r>
              <a:rPr lang="en-US" b="1" dirty="0"/>
              <a:t>in obstetrics </a:t>
            </a:r>
            <a:br>
              <a:rPr lang="en-US" b="1"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62200" y="2743200"/>
            <a:ext cx="4729564" cy="34449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Thromboembolism </a:t>
            </a:r>
            <a:r>
              <a:rPr lang="en-US" dirty="0"/>
              <a:t>in Pregnancy</a:t>
            </a:r>
            <a:br>
              <a:rPr lang="en-US" dirty="0"/>
            </a:br>
            <a:endParaRPr lang="en-US" dirty="0"/>
          </a:p>
        </p:txBody>
      </p:sp>
      <p:sp>
        <p:nvSpPr>
          <p:cNvPr id="3" name="Content Placeholder 2"/>
          <p:cNvSpPr>
            <a:spLocks noGrp="1"/>
          </p:cNvSpPr>
          <p:nvPr>
            <p:ph idx="1"/>
          </p:nvPr>
        </p:nvSpPr>
        <p:spPr>
          <a:xfrm>
            <a:off x="420806" y="1371600"/>
            <a:ext cx="8265994" cy="5029200"/>
          </a:xfrm>
        </p:spPr>
        <p:txBody>
          <a:bodyPr>
            <a:normAutofit fontScale="77500" lnSpcReduction="20000"/>
          </a:bodyPr>
          <a:lstStyle/>
          <a:p>
            <a:r>
              <a:rPr lang="en-US" dirty="0" smtClean="0"/>
              <a:t>Pregnant </a:t>
            </a:r>
            <a:r>
              <a:rPr lang="en-US" dirty="0"/>
              <a:t>women have a fourfold to fivefold increased risk of thromboembolism compared with </a:t>
            </a:r>
            <a:r>
              <a:rPr lang="en-US" dirty="0" err="1"/>
              <a:t>nonpregnant</a:t>
            </a:r>
            <a:r>
              <a:rPr lang="en-US" dirty="0"/>
              <a:t> women</a:t>
            </a:r>
          </a:p>
          <a:p>
            <a:r>
              <a:rPr lang="en-US" dirty="0" smtClean="0"/>
              <a:t>Approximately </a:t>
            </a:r>
            <a:r>
              <a:rPr lang="en-US" dirty="0"/>
              <a:t>80% of thromboembolic events in pregnancy are venous </a:t>
            </a:r>
            <a:r>
              <a:rPr lang="en-US" dirty="0" smtClean="0"/>
              <a:t> with </a:t>
            </a:r>
            <a:r>
              <a:rPr lang="en-US" dirty="0"/>
              <a:t>a prevalence of 0.5–2.0 </a:t>
            </a:r>
            <a:r>
              <a:rPr lang="en-US" dirty="0" smtClean="0"/>
              <a:t>per 1,000 </a:t>
            </a:r>
            <a:r>
              <a:rPr lang="en-US" dirty="0"/>
              <a:t>pregnant women </a:t>
            </a:r>
            <a:endParaRPr lang="en-US" dirty="0" smtClean="0"/>
          </a:p>
          <a:p>
            <a:r>
              <a:rPr lang="en-US" dirty="0" smtClean="0"/>
              <a:t>Venous </a:t>
            </a:r>
            <a:r>
              <a:rPr lang="en-US" dirty="0"/>
              <a:t>thromboembolism, including pulmonary embolism, accounts for 1.1 deaths </a:t>
            </a:r>
            <a:r>
              <a:rPr lang="en-US" dirty="0" smtClean="0"/>
              <a:t>per 100,000 </a:t>
            </a:r>
            <a:r>
              <a:rPr lang="en-US" dirty="0"/>
              <a:t>deliveries </a:t>
            </a:r>
            <a:r>
              <a:rPr lang="en-US" dirty="0" smtClean="0"/>
              <a:t> or </a:t>
            </a:r>
            <a:r>
              <a:rPr lang="en-US" dirty="0"/>
              <a:t>9 % of all maternal deaths in the United States </a:t>
            </a:r>
            <a:endParaRPr lang="en-US" dirty="0" smtClean="0"/>
          </a:p>
          <a:p>
            <a:r>
              <a:rPr lang="en-US" dirty="0" smtClean="0"/>
              <a:t>In </a:t>
            </a:r>
            <a:r>
              <a:rPr lang="en-US" dirty="0"/>
              <a:t>the developing world, the </a:t>
            </a:r>
            <a:r>
              <a:rPr lang="en-US" dirty="0" smtClean="0"/>
              <a:t>leading cause </a:t>
            </a:r>
            <a:r>
              <a:rPr lang="en-US" dirty="0"/>
              <a:t>of maternal death is hemorrhage </a:t>
            </a:r>
            <a:r>
              <a:rPr lang="en-US" dirty="0" smtClean="0"/>
              <a:t> however</a:t>
            </a:r>
            <a:r>
              <a:rPr lang="en-US" dirty="0"/>
              <a:t>, in developed nations, where hemorrhage is more often </a:t>
            </a:r>
            <a:r>
              <a:rPr lang="en-US" dirty="0" smtClean="0"/>
              <a:t>successfully treated </a:t>
            </a:r>
            <a:r>
              <a:rPr lang="en-US" dirty="0"/>
              <a:t>and prevented, thromboembolic disease is one of the leading causes of death</a:t>
            </a:r>
          </a:p>
        </p:txBody>
      </p:sp>
    </p:spTree>
    <p:extLst>
      <p:ext uri="{BB962C8B-B14F-4D97-AF65-F5344CB8AC3E}">
        <p14:creationId xmlns:p14="http://schemas.microsoft.com/office/powerpoint/2010/main" xmlns="" val="262971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0" y="19334"/>
            <a:ext cx="5943600" cy="6753889"/>
          </a:xfrm>
          <a:prstGeom prst="rect">
            <a:avLst/>
          </a:prstGeom>
        </p:spPr>
      </p:pic>
    </p:spTree>
    <p:extLst>
      <p:ext uri="{BB962C8B-B14F-4D97-AF65-F5344CB8AC3E}">
        <p14:creationId xmlns:p14="http://schemas.microsoft.com/office/powerpoint/2010/main" xmlns="" val="149767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Caesarean delivery and VTE risk </a:t>
            </a:r>
            <a:br>
              <a:rPr lang="en-US" b="1" dirty="0" smtClean="0"/>
            </a:b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smtClean="0"/>
              <a:t>Caesarean delivery (CD) is an important independent risk factor for VTE in the postpartum period</a:t>
            </a:r>
          </a:p>
          <a:p>
            <a:r>
              <a:rPr lang="en-US" dirty="0" smtClean="0"/>
              <a:t>The risk of VTE after an </a:t>
            </a:r>
            <a:r>
              <a:rPr lang="en-US" dirty="0" smtClean="0">
                <a:solidFill>
                  <a:srgbClr val="FF0000"/>
                </a:solidFill>
              </a:rPr>
              <a:t>emergency</a:t>
            </a:r>
            <a:r>
              <a:rPr lang="en-US" dirty="0" smtClean="0"/>
              <a:t> CD is twice greater than after an </a:t>
            </a:r>
            <a:r>
              <a:rPr lang="en-US" dirty="0" smtClean="0">
                <a:solidFill>
                  <a:srgbClr val="FF0000"/>
                </a:solidFill>
              </a:rPr>
              <a:t>elective</a:t>
            </a:r>
            <a:r>
              <a:rPr lang="en-US" dirty="0" smtClean="0"/>
              <a:t> CD. </a:t>
            </a:r>
          </a:p>
          <a:p>
            <a:r>
              <a:rPr lang="en-US" dirty="0" smtClean="0"/>
              <a:t>In hospital, </a:t>
            </a:r>
            <a:r>
              <a:rPr lang="en-US" dirty="0" err="1" smtClean="0"/>
              <a:t>thromboprophylaxis</a:t>
            </a:r>
            <a:r>
              <a:rPr lang="en-US" dirty="0" smtClean="0"/>
              <a:t> should be considered in all women who have undergone an elective CD.</a:t>
            </a:r>
          </a:p>
          <a:p>
            <a:r>
              <a:rPr lang="en-US" dirty="0" smtClean="0"/>
              <a:t>Additional risk factors for VTE post CD include: multiple pregnancy, BMI ≥30 kg/m2, severe pre-</a:t>
            </a:r>
            <a:r>
              <a:rPr lang="en-US" dirty="0" err="1" smtClean="0"/>
              <a:t>eclampsia</a:t>
            </a:r>
            <a:r>
              <a:rPr lang="en-US" dirty="0" smtClean="0"/>
              <a:t>, re-operation, prolonged </a:t>
            </a:r>
            <a:r>
              <a:rPr lang="en-US" dirty="0" err="1" smtClean="0"/>
              <a:t>immobilisation</a:t>
            </a:r>
            <a:r>
              <a:rPr lang="en-US" dirty="0" smtClean="0"/>
              <a:t> and placenta </a:t>
            </a:r>
            <a:r>
              <a:rPr lang="en-US" dirty="0" err="1" smtClean="0"/>
              <a:t>praevia</a:t>
            </a: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Antepartum</a:t>
            </a:r>
            <a:r>
              <a:rPr lang="en-US" b="1" dirty="0" smtClean="0"/>
              <a:t> and postpartum </a:t>
            </a:r>
            <a:r>
              <a:rPr lang="en-US" b="1" dirty="0" err="1" smtClean="0"/>
              <a:t>thromboprophylaxis</a:t>
            </a:r>
            <a:r>
              <a:rPr lang="en-US" b="1" dirty="0" smtClean="0"/>
              <a:t> </a:t>
            </a:r>
            <a:br>
              <a:rPr lang="en-US" b="1" dirty="0" smtClean="0"/>
            </a:br>
            <a:endParaRPr lang="en-US" dirty="0"/>
          </a:p>
        </p:txBody>
      </p:sp>
      <p:sp>
        <p:nvSpPr>
          <p:cNvPr id="3" name="Content Placeholder 2"/>
          <p:cNvSpPr>
            <a:spLocks noGrp="1"/>
          </p:cNvSpPr>
          <p:nvPr>
            <p:ph idx="1"/>
          </p:nvPr>
        </p:nvSpPr>
        <p:spPr>
          <a:xfrm>
            <a:off x="0" y="1295400"/>
            <a:ext cx="9144000" cy="5029200"/>
          </a:xfrm>
        </p:spPr>
        <p:txBody>
          <a:bodyPr>
            <a:normAutofit fontScale="62500" lnSpcReduction="20000"/>
          </a:bodyPr>
          <a:lstStyle/>
          <a:p>
            <a:r>
              <a:rPr lang="en-US" sz="3500" dirty="0" smtClean="0"/>
              <a:t>The ideal anticoagulant in pregnancy should be one that does not cross the placenta and can be easily reversed. </a:t>
            </a:r>
          </a:p>
          <a:p>
            <a:r>
              <a:rPr lang="en-US" sz="3500" dirty="0" smtClean="0">
                <a:solidFill>
                  <a:srgbClr val="FF0000"/>
                </a:solidFill>
              </a:rPr>
              <a:t>The oral direct thrombin and factor </a:t>
            </a:r>
            <a:r>
              <a:rPr lang="en-US" sz="3500" dirty="0" err="1" smtClean="0">
                <a:solidFill>
                  <a:srgbClr val="FF0000"/>
                </a:solidFill>
              </a:rPr>
              <a:t>Xa</a:t>
            </a:r>
            <a:r>
              <a:rPr lang="en-US" sz="3500" dirty="0" smtClean="0">
                <a:solidFill>
                  <a:srgbClr val="FF0000"/>
                </a:solidFill>
              </a:rPr>
              <a:t> inhibitors</a:t>
            </a:r>
            <a:r>
              <a:rPr lang="en-US" sz="3500" dirty="0" smtClean="0"/>
              <a:t> should not be used in pregnancy as the molecules are small and cross the placenta. </a:t>
            </a:r>
          </a:p>
          <a:p>
            <a:r>
              <a:rPr lang="en-US" sz="3500" dirty="0" err="1" smtClean="0">
                <a:solidFill>
                  <a:srgbClr val="FF0000"/>
                </a:solidFill>
              </a:rPr>
              <a:t>Warfarin</a:t>
            </a:r>
            <a:r>
              <a:rPr lang="en-US" sz="3500" dirty="0" smtClean="0"/>
              <a:t> is associated with a </a:t>
            </a:r>
            <a:r>
              <a:rPr lang="en-US" sz="3500" dirty="0" err="1" smtClean="0"/>
              <a:t>teratogenic</a:t>
            </a:r>
            <a:r>
              <a:rPr lang="en-US" sz="3500" dirty="0" smtClean="0"/>
              <a:t> effect, especially between 6 and 12 weeks’ gestation. In addition, there is an increased risk of miscarriage, prematurity and fetal bleeding (including intracranial </a:t>
            </a:r>
            <a:r>
              <a:rPr lang="en-US" sz="3500" dirty="0" err="1" smtClean="0"/>
              <a:t>haemorrhage</a:t>
            </a:r>
            <a:r>
              <a:rPr lang="en-US" sz="3500" dirty="0" smtClean="0"/>
              <a:t> resulting in brain damage) at any time during pregnancy. </a:t>
            </a:r>
          </a:p>
          <a:p>
            <a:r>
              <a:rPr lang="en-US" sz="3500" dirty="0" smtClean="0"/>
              <a:t>The preferred anticoagulant is </a:t>
            </a:r>
            <a:r>
              <a:rPr lang="en-US" sz="3500" dirty="0" smtClean="0">
                <a:solidFill>
                  <a:srgbClr val="FF0000"/>
                </a:solidFill>
              </a:rPr>
              <a:t>LMWH.</a:t>
            </a:r>
            <a:r>
              <a:rPr lang="en-US" sz="3500" dirty="0" smtClean="0"/>
              <a:t> </a:t>
            </a:r>
          </a:p>
          <a:p>
            <a:r>
              <a:rPr lang="en-US" sz="3500" dirty="0" smtClean="0"/>
              <a:t>Allergic skin reactions can occur with LMWH but are uncommon. In pregnant women with severe allergic skin reactions, an alternative LMWH should be used. </a:t>
            </a:r>
          </a:p>
          <a:p>
            <a:r>
              <a:rPr lang="en-US" sz="3500" dirty="0" smtClean="0"/>
              <a:t>It is recommended that the platelet count be monitored one week after initiation of LMWH and at regular follow-ups thereafter.</a:t>
            </a:r>
          </a:p>
          <a:p>
            <a:r>
              <a:rPr lang="en-US" sz="3500" dirty="0" err="1" smtClean="0"/>
              <a:t>Fondaparinux</a:t>
            </a:r>
            <a:r>
              <a:rPr lang="en-US" sz="3500" dirty="0" smtClean="0"/>
              <a:t> may be considered in consultation with a </a:t>
            </a:r>
            <a:r>
              <a:rPr lang="en-US" sz="3500" dirty="0" err="1" smtClean="0"/>
              <a:t>haematologist</a:t>
            </a:r>
            <a:r>
              <a:rPr lang="en-US" sz="3500" dirty="0" smtClean="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5867400"/>
          </a:xfrm>
        </p:spPr>
        <p:txBody>
          <a:bodyPr>
            <a:normAutofit fontScale="85000" lnSpcReduction="10000"/>
          </a:bodyPr>
          <a:lstStyle/>
          <a:p>
            <a:r>
              <a:rPr lang="en-US" dirty="0" err="1" smtClean="0"/>
              <a:t>Antepartum</a:t>
            </a:r>
            <a:r>
              <a:rPr lang="en-US" dirty="0" smtClean="0"/>
              <a:t> prophylaxis should be initiated early in pregnancy. </a:t>
            </a:r>
          </a:p>
          <a:p>
            <a:r>
              <a:rPr lang="en-US" dirty="0" smtClean="0"/>
              <a:t>Postpartum </a:t>
            </a:r>
            <a:r>
              <a:rPr lang="en-US" dirty="0" err="1" smtClean="0"/>
              <a:t>thromboprophylaxis</a:t>
            </a:r>
            <a:r>
              <a:rPr lang="en-US" dirty="0" smtClean="0"/>
              <a:t> should be continued for 6 weeks in high-risk women, for 10 days in intermediate-risk women and at least until discharge from hospital in low-risk women. </a:t>
            </a:r>
          </a:p>
          <a:p>
            <a:r>
              <a:rPr lang="en-US" dirty="0" smtClean="0"/>
              <a:t>In the presence of ongoing risk factors, e.g. prolonged hospital admission, wound infection, surgery extended </a:t>
            </a:r>
            <a:r>
              <a:rPr lang="en-US" dirty="0" err="1" smtClean="0"/>
              <a:t>thromboprophylaxis</a:t>
            </a:r>
            <a:r>
              <a:rPr lang="en-US" dirty="0" smtClean="0"/>
              <a:t> until the risk factor is no longer present should be considered. </a:t>
            </a:r>
          </a:p>
          <a:p>
            <a:r>
              <a:rPr lang="en-US" dirty="0" smtClean="0"/>
              <a:t>The use of mechanical prophylaxis, such as IPC, can be considered in patients at high risk of bleeding. </a:t>
            </a:r>
          </a:p>
          <a:p>
            <a:r>
              <a:rPr lang="en-US" dirty="0" smtClean="0"/>
              <a: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0472"/>
            <a:ext cx="4730904" cy="45624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30904" y="2426657"/>
            <a:ext cx="4401723" cy="4406322"/>
          </a:xfrm>
          <a:prstGeom prst="rect">
            <a:avLst/>
          </a:prstGeom>
        </p:spPr>
      </p:pic>
    </p:spTree>
    <p:extLst>
      <p:ext uri="{BB962C8B-B14F-4D97-AF65-F5344CB8AC3E}">
        <p14:creationId xmlns:p14="http://schemas.microsoft.com/office/powerpoint/2010/main" xmlns="" val="293822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LMWH dose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Fixed doses of LMWH, e.g. </a:t>
            </a:r>
            <a:r>
              <a:rPr lang="en-US" dirty="0" err="1" smtClean="0"/>
              <a:t>dalteparin</a:t>
            </a:r>
            <a:r>
              <a:rPr lang="en-US" dirty="0" smtClean="0"/>
              <a:t> 5 000 units daily or </a:t>
            </a:r>
            <a:r>
              <a:rPr lang="en-US" dirty="0" err="1" smtClean="0"/>
              <a:t>nadroparin</a:t>
            </a:r>
            <a:r>
              <a:rPr lang="en-US" dirty="0" smtClean="0"/>
              <a:t> 2 850 units daily or </a:t>
            </a:r>
            <a:r>
              <a:rPr lang="en-US" dirty="0" err="1" smtClean="0"/>
              <a:t>enoxaparin</a:t>
            </a:r>
            <a:r>
              <a:rPr lang="en-US" dirty="0" smtClean="0"/>
              <a:t> 40 mg daily are recommended.</a:t>
            </a:r>
          </a:p>
          <a:p>
            <a:r>
              <a:rPr lang="en-US" dirty="0" smtClean="0"/>
              <a:t> This is practical and covers most of the obstetric population. </a:t>
            </a:r>
          </a:p>
          <a:p>
            <a:r>
              <a:rPr lang="en-US" dirty="0" smtClean="0"/>
              <a:t>There is an increased dose requirement of LMWH during pregnancy because of increased volume of distribution and renal clearance. Therefore, regular anti-</a:t>
            </a:r>
            <a:r>
              <a:rPr lang="en-US" dirty="0" err="1" smtClean="0"/>
              <a:t>Xa</a:t>
            </a:r>
            <a:r>
              <a:rPr lang="en-US" dirty="0" smtClean="0"/>
              <a:t> monitoring is suggested. </a:t>
            </a:r>
          </a:p>
          <a:p>
            <a:r>
              <a:rPr lang="en-US" dirty="0" smtClean="0"/>
              <a:t>Dose adjustments (increase or decrease by 10 mg) to achieve a target anti-</a:t>
            </a:r>
            <a:r>
              <a:rPr lang="en-US" dirty="0" err="1" smtClean="0"/>
              <a:t>Xa</a:t>
            </a:r>
            <a:r>
              <a:rPr lang="en-US" dirty="0" smtClean="0"/>
              <a:t> level of 0.3 - 0.5 units/</a:t>
            </a:r>
            <a:r>
              <a:rPr lang="en-US" dirty="0" err="1" smtClean="0"/>
              <a:t>mL</a:t>
            </a:r>
            <a:r>
              <a:rPr lang="en-US" dirty="0" smtClean="0"/>
              <a:t> in conjunction with a </a:t>
            </a:r>
            <a:r>
              <a:rPr lang="en-US" dirty="0" err="1" smtClean="0"/>
              <a:t>haematologist</a:t>
            </a:r>
            <a:r>
              <a:rPr lang="en-US" dirty="0" smtClean="0"/>
              <a:t> is suggested. </a:t>
            </a:r>
          </a:p>
          <a:p>
            <a:r>
              <a:rPr lang="en-US" dirty="0" smtClean="0"/>
              <a:t>It is recommended to use weight-adjusted LMWH dosing with anti- </a:t>
            </a:r>
            <a:r>
              <a:rPr lang="en-US" dirty="0" err="1" smtClean="0"/>
              <a:t>Xa</a:t>
            </a:r>
            <a:r>
              <a:rPr lang="en-US" dirty="0" smtClean="0"/>
              <a:t> monitoring in patients at extremes of weight</a:t>
            </a:r>
          </a:p>
          <a:p>
            <a:r>
              <a:rPr lang="en-US" dirty="0" smtClean="0"/>
              <a:t>Anti-</a:t>
            </a:r>
            <a:r>
              <a:rPr lang="en-US" dirty="0" err="1" smtClean="0"/>
              <a:t>Xa</a:t>
            </a:r>
            <a:r>
              <a:rPr lang="en-US" dirty="0" smtClean="0"/>
              <a:t> monitoring is also indicated in renal disease and severe pre-</a:t>
            </a:r>
            <a:r>
              <a:rPr lang="en-US" dirty="0" err="1" smtClean="0"/>
              <a:t>eclampsia</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381000"/>
            <a:ext cx="830279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Sites</a:t>
            </a:r>
            <a:endParaRPr lang="en-US" dirty="0"/>
          </a:p>
        </p:txBody>
      </p:sp>
      <p:sp>
        <p:nvSpPr>
          <p:cNvPr id="3" name="Content Placeholder 2"/>
          <p:cNvSpPr>
            <a:spLocks noGrp="1"/>
          </p:cNvSpPr>
          <p:nvPr>
            <p:ph idx="1"/>
          </p:nvPr>
        </p:nvSpPr>
        <p:spPr>
          <a:xfrm>
            <a:off x="304800" y="1524000"/>
            <a:ext cx="7391400" cy="4652963"/>
          </a:xfrm>
        </p:spPr>
        <p:txBody>
          <a:bodyPr/>
          <a:lstStyle/>
          <a:p>
            <a:r>
              <a:rPr lang="en-US" dirty="0" smtClean="0"/>
              <a:t>1- In an artery:</a:t>
            </a:r>
            <a:r>
              <a:rPr lang="en-US" altLang="en-US" dirty="0" smtClean="0">
                <a:solidFill>
                  <a:srgbClr val="FF0000"/>
                </a:solidFill>
                <a:latin typeface="Arial" panose="020B0604020202020204" pitchFamily="34" charset="0"/>
              </a:rPr>
              <a:t> </a:t>
            </a:r>
            <a:r>
              <a:rPr lang="en-US" altLang="en-US" sz="2000" dirty="0" smtClean="0">
                <a:solidFill>
                  <a:srgbClr val="FF0000"/>
                </a:solidFill>
                <a:latin typeface="Arial" panose="020B0604020202020204" pitchFamily="34" charset="0"/>
              </a:rPr>
              <a:t>arterial thrombosis </a:t>
            </a:r>
            <a:r>
              <a:rPr lang="en-US" altLang="en-US" sz="2000" dirty="0" err="1" smtClean="0">
                <a:solidFill>
                  <a:srgbClr val="FF0000"/>
                </a:solidFill>
                <a:latin typeface="Arial" panose="020B0604020202020204" pitchFamily="34" charset="0"/>
              </a:rPr>
              <a:t>eg</a:t>
            </a:r>
            <a:r>
              <a:rPr lang="en-US" altLang="en-US" sz="2000" dirty="0" smtClean="0">
                <a:solidFill>
                  <a:srgbClr val="FF0000"/>
                </a:solidFill>
                <a:latin typeface="Arial" panose="020B0604020202020204" pitchFamily="34" charset="0"/>
              </a:rPr>
              <a:t>   </a:t>
            </a:r>
            <a:r>
              <a:rPr lang="en-US" altLang="en-US" sz="2000" dirty="0" err="1" smtClean="0">
                <a:solidFill>
                  <a:srgbClr val="FF0000"/>
                </a:solidFill>
                <a:latin typeface="Arial" panose="020B0604020202020204" pitchFamily="34" charset="0"/>
              </a:rPr>
              <a:t>coronary,cerebral</a:t>
            </a:r>
            <a:r>
              <a:rPr lang="en-US" altLang="en-US" dirty="0" smtClean="0">
                <a:solidFill>
                  <a:srgbClr val="FF0000"/>
                </a:solidFill>
                <a:latin typeface="Arial" panose="020B0604020202020204" pitchFamily="34" charset="0"/>
              </a:rPr>
              <a:t>.</a:t>
            </a:r>
            <a:endParaRPr lang="en-US" dirty="0" smtClean="0"/>
          </a:p>
          <a:p>
            <a:r>
              <a:rPr lang="en-US" dirty="0" smtClean="0"/>
              <a:t>2 -In a  vein  </a:t>
            </a:r>
          </a:p>
          <a:p>
            <a:pPr>
              <a:buNone/>
            </a:pPr>
            <a:r>
              <a:rPr lang="en-US" dirty="0" smtClean="0"/>
              <a:t>         -  </a:t>
            </a:r>
            <a:r>
              <a:rPr lang="en-US" dirty="0" err="1" smtClean="0"/>
              <a:t>superfacial</a:t>
            </a:r>
            <a:r>
              <a:rPr lang="en-US" dirty="0" smtClean="0"/>
              <a:t> vein: </a:t>
            </a:r>
            <a:r>
              <a:rPr lang="en-US" altLang="en-US" sz="2000" dirty="0" err="1" smtClean="0">
                <a:solidFill>
                  <a:srgbClr val="FF0000"/>
                </a:solidFill>
                <a:latin typeface="Arial" panose="020B0604020202020204" pitchFamily="34" charset="0"/>
              </a:rPr>
              <a:t>thrombophlebitis</a:t>
            </a:r>
            <a:endParaRPr lang="en-US" altLang="en-US" sz="2000" dirty="0" smtClean="0">
              <a:solidFill>
                <a:srgbClr val="FF0000"/>
              </a:solidFill>
              <a:latin typeface="Arial" panose="020B0604020202020204" pitchFamily="34" charset="0"/>
            </a:endParaRPr>
          </a:p>
          <a:p>
            <a:pPr algn="ctr">
              <a:buNone/>
            </a:pPr>
            <a:r>
              <a:rPr lang="en-US" dirty="0" smtClean="0"/>
              <a:t>        - deep vein</a:t>
            </a:r>
            <a:r>
              <a:rPr lang="en-US" altLang="en-US" dirty="0" smtClean="0">
                <a:solidFill>
                  <a:srgbClr val="FF0000"/>
                </a:solidFill>
                <a:latin typeface="Arial" panose="020B0604020202020204" pitchFamily="34" charset="0"/>
              </a:rPr>
              <a:t> :</a:t>
            </a:r>
            <a:r>
              <a:rPr lang="en-US" altLang="en-US" sz="2000" dirty="0" smtClean="0">
                <a:solidFill>
                  <a:srgbClr val="FF0000"/>
                </a:solidFill>
                <a:latin typeface="Arial" panose="020B0604020202020204" pitchFamily="34" charset="0"/>
              </a:rPr>
              <a:t>deep vein  thrombosis (DVT)- lead to PE.</a:t>
            </a:r>
            <a:endParaRPr lang="en-US" dirty="0" smtClean="0"/>
          </a:p>
          <a:p>
            <a:pPr>
              <a:buNone/>
            </a:pPr>
            <a:r>
              <a:rPr lang="en-US" dirty="0" smtClean="0"/>
              <a:t>     or </a:t>
            </a:r>
          </a:p>
          <a:p>
            <a:r>
              <a:rPr lang="en-US" dirty="0" smtClean="0"/>
              <a:t>3-surrounding tissue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81800" y="3542945"/>
            <a:ext cx="2362200" cy="33150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257556" y="533400"/>
            <a:ext cx="8174736" cy="5486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Anti-factor </a:t>
            </a:r>
            <a:r>
              <a:rPr lang="en-US" dirty="0" err="1" smtClean="0"/>
              <a:t>Xa</a:t>
            </a:r>
            <a:r>
              <a:rPr lang="en-US" dirty="0" smtClean="0"/>
              <a:t> (</a:t>
            </a:r>
            <a:r>
              <a:rPr lang="en-US" dirty="0" err="1" smtClean="0"/>
              <a:t>AFXa</a:t>
            </a:r>
            <a:r>
              <a:rPr lang="en-US" dirty="0" smtClean="0"/>
              <a:t>) level</a:t>
            </a:r>
            <a:endParaRPr lang="en-US" dirty="0"/>
          </a:p>
        </p:txBody>
      </p:sp>
      <p:sp>
        <p:nvSpPr>
          <p:cNvPr id="3" name="Content Placeholder 2"/>
          <p:cNvSpPr>
            <a:spLocks noGrp="1"/>
          </p:cNvSpPr>
          <p:nvPr>
            <p:ph idx="1"/>
          </p:nvPr>
        </p:nvSpPr>
        <p:spPr>
          <a:xfrm>
            <a:off x="457200" y="1371600"/>
            <a:ext cx="8305800" cy="5181600"/>
          </a:xfrm>
        </p:spPr>
        <p:txBody>
          <a:bodyPr>
            <a:normAutofit fontScale="77500" lnSpcReduction="20000"/>
          </a:bodyPr>
          <a:lstStyle/>
          <a:p>
            <a:r>
              <a:rPr lang="en-US" dirty="0" smtClean="0"/>
              <a:t>This test measures anti-activated factor X (anti-</a:t>
            </a:r>
            <a:r>
              <a:rPr lang="en-US" dirty="0" err="1" smtClean="0"/>
              <a:t>Xa</a:t>
            </a:r>
            <a:r>
              <a:rPr lang="en-US" dirty="0" smtClean="0"/>
              <a:t>) in blood</a:t>
            </a:r>
          </a:p>
          <a:p>
            <a:r>
              <a:rPr lang="en-US" dirty="0" smtClean="0"/>
              <a:t>The amount of factor </a:t>
            </a:r>
            <a:r>
              <a:rPr lang="en-US" dirty="0" err="1" smtClean="0"/>
              <a:t>Xa</a:t>
            </a:r>
            <a:r>
              <a:rPr lang="en-US" dirty="0" smtClean="0"/>
              <a:t> in blood is affected by the amount of heparin in the body. This test is used to monitor heparin levels in patients being treated with </a:t>
            </a:r>
            <a:r>
              <a:rPr lang="en-US" smtClean="0"/>
              <a:t>standard heparin </a:t>
            </a:r>
            <a:r>
              <a:rPr lang="en-US" dirty="0" smtClean="0"/>
              <a:t>or low molecular weight heparin</a:t>
            </a:r>
          </a:p>
          <a:p>
            <a:r>
              <a:rPr lang="en-US" dirty="0" smtClean="0"/>
              <a:t>While monitoring of prophylactic </a:t>
            </a:r>
            <a:r>
              <a:rPr lang="en-US" dirty="0" err="1" smtClean="0"/>
              <a:t>AFXa</a:t>
            </a:r>
            <a:r>
              <a:rPr lang="en-US" dirty="0" smtClean="0"/>
              <a:t> levels may not be needed in the majority of patients,</a:t>
            </a:r>
          </a:p>
          <a:p>
            <a:r>
              <a:rPr lang="en-US" dirty="0" smtClean="0"/>
              <a:t> It may still be required in certain patient groups to optimize treatment. </a:t>
            </a:r>
          </a:p>
          <a:p>
            <a:r>
              <a:rPr lang="en-US" dirty="0" smtClean="0"/>
              <a:t>Due to a lack of data, the </a:t>
            </a:r>
            <a:r>
              <a:rPr lang="en-US" dirty="0" err="1" smtClean="0"/>
              <a:t>AFXa</a:t>
            </a:r>
            <a:r>
              <a:rPr lang="en-US" dirty="0" smtClean="0"/>
              <a:t> for prophylactic dosages of LMWH has not been clearly defined, </a:t>
            </a:r>
          </a:p>
          <a:p>
            <a:r>
              <a:rPr lang="en-US" dirty="0" smtClean="0"/>
              <a:t>A reasonable </a:t>
            </a:r>
            <a:r>
              <a:rPr lang="en-US" dirty="0" err="1" smtClean="0"/>
              <a:t>AFXa</a:t>
            </a:r>
            <a:r>
              <a:rPr lang="en-US" dirty="0" smtClean="0"/>
              <a:t> target range for LMWH DVT prophylaxis may be 0.3-0.5 IU/</a:t>
            </a:r>
            <a:r>
              <a:rPr lang="en-US" dirty="0" err="1" smtClean="0"/>
              <a:t>mL</a:t>
            </a:r>
            <a:r>
              <a:rPr lang="en-US" dirty="0" smtClean="0"/>
              <a:t>,</a:t>
            </a:r>
          </a:p>
          <a:p>
            <a:r>
              <a:rPr lang="en-US" dirty="0" smtClean="0"/>
              <a:t> However, prospective studies are required to validate this recommendation.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(APTT) </a:t>
            </a:r>
            <a:r>
              <a:rPr lang="en-US" dirty="0" smtClean="0"/>
              <a:t>Activated </a:t>
            </a:r>
            <a:r>
              <a:rPr lang="en-US" dirty="0" smtClean="0"/>
              <a:t>Partial </a:t>
            </a:r>
            <a:r>
              <a:rPr lang="en-US" dirty="0" err="1" smtClean="0"/>
              <a:t>Thromboplastin</a:t>
            </a:r>
            <a:r>
              <a:rPr lang="en-US" dirty="0" smtClean="0"/>
              <a:t> Time</a:t>
            </a:r>
            <a:endParaRPr lang="en-US" dirty="0"/>
          </a:p>
        </p:txBody>
      </p:sp>
      <p:sp>
        <p:nvSpPr>
          <p:cNvPr id="3" name="Content Placeholder 2"/>
          <p:cNvSpPr>
            <a:spLocks noGrp="1"/>
          </p:cNvSpPr>
          <p:nvPr>
            <p:ph idx="1"/>
          </p:nvPr>
        </p:nvSpPr>
        <p:spPr/>
        <p:txBody>
          <a:bodyPr/>
          <a:lstStyle/>
          <a:p>
            <a:r>
              <a:rPr lang="en-US" dirty="0" smtClean="0"/>
              <a:t>test measures how long it takes for blood to clot.</a:t>
            </a:r>
            <a:endParaRPr lang="en-US" smtClean="0"/>
          </a:p>
          <a:p>
            <a:r>
              <a:rPr lang="en-US" smtClean="0"/>
              <a:t> It is used to assess bleeding or blood clotting problems and to monitor treatment with heparin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normAutofit fontScale="90000"/>
          </a:bodyPr>
          <a:lstStyle/>
          <a:p>
            <a:r>
              <a:rPr lang="en-US" dirty="0" smtClean="0">
                <a:solidFill>
                  <a:srgbClr val="FF0000"/>
                </a:solidFill>
              </a:rPr>
              <a:t>I</a:t>
            </a:r>
            <a:r>
              <a:rPr lang="en-US" dirty="0" smtClean="0"/>
              <a:t>nternational</a:t>
            </a:r>
            <a:br>
              <a:rPr lang="en-US" dirty="0" smtClean="0"/>
            </a:br>
            <a:r>
              <a:rPr lang="en-US" dirty="0" smtClean="0"/>
              <a:t> </a:t>
            </a:r>
            <a:r>
              <a:rPr lang="en-US" dirty="0" smtClean="0">
                <a:solidFill>
                  <a:srgbClr val="FF0000"/>
                </a:solidFill>
              </a:rPr>
              <a:t>N</a:t>
            </a:r>
            <a:r>
              <a:rPr lang="en-US" dirty="0" smtClean="0"/>
              <a:t>ormalized </a:t>
            </a:r>
            <a:r>
              <a:rPr lang="en-US" dirty="0" smtClean="0">
                <a:solidFill>
                  <a:srgbClr val="FF0000"/>
                </a:solidFill>
              </a:rPr>
              <a:t>R</a:t>
            </a:r>
            <a:r>
              <a:rPr lang="en-US" dirty="0" smtClean="0"/>
              <a:t>atio </a:t>
            </a:r>
            <a:r>
              <a:rPr lang="en-US" dirty="0" smtClean="0">
                <a:solidFill>
                  <a:srgbClr val="FF0000"/>
                </a:solidFill>
              </a:rPr>
              <a:t>(</a:t>
            </a:r>
            <a:r>
              <a:rPr lang="en-US" b="1" dirty="0" smtClean="0">
                <a:solidFill>
                  <a:srgbClr val="FF0000"/>
                </a:solidFill>
              </a:rPr>
              <a:t>INR</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304800" y="1524000"/>
            <a:ext cx="8229600" cy="4525963"/>
          </a:xfrm>
        </p:spPr>
        <p:txBody>
          <a:bodyPr>
            <a:normAutofit fontScale="92500" lnSpcReduction="20000"/>
          </a:bodyPr>
          <a:lstStyle/>
          <a:p>
            <a:r>
              <a:rPr lang="en-US" dirty="0" smtClean="0"/>
              <a:t>A </a:t>
            </a:r>
            <a:r>
              <a:rPr lang="en-US" dirty="0" err="1" smtClean="0"/>
              <a:t>prothrombin</a:t>
            </a:r>
            <a:r>
              <a:rPr lang="en-US" dirty="0" smtClean="0"/>
              <a:t> time (PT) is a </a:t>
            </a:r>
            <a:r>
              <a:rPr lang="en-US" b="1" dirty="0" smtClean="0"/>
              <a:t>test</a:t>
            </a:r>
            <a:r>
              <a:rPr lang="en-US" dirty="0" smtClean="0"/>
              <a:t> used to help detect and diagnose a bleeding disorder or excessive clotting disorder; </a:t>
            </a:r>
          </a:p>
          <a:p>
            <a:r>
              <a:rPr lang="en-US" dirty="0" smtClean="0"/>
              <a:t>The international normalized ratio (</a:t>
            </a:r>
            <a:r>
              <a:rPr lang="en-US" b="1" dirty="0" smtClean="0"/>
              <a:t>INR</a:t>
            </a:r>
            <a:r>
              <a:rPr lang="en-US" dirty="0" smtClean="0"/>
              <a:t>) is calculated from a PT result and is used to monitor how well the blood-thinning medication (anticoagulant) </a:t>
            </a:r>
            <a:r>
              <a:rPr lang="en-US" dirty="0" err="1" smtClean="0"/>
              <a:t>warfarin</a:t>
            </a:r>
            <a:r>
              <a:rPr lang="en-US" dirty="0" smtClean="0"/>
              <a:t>  is working to prevent blood clot</a:t>
            </a:r>
          </a:p>
          <a:p>
            <a:r>
              <a:rPr lang="en-US" sz="2200" dirty="0" smtClean="0"/>
              <a:t>In healthy people an INR of 1.1 or below is considered normal. An INR range of 2.0 to 3.0 is generally an effective therapeutic range for people taking </a:t>
            </a:r>
            <a:r>
              <a:rPr lang="en-US" sz="2200" dirty="0" err="1" smtClean="0"/>
              <a:t>warfarin</a:t>
            </a:r>
            <a:r>
              <a:rPr lang="en-US" sz="2200" dirty="0" smtClean="0"/>
              <a:t> for disorders such as </a:t>
            </a:r>
            <a:r>
              <a:rPr lang="en-US" sz="2200" dirty="0" err="1" smtClean="0"/>
              <a:t>atrial</a:t>
            </a:r>
            <a:r>
              <a:rPr lang="en-US" sz="2200" dirty="0" smtClean="0"/>
              <a:t> fibrillation or a blood clot in the leg or lung. In certain situations, such as having a mechanical heart valve, you might need a slightly higher INR</a:t>
            </a:r>
            <a:endParaRPr lang="en-US" sz="2200" dirty="0"/>
          </a:p>
        </p:txBody>
      </p:sp>
      <p:pic>
        <p:nvPicPr>
          <p:cNvPr id="1026" name="Picture 2" descr="F:\ddvdfh87090.jpeg"/>
          <p:cNvPicPr>
            <a:picLocks noChangeAspect="1" noChangeArrowheads="1"/>
          </p:cNvPicPr>
          <p:nvPr/>
        </p:nvPicPr>
        <p:blipFill>
          <a:blip r:embed="rId2"/>
          <a:srcRect/>
          <a:stretch>
            <a:fillRect/>
          </a:stretch>
        </p:blipFill>
        <p:spPr bwMode="auto">
          <a:xfrm>
            <a:off x="7424917" y="0"/>
            <a:ext cx="1719083" cy="1295400"/>
          </a:xfrm>
          <a:prstGeom prst="rect">
            <a:avLst/>
          </a:prstGeom>
          <a:noFill/>
        </p:spPr>
      </p:pic>
      <p:pic>
        <p:nvPicPr>
          <p:cNvPr id="1027" name="Picture 3" descr="F:\pt-inr-test.jpg"/>
          <p:cNvPicPr>
            <a:picLocks noChangeAspect="1" noChangeArrowheads="1"/>
          </p:cNvPicPr>
          <p:nvPr/>
        </p:nvPicPr>
        <p:blipFill>
          <a:blip r:embed="rId3" cstate="print"/>
          <a:srcRect/>
          <a:stretch>
            <a:fillRect/>
          </a:stretch>
        </p:blipFill>
        <p:spPr bwMode="auto">
          <a:xfrm>
            <a:off x="7518400" y="5638800"/>
            <a:ext cx="1625600" cy="12192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05800" cy="4724400"/>
          </a:xfrm>
        </p:spPr>
        <p:txBody>
          <a:bodyPr/>
          <a:lstStyle/>
          <a:p>
            <a:r>
              <a:rPr lang="en-US" b="1" dirty="0" smtClean="0">
                <a:solidFill>
                  <a:schemeClr val="tx2">
                    <a:lumMod val="40000"/>
                    <a:lumOff val="60000"/>
                  </a:schemeClr>
                </a:solidFill>
              </a:rPr>
              <a:t>Formula:</a:t>
            </a:r>
          </a:p>
          <a:p>
            <a:r>
              <a:rPr lang="en-US" sz="4000" dirty="0" smtClean="0">
                <a:solidFill>
                  <a:srgbClr val="FF0000"/>
                </a:solidFill>
              </a:rPr>
              <a:t>INR = (</a:t>
            </a:r>
            <a:r>
              <a:rPr lang="en-US" sz="4000" dirty="0" err="1" smtClean="0">
                <a:solidFill>
                  <a:srgbClr val="FF0000"/>
                </a:solidFill>
              </a:rPr>
              <a:t>PT</a:t>
            </a:r>
            <a:r>
              <a:rPr lang="en-US" sz="4000" baseline="-25000" dirty="0" err="1" smtClean="0">
                <a:solidFill>
                  <a:srgbClr val="FF0000"/>
                </a:solidFill>
              </a:rPr>
              <a:t>patient</a:t>
            </a:r>
            <a:r>
              <a:rPr lang="en-US" sz="4000" dirty="0" smtClean="0">
                <a:solidFill>
                  <a:srgbClr val="FF0000"/>
                </a:solidFill>
              </a:rPr>
              <a:t>/</a:t>
            </a:r>
            <a:r>
              <a:rPr lang="en-US" sz="4000" dirty="0" err="1" smtClean="0">
                <a:solidFill>
                  <a:srgbClr val="FF0000"/>
                </a:solidFill>
              </a:rPr>
              <a:t>PT</a:t>
            </a:r>
            <a:r>
              <a:rPr lang="en-US" sz="4000" baseline="-25000" dirty="0" err="1" smtClean="0">
                <a:solidFill>
                  <a:srgbClr val="FF0000"/>
                </a:solidFill>
              </a:rPr>
              <a:t>normal</a:t>
            </a:r>
            <a:r>
              <a:rPr lang="en-US" sz="4000" dirty="0" smtClean="0">
                <a:solidFill>
                  <a:srgbClr val="FF0000"/>
                </a:solidFill>
              </a:rPr>
              <a:t>)</a:t>
            </a:r>
            <a:r>
              <a:rPr lang="en-US" sz="4000" baseline="30000" dirty="0" smtClean="0">
                <a:solidFill>
                  <a:srgbClr val="FF0000"/>
                </a:solidFill>
              </a:rPr>
              <a:t>ISI</a:t>
            </a:r>
            <a:r>
              <a:rPr lang="en-US" sz="4000" dirty="0" smtClean="0">
                <a:solidFill>
                  <a:schemeClr val="tx2">
                    <a:lumMod val="40000"/>
                    <a:lumOff val="60000"/>
                  </a:schemeClr>
                </a:solidFill>
              </a:rPr>
              <a:t> </a:t>
            </a:r>
          </a:p>
          <a:p>
            <a:r>
              <a:rPr lang="en-US" b="1" dirty="0" smtClean="0">
                <a:solidFill>
                  <a:schemeClr val="tx2">
                    <a:lumMod val="40000"/>
                    <a:lumOff val="60000"/>
                  </a:schemeClr>
                </a:solidFill>
              </a:rPr>
              <a:t>Where,</a:t>
            </a:r>
          </a:p>
          <a:p>
            <a:r>
              <a:rPr lang="en-US" dirty="0" smtClean="0">
                <a:solidFill>
                  <a:schemeClr val="tx2">
                    <a:lumMod val="40000"/>
                    <a:lumOff val="60000"/>
                  </a:schemeClr>
                </a:solidFill>
              </a:rPr>
              <a:t> </a:t>
            </a:r>
            <a:r>
              <a:rPr lang="en-US" dirty="0" err="1" smtClean="0">
                <a:solidFill>
                  <a:schemeClr val="tx2">
                    <a:lumMod val="40000"/>
                    <a:lumOff val="60000"/>
                  </a:schemeClr>
                </a:solidFill>
              </a:rPr>
              <a:t>PT</a:t>
            </a:r>
            <a:r>
              <a:rPr lang="en-US" baseline="-25000" dirty="0" err="1" smtClean="0">
                <a:solidFill>
                  <a:schemeClr val="tx2">
                    <a:lumMod val="40000"/>
                    <a:lumOff val="60000"/>
                  </a:schemeClr>
                </a:solidFill>
              </a:rPr>
              <a:t>patient</a:t>
            </a:r>
            <a:r>
              <a:rPr lang="en-US" dirty="0" smtClean="0">
                <a:solidFill>
                  <a:schemeClr val="tx2">
                    <a:lumMod val="40000"/>
                    <a:lumOff val="60000"/>
                  </a:schemeClr>
                </a:solidFill>
              </a:rPr>
              <a:t> = Patient's Measure PT (seconds) </a:t>
            </a:r>
          </a:p>
          <a:p>
            <a:r>
              <a:rPr lang="en-US" dirty="0" err="1" smtClean="0">
                <a:solidFill>
                  <a:schemeClr val="tx2">
                    <a:lumMod val="40000"/>
                    <a:lumOff val="60000"/>
                  </a:schemeClr>
                </a:solidFill>
              </a:rPr>
              <a:t>PTPT</a:t>
            </a:r>
            <a:r>
              <a:rPr lang="en-US" baseline="-25000" dirty="0" err="1" smtClean="0">
                <a:solidFill>
                  <a:schemeClr val="tx2">
                    <a:lumMod val="40000"/>
                    <a:lumOff val="60000"/>
                  </a:schemeClr>
                </a:solidFill>
              </a:rPr>
              <a:t>normal</a:t>
            </a:r>
            <a:r>
              <a:rPr lang="en-US" dirty="0" smtClean="0">
                <a:solidFill>
                  <a:schemeClr val="tx2">
                    <a:lumMod val="40000"/>
                    <a:lumOff val="60000"/>
                  </a:schemeClr>
                </a:solidFill>
              </a:rPr>
              <a:t> = Laboratory's Geometric Mean Value for Normal Patients (seconds) </a:t>
            </a:r>
          </a:p>
          <a:p>
            <a:r>
              <a:rPr lang="en-US" dirty="0" smtClean="0">
                <a:solidFill>
                  <a:schemeClr val="tx2">
                    <a:lumMod val="40000"/>
                    <a:lumOff val="60000"/>
                  </a:schemeClr>
                </a:solidFill>
              </a:rPr>
              <a:t>ISI = International Sensitivity Index</a:t>
            </a:r>
            <a:endParaRPr lang="en-US" dirty="0">
              <a:solidFill>
                <a:schemeClr val="tx2">
                  <a:lumMod val="40000"/>
                  <a:lumOff val="6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943600"/>
          </a:xfrm>
        </p:spPr>
        <p:txBody>
          <a:bodyPr>
            <a:normAutofit fontScale="70000" lnSpcReduction="20000"/>
          </a:bodyPr>
          <a:lstStyle/>
          <a:p>
            <a:r>
              <a:rPr lang="en-US" b="1" dirty="0" err="1" smtClean="0">
                <a:solidFill>
                  <a:schemeClr val="bg2">
                    <a:lumMod val="50000"/>
                  </a:schemeClr>
                </a:solidFill>
              </a:rPr>
              <a:t>Prothrombin</a:t>
            </a:r>
            <a:r>
              <a:rPr lang="en-US" b="1" dirty="0" smtClean="0">
                <a:solidFill>
                  <a:schemeClr val="bg2">
                    <a:lumMod val="50000"/>
                  </a:schemeClr>
                </a:solidFill>
              </a:rPr>
              <a:t> Time:</a:t>
            </a:r>
            <a:r>
              <a:rPr lang="en-US" dirty="0" smtClean="0">
                <a:solidFill>
                  <a:schemeClr val="bg2">
                    <a:lumMod val="50000"/>
                  </a:schemeClr>
                </a:solidFill>
              </a:rPr>
              <a:t> The </a:t>
            </a:r>
            <a:r>
              <a:rPr lang="en-US" dirty="0" err="1" smtClean="0">
                <a:solidFill>
                  <a:schemeClr val="bg2">
                    <a:lumMod val="50000"/>
                  </a:schemeClr>
                </a:solidFill>
              </a:rPr>
              <a:t>prothrombin</a:t>
            </a:r>
            <a:r>
              <a:rPr lang="en-US" dirty="0" smtClean="0">
                <a:solidFill>
                  <a:schemeClr val="bg2">
                    <a:lumMod val="50000"/>
                  </a:schemeClr>
                </a:solidFill>
              </a:rPr>
              <a:t> time (PT) is a test used to help diagnose bleeding or clotting disorders. The </a:t>
            </a:r>
            <a:r>
              <a:rPr lang="en-US" dirty="0" err="1" smtClean="0">
                <a:solidFill>
                  <a:schemeClr val="bg2">
                    <a:lumMod val="50000"/>
                  </a:schemeClr>
                </a:solidFill>
              </a:rPr>
              <a:t>prothrombin</a:t>
            </a:r>
            <a:r>
              <a:rPr lang="en-US" dirty="0" smtClean="0">
                <a:solidFill>
                  <a:schemeClr val="bg2">
                    <a:lumMod val="50000"/>
                  </a:schemeClr>
                </a:solidFill>
              </a:rPr>
              <a:t> time (PT or pro-time) is the actual time calculation, measured in seconds, for an anti-coagulated sample of plasma or whole blood to clot after it is added to a thermoplastic reagent. A </a:t>
            </a:r>
            <a:r>
              <a:rPr lang="en-US" dirty="0" err="1" smtClean="0">
                <a:solidFill>
                  <a:schemeClr val="bg2">
                    <a:lumMod val="50000"/>
                  </a:schemeClr>
                </a:solidFill>
              </a:rPr>
              <a:t>prothrombin</a:t>
            </a:r>
            <a:r>
              <a:rPr lang="en-US" dirty="0" smtClean="0">
                <a:solidFill>
                  <a:schemeClr val="bg2">
                    <a:lumMod val="50000"/>
                  </a:schemeClr>
                </a:solidFill>
              </a:rPr>
              <a:t> time test tells you how long it takes your blood to clot.</a:t>
            </a:r>
            <a:br>
              <a:rPr lang="en-US" dirty="0" smtClean="0">
                <a:solidFill>
                  <a:schemeClr val="bg2">
                    <a:lumMod val="50000"/>
                  </a:schemeClr>
                </a:solidFill>
              </a:rPr>
            </a:br>
            <a:r>
              <a:rPr lang="en-US" dirty="0" smtClean="0">
                <a:solidFill>
                  <a:schemeClr val="bg2">
                    <a:lumMod val="50000"/>
                  </a:schemeClr>
                </a:solidFill>
              </a:rPr>
              <a:t/>
            </a:r>
            <a:br>
              <a:rPr lang="en-US" dirty="0" smtClean="0">
                <a:solidFill>
                  <a:schemeClr val="bg2">
                    <a:lumMod val="50000"/>
                  </a:schemeClr>
                </a:solidFill>
              </a:rPr>
            </a:br>
            <a:r>
              <a:rPr lang="en-US" b="1" dirty="0" smtClean="0">
                <a:solidFill>
                  <a:schemeClr val="bg2">
                    <a:lumMod val="50000"/>
                  </a:schemeClr>
                </a:solidFill>
              </a:rPr>
              <a:t>International Normalized Ratio (INR):</a:t>
            </a:r>
            <a:r>
              <a:rPr lang="en-US" dirty="0" smtClean="0">
                <a:solidFill>
                  <a:schemeClr val="bg2">
                    <a:lumMod val="50000"/>
                  </a:schemeClr>
                </a:solidFill>
              </a:rPr>
              <a:t> International Normalized Ratio (INR), also known as </a:t>
            </a:r>
            <a:r>
              <a:rPr lang="en-US" dirty="0" err="1" smtClean="0">
                <a:solidFill>
                  <a:schemeClr val="bg2">
                    <a:lumMod val="50000"/>
                  </a:schemeClr>
                </a:solidFill>
              </a:rPr>
              <a:t>Prothrombin</a:t>
            </a:r>
            <a:r>
              <a:rPr lang="en-US" dirty="0" smtClean="0">
                <a:solidFill>
                  <a:schemeClr val="bg2">
                    <a:lumMod val="50000"/>
                  </a:schemeClr>
                </a:solidFill>
              </a:rPr>
              <a:t> Time (</a:t>
            </a:r>
            <a:r>
              <a:rPr lang="en-US" dirty="0" err="1" smtClean="0">
                <a:solidFill>
                  <a:schemeClr val="bg2">
                    <a:lumMod val="50000"/>
                  </a:schemeClr>
                </a:solidFill>
              </a:rPr>
              <a:t>PT</a:t>
            </a:r>
            <a:r>
              <a:rPr lang="en-US" baseline="-25000" dirty="0" err="1" smtClean="0">
                <a:solidFill>
                  <a:schemeClr val="bg2">
                    <a:lumMod val="50000"/>
                  </a:schemeClr>
                </a:solidFill>
              </a:rPr>
              <a:t>normal</a:t>
            </a:r>
            <a:r>
              <a:rPr lang="en-US" dirty="0" smtClean="0">
                <a:solidFill>
                  <a:schemeClr val="bg2">
                    <a:lumMod val="50000"/>
                  </a:schemeClr>
                </a:solidFill>
              </a:rPr>
              <a:t>) is a system for reporting the results of blood coagulation tests. INR calculation is based on the results of PT test that is used to monitor treatment with the blood-thinning medication </a:t>
            </a:r>
            <a:r>
              <a:rPr lang="en-US" dirty="0" err="1" smtClean="0">
                <a:solidFill>
                  <a:schemeClr val="bg2">
                    <a:lumMod val="50000"/>
                  </a:schemeClr>
                </a:solidFill>
              </a:rPr>
              <a:t>warfarin</a:t>
            </a:r>
            <a:r>
              <a:rPr lang="en-US" dirty="0" smtClean="0">
                <a:solidFill>
                  <a:schemeClr val="bg2">
                    <a:lumMod val="50000"/>
                  </a:schemeClr>
                </a:solidFill>
              </a:rPr>
              <a:t>. International normalized ratio (INR) is a calculation made to standardize </a:t>
            </a:r>
            <a:r>
              <a:rPr lang="en-US" dirty="0" err="1" smtClean="0">
                <a:solidFill>
                  <a:schemeClr val="bg2">
                    <a:lumMod val="50000"/>
                  </a:schemeClr>
                </a:solidFill>
              </a:rPr>
              <a:t>prothrombin</a:t>
            </a:r>
            <a:r>
              <a:rPr lang="en-US" dirty="0" smtClean="0">
                <a:solidFill>
                  <a:schemeClr val="bg2">
                    <a:lumMod val="50000"/>
                  </a:schemeClr>
                </a:solidFill>
              </a:rPr>
              <a:t> time.</a:t>
            </a:r>
            <a:br>
              <a:rPr lang="en-US" dirty="0" smtClean="0">
                <a:solidFill>
                  <a:schemeClr val="bg2">
                    <a:lumMod val="50000"/>
                  </a:schemeClr>
                </a:solidFill>
              </a:rPr>
            </a:br>
            <a:r>
              <a:rPr lang="en-US" dirty="0" smtClean="0">
                <a:solidFill>
                  <a:schemeClr val="bg2">
                    <a:lumMod val="50000"/>
                  </a:schemeClr>
                </a:solidFill>
              </a:rPr>
              <a:t/>
            </a:r>
            <a:br>
              <a:rPr lang="en-US" dirty="0" smtClean="0">
                <a:solidFill>
                  <a:schemeClr val="bg2">
                    <a:lumMod val="50000"/>
                  </a:schemeClr>
                </a:solidFill>
              </a:rPr>
            </a:br>
            <a:r>
              <a:rPr lang="en-US" b="1" dirty="0" smtClean="0">
                <a:solidFill>
                  <a:schemeClr val="bg2">
                    <a:lumMod val="50000"/>
                  </a:schemeClr>
                </a:solidFill>
              </a:rPr>
              <a:t>International Sensitivity Index:</a:t>
            </a:r>
            <a:r>
              <a:rPr lang="en-US" dirty="0" smtClean="0">
                <a:solidFill>
                  <a:schemeClr val="bg2">
                    <a:lumMod val="50000"/>
                  </a:schemeClr>
                </a:solidFill>
              </a:rPr>
              <a:t> International Sensitivity Index (ISI) is a value assigned by the manufacturers for the tissue factors they manufacture. The ISI value indicates how a particular batch of tissue factor compares to an international reference tissue factor. The ISI is usually between 0.94 and 1.4 for more sensitive and 2.0-3.0 for less sensitive </a:t>
            </a:r>
            <a:r>
              <a:rPr lang="en-US" dirty="0" err="1" smtClean="0">
                <a:solidFill>
                  <a:schemeClr val="bg2">
                    <a:lumMod val="50000"/>
                  </a:schemeClr>
                </a:solidFill>
              </a:rPr>
              <a:t>thromboplastins</a:t>
            </a:r>
            <a:r>
              <a:rPr lang="en-US" dirty="0" smtClean="0">
                <a:solidFill>
                  <a:schemeClr val="bg2">
                    <a:lumMod val="50000"/>
                  </a:schemeClr>
                </a:solidFill>
              </a:rPr>
              <a:t>.</a:t>
            </a:r>
            <a:endParaRPr lang="en-US" dirty="0">
              <a:solidFill>
                <a:schemeClr val="bg2">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Delivery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recommended that all pregnant women receiving </a:t>
            </a:r>
            <a:r>
              <a:rPr lang="en-US" dirty="0" err="1" smtClean="0"/>
              <a:t>antepartum</a:t>
            </a:r>
            <a:r>
              <a:rPr lang="en-US" dirty="0" smtClean="0"/>
              <a:t> </a:t>
            </a:r>
            <a:r>
              <a:rPr lang="en-US" dirty="0" err="1" smtClean="0"/>
              <a:t>thromboprophylaxis</a:t>
            </a:r>
            <a:r>
              <a:rPr lang="en-US" dirty="0" smtClean="0"/>
              <a:t> have a delivery plan. </a:t>
            </a:r>
          </a:p>
          <a:p>
            <a:r>
              <a:rPr lang="en-US" dirty="0" smtClean="0"/>
              <a:t>The mode of delivery is determined by the obstetric indication.</a:t>
            </a:r>
          </a:p>
          <a:p>
            <a:r>
              <a:rPr lang="en-US" dirty="0" smtClean="0"/>
              <a:t> A planned CD is often indicated. </a:t>
            </a:r>
          </a:p>
          <a:p>
            <a:r>
              <a:rPr lang="en-US" dirty="0" smtClean="0"/>
              <a:t>Prophylactic LMWH should be discontinued at least 12 hours prior to the expected time of epidural analgesia or delivery. </a:t>
            </a:r>
          </a:p>
          <a:p>
            <a:r>
              <a:rPr lang="en-US" dirty="0" smtClean="0"/>
              <a:t>Patients should be advised to discontinue </a:t>
            </a:r>
            <a:r>
              <a:rPr lang="en-US" dirty="0" err="1" smtClean="0"/>
              <a:t>thromboprophylaxis</a:t>
            </a:r>
            <a:r>
              <a:rPr lang="en-US" dirty="0" smtClean="0"/>
              <a:t> upon the onset of spontaneous </a:t>
            </a:r>
            <a:r>
              <a:rPr lang="en-US" dirty="0" err="1" smtClean="0"/>
              <a:t>labour</a:t>
            </a:r>
            <a:r>
              <a:rPr lang="en-US" dirty="0" smtClean="0"/>
              <a: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Spinal and epidural </a:t>
            </a:r>
            <a:r>
              <a:rPr lang="en-US" b="1" dirty="0" err="1" smtClean="0"/>
              <a:t>anaesthesia</a:t>
            </a:r>
            <a:r>
              <a:rPr lang="en-US" b="1" dirty="0" smtClean="0"/>
              <a:t>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catheter should not be placed within 12 hours of the last dose of LMWH. </a:t>
            </a:r>
          </a:p>
          <a:p>
            <a:r>
              <a:rPr lang="en-US" dirty="0" smtClean="0"/>
              <a:t>LMWH should be started at least 6 hours after removal of the catheter.</a:t>
            </a:r>
          </a:p>
          <a:p>
            <a:r>
              <a:rPr lang="en-US" dirty="0" smtClean="0"/>
              <a:t>LMWH should be delayed at least 24 hours if there is blood in the needle or </a:t>
            </a:r>
            <a:r>
              <a:rPr lang="en-US" dirty="0" err="1" smtClean="0"/>
              <a:t>neuraxial</a:t>
            </a:r>
            <a:r>
              <a:rPr lang="en-US" dirty="0" smtClean="0"/>
              <a:t> catheter during needle insertion. </a:t>
            </a:r>
          </a:p>
          <a:p>
            <a:r>
              <a:rPr lang="en-US" dirty="0" smtClean="0"/>
              <a:t>Neurological monitoring is mandatory for a minimum of 12 hours and ideally for 72 hours after </a:t>
            </a:r>
            <a:r>
              <a:rPr lang="en-US" dirty="0" err="1" smtClean="0"/>
              <a:t>neuraxial</a:t>
            </a:r>
            <a:r>
              <a:rPr lang="en-US" dirty="0" smtClean="0"/>
              <a:t> blockade. </a:t>
            </a:r>
          </a:p>
          <a:p>
            <a:r>
              <a:rPr lang="en-US" dirty="0" smtClean="0"/>
              <a:t>Extreme caution should be exercised in patients on other agents such as aspirin, </a:t>
            </a:r>
            <a:r>
              <a:rPr lang="en-US" dirty="0" err="1" smtClean="0"/>
              <a:t>clopidogrel</a:t>
            </a:r>
            <a:r>
              <a:rPr lang="en-US" dirty="0" smtClean="0"/>
              <a:t> and non-steroidal anti-</a:t>
            </a:r>
            <a:r>
              <a:rPr lang="en-US" dirty="0" err="1" smtClean="0"/>
              <a:t>inflammatories</a:t>
            </a:r>
            <a:r>
              <a:rPr lang="en-US" dirty="0" smtClean="0"/>
              <a:t> that may interfere with normal </a:t>
            </a:r>
            <a:r>
              <a:rPr lang="en-US" dirty="0" err="1" smtClean="0"/>
              <a:t>haemostasis</a:t>
            </a:r>
            <a:r>
              <a:rPr lang="en-US" dirty="0" smtClean="0"/>
              <a: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Postpartum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 </a:t>
            </a:r>
            <a:r>
              <a:rPr lang="en-US" dirty="0" smtClean="0"/>
              <a:t>Assess for major bleeding postpartum (resulting in a drop in the </a:t>
            </a:r>
            <a:r>
              <a:rPr lang="en-US" dirty="0" err="1" smtClean="0"/>
              <a:t>haemoglobin</a:t>
            </a:r>
            <a:r>
              <a:rPr lang="en-US" dirty="0" smtClean="0"/>
              <a:t> concentration ≥2 g/</a:t>
            </a:r>
            <a:r>
              <a:rPr lang="en-US" dirty="0" err="1" smtClean="0"/>
              <a:t>dL</a:t>
            </a:r>
            <a:r>
              <a:rPr lang="en-US" dirty="0" smtClean="0"/>
              <a:t> or bleeding requiring transfusion of at least 2 units of packed red blood cells) </a:t>
            </a:r>
          </a:p>
          <a:p>
            <a:r>
              <a:rPr lang="en-US" dirty="0" smtClean="0"/>
              <a:t>Every woman should have a repeat VTE risk assessment after delivery. </a:t>
            </a:r>
          </a:p>
          <a:p>
            <a:r>
              <a:rPr lang="en-US" dirty="0" smtClean="0"/>
              <a:t>• Prophylactic LMWH may be started/restarted 6 - 12 hours post delivery or should be delayed if there is any evidence of bleeding from the surgical site. </a:t>
            </a:r>
          </a:p>
          <a:p>
            <a:r>
              <a:rPr lang="en-US" dirty="0" smtClean="0"/>
              <a:t>• </a:t>
            </a:r>
            <a:r>
              <a:rPr lang="en-US" dirty="0" err="1" smtClean="0"/>
              <a:t>Warfarin</a:t>
            </a:r>
            <a:r>
              <a:rPr lang="en-US" dirty="0" smtClean="0"/>
              <a:t>, LMWH, </a:t>
            </a:r>
            <a:r>
              <a:rPr lang="en-US" dirty="0" err="1" smtClean="0"/>
              <a:t>fondaparinux</a:t>
            </a:r>
            <a:r>
              <a:rPr lang="en-US" dirty="0" smtClean="0"/>
              <a:t> and UFH are safe to use in breastfeeding mothers. The oral direct thrombin and factor </a:t>
            </a:r>
            <a:r>
              <a:rPr lang="en-US" dirty="0" err="1" smtClean="0"/>
              <a:t>Xa</a:t>
            </a:r>
            <a:r>
              <a:rPr lang="en-US" dirty="0" smtClean="0"/>
              <a:t> inhibitors should be avoided. </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602247" y="1"/>
            <a:ext cx="7939503" cy="685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5800" y="304800"/>
            <a:ext cx="7614596" cy="5710947"/>
          </a:xfrm>
        </p:spPr>
      </p:pic>
    </p:spTree>
    <p:extLst>
      <p:ext uri="{BB962C8B-B14F-4D97-AF65-F5344CB8AC3E}">
        <p14:creationId xmlns:p14="http://schemas.microsoft.com/office/powerpoint/2010/main" xmlns="" val="1895642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Prevention</a:t>
            </a:r>
            <a:br>
              <a:rPr lang="en-US" b="1" dirty="0" smtClean="0"/>
            </a:br>
            <a:endParaRPr lang="en-US" dirty="0"/>
          </a:p>
        </p:txBody>
      </p:sp>
      <p:sp>
        <p:nvSpPr>
          <p:cNvPr id="3" name="Content Placeholder 2"/>
          <p:cNvSpPr>
            <a:spLocks noGrp="1"/>
          </p:cNvSpPr>
          <p:nvPr>
            <p:ph idx="1"/>
          </p:nvPr>
        </p:nvSpPr>
        <p:spPr>
          <a:xfrm>
            <a:off x="1137" y="1066800"/>
            <a:ext cx="8534400" cy="5257800"/>
          </a:xfrm>
        </p:spPr>
        <p:txBody>
          <a:bodyPr>
            <a:normAutofit fontScale="85000" lnSpcReduction="20000"/>
          </a:bodyPr>
          <a:lstStyle/>
          <a:p>
            <a:r>
              <a:rPr lang="en-US" dirty="0" smtClean="0"/>
              <a:t>It is not always possible to prevent a thrombus from forming. However, there are steps that people can take to reduce their risk:</a:t>
            </a:r>
          </a:p>
          <a:p>
            <a:r>
              <a:rPr lang="en-US" dirty="0" smtClean="0"/>
              <a:t>avoiding or quitting smoking tobacco products</a:t>
            </a:r>
          </a:p>
          <a:p>
            <a:r>
              <a:rPr lang="en-US" dirty="0" smtClean="0"/>
              <a:t>maintaining a healthful weight</a:t>
            </a:r>
          </a:p>
          <a:p>
            <a:r>
              <a:rPr lang="en-US" dirty="0" smtClean="0"/>
              <a:t>following a healthful diet</a:t>
            </a:r>
          </a:p>
          <a:p>
            <a:r>
              <a:rPr lang="en-US" dirty="0" smtClean="0"/>
              <a:t>exercising regularly</a:t>
            </a:r>
          </a:p>
          <a:p>
            <a:r>
              <a:rPr lang="en-US" dirty="0" smtClean="0"/>
              <a:t>It is particularly important for people to get up and move around whenever possible after a surgical procedure or during long-distance travel.</a:t>
            </a:r>
          </a:p>
          <a:p>
            <a:r>
              <a:rPr lang="en-US" dirty="0" smtClean="0"/>
              <a:t>Those who are known to be at an increased risk of developing a blood clot may also be given anticoagulant therapy, as well as medications to reduce blood pressure and cholesterol levels in the blood.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67601" y="38760"/>
            <a:ext cx="1676400" cy="10280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67308" y="2517349"/>
            <a:ext cx="1976692" cy="1187450"/>
          </a:xfrm>
          <a:prstGeom prst="rect">
            <a:avLst/>
          </a:prstGeom>
        </p:spPr>
      </p:pic>
    </p:spTree>
    <p:extLst>
      <p:ext uri="{BB962C8B-B14F-4D97-AF65-F5344CB8AC3E}">
        <p14:creationId xmlns:p14="http://schemas.microsoft.com/office/powerpoint/2010/main" xmlns="" val="3362390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Thromboprophylaxis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04800" y="1307881"/>
            <a:ext cx="8123124" cy="4864319"/>
          </a:xfrm>
        </p:spPr>
      </p:pic>
    </p:spTree>
    <p:extLst>
      <p:ext uri="{BB962C8B-B14F-4D97-AF65-F5344CB8AC3E}">
        <p14:creationId xmlns:p14="http://schemas.microsoft.com/office/powerpoint/2010/main" xmlns="" val="1331278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Treatment</a:t>
            </a:r>
            <a:br>
              <a:rPr lang="en-US" b="1" dirty="0" smtClean="0"/>
            </a:br>
            <a:endParaRPr lang="en-US" dirty="0"/>
          </a:p>
        </p:txBody>
      </p:sp>
      <p:sp>
        <p:nvSpPr>
          <p:cNvPr id="3" name="Content Placeholder 2"/>
          <p:cNvSpPr>
            <a:spLocks noGrp="1"/>
          </p:cNvSpPr>
          <p:nvPr>
            <p:ph idx="1"/>
          </p:nvPr>
        </p:nvSpPr>
        <p:spPr/>
        <p:txBody>
          <a:bodyPr/>
          <a:lstStyle/>
          <a:p>
            <a:r>
              <a:rPr lang="en-US" dirty="0" smtClean="0"/>
              <a:t>The aim of thrombus treatment is to quickly and effectively:</a:t>
            </a:r>
          </a:p>
          <a:p>
            <a:r>
              <a:rPr lang="en-US" dirty="0" smtClean="0"/>
              <a:t>control symptoms</a:t>
            </a:r>
          </a:p>
          <a:p>
            <a:r>
              <a:rPr lang="en-US" dirty="0" smtClean="0"/>
              <a:t>restore blood flow</a:t>
            </a:r>
          </a:p>
          <a:p>
            <a:r>
              <a:rPr lang="en-US" dirty="0" smtClean="0"/>
              <a:t>reduce and remove the thrombus</a:t>
            </a:r>
          </a:p>
          <a:p>
            <a:endParaRPr lang="en-US" dirty="0"/>
          </a:p>
        </p:txBody>
      </p:sp>
    </p:spTree>
    <p:extLst>
      <p:ext uri="{BB962C8B-B14F-4D97-AF65-F5344CB8AC3E}">
        <p14:creationId xmlns:p14="http://schemas.microsoft.com/office/powerpoint/2010/main" xmlns="" val="261989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 following treatments </a:t>
            </a:r>
            <a:endParaRPr lang="en-US" dirty="0"/>
          </a:p>
        </p:txBody>
      </p:sp>
      <p:sp>
        <p:nvSpPr>
          <p:cNvPr id="3" name="Content Placeholder 2"/>
          <p:cNvSpPr>
            <a:spLocks noGrp="1"/>
          </p:cNvSpPr>
          <p:nvPr>
            <p:ph idx="1"/>
          </p:nvPr>
        </p:nvSpPr>
        <p:spPr>
          <a:xfrm>
            <a:off x="457200" y="1219200"/>
            <a:ext cx="8229600" cy="5257800"/>
          </a:xfrm>
        </p:spPr>
        <p:txBody>
          <a:bodyPr>
            <a:normAutofit fontScale="55000" lnSpcReduction="20000"/>
          </a:bodyPr>
          <a:lstStyle/>
          <a:p>
            <a:r>
              <a:rPr lang="en-US" dirty="0" smtClean="0"/>
              <a:t>They are typically used to deal with the effects of thrombi:</a:t>
            </a:r>
          </a:p>
          <a:p>
            <a:r>
              <a:rPr lang="en-US" b="1" dirty="0" smtClean="0">
                <a:solidFill>
                  <a:srgbClr val="FF0000"/>
                </a:solidFill>
              </a:rPr>
              <a:t>Surgery</a:t>
            </a:r>
          </a:p>
          <a:p>
            <a:r>
              <a:rPr lang="en-US" dirty="0" smtClean="0"/>
              <a:t>Surgery for the effects of thrombosis will always be a medical emergency. It can involve directly accessing and unblocking an affected artery. In other cases, blood flow will be diverted or will completely bypass the blocked artery.</a:t>
            </a:r>
          </a:p>
          <a:p>
            <a:r>
              <a:rPr lang="en-US" b="1" dirty="0" smtClean="0">
                <a:solidFill>
                  <a:srgbClr val="FF0000"/>
                </a:solidFill>
              </a:rPr>
              <a:t>Inferior vena cava filters (IVC)</a:t>
            </a:r>
          </a:p>
          <a:p>
            <a:r>
              <a:rPr lang="en-US" dirty="0" smtClean="0"/>
              <a:t>IVC filters are small mesh devices put in the inferior vena cava, which is a large vein, usually under local anesthetic. The IVC filter traps blood clot fragments and can stop them reaching the heart and lungs.</a:t>
            </a:r>
          </a:p>
          <a:p>
            <a:r>
              <a:rPr lang="en-US" dirty="0" smtClean="0"/>
              <a:t>An IVC filter can be permanent and are typically combined with anticoagulation medication therapy when possible. However, doctors may remove the IVC filter after the risk of a blood clot has reduced.</a:t>
            </a:r>
          </a:p>
          <a:p>
            <a:r>
              <a:rPr lang="en-US" b="1" dirty="0" smtClean="0">
                <a:solidFill>
                  <a:srgbClr val="FF0000"/>
                </a:solidFill>
              </a:rPr>
              <a:t>Anticoagulants</a:t>
            </a:r>
          </a:p>
          <a:p>
            <a:r>
              <a:rPr lang="en-US" dirty="0" smtClean="0"/>
              <a:t>Anticoagulants are often referred to as blood thinners. This name is misleading, however, because they do not thin the blood. Instead, they can reduce the likelihood of the blood forming clots, and this can reduce the size of thrombi.</a:t>
            </a:r>
          </a:p>
          <a:p>
            <a:r>
              <a:rPr lang="en-US" dirty="0" smtClean="0"/>
              <a:t>If anticoagulants do not work, or if the person taking them is intolerant to them, then doctors will consider </a:t>
            </a:r>
            <a:r>
              <a:rPr lang="en-US" b="1" dirty="0" smtClean="0"/>
              <a:t>other treatments.</a:t>
            </a:r>
          </a:p>
          <a:p>
            <a:endParaRPr lang="en-US" dirty="0"/>
          </a:p>
        </p:txBody>
      </p:sp>
    </p:spTree>
    <p:extLst>
      <p:ext uri="{BB962C8B-B14F-4D97-AF65-F5344CB8AC3E}">
        <p14:creationId xmlns:p14="http://schemas.microsoft.com/office/powerpoint/2010/main" xmlns="" val="3450016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dirty="0" smtClean="0">
                <a:latin typeface="Arial" panose="020B0604020202020204" pitchFamily="34" charset="0"/>
              </a:rPr>
              <a:t>Compression stockings</a:t>
            </a:r>
            <a:br>
              <a:rPr lang="en-US" altLang="en-US" b="1" dirty="0" smtClean="0">
                <a:latin typeface="Arial" panose="020B0604020202020204" pitchFamily="34" charset="0"/>
              </a:rPr>
            </a:br>
            <a:endParaRPr lang="en-US" dirty="0"/>
          </a:p>
        </p:txBody>
      </p:sp>
      <p:sp>
        <p:nvSpPr>
          <p:cNvPr id="4" name="Rectangle 1"/>
          <p:cNvSpPr>
            <a:spLocks noChangeArrowheads="1"/>
          </p:cNvSpPr>
          <p:nvPr/>
        </p:nvSpPr>
        <p:spPr bwMode="auto">
          <a:xfrm>
            <a:off x="0" y="990600"/>
            <a:ext cx="8363802" cy="5493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4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smtClean="0">
                <a:ln>
                  <a:noFill/>
                </a:ln>
                <a:solidFill>
                  <a:schemeClr val="tx1"/>
                </a:solidFill>
                <a:effectLst/>
                <a:latin typeface="Arial" panose="020B0604020202020204" pitchFamily="34" charset="0"/>
              </a:rPr>
              <a:t>Compression stockings </a:t>
            </a:r>
            <a:r>
              <a:rPr kumimoji="0" lang="en-US" altLang="en-US" sz="2000" b="0" u="none" strike="noStrike" cap="none" normalizeH="0" baseline="0" dirty="0" smtClean="0">
                <a:ln>
                  <a:noFill/>
                </a:ln>
                <a:solidFill>
                  <a:schemeClr val="tx1"/>
                </a:solidFill>
                <a:effectLst/>
                <a:latin typeface="Arial" panose="020B0604020202020204" pitchFamily="34" charset="0"/>
              </a:rPr>
              <a:t>may be recommended alongside other treatments, to help manage the risk of complications occurring.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smtClean="0">
                <a:ln>
                  <a:noFill/>
                </a:ln>
                <a:solidFill>
                  <a:schemeClr val="tx1"/>
                </a:solidFill>
                <a:effectLst/>
                <a:latin typeface="Arial" panose="020B0604020202020204" pitchFamily="34" charset="0"/>
              </a:rPr>
              <a:t>Doctors may recommend that people wear compression stockings while taking anticoagulant therapy for DVTs.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stockings help prevent calf pain and swelling, and they reduce the risk of complications.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 person should wear compression stockings during the day for as long as their doctor recommends.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Raising the affected leg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Along with compression stockings, it is good to keep the legs affected by thrombi raised at night so that the foot is higher than the hip. This relieves pressure in the veins, improves blood circulation, and can help avoid complications.</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Exercise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Once a doctor has prescribed compression stockings, they will usually advise people to stimulate blood circulation by walking or exercising more frequently</a:t>
            </a:r>
          </a:p>
        </p:txBody>
      </p:sp>
      <p:pic>
        <p:nvPicPr>
          <p:cNvPr id="2050" name="Picture 2" descr="Woman applying compression stockings to l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72400" y="1"/>
            <a:ext cx="1371600" cy="1220308"/>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C:\Documents and Settings\mmhennawy\Desktop\compression-device-model.JPG"/>
          <p:cNvPicPr>
            <a:picLocks noChangeAspect="1" noChangeArrowheads="1"/>
          </p:cNvPicPr>
          <p:nvPr/>
        </p:nvPicPr>
        <p:blipFill>
          <a:blip r:embed="rId3"/>
          <a:srcRect/>
          <a:stretch>
            <a:fillRect/>
          </a:stretch>
        </p:blipFill>
        <p:spPr bwMode="auto">
          <a:xfrm>
            <a:off x="8098972" y="5486400"/>
            <a:ext cx="1045028" cy="1371600"/>
          </a:xfrm>
          <a:prstGeom prst="rect">
            <a:avLst/>
          </a:prstGeom>
          <a:noFill/>
        </p:spPr>
      </p:pic>
    </p:spTree>
    <p:extLst>
      <p:ext uri="{BB962C8B-B14F-4D97-AF65-F5344CB8AC3E}">
        <p14:creationId xmlns:p14="http://schemas.microsoft.com/office/powerpoint/2010/main" xmlns="" val="34989972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Outlook</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 person gets the right treatment at the right time, then even potentially fatal medical emergencies associated with thrombosis can be successfully treated.</a:t>
            </a:r>
          </a:p>
          <a:p>
            <a:r>
              <a:rPr lang="en-US" dirty="0" smtClean="0"/>
              <a:t>Aftercare is of particular importance because complications can develop months or even years after the thrombus first formed, even after successful treatment.</a:t>
            </a:r>
          </a:p>
          <a:p>
            <a:r>
              <a:rPr lang="en-US" dirty="0" smtClean="0"/>
              <a:t>Post-thrombotic syndrome is one of the potential complications of a DVT. This refers to the damage to surrounding tissue caused by the DVT formation, such as increase of pressure in the vein when blood flow is blocked, ulcerations, and pain. This can result in permanent damage, and under rare circumstances, the limb may even need to be removed.</a:t>
            </a:r>
          </a:p>
          <a:p>
            <a:r>
              <a:rPr lang="en-US" dirty="0" smtClean="0"/>
              <a:t>Recovery depends on the location of the clot, as well as how much and for how long the blood flow was disrupted. The sooner the condition is dealt with, the less likely it is that long-term damage or complications will develop.</a:t>
            </a:r>
          </a:p>
          <a:p>
            <a:endParaRPr lang="en-US" dirty="0"/>
          </a:p>
        </p:txBody>
      </p:sp>
    </p:spTree>
    <p:extLst>
      <p:ext uri="{BB962C8B-B14F-4D97-AF65-F5344CB8AC3E}">
        <p14:creationId xmlns:p14="http://schemas.microsoft.com/office/powerpoint/2010/main" xmlns="" val="4093621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What postpartum hormonal contraceptive options are appropriate for women with </a:t>
            </a:r>
            <a:r>
              <a:rPr lang="en-US" sz="3100" b="1" dirty="0" err="1"/>
              <a:t>thrombophilias</a:t>
            </a:r>
            <a:r>
              <a:rPr lang="en-US" sz="3100" b="1"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risk of venous thromboembolism among </a:t>
            </a:r>
            <a:r>
              <a:rPr lang="en-US" dirty="0" smtClean="0"/>
              <a:t>women taking </a:t>
            </a:r>
            <a:r>
              <a:rPr lang="en-US" dirty="0"/>
              <a:t>estrogen-containing oral contraceptives </a:t>
            </a:r>
            <a:r>
              <a:rPr lang="en-US" dirty="0" smtClean="0"/>
              <a:t>increases 35-fold </a:t>
            </a:r>
            <a:r>
              <a:rPr lang="en-US" dirty="0"/>
              <a:t>to 99-fold and increases 16-fold among </a:t>
            </a:r>
            <a:r>
              <a:rPr lang="en-US" dirty="0" smtClean="0"/>
              <a:t>women heterozygous </a:t>
            </a:r>
            <a:r>
              <a:rPr lang="en-US" dirty="0"/>
              <a:t>for factor V Leiden and </a:t>
            </a:r>
            <a:r>
              <a:rPr lang="en-US" dirty="0" smtClean="0"/>
              <a:t>prothrombin </a:t>
            </a:r>
            <a:r>
              <a:rPr lang="en-US" i="1" dirty="0" smtClean="0"/>
              <a:t>G20210A </a:t>
            </a:r>
            <a:r>
              <a:rPr lang="en-US" dirty="0"/>
              <a:t>mutations </a:t>
            </a:r>
            <a:endParaRPr lang="en-US" dirty="0" smtClean="0"/>
          </a:p>
          <a:p>
            <a:r>
              <a:rPr lang="en-US" dirty="0" smtClean="0"/>
              <a:t>The </a:t>
            </a:r>
            <a:r>
              <a:rPr lang="en-US" dirty="0"/>
              <a:t>annual risk of </a:t>
            </a:r>
            <a:r>
              <a:rPr lang="en-US" dirty="0" smtClean="0"/>
              <a:t>venous thromboembolism </a:t>
            </a:r>
            <a:r>
              <a:rPr lang="en-US" dirty="0"/>
              <a:t>is 5.7 per 10,000 among factor </a:t>
            </a:r>
            <a:r>
              <a:rPr lang="en-US" dirty="0" smtClean="0"/>
              <a:t>V Leiden </a:t>
            </a:r>
            <a:r>
              <a:rPr lang="en-US" dirty="0"/>
              <a:t>carriers but increases to 28.5 per 10,000 </a:t>
            </a:r>
            <a:r>
              <a:rPr lang="en-US" dirty="0" smtClean="0"/>
              <a:t>among factor </a:t>
            </a:r>
            <a:r>
              <a:rPr lang="en-US" dirty="0"/>
              <a:t>V Leiden heterozygous women using </a:t>
            </a:r>
            <a:r>
              <a:rPr lang="en-US" dirty="0" smtClean="0"/>
              <a:t>estrogen containing contraceptives </a:t>
            </a:r>
            <a:r>
              <a:rPr lang="en-US" dirty="0"/>
              <a:t>(relative risk, 34.7) </a:t>
            </a:r>
          </a:p>
          <a:p>
            <a:r>
              <a:rPr lang="en-US" dirty="0" smtClean="0"/>
              <a:t>Therefore, alternative </a:t>
            </a:r>
            <a:r>
              <a:rPr lang="en-US" dirty="0"/>
              <a:t>methods, such as </a:t>
            </a:r>
            <a:r>
              <a:rPr lang="en-US" dirty="0">
                <a:solidFill>
                  <a:srgbClr val="FF0000"/>
                </a:solidFill>
              </a:rPr>
              <a:t>intrauterine </a:t>
            </a:r>
            <a:r>
              <a:rPr lang="en-US" dirty="0" smtClean="0">
                <a:solidFill>
                  <a:srgbClr val="FF0000"/>
                </a:solidFill>
              </a:rPr>
              <a:t>devices (including </a:t>
            </a:r>
            <a:r>
              <a:rPr lang="en-US" dirty="0">
                <a:solidFill>
                  <a:srgbClr val="FF0000"/>
                </a:solidFill>
              </a:rPr>
              <a:t>those containing progestin), </a:t>
            </a:r>
            <a:r>
              <a:rPr lang="en-US" dirty="0" smtClean="0">
                <a:solidFill>
                  <a:srgbClr val="FF0000"/>
                </a:solidFill>
              </a:rPr>
              <a:t>progestin-only pills </a:t>
            </a:r>
            <a:r>
              <a:rPr lang="en-US" dirty="0">
                <a:solidFill>
                  <a:srgbClr val="FF0000"/>
                </a:solidFill>
              </a:rPr>
              <a:t>or implants, and barrier methods </a:t>
            </a:r>
            <a:r>
              <a:rPr lang="en-US" dirty="0"/>
              <a:t>should be </a:t>
            </a:r>
            <a:r>
              <a:rPr lang="en-US" dirty="0" smtClean="0"/>
              <a:t>used However</a:t>
            </a:r>
            <a:r>
              <a:rPr lang="en-US" dirty="0"/>
              <a:t>, screening all women for </a:t>
            </a:r>
            <a:r>
              <a:rPr lang="en-US" dirty="0" err="1" smtClean="0"/>
              <a:t>thrombophilias</a:t>
            </a:r>
            <a:r>
              <a:rPr lang="en-US" dirty="0"/>
              <a:t> </a:t>
            </a:r>
            <a:r>
              <a:rPr lang="en-US" dirty="0" smtClean="0"/>
              <a:t>before </a:t>
            </a:r>
            <a:r>
              <a:rPr lang="en-US" dirty="0"/>
              <a:t>initiating combination contraception is not recommended</a:t>
            </a:r>
          </a:p>
        </p:txBody>
      </p:sp>
    </p:spTree>
    <p:extLst>
      <p:ext uri="{BB962C8B-B14F-4D97-AF65-F5344CB8AC3E}">
        <p14:creationId xmlns:p14="http://schemas.microsoft.com/office/powerpoint/2010/main" xmlns="" val="1571674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2849562"/>
          </a:xfrm>
        </p:spPr>
        <p:txBody>
          <a:bodyPr>
            <a:normAutofit/>
          </a:bodyPr>
          <a:lstStyle/>
          <a:p>
            <a:r>
              <a:rPr lang="en-US" b="1" dirty="0" smtClean="0"/>
              <a:t>Summary of Recommendations and Conclusions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737571"/>
            <a:ext cx="8763000" cy="5486400"/>
          </a:xfrm>
        </p:spPr>
        <p:txBody>
          <a:bodyPr>
            <a:normAutofit fontScale="85000" lnSpcReduction="20000"/>
          </a:bodyPr>
          <a:lstStyle/>
          <a:p>
            <a:r>
              <a:rPr lang="en-US" b="1" i="1" dirty="0" smtClean="0"/>
              <a:t>The </a:t>
            </a:r>
            <a:r>
              <a:rPr lang="en-US" b="1" i="1" dirty="0"/>
              <a:t>following recommendation is based on good and consistent scientific evidence (Level A):</a:t>
            </a:r>
            <a:endParaRPr lang="en-US" dirty="0"/>
          </a:p>
          <a:p>
            <a:r>
              <a:rPr lang="en-US" dirty="0"/>
              <a:t>When signs or symptoms suggest new onset DVT, the recommended initial diagnostic test is compression ultrasonography of the proximal veins.</a:t>
            </a:r>
          </a:p>
          <a:p>
            <a:r>
              <a:rPr lang="en-US" b="1" i="1" dirty="0"/>
              <a:t>The following recommendations and conclusions are based on limited or inconsistent scientific evidence (Level B):</a:t>
            </a:r>
            <a:endParaRPr lang="en-US" dirty="0"/>
          </a:p>
          <a:p>
            <a:r>
              <a:rPr lang="en-US" dirty="0"/>
              <a:t>In general, the preferred anticoagulants in pregnancy are heparin compounds.</a:t>
            </a:r>
          </a:p>
          <a:p>
            <a:r>
              <a:rPr lang="en-US" dirty="0"/>
              <a:t>Because of its greater reliability and ease of administration, low-molecular-weight heparin is recommended rather than unfractionated heparin for prevention and treatment of VTE within and outside of pregnancy.</a:t>
            </a:r>
          </a:p>
          <a:p>
            <a:endParaRPr lang="en-US" dirty="0"/>
          </a:p>
          <a:p>
            <a:endParaRPr lang="en-US" dirty="0"/>
          </a:p>
        </p:txBody>
      </p:sp>
      <p:sp>
        <p:nvSpPr>
          <p:cNvPr id="4" name="TextBox 3"/>
          <p:cNvSpPr txBox="1"/>
          <p:nvPr/>
        </p:nvSpPr>
        <p:spPr>
          <a:xfrm>
            <a:off x="1371600" y="5791200"/>
            <a:ext cx="6858000" cy="800219"/>
          </a:xfrm>
          <a:prstGeom prst="rect">
            <a:avLst/>
          </a:prstGeom>
          <a:noFill/>
        </p:spPr>
        <p:txBody>
          <a:bodyPr wrap="square" rtlCol="0">
            <a:spAutoFit/>
          </a:bodyPr>
          <a:lstStyle/>
          <a:p>
            <a:r>
              <a:rPr lang="en-US" sz="1400" b="1" dirty="0"/>
              <a:t>ACOG Practice Bulletin No. 196: Thromboembolism in </a:t>
            </a:r>
            <a:r>
              <a:rPr lang="en-US" sz="1400" b="1" dirty="0" smtClean="0"/>
              <a:t>Pregnancy  </a:t>
            </a:r>
            <a:r>
              <a:rPr lang="en-US" sz="1400" dirty="0" smtClean="0">
                <a:hlinkClick r:id="rId2"/>
              </a:rPr>
              <a:t>July </a:t>
            </a:r>
            <a:r>
              <a:rPr lang="en-US" sz="1400" dirty="0">
                <a:hlinkClick r:id="rId2"/>
              </a:rPr>
              <a:t>2018 - Volume 132 - Issue 1 - p e1–e17</a:t>
            </a:r>
            <a:endParaRPr lang="en-US" sz="1400" dirty="0"/>
          </a:p>
          <a:p>
            <a:endParaRPr lang="en-US" dirty="0"/>
          </a:p>
        </p:txBody>
      </p:sp>
    </p:spTree>
    <p:extLst>
      <p:ext uri="{BB962C8B-B14F-4D97-AF65-F5344CB8AC3E}">
        <p14:creationId xmlns:p14="http://schemas.microsoft.com/office/powerpoint/2010/main" xmlns="" val="2481823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82000" cy="4906963"/>
          </a:xfrm>
        </p:spPr>
        <p:txBody>
          <a:bodyPr>
            <a:normAutofit fontScale="77500" lnSpcReduction="20000"/>
          </a:bodyPr>
          <a:lstStyle/>
          <a:p>
            <a:r>
              <a:rPr lang="en-US" dirty="0" smtClean="0"/>
              <a:t>A reasonable approach to minimize postpartum bleeding complications is resumption of anticoagulation therapy no sooner than 4–6 hours after vaginal delivery or 6–12 hours after cesarean delivery.</a:t>
            </a:r>
          </a:p>
          <a:p>
            <a:r>
              <a:rPr lang="en-US" dirty="0" smtClean="0"/>
              <a:t>Because </a:t>
            </a:r>
            <a:r>
              <a:rPr lang="en-US" dirty="0" err="1" smtClean="0"/>
              <a:t>warfarin</a:t>
            </a:r>
            <a:r>
              <a:rPr lang="en-US" dirty="0" smtClean="0"/>
              <a:t>, low-molecular-weight heparin, and </a:t>
            </a:r>
            <a:r>
              <a:rPr lang="en-US" dirty="0" err="1" smtClean="0"/>
              <a:t>unfractionated</a:t>
            </a:r>
            <a:r>
              <a:rPr lang="en-US" dirty="0" smtClean="0"/>
              <a:t> heparin do not accumulate in breast milk and do not induce an anticoagulant effect in the infant, these anticoagulants are compatible with breastfeeding.</a:t>
            </a:r>
          </a:p>
          <a:p>
            <a:r>
              <a:rPr lang="en-US" b="1" i="1" dirty="0" smtClean="0"/>
              <a:t>The following recommendations are based primarily on consensus and expert opinion (Level C):</a:t>
            </a:r>
            <a:endParaRPr lang="en-US" dirty="0" smtClean="0"/>
          </a:p>
          <a:p>
            <a:r>
              <a:rPr lang="en-US" dirty="0" smtClean="0"/>
              <a:t>Women with a history of thrombosis who have not had a complete evaluation of possible underlying etiologies should be tested for </a:t>
            </a:r>
            <a:r>
              <a:rPr lang="en-US" dirty="0" err="1" smtClean="0"/>
              <a:t>antiphospholipid</a:t>
            </a:r>
            <a:r>
              <a:rPr lang="en-US" dirty="0" smtClean="0"/>
              <a:t> antibodies and for inherited </a:t>
            </a:r>
            <a:r>
              <a:rPr lang="en-US" dirty="0" err="1" smtClean="0"/>
              <a:t>thrombophilias</a:t>
            </a:r>
            <a:r>
              <a:rPr lang="en-US" dirty="0" smtClean="0"/>
              <a:t>.</a:t>
            </a:r>
          </a:p>
        </p:txBody>
      </p:sp>
      <p:sp>
        <p:nvSpPr>
          <p:cNvPr id="4" name="TextBox 3"/>
          <p:cNvSpPr txBox="1"/>
          <p:nvPr/>
        </p:nvSpPr>
        <p:spPr>
          <a:xfrm>
            <a:off x="1295400" y="5867400"/>
            <a:ext cx="6858000" cy="538609"/>
          </a:xfrm>
          <a:prstGeom prst="rect">
            <a:avLst/>
          </a:prstGeom>
          <a:noFill/>
        </p:spPr>
        <p:txBody>
          <a:bodyPr wrap="square" rtlCol="0">
            <a:spAutoFit/>
          </a:bodyPr>
          <a:lstStyle/>
          <a:p>
            <a:r>
              <a:rPr lang="en-US" sz="1100" b="1" dirty="0"/>
              <a:t>ACOG Practice Bulletin No. 196: Thromboembolism in </a:t>
            </a:r>
            <a:r>
              <a:rPr lang="en-US" sz="1100" b="1" dirty="0" smtClean="0"/>
              <a:t>Pregnancy  </a:t>
            </a:r>
            <a:r>
              <a:rPr lang="en-US" sz="1100" dirty="0" smtClean="0">
                <a:hlinkClick r:id="rId2"/>
              </a:rPr>
              <a:t>July </a:t>
            </a:r>
            <a:r>
              <a:rPr lang="en-US" sz="1100" dirty="0">
                <a:hlinkClick r:id="rId2"/>
              </a:rPr>
              <a:t>2018 - Volume 132 - Issue 1 - p e1–e17</a:t>
            </a:r>
            <a:endParaRPr lang="en-US" sz="11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Causes</a:t>
            </a:r>
            <a:br>
              <a:rPr lang="en-US" dirty="0" smtClean="0"/>
            </a:br>
            <a:endParaRPr lang="en-US" dirty="0"/>
          </a:p>
        </p:txBody>
      </p:sp>
      <p:sp>
        <p:nvSpPr>
          <p:cNvPr id="3" name="Content Placeholder 2"/>
          <p:cNvSpPr>
            <a:spLocks noGrp="1"/>
          </p:cNvSpPr>
          <p:nvPr>
            <p:ph idx="1"/>
          </p:nvPr>
        </p:nvSpPr>
        <p:spPr>
          <a:xfrm>
            <a:off x="0" y="990601"/>
            <a:ext cx="8839200" cy="2819399"/>
          </a:xfrm>
        </p:spPr>
        <p:txBody>
          <a:bodyPr>
            <a:normAutofit fontScale="92500" lnSpcReduction="10000"/>
          </a:bodyPr>
          <a:lstStyle/>
          <a:p>
            <a:r>
              <a:rPr lang="en-US" dirty="0" smtClean="0"/>
              <a:t>The three factors of stasis, </a:t>
            </a:r>
            <a:r>
              <a:rPr lang="en-US" dirty="0" err="1" smtClean="0"/>
              <a:t>hypercoaguability</a:t>
            </a:r>
            <a:r>
              <a:rPr lang="en-US" dirty="0" smtClean="0"/>
              <a:t>, and alterations in the blood vessel wall represent Virchow's triad, and changes to the vessel wall are the least understood.</a:t>
            </a:r>
          </a:p>
          <a:p>
            <a:r>
              <a:rPr lang="en-US" dirty="0" smtClean="0"/>
              <a:t>Various risk factors increase the likelihood of any one individual developing a thrombosis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00763" y="4864447"/>
            <a:ext cx="3043237" cy="19935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597" y="3657600"/>
            <a:ext cx="4640403" cy="3200400"/>
          </a:xfrm>
          <a:prstGeom prst="rect">
            <a:avLst/>
          </a:prstGeom>
        </p:spPr>
      </p:pic>
    </p:spTree>
    <p:extLst>
      <p:ext uri="{BB962C8B-B14F-4D97-AF65-F5344CB8AC3E}">
        <p14:creationId xmlns:p14="http://schemas.microsoft.com/office/powerpoint/2010/main" xmlns="" val="4169055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181600"/>
          </a:xfrm>
        </p:spPr>
        <p:txBody>
          <a:bodyPr>
            <a:normAutofit fontScale="70000" lnSpcReduction="20000"/>
          </a:bodyPr>
          <a:lstStyle/>
          <a:p>
            <a:r>
              <a:rPr lang="en-US" dirty="0" smtClean="0"/>
              <a:t>Adjusted-dose (therapeutic) anticoagulation is recommended for women with acute </a:t>
            </a:r>
            <a:r>
              <a:rPr lang="en-US" dirty="0" err="1" smtClean="0"/>
              <a:t>thromboembolism</a:t>
            </a:r>
            <a:r>
              <a:rPr lang="en-US" dirty="0" smtClean="0"/>
              <a:t> during the current pregnancy or those at high risk of thrombosis, such as women with a history of recurrent thrombosis or mechanical heart valves.</a:t>
            </a:r>
          </a:p>
          <a:p>
            <a:r>
              <a:rPr lang="en-US" dirty="0" smtClean="0"/>
              <a:t>When reinstitution of anticoagulation therapy is planned postpartum, pneumatic compression devices should be left in place until the patient is ambulatory and until anticoagulation therapy is restarted.</a:t>
            </a:r>
          </a:p>
          <a:p>
            <a:r>
              <a:rPr lang="en-US" dirty="0" smtClean="0"/>
              <a:t>Every unit should have a protocol for when pregnant women and postpartum women should have anticoagulant medications held and when women who are receiving </a:t>
            </a:r>
            <a:r>
              <a:rPr lang="en-US" dirty="0" err="1" smtClean="0"/>
              <a:t>thromboprophylaxis</a:t>
            </a:r>
            <a:r>
              <a:rPr lang="en-US" dirty="0" smtClean="0"/>
              <a:t> are eligible for </a:t>
            </a:r>
            <a:r>
              <a:rPr lang="en-US" dirty="0" err="1" smtClean="0"/>
              <a:t>neuraxial</a:t>
            </a:r>
            <a:r>
              <a:rPr lang="en-US" dirty="0" smtClean="0"/>
              <a:t> anesthesia.</a:t>
            </a:r>
          </a:p>
          <a:p>
            <a:r>
              <a:rPr lang="en-US" dirty="0" smtClean="0"/>
              <a:t>Women receiving anticoagulation therapy may be converted from low-molecular-weight heparin to the shorter half-life </a:t>
            </a:r>
            <a:r>
              <a:rPr lang="en-US" dirty="0" err="1" smtClean="0"/>
              <a:t>unfractionated</a:t>
            </a:r>
            <a:r>
              <a:rPr lang="en-US" dirty="0" smtClean="0"/>
              <a:t> heparin in anticipation of delivery, depending upon the institution's protocol.</a:t>
            </a:r>
          </a:p>
        </p:txBody>
      </p:sp>
      <p:sp>
        <p:nvSpPr>
          <p:cNvPr id="4" name="TextBox 3"/>
          <p:cNvSpPr txBox="1"/>
          <p:nvPr/>
        </p:nvSpPr>
        <p:spPr>
          <a:xfrm>
            <a:off x="1371600" y="5943600"/>
            <a:ext cx="6858000" cy="800219"/>
          </a:xfrm>
          <a:prstGeom prst="rect">
            <a:avLst/>
          </a:prstGeom>
          <a:noFill/>
        </p:spPr>
        <p:txBody>
          <a:bodyPr wrap="square" rtlCol="0">
            <a:spAutoFit/>
          </a:bodyPr>
          <a:lstStyle/>
          <a:p>
            <a:r>
              <a:rPr lang="en-US" sz="1400" b="1" dirty="0"/>
              <a:t>ACOG Practice Bulletin No. 196: Thromboembolism in </a:t>
            </a:r>
            <a:r>
              <a:rPr lang="en-US" sz="1400" b="1" dirty="0" smtClean="0"/>
              <a:t>Pregnancy  </a:t>
            </a:r>
            <a:r>
              <a:rPr lang="en-US" sz="1400" dirty="0" smtClean="0">
                <a:hlinkClick r:id="rId2"/>
              </a:rPr>
              <a:t>July </a:t>
            </a:r>
            <a:r>
              <a:rPr lang="en-US" sz="1400" dirty="0">
                <a:hlinkClick r:id="rId2"/>
              </a:rPr>
              <a:t>2018 - Volume 132 - Issue 1 - p e1–e17</a:t>
            </a:r>
            <a:endParaRPr lang="en-US" sz="1400"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181600"/>
          </a:xfrm>
        </p:spPr>
        <p:txBody>
          <a:bodyPr>
            <a:normAutofit fontScale="85000" lnSpcReduction="20000"/>
          </a:bodyPr>
          <a:lstStyle/>
          <a:p>
            <a:r>
              <a:rPr lang="en-US" dirty="0" smtClean="0"/>
              <a:t>For women who are receiving prophylactic low-molecular-weight heparin, </a:t>
            </a:r>
            <a:r>
              <a:rPr lang="en-US" smtClean="0"/>
              <a:t>discontinuation is recommended </a:t>
            </a:r>
            <a:r>
              <a:rPr lang="en-US" dirty="0" smtClean="0"/>
              <a:t>at least 12 hours before scheduled induction of labor or cesarean delivery; a 24-hour interval is recommended for patients on an adjusted-dose regimen.</a:t>
            </a:r>
          </a:p>
          <a:p>
            <a:r>
              <a:rPr lang="en-US" dirty="0" smtClean="0"/>
              <a:t>Placement of pneumatic compression devices before cesarean delivery is recommended for all women, and early mobilization is advised after cesarean delivery.</a:t>
            </a:r>
          </a:p>
          <a:p>
            <a:r>
              <a:rPr lang="en-US" dirty="0" smtClean="0"/>
              <a:t>Each facility should carefully consider the risk assessment protocols available and adopt and implement one of them in a systematic way to reduce the incidence of VTE in pregnancy and the postpartum period</a:t>
            </a:r>
          </a:p>
          <a:p>
            <a:endParaRPr lang="en-US" dirty="0"/>
          </a:p>
        </p:txBody>
      </p:sp>
      <p:sp>
        <p:nvSpPr>
          <p:cNvPr id="4" name="TextBox 3"/>
          <p:cNvSpPr txBox="1"/>
          <p:nvPr/>
        </p:nvSpPr>
        <p:spPr>
          <a:xfrm>
            <a:off x="1295400" y="6096000"/>
            <a:ext cx="6858000" cy="861774"/>
          </a:xfrm>
          <a:prstGeom prst="rect">
            <a:avLst/>
          </a:prstGeom>
          <a:noFill/>
        </p:spPr>
        <p:txBody>
          <a:bodyPr wrap="square" rtlCol="0">
            <a:spAutoFit/>
          </a:bodyPr>
          <a:lstStyle/>
          <a:p>
            <a:r>
              <a:rPr lang="en-US" sz="1600" b="1" dirty="0"/>
              <a:t>ACOG Practice Bulletin No. 196: Thromboembolism in </a:t>
            </a:r>
            <a:r>
              <a:rPr lang="en-US" sz="1600" b="1" dirty="0" smtClean="0"/>
              <a:t>Pregnancy  </a:t>
            </a:r>
            <a:r>
              <a:rPr lang="en-US" sz="1600" dirty="0" smtClean="0">
                <a:hlinkClick r:id="rId2"/>
              </a:rPr>
              <a:t>July </a:t>
            </a:r>
            <a:r>
              <a:rPr lang="en-US" sz="1600" dirty="0">
                <a:hlinkClick r:id="rId2"/>
              </a:rPr>
              <a:t>2018 - Volume 132 - Issue 1 - p e1–e17</a:t>
            </a:r>
            <a:endParaRPr lang="en-US" sz="1600"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 Venous </a:t>
            </a:r>
            <a:r>
              <a:rPr lang="en-US" dirty="0" err="1" smtClean="0"/>
              <a:t>thromboembolism</a:t>
            </a:r>
            <a:r>
              <a:rPr lang="en-US" dirty="0" smtClean="0"/>
              <a:t> (VTE) is associated with considerable morbidity, and mortality in the absence of </a:t>
            </a:r>
            <a:r>
              <a:rPr lang="en-US" dirty="0" err="1" smtClean="0"/>
              <a:t>thromboprophylaxis</a:t>
            </a:r>
            <a:r>
              <a:rPr lang="en-US" dirty="0" smtClean="0"/>
              <a:t>. </a:t>
            </a:r>
          </a:p>
          <a:p>
            <a:r>
              <a:rPr lang="en-US" dirty="0" smtClean="0"/>
              <a:t>Pulmonary embolism (PE) is the leading cause of maternal death worldwide.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67600" y="4953000"/>
            <a:ext cx="1676400" cy="167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4525963"/>
          </a:xfrm>
        </p:spPr>
        <p:txBody>
          <a:bodyPr/>
          <a:lstStyle/>
          <a:p>
            <a:endParaRPr lang="en-US" dirty="0" smtClean="0"/>
          </a:p>
          <a:p>
            <a:pPr algn="ctr">
              <a:buNone/>
            </a:pPr>
            <a:r>
              <a:rPr lang="en-US" sz="5400" b="1" dirty="0" smtClean="0"/>
              <a:t> VTE</a:t>
            </a:r>
          </a:p>
          <a:p>
            <a:pPr algn="ctr">
              <a:buNone/>
            </a:pPr>
            <a:r>
              <a:rPr lang="en-US" sz="5400" b="1" dirty="0" smtClean="0"/>
              <a:t> (venous </a:t>
            </a:r>
            <a:r>
              <a:rPr lang="en-US" sz="5400" b="1" dirty="0" err="1" smtClean="0"/>
              <a:t>thromboembolism</a:t>
            </a:r>
            <a:r>
              <a:rPr lang="en-US" sz="5400" b="1" dirty="0" smtClean="0"/>
              <a:t>)</a:t>
            </a:r>
          </a:p>
          <a:p>
            <a:pPr algn="ctr">
              <a:buNone/>
            </a:pPr>
            <a:r>
              <a:rPr lang="en-US" sz="5400" b="1" dirty="0" smtClean="0"/>
              <a:t> in </a:t>
            </a:r>
            <a:r>
              <a:rPr lang="en-US" sz="5400" b="1" dirty="0" err="1" smtClean="0"/>
              <a:t>gynaecology</a:t>
            </a:r>
            <a:endParaRPr lang="en-US" sz="5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 PE is the cause of ~20% of deaths following hysterectomy.</a:t>
            </a:r>
          </a:p>
          <a:p>
            <a:r>
              <a:rPr lang="en-US" dirty="0" smtClean="0"/>
              <a:t>The prevalence of deep vein thrombosis (DVT) in patients having major </a:t>
            </a:r>
            <a:r>
              <a:rPr lang="en-US" dirty="0" err="1" smtClean="0"/>
              <a:t>gynaecologic</a:t>
            </a:r>
            <a:r>
              <a:rPr lang="en-US" dirty="0" smtClean="0"/>
              <a:t> surgery ranges between 15% and 40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Oestrogen</a:t>
            </a:r>
            <a:r>
              <a:rPr lang="en-US" b="1" dirty="0" smtClean="0"/>
              <a:t> and VTE risk</a:t>
            </a:r>
            <a:endParaRPr lang="en-US" dirty="0"/>
          </a:p>
        </p:txBody>
      </p:sp>
      <p:sp>
        <p:nvSpPr>
          <p:cNvPr id="3" name="Content Placeholder 2"/>
          <p:cNvSpPr>
            <a:spLocks noGrp="1"/>
          </p:cNvSpPr>
          <p:nvPr>
            <p:ph idx="1"/>
          </p:nvPr>
        </p:nvSpPr>
        <p:spPr/>
        <p:txBody>
          <a:bodyPr>
            <a:normAutofit/>
          </a:bodyPr>
          <a:lstStyle/>
          <a:p>
            <a:r>
              <a:rPr lang="en-US" dirty="0" err="1" smtClean="0"/>
              <a:t>Oestrogen</a:t>
            </a:r>
            <a:r>
              <a:rPr lang="en-US" dirty="0" smtClean="0"/>
              <a:t> use increases the risk of VTE as a class effect which is </a:t>
            </a:r>
            <a:r>
              <a:rPr lang="en-US" dirty="0" smtClean="0">
                <a:solidFill>
                  <a:srgbClr val="FF0000"/>
                </a:solidFill>
              </a:rPr>
              <a:t>dose dependant</a:t>
            </a:r>
            <a:r>
              <a:rPr lang="en-US" dirty="0" smtClean="0"/>
              <a:t>.</a:t>
            </a:r>
          </a:p>
          <a:p>
            <a:r>
              <a:rPr lang="en-US" dirty="0" smtClean="0"/>
              <a:t>The risk of VTE is dependent on </a:t>
            </a:r>
            <a:r>
              <a:rPr lang="en-US" dirty="0" smtClean="0">
                <a:solidFill>
                  <a:srgbClr val="FF0000"/>
                </a:solidFill>
              </a:rPr>
              <a:t>the route </a:t>
            </a:r>
            <a:r>
              <a:rPr lang="en-US" dirty="0" smtClean="0"/>
              <a:t>of administration. </a:t>
            </a:r>
          </a:p>
          <a:p>
            <a:r>
              <a:rPr lang="en-US" dirty="0" smtClean="0"/>
              <a:t>There is lower associated risk with </a:t>
            </a:r>
            <a:r>
              <a:rPr lang="en-US" dirty="0" err="1" smtClean="0"/>
              <a:t>transdermal</a:t>
            </a:r>
            <a:r>
              <a:rPr lang="en-US" dirty="0" smtClean="0"/>
              <a:t> and intra-uterine hormonal therapy as well as the progesterone-only oral contraceptive.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3760</Words>
  <Application>Microsoft Office PowerPoint</Application>
  <PresentationFormat>On-screen Show (4:3)</PresentationFormat>
  <Paragraphs>209</Paragraphs>
  <Slides>51</Slides>
  <Notes>0</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1_Office Theme</vt:lpstr>
      <vt:lpstr> Thromboprophylaxis Of   Venous ThromboEmbolism  (VTE ) In Obstetrics  And  Gynaecology</vt:lpstr>
      <vt:lpstr>Slide 2</vt:lpstr>
      <vt:lpstr>Sites</vt:lpstr>
      <vt:lpstr>Slide 4</vt:lpstr>
      <vt:lpstr>Causes </vt:lpstr>
      <vt:lpstr>Slide 6</vt:lpstr>
      <vt:lpstr>Slide 7</vt:lpstr>
      <vt:lpstr>Slide 8</vt:lpstr>
      <vt:lpstr>Oestrogen and VTE risk</vt:lpstr>
      <vt:lpstr> Gynaecological surgery and VTE risk </vt:lpstr>
      <vt:lpstr>Combined Oral Contraceptive</vt:lpstr>
      <vt:lpstr>Slide 12</vt:lpstr>
      <vt:lpstr>Diagnosis </vt:lpstr>
      <vt:lpstr>Thromboprophylaxis Following Gynaecological Surgery  </vt:lpstr>
      <vt:lpstr>Slide 15</vt:lpstr>
      <vt:lpstr>Superfacial Thrombophlebitis </vt:lpstr>
      <vt:lpstr>Slide 17</vt:lpstr>
      <vt:lpstr>Slide 18</vt:lpstr>
      <vt:lpstr>Slide 19</vt:lpstr>
      <vt:lpstr>Slide 20</vt:lpstr>
      <vt:lpstr> VTE  (venous thromboembolism)   in obstetrics  </vt:lpstr>
      <vt:lpstr> Thromboembolism in Pregnancy </vt:lpstr>
      <vt:lpstr>Slide 23</vt:lpstr>
      <vt:lpstr>Caesarean delivery and VTE risk  </vt:lpstr>
      <vt:lpstr>Antepartum and postpartum thromboprophylaxis  </vt:lpstr>
      <vt:lpstr>Slide 26</vt:lpstr>
      <vt:lpstr>Slide 27</vt:lpstr>
      <vt:lpstr>LMWH dose  </vt:lpstr>
      <vt:lpstr>Slide 29</vt:lpstr>
      <vt:lpstr>Slide 30</vt:lpstr>
      <vt:lpstr>Anti-factor Xa (AFXa) level</vt:lpstr>
      <vt:lpstr>(APTT) Activated Partial Thromboplastin Time</vt:lpstr>
      <vt:lpstr>International  Normalized Ratio (INR)</vt:lpstr>
      <vt:lpstr>Slide 34</vt:lpstr>
      <vt:lpstr>Slide 35</vt:lpstr>
      <vt:lpstr>Delivery  </vt:lpstr>
      <vt:lpstr>Spinal and epidural anaesthesia  </vt:lpstr>
      <vt:lpstr>Postpartum</vt:lpstr>
      <vt:lpstr>Slide 39</vt:lpstr>
      <vt:lpstr>Prevention </vt:lpstr>
      <vt:lpstr>Thromboprophylaxis</vt:lpstr>
      <vt:lpstr>Treatment </vt:lpstr>
      <vt:lpstr>The following treatments </vt:lpstr>
      <vt:lpstr>Compression stockings </vt:lpstr>
      <vt:lpstr>Outlook </vt:lpstr>
      <vt:lpstr>What postpartum hormonal contraceptive options are appropriate for women with thrombophilias?</vt:lpstr>
      <vt:lpstr>Summary of Recommendations and Conclusions</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Thromboprophylaxis In Ob Gyn</dc:title>
  <dc:creator/>
  <cp:lastModifiedBy>MUHAMMAD</cp:lastModifiedBy>
  <cp:revision>95</cp:revision>
  <dcterms:created xsi:type="dcterms:W3CDTF">2006-08-16T00:00:00Z</dcterms:created>
  <dcterms:modified xsi:type="dcterms:W3CDTF">2018-09-11T17:36:17Z</dcterms:modified>
</cp:coreProperties>
</file>