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9826B3-C121-428C-99C7-4F00DD632AA0}" v="2" dt="2018-11-25T08:31:56.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89" d="100"/>
          <a:sy n="89" d="100"/>
        </p:scale>
        <p:origin x="3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11/25/2018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11/25/2018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olah.github.io/posts/2015-08-Understanding-LSTMs/#fn1" TargetMode="External"/><Relationship Id="rId2" Type="http://schemas.openxmlformats.org/officeDocument/2006/relationships/hyperlink" Target="http://www.bioinf.jku.at/publications/older/2604.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ftp://ftp.idsia.ch/pub/juergen/TimeCount-IJCNN200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arxiv.org/pdf/1406.1078v3.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rxiv.org/pdf/1402.3511v1.pdf" TargetMode="External"/><Relationship Id="rId2" Type="http://schemas.openxmlformats.org/officeDocument/2006/relationships/hyperlink" Target="http://arxiv.org/pdf/1508.03790v2.pdf" TargetMode="External"/><Relationship Id="rId1" Type="http://schemas.openxmlformats.org/officeDocument/2006/relationships/slideLayout" Target="../slideLayouts/slideLayout2.xml"/><Relationship Id="rId5" Type="http://schemas.openxmlformats.org/officeDocument/2006/relationships/hyperlink" Target="http://jmlr.org/proceedings/papers/v37/jozefowicz15.pdf" TargetMode="External"/><Relationship Id="rId4" Type="http://schemas.openxmlformats.org/officeDocument/2006/relationships/hyperlink" Target="http://arxiv.org/pdf/1503.04069.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datascience.stackexchange.com/questions/10836/the-difference-between-dense-and-timedistributeddense-of-kera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LSTM Workshop</a:t>
            </a:r>
          </a:p>
        </p:txBody>
      </p:sp>
      <p:sp>
        <p:nvSpPr>
          <p:cNvPr id="3" name="Subtitle 2"/>
          <p:cNvSpPr>
            <a:spLocks noGrp="1"/>
          </p:cNvSpPr>
          <p:nvPr>
            <p:ph type="subTitle" idx="1"/>
          </p:nvPr>
        </p:nvSpPr>
        <p:spPr/>
        <p:txBody>
          <a:bodyPr/>
          <a:lstStyle/>
          <a:p>
            <a:r>
              <a:rPr lang="en-US"/>
              <a:t>Text Classification</a:t>
            </a:r>
          </a:p>
        </p:txBody>
      </p:sp>
    </p:spTree>
    <p:extLst>
      <p:ext uri="{BB962C8B-B14F-4D97-AF65-F5344CB8AC3E}">
        <p14:creationId xmlns:p14="http://schemas.microsoft.com/office/powerpoint/2010/main" val="2029002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E624-0739-41F5-8FA5-DB4BCFB01F23}"/>
              </a:ext>
            </a:extLst>
          </p:cNvPr>
          <p:cNvSpPr>
            <a:spLocks noGrp="1"/>
          </p:cNvSpPr>
          <p:nvPr>
            <p:ph type="title"/>
          </p:nvPr>
        </p:nvSpPr>
        <p:spPr/>
        <p:txBody>
          <a:bodyPr/>
          <a:lstStyle/>
          <a:p>
            <a:r>
              <a:rPr lang="en-US"/>
              <a:t>LSTM Networks</a:t>
            </a:r>
          </a:p>
        </p:txBody>
      </p:sp>
      <p:sp>
        <p:nvSpPr>
          <p:cNvPr id="3" name="Content Placeholder 2">
            <a:extLst>
              <a:ext uri="{FF2B5EF4-FFF2-40B4-BE49-F238E27FC236}">
                <a16:creationId xmlns:a16="http://schemas.microsoft.com/office/drawing/2014/main" id="{47F09C01-B916-4371-9DFA-D07BE802B623}"/>
              </a:ext>
            </a:extLst>
          </p:cNvPr>
          <p:cNvSpPr>
            <a:spLocks noGrp="1"/>
          </p:cNvSpPr>
          <p:nvPr>
            <p:ph idx="1"/>
          </p:nvPr>
        </p:nvSpPr>
        <p:spPr/>
        <p:txBody>
          <a:bodyPr/>
          <a:lstStyle/>
          <a:p>
            <a:r>
              <a:rPr lang="en-US"/>
              <a:t>Long Short Term Memory networks – usually just called “LSTMs” – are a special kind of RNN, capable of learning long-term dependencies. They were introduced by </a:t>
            </a:r>
            <a:r>
              <a:rPr lang="en-US" dirty="0">
                <a:hlinkClick r:id="rId2"/>
              </a:rPr>
              <a:t>Hochreiter &amp; Schmidhuber (1997)</a:t>
            </a:r>
            <a:r>
              <a:rPr lang="en-US"/>
              <a:t>, and were refined and popularized by many people in following work.</a:t>
            </a:r>
            <a:r>
              <a:rPr lang="en-US" baseline="30000" dirty="0">
                <a:hlinkClick r:id="rId3"/>
              </a:rPr>
              <a:t>1</a:t>
            </a:r>
            <a:r>
              <a:rPr lang="en-US" baseline="30000" dirty="0"/>
              <a:t> </a:t>
            </a:r>
            <a:r>
              <a:rPr lang="en-US"/>
              <a:t>They work tremendously well on a large variety of problems, and are now widely used.</a:t>
            </a:r>
          </a:p>
          <a:p>
            <a:pPr algn="just"/>
            <a:r>
              <a:rPr lang="en-US"/>
              <a:t>LSTMs are explicitly designed to avoid the long-term dependency problem. Remembering information for long periods of time is practically their default behavior, not something they struggle to learn!</a:t>
            </a:r>
          </a:p>
          <a:p>
            <a:pPr algn="just"/>
            <a:r>
              <a:rPr lang="en-US"/>
              <a:t>All recurrent neural networks have the form of a chain of repeating modules of neural network. In standard RNNs, this repeating module will have a very simple structure, such as a single tanh layer.</a:t>
            </a:r>
          </a:p>
        </p:txBody>
      </p:sp>
    </p:spTree>
    <p:extLst>
      <p:ext uri="{BB962C8B-B14F-4D97-AF65-F5344CB8AC3E}">
        <p14:creationId xmlns:p14="http://schemas.microsoft.com/office/powerpoint/2010/main" val="4019458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3" name="Freeform 9">
            <a:extLst>
              <a:ext uri="{FF2B5EF4-FFF2-40B4-BE49-F238E27FC236}">
                <a16:creationId xmlns:a16="http://schemas.microsoft.com/office/drawing/2014/main" id="{7AF0B711-0578-47A6-AB9A-AF422D2535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1212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F73B6-66E1-4C35-B035-92B643DCACEE}"/>
              </a:ext>
            </a:extLst>
          </p:cNvPr>
          <p:cNvSpPr>
            <a:spLocks noGrp="1"/>
          </p:cNvSpPr>
          <p:nvPr>
            <p:ph type="title"/>
          </p:nvPr>
        </p:nvSpPr>
        <p:spPr>
          <a:xfrm>
            <a:off x="810001" y="4817533"/>
            <a:ext cx="10572000" cy="779529"/>
          </a:xfrm>
        </p:spPr>
        <p:txBody>
          <a:bodyPr vert="horz" lIns="91440" tIns="45720" rIns="91440" bIns="45720" rtlCol="0" anchor="b">
            <a:normAutofit/>
          </a:bodyPr>
          <a:lstStyle/>
          <a:p>
            <a:pPr>
              <a:lnSpc>
                <a:spcPct val="90000"/>
              </a:lnSpc>
            </a:pPr>
            <a:r>
              <a:rPr lang="en-US" sz="2500">
                <a:solidFill>
                  <a:srgbClr val="FFFFFF"/>
                </a:solidFill>
              </a:rPr>
              <a:t>The repeating module in a standard RNN contains a single layer</a:t>
            </a:r>
          </a:p>
        </p:txBody>
      </p:sp>
      <p:pic>
        <p:nvPicPr>
          <p:cNvPr id="25" name="Picture 4">
            <a:extLst>
              <a:ext uri="{FF2B5EF4-FFF2-40B4-BE49-F238E27FC236}">
                <a16:creationId xmlns:a16="http://schemas.microsoft.com/office/drawing/2014/main" id="{E7D0454D-583D-4943-AA38-57AF3072487A}"/>
              </a:ext>
            </a:extLst>
          </p:cNvPr>
          <p:cNvPicPr>
            <a:picLocks noGrp="1" noChangeAspect="1"/>
          </p:cNvPicPr>
          <p:nvPr>
            <p:ph idx="1"/>
          </p:nvPr>
        </p:nvPicPr>
        <p:blipFill>
          <a:blip r:embed="rId2"/>
          <a:stretch>
            <a:fillRect/>
          </a:stretch>
        </p:blipFill>
        <p:spPr>
          <a:xfrm>
            <a:off x="635457" y="640080"/>
            <a:ext cx="9607303" cy="36027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93280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1FC8BA-94E6-44F7-B346-6A2215E66D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BC50086-416E-4828-B1D9-3E3DBC4ABA0B}"/>
              </a:ext>
            </a:extLst>
          </p:cNvPr>
          <p:cNvSpPr>
            <a:spLocks noGrp="1"/>
          </p:cNvSpPr>
          <p:nvPr>
            <p:ph idx="1"/>
          </p:nvPr>
        </p:nvSpPr>
        <p:spPr>
          <a:xfrm>
            <a:off x="575296" y="1111250"/>
            <a:ext cx="3404372" cy="3632200"/>
          </a:xfrm>
        </p:spPr>
        <p:txBody>
          <a:bodyPr>
            <a:normAutofit/>
          </a:bodyPr>
          <a:lstStyle/>
          <a:p>
            <a:pPr marL="0" indent="0">
              <a:buNone/>
            </a:pPr>
            <a:r>
              <a:rPr lang="en-US" sz="1600">
                <a:solidFill>
                  <a:srgbClr val="FFFFFF"/>
                </a:solidFill>
              </a:rPr>
              <a:t>LSTMs also have this chain like structure, but the repeating module has a different structure. Instead of having a single neural network layer, there are four, interacting in a very special way.</a:t>
            </a:r>
            <a:endParaRPr lang="en-US"/>
          </a:p>
        </p:txBody>
      </p:sp>
      <p:sp>
        <p:nvSpPr>
          <p:cNvPr id="13"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a:solidFill>
                  <a:srgbClr val="002060"/>
                </a:solidFill>
              </a:rPr>
              <a:t>The repeating module in an LSTM contains four interacting layers</a:t>
            </a:r>
            <a:endParaRPr lang="en-US">
              <a:solidFill>
                <a:srgbClr val="002060"/>
              </a:solidFill>
            </a:endParaRPr>
          </a:p>
        </p:txBody>
      </p:sp>
      <p:pic>
        <p:nvPicPr>
          <p:cNvPr id="4" name="Picture 4" descr="A drawing of a cartoon character&#10;&#10;Description generated with high confidence">
            <a:extLst>
              <a:ext uri="{FF2B5EF4-FFF2-40B4-BE49-F238E27FC236}">
                <a16:creationId xmlns:a16="http://schemas.microsoft.com/office/drawing/2014/main" id="{E5E877E7-D972-41DF-BDDD-A1EAD3CD296C}"/>
              </a:ext>
            </a:extLst>
          </p:cNvPr>
          <p:cNvPicPr>
            <a:picLocks noChangeAspect="1"/>
          </p:cNvPicPr>
          <p:nvPr/>
        </p:nvPicPr>
        <p:blipFill>
          <a:blip r:embed="rId2"/>
          <a:stretch>
            <a:fillRect/>
          </a:stretch>
        </p:blipFill>
        <p:spPr>
          <a:xfrm>
            <a:off x="5603706" y="2366347"/>
            <a:ext cx="5638853" cy="2114568"/>
          </a:xfrm>
          <a:prstGeom prst="rect">
            <a:avLst/>
          </a:prstGeom>
        </p:spPr>
      </p:pic>
    </p:spTree>
    <p:extLst>
      <p:ext uri="{BB962C8B-B14F-4D97-AF65-F5344CB8AC3E}">
        <p14:creationId xmlns:p14="http://schemas.microsoft.com/office/powerpoint/2010/main" val="25945643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11E070-9FB9-40C9-84D1-E97A934FE191}"/>
              </a:ext>
            </a:extLst>
          </p:cNvPr>
          <p:cNvSpPr>
            <a:spLocks noGrp="1"/>
          </p:cNvSpPr>
          <p:nvPr>
            <p:ph type="title"/>
          </p:nvPr>
        </p:nvSpPr>
        <p:spPr>
          <a:xfrm>
            <a:off x="451515" y="447188"/>
            <a:ext cx="3675318" cy="5468700"/>
          </a:xfrm>
        </p:spPr>
        <p:txBody>
          <a:bodyPr anchor="ctr">
            <a:normAutofit/>
          </a:bodyPr>
          <a:lstStyle/>
          <a:p>
            <a:r>
              <a:rPr lang="en-US" sz="3200"/>
              <a:t>The Core Idea Behind LSTMs</a:t>
            </a:r>
          </a:p>
        </p:txBody>
      </p:sp>
      <p:sp>
        <p:nvSpPr>
          <p:cNvPr id="3" name="Content Placeholder 2">
            <a:extLst>
              <a:ext uri="{FF2B5EF4-FFF2-40B4-BE49-F238E27FC236}">
                <a16:creationId xmlns:a16="http://schemas.microsoft.com/office/drawing/2014/main" id="{E2E30373-82B3-48EA-9A52-2C91821898A1}"/>
              </a:ext>
            </a:extLst>
          </p:cNvPr>
          <p:cNvSpPr>
            <a:spLocks noGrp="1"/>
          </p:cNvSpPr>
          <p:nvPr>
            <p:ph idx="1"/>
          </p:nvPr>
        </p:nvSpPr>
        <p:spPr>
          <a:xfrm>
            <a:off x="4989143" y="447188"/>
            <a:ext cx="6585235" cy="3395469"/>
          </a:xfrm>
          <a:effectLst/>
        </p:spPr>
        <p:txBody>
          <a:bodyPr>
            <a:normAutofit/>
          </a:bodyPr>
          <a:lstStyle/>
          <a:p>
            <a:r>
              <a:rPr lang="en-US" sz="1600"/>
              <a:t>The key to LSTMs is the cell state, the horizontal line running through the top of the diagram.</a:t>
            </a:r>
          </a:p>
          <a:p>
            <a:r>
              <a:rPr lang="en-US" sz="1600"/>
              <a:t>The cell state is kind of like a conveyor belt. It runs straight down the entire chain, with only some minor linear interactions. It’s very easy for information to just flow along it unchanged.</a:t>
            </a:r>
          </a:p>
          <a:p>
            <a:endParaRPr lang="en-US" sz="1600"/>
          </a:p>
        </p:txBody>
      </p:sp>
      <p:pic>
        <p:nvPicPr>
          <p:cNvPr id="4" name="Picture 4">
            <a:extLst>
              <a:ext uri="{FF2B5EF4-FFF2-40B4-BE49-F238E27FC236}">
                <a16:creationId xmlns:a16="http://schemas.microsoft.com/office/drawing/2014/main" id="{BA42057A-A624-4184-BD19-4AD982F19D68}"/>
              </a:ext>
            </a:extLst>
          </p:cNvPr>
          <p:cNvPicPr>
            <a:picLocks noChangeAspect="1"/>
          </p:cNvPicPr>
          <p:nvPr/>
        </p:nvPicPr>
        <p:blipFill>
          <a:blip r:embed="rId2"/>
          <a:stretch>
            <a:fillRect/>
          </a:stretch>
        </p:blipFill>
        <p:spPr>
          <a:xfrm>
            <a:off x="4989143" y="3793638"/>
            <a:ext cx="6803906" cy="255540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1103625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C71ECF-9DD5-4653-A7ED-5F16005B71E2}"/>
              </a:ext>
            </a:extLst>
          </p:cNvPr>
          <p:cNvSpPr>
            <a:spLocks noGrp="1"/>
          </p:cNvSpPr>
          <p:nvPr>
            <p:ph idx="1"/>
          </p:nvPr>
        </p:nvSpPr>
        <p:spPr>
          <a:xfrm>
            <a:off x="345681" y="522514"/>
            <a:ext cx="3872070" cy="5518848"/>
          </a:xfrm>
        </p:spPr>
        <p:txBody>
          <a:bodyPr>
            <a:normAutofit/>
          </a:bodyPr>
          <a:lstStyle/>
          <a:p>
            <a:pPr marL="0" indent="0">
              <a:lnSpc>
                <a:spcPct val="90000"/>
              </a:lnSpc>
              <a:buNone/>
            </a:pPr>
            <a:r>
              <a:rPr lang="en-US" sz="1200" dirty="0">
                <a:solidFill>
                  <a:srgbClr val="FFFFFF"/>
                </a:solidFill>
              </a:rPr>
              <a:t>The LSTM does have the ability to remove or add information to the cell state, carefully regulated by structures called gates.</a:t>
            </a:r>
            <a:endParaRPr lang="en-US">
              <a:solidFill>
                <a:srgbClr val="000000"/>
              </a:solidFill>
            </a:endParaRPr>
          </a:p>
          <a:p>
            <a:pPr marL="0" indent="0">
              <a:lnSpc>
                <a:spcPct val="90000"/>
              </a:lnSpc>
              <a:buNone/>
            </a:pPr>
            <a:r>
              <a:rPr lang="en-US" sz="1200" dirty="0">
                <a:solidFill>
                  <a:srgbClr val="FFFFFF"/>
                </a:solidFill>
              </a:rPr>
              <a:t>Gates are a way to optionally let information through. They are composed out of a sigmoid neural net layer and a pointwise multiplication operation.</a:t>
            </a:r>
            <a:endParaRPr lang="en-US"/>
          </a:p>
          <a:p>
            <a:pPr marL="0" indent="0">
              <a:lnSpc>
                <a:spcPct val="90000"/>
              </a:lnSpc>
              <a:buNone/>
            </a:pPr>
            <a:endParaRPr lang="en-US" sz="1200">
              <a:solidFill>
                <a:srgbClr val="FFFFFF"/>
              </a:solidFill>
            </a:endParaRPr>
          </a:p>
          <a:p>
            <a:pPr marL="0" indent="0">
              <a:lnSpc>
                <a:spcPct val="90000"/>
              </a:lnSpc>
              <a:buNone/>
            </a:pPr>
            <a:r>
              <a:rPr lang="en-US" sz="1200" dirty="0">
                <a:solidFill>
                  <a:srgbClr val="FFFFFF"/>
                </a:solidFill>
              </a:rPr>
              <a:t>The sigmoid layer outputs numbers between zero and one, describing how much of each component should be let through. A value of zero means “let nothing through,” while a value of one means “let everything through!”</a:t>
            </a:r>
          </a:p>
          <a:p>
            <a:pPr marL="0" indent="0">
              <a:lnSpc>
                <a:spcPct val="90000"/>
              </a:lnSpc>
              <a:buNone/>
            </a:pPr>
            <a:r>
              <a:rPr lang="en-US" sz="1200" dirty="0">
                <a:solidFill>
                  <a:srgbClr val="FFFFFF"/>
                </a:solidFill>
              </a:rPr>
              <a:t>An LSTM has three of these gates, to protect and control the cell state.</a:t>
            </a:r>
          </a:p>
          <a:p>
            <a:pPr>
              <a:lnSpc>
                <a:spcPct val="90000"/>
              </a:lnSpc>
            </a:pPr>
            <a:endParaRPr lang="en-US" sz="1200">
              <a:solidFill>
                <a:srgbClr val="FFFFFF"/>
              </a:solidFill>
            </a:endParaRPr>
          </a:p>
        </p:txBody>
      </p:sp>
      <p:pic>
        <p:nvPicPr>
          <p:cNvPr id="4" name="Picture 4" descr="A drawing of a cartoon character&#10;&#10;Description generated with high confidence">
            <a:extLst>
              <a:ext uri="{FF2B5EF4-FFF2-40B4-BE49-F238E27FC236}">
                <a16:creationId xmlns:a16="http://schemas.microsoft.com/office/drawing/2014/main" id="{9079FC79-0B25-4B08-8490-0AD6C8CFEF96}"/>
              </a:ext>
            </a:extLst>
          </p:cNvPr>
          <p:cNvPicPr>
            <a:picLocks noChangeAspect="1"/>
          </p:cNvPicPr>
          <p:nvPr/>
        </p:nvPicPr>
        <p:blipFill>
          <a:blip r:embed="rId2"/>
          <a:stretch>
            <a:fillRect/>
          </a:stretch>
        </p:blipFill>
        <p:spPr>
          <a:xfrm>
            <a:off x="6257761" y="643467"/>
            <a:ext cx="4313800"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2534232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175F82-0C8F-4251-89BD-9946ACA03207}"/>
              </a:ext>
            </a:extLst>
          </p:cNvPr>
          <p:cNvSpPr>
            <a:spLocks noGrp="1"/>
          </p:cNvSpPr>
          <p:nvPr>
            <p:ph type="title"/>
          </p:nvPr>
        </p:nvSpPr>
        <p:spPr>
          <a:xfrm>
            <a:off x="451515" y="447188"/>
            <a:ext cx="3675318" cy="5468700"/>
          </a:xfrm>
        </p:spPr>
        <p:txBody>
          <a:bodyPr anchor="ctr">
            <a:normAutofit/>
          </a:bodyPr>
          <a:lstStyle/>
          <a:p>
            <a:r>
              <a:rPr lang="en-US" sz="3200"/>
              <a:t>Step-by-Step LSTM Walk Through</a:t>
            </a:r>
          </a:p>
        </p:txBody>
      </p:sp>
      <p:sp>
        <p:nvSpPr>
          <p:cNvPr id="3" name="Content Placeholder 2">
            <a:extLst>
              <a:ext uri="{FF2B5EF4-FFF2-40B4-BE49-F238E27FC236}">
                <a16:creationId xmlns:a16="http://schemas.microsoft.com/office/drawing/2014/main" id="{BCD6024A-A837-4805-BA7F-1054C3002592}"/>
              </a:ext>
            </a:extLst>
          </p:cNvPr>
          <p:cNvSpPr>
            <a:spLocks noGrp="1"/>
          </p:cNvSpPr>
          <p:nvPr>
            <p:ph idx="1"/>
          </p:nvPr>
        </p:nvSpPr>
        <p:spPr>
          <a:xfrm>
            <a:off x="4989143" y="447188"/>
            <a:ext cx="6585235" cy="3395469"/>
          </a:xfrm>
          <a:effectLst/>
        </p:spPr>
        <p:txBody>
          <a:bodyPr>
            <a:normAutofit/>
          </a:bodyPr>
          <a:lstStyle/>
          <a:p>
            <a:pPr>
              <a:lnSpc>
                <a:spcPct val="90000"/>
              </a:lnSpc>
            </a:pPr>
            <a:r>
              <a:rPr lang="en-US" sz="1600"/>
              <a:t>The first step in our LSTM is to decide what information we’re going to throw away from the cell state. This decision is made by a sigmoid layer called the “forget gate layer.” It looks at ht−1ht−1and xt, and outputs a number between 00 and 11 for each number in the cell state Ct−1Ct−1. A 11represents “completely keep this” while a 00 represents “completely get rid of this.”</a:t>
            </a:r>
          </a:p>
          <a:p>
            <a:pPr>
              <a:lnSpc>
                <a:spcPct val="90000"/>
              </a:lnSpc>
            </a:pPr>
            <a:r>
              <a:rPr lang="en-US" sz="1600"/>
              <a:t>Let’s go back to our example of a language model trying to predict the next word based on all the previous ones. In such a problem, the cell state might include the gender of the present subject, so that the correct pronouns can be used. When we see a new subject, we want to forget the gender of the old subject.</a:t>
            </a:r>
          </a:p>
          <a:p>
            <a:pPr>
              <a:lnSpc>
                <a:spcPct val="90000"/>
              </a:lnSpc>
            </a:pPr>
            <a:endParaRPr lang="en-US" sz="1600"/>
          </a:p>
        </p:txBody>
      </p:sp>
      <p:pic>
        <p:nvPicPr>
          <p:cNvPr id="4" name="Picture 4">
            <a:extLst>
              <a:ext uri="{FF2B5EF4-FFF2-40B4-BE49-F238E27FC236}">
                <a16:creationId xmlns:a16="http://schemas.microsoft.com/office/drawing/2014/main" id="{01B2EDC9-2CA6-417B-9F07-4C6B4E11E019}"/>
              </a:ext>
            </a:extLst>
          </p:cNvPr>
          <p:cNvPicPr>
            <a:picLocks noChangeAspect="1"/>
          </p:cNvPicPr>
          <p:nvPr/>
        </p:nvPicPr>
        <p:blipFill>
          <a:blip r:embed="rId2"/>
          <a:stretch>
            <a:fillRect/>
          </a:stretch>
        </p:blipFill>
        <p:spPr>
          <a:xfrm>
            <a:off x="4989143" y="4079388"/>
            <a:ext cx="6126573"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199020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175F82-0C8F-4251-89BD-9946ACA03207}"/>
              </a:ext>
            </a:extLst>
          </p:cNvPr>
          <p:cNvSpPr>
            <a:spLocks noGrp="1"/>
          </p:cNvSpPr>
          <p:nvPr>
            <p:ph type="title"/>
          </p:nvPr>
        </p:nvSpPr>
        <p:spPr>
          <a:xfrm>
            <a:off x="451515" y="447188"/>
            <a:ext cx="3675318" cy="5468700"/>
          </a:xfrm>
        </p:spPr>
        <p:txBody>
          <a:bodyPr anchor="ctr">
            <a:normAutofit/>
          </a:bodyPr>
          <a:lstStyle/>
          <a:p>
            <a:r>
              <a:rPr lang="en-US" sz="3200"/>
              <a:t>Step-by-Step LSTM Walk Through</a:t>
            </a:r>
          </a:p>
        </p:txBody>
      </p:sp>
      <p:sp>
        <p:nvSpPr>
          <p:cNvPr id="3" name="Content Placeholder 2">
            <a:extLst>
              <a:ext uri="{FF2B5EF4-FFF2-40B4-BE49-F238E27FC236}">
                <a16:creationId xmlns:a16="http://schemas.microsoft.com/office/drawing/2014/main" id="{BCD6024A-A837-4805-BA7F-1054C3002592}"/>
              </a:ext>
            </a:extLst>
          </p:cNvPr>
          <p:cNvSpPr>
            <a:spLocks noGrp="1"/>
          </p:cNvSpPr>
          <p:nvPr>
            <p:ph idx="1"/>
          </p:nvPr>
        </p:nvSpPr>
        <p:spPr>
          <a:xfrm>
            <a:off x="4989143" y="447188"/>
            <a:ext cx="6585235" cy="3395469"/>
          </a:xfrm>
          <a:effectLst/>
        </p:spPr>
        <p:txBody>
          <a:bodyPr>
            <a:normAutofit/>
          </a:bodyPr>
          <a:lstStyle/>
          <a:p>
            <a:r>
              <a:rPr lang="en-US" sz="1600" dirty="0"/>
              <a:t>The next step is to decide what new information we’re going to store in the cell state. This has two parts. First, a sigmoid layer called the “input gate layer” decides which values we’ll update. Next, a </a:t>
            </a:r>
            <a:r>
              <a:rPr lang="en-US" sz="1600"/>
              <a:t>tanh</a:t>
            </a:r>
            <a:r>
              <a:rPr lang="en-US" sz="1600" dirty="0"/>
              <a:t> layer creates a vector of new candidate values, </a:t>
            </a:r>
            <a:r>
              <a:rPr lang="en-US" sz="1600"/>
              <a:t>C~tC~t</a:t>
            </a:r>
            <a:r>
              <a:rPr lang="en-US" sz="1600" dirty="0"/>
              <a:t>, that could be added to the state. In the next step, we’ll combine these two to create an update to the state.</a:t>
            </a:r>
          </a:p>
          <a:p>
            <a:r>
              <a:rPr lang="en-US" sz="1600" dirty="0"/>
              <a:t>In the example of our language model, we’d want to add the gender of the new subject to the cell state, to replace the old one we’re forgetting.</a:t>
            </a:r>
            <a:endParaRPr lang="en-US" sz="1600"/>
          </a:p>
          <a:p>
            <a:endParaRPr lang="en-US" sz="1600"/>
          </a:p>
        </p:txBody>
      </p:sp>
      <p:pic>
        <p:nvPicPr>
          <p:cNvPr id="7" name="Picture 7">
            <a:extLst>
              <a:ext uri="{FF2B5EF4-FFF2-40B4-BE49-F238E27FC236}">
                <a16:creationId xmlns:a16="http://schemas.microsoft.com/office/drawing/2014/main" id="{D101E9C4-015F-4B71-A148-51F46E2BD19E}"/>
              </a:ext>
            </a:extLst>
          </p:cNvPr>
          <p:cNvPicPr>
            <a:picLocks noChangeAspect="1"/>
          </p:cNvPicPr>
          <p:nvPr/>
        </p:nvPicPr>
        <p:blipFill>
          <a:blip r:embed="rId2"/>
          <a:stretch>
            <a:fillRect/>
          </a:stretch>
        </p:blipFill>
        <p:spPr>
          <a:xfrm>
            <a:off x="4989143" y="4079388"/>
            <a:ext cx="6126573"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3449434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6FCDF7-5000-48D9-92DC-39EE48690F7A}"/>
              </a:ext>
            </a:extLst>
          </p:cNvPr>
          <p:cNvSpPr>
            <a:spLocks noGrp="1"/>
          </p:cNvSpPr>
          <p:nvPr>
            <p:ph type="title"/>
          </p:nvPr>
        </p:nvSpPr>
        <p:spPr>
          <a:xfrm>
            <a:off x="451515" y="447188"/>
            <a:ext cx="3675318" cy="5468700"/>
          </a:xfrm>
        </p:spPr>
        <p:txBody>
          <a:bodyPr anchor="ctr">
            <a:normAutofit/>
          </a:bodyPr>
          <a:lstStyle/>
          <a:p>
            <a:r>
              <a:rPr lang="en-US" sz="3200"/>
              <a:t>Step-by-Step LSTM Walk Through</a:t>
            </a:r>
            <a:endParaRPr lang="en-US" sz="3200" b="0"/>
          </a:p>
        </p:txBody>
      </p:sp>
      <p:sp>
        <p:nvSpPr>
          <p:cNvPr id="3" name="Content Placeholder 2">
            <a:extLst>
              <a:ext uri="{FF2B5EF4-FFF2-40B4-BE49-F238E27FC236}">
                <a16:creationId xmlns:a16="http://schemas.microsoft.com/office/drawing/2014/main" id="{B17A35F9-B907-4969-97DB-0BCA608D5768}"/>
              </a:ext>
            </a:extLst>
          </p:cNvPr>
          <p:cNvSpPr>
            <a:spLocks noGrp="1"/>
          </p:cNvSpPr>
          <p:nvPr>
            <p:ph idx="1"/>
          </p:nvPr>
        </p:nvSpPr>
        <p:spPr>
          <a:xfrm>
            <a:off x="4989143" y="447188"/>
            <a:ext cx="6585235" cy="3395469"/>
          </a:xfrm>
          <a:effectLst/>
        </p:spPr>
        <p:txBody>
          <a:bodyPr>
            <a:normAutofit/>
          </a:bodyPr>
          <a:lstStyle/>
          <a:p>
            <a:r>
              <a:rPr lang="en-US" sz="1600" dirty="0"/>
              <a:t>It’s now time to update the old cell state, Ct−1Ct−1, into the new cell state </a:t>
            </a:r>
            <a:r>
              <a:rPr lang="en-US" sz="1600" dirty="0" err="1"/>
              <a:t>CtCt</a:t>
            </a:r>
            <a:r>
              <a:rPr lang="en-US" sz="1600" dirty="0"/>
              <a:t>. The previous steps already decided what to do, we just need to actually do it.</a:t>
            </a:r>
          </a:p>
          <a:p>
            <a:r>
              <a:rPr lang="en-US" sz="1600" dirty="0"/>
              <a:t>We multiply the old state by </a:t>
            </a:r>
            <a:r>
              <a:rPr lang="en-US" sz="1600" dirty="0" err="1"/>
              <a:t>ftft</a:t>
            </a:r>
            <a:r>
              <a:rPr lang="en-US" sz="1600" dirty="0"/>
              <a:t>, forgetting the things we decided to forget earlier. Then we add </a:t>
            </a:r>
            <a:r>
              <a:rPr lang="en-US" sz="1600" dirty="0" err="1"/>
              <a:t>it∗C~tit∗C~t</a:t>
            </a:r>
            <a:r>
              <a:rPr lang="en-US" sz="1600" dirty="0"/>
              <a:t>. This is the new candidate values, scaled by how much we decided to update each state value.</a:t>
            </a:r>
          </a:p>
          <a:p>
            <a:r>
              <a:rPr lang="en-US" sz="1600" dirty="0"/>
              <a:t>In the case of the language model, this is where we’d actually drop the information about the old subject’s gender and add the new information, as we decided in the previous steps.</a:t>
            </a:r>
          </a:p>
          <a:p>
            <a:endParaRPr lang="en-US" sz="1600"/>
          </a:p>
        </p:txBody>
      </p:sp>
      <p:pic>
        <p:nvPicPr>
          <p:cNvPr id="8" name="Picture 8" descr="A close up of a logo&#10;&#10;Description generated with very high confidence">
            <a:extLst>
              <a:ext uri="{FF2B5EF4-FFF2-40B4-BE49-F238E27FC236}">
                <a16:creationId xmlns:a16="http://schemas.microsoft.com/office/drawing/2014/main" id="{87ECCA07-31C8-4923-9BBC-A2AA4E333B06}"/>
              </a:ext>
            </a:extLst>
          </p:cNvPr>
          <p:cNvPicPr>
            <a:picLocks noChangeAspect="1"/>
          </p:cNvPicPr>
          <p:nvPr/>
        </p:nvPicPr>
        <p:blipFill>
          <a:blip r:embed="rId2"/>
          <a:stretch>
            <a:fillRect/>
          </a:stretch>
        </p:blipFill>
        <p:spPr>
          <a:xfrm>
            <a:off x="4989143" y="4079388"/>
            <a:ext cx="6126573"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68615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6FCDF7-5000-48D9-92DC-39EE48690F7A}"/>
              </a:ext>
            </a:extLst>
          </p:cNvPr>
          <p:cNvSpPr>
            <a:spLocks noGrp="1"/>
          </p:cNvSpPr>
          <p:nvPr>
            <p:ph type="title"/>
          </p:nvPr>
        </p:nvSpPr>
        <p:spPr>
          <a:xfrm>
            <a:off x="451515" y="447188"/>
            <a:ext cx="3675318" cy="5468700"/>
          </a:xfrm>
        </p:spPr>
        <p:txBody>
          <a:bodyPr anchor="ctr">
            <a:normAutofit/>
          </a:bodyPr>
          <a:lstStyle/>
          <a:p>
            <a:r>
              <a:rPr lang="en-US" sz="3200"/>
              <a:t>Step-by-Step LSTM Walk Through</a:t>
            </a:r>
            <a:endParaRPr lang="en-US" sz="3200" b="0"/>
          </a:p>
        </p:txBody>
      </p:sp>
      <p:sp>
        <p:nvSpPr>
          <p:cNvPr id="3" name="Content Placeholder 2">
            <a:extLst>
              <a:ext uri="{FF2B5EF4-FFF2-40B4-BE49-F238E27FC236}">
                <a16:creationId xmlns:a16="http://schemas.microsoft.com/office/drawing/2014/main" id="{B17A35F9-B907-4969-97DB-0BCA608D5768}"/>
              </a:ext>
            </a:extLst>
          </p:cNvPr>
          <p:cNvSpPr>
            <a:spLocks noGrp="1"/>
          </p:cNvSpPr>
          <p:nvPr>
            <p:ph idx="1"/>
          </p:nvPr>
        </p:nvSpPr>
        <p:spPr>
          <a:xfrm>
            <a:off x="4989143" y="447188"/>
            <a:ext cx="6585235" cy="3395469"/>
          </a:xfrm>
          <a:effectLst/>
        </p:spPr>
        <p:txBody>
          <a:bodyPr>
            <a:normAutofit/>
          </a:bodyPr>
          <a:lstStyle/>
          <a:p>
            <a:pPr>
              <a:lnSpc>
                <a:spcPct val="90000"/>
              </a:lnSpc>
            </a:pPr>
            <a:r>
              <a:rPr lang="en-US" sz="1600" dirty="0"/>
              <a:t>Finally, we need to decide what we’re going to output. This output will be based on our cell state, but will be a filtered version. First, we run a sigmoid layer which decides what parts of the cell state we’re going to output. Then, we put the cell state through </a:t>
            </a:r>
            <a:r>
              <a:rPr lang="en-US" sz="1600"/>
              <a:t>tanhtanh</a:t>
            </a:r>
            <a:r>
              <a:rPr lang="en-US" sz="1600" dirty="0"/>
              <a:t> (to push the values to be between −1−1 and 11) and multiply it by the output of the sigmoid gate, so that we only output the parts we decided to.</a:t>
            </a:r>
            <a:endParaRPr lang="en-US" sz="1600"/>
          </a:p>
          <a:p>
            <a:pPr>
              <a:lnSpc>
                <a:spcPct val="90000"/>
              </a:lnSpc>
            </a:pPr>
            <a:r>
              <a:rPr lang="en-US" sz="1600" dirty="0"/>
              <a:t>For the language model example, since it just saw a subject, it might want to output information relevant to a verb, in case that’s what is coming next. For example, it might output whether the subject is singular or plural, so that we know what form a verb should be conjugated into if that’s what follows next.</a:t>
            </a:r>
            <a:endParaRPr lang="en-US" sz="1600"/>
          </a:p>
          <a:p>
            <a:pPr>
              <a:lnSpc>
                <a:spcPct val="90000"/>
              </a:lnSpc>
            </a:pPr>
            <a:endParaRPr lang="en-US" sz="1600"/>
          </a:p>
          <a:p>
            <a:pPr>
              <a:lnSpc>
                <a:spcPct val="90000"/>
              </a:lnSpc>
            </a:pPr>
            <a:endParaRPr lang="en-US" sz="1600"/>
          </a:p>
        </p:txBody>
      </p:sp>
      <p:pic>
        <p:nvPicPr>
          <p:cNvPr id="4" name="Picture 4" descr="A picture containing clock, object&#10;&#10;Description generated with very high confidence">
            <a:extLst>
              <a:ext uri="{FF2B5EF4-FFF2-40B4-BE49-F238E27FC236}">
                <a16:creationId xmlns:a16="http://schemas.microsoft.com/office/drawing/2014/main" id="{1B46C9C7-249C-43C4-AD3B-9383E9038D1B}"/>
              </a:ext>
            </a:extLst>
          </p:cNvPr>
          <p:cNvPicPr>
            <a:picLocks noChangeAspect="1"/>
          </p:cNvPicPr>
          <p:nvPr/>
        </p:nvPicPr>
        <p:blipFill>
          <a:blip r:embed="rId2"/>
          <a:stretch>
            <a:fillRect/>
          </a:stretch>
        </p:blipFill>
        <p:spPr>
          <a:xfrm>
            <a:off x="4989143" y="4079388"/>
            <a:ext cx="6126573"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3180369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8030A2-3C2F-44B5-B5EA-E6F4D0053FFB}"/>
              </a:ext>
            </a:extLst>
          </p:cNvPr>
          <p:cNvSpPr>
            <a:spLocks noGrp="1"/>
          </p:cNvSpPr>
          <p:nvPr>
            <p:ph type="title"/>
          </p:nvPr>
        </p:nvSpPr>
        <p:spPr>
          <a:xfrm>
            <a:off x="451515" y="447188"/>
            <a:ext cx="3675318" cy="5468700"/>
          </a:xfrm>
        </p:spPr>
        <p:txBody>
          <a:bodyPr anchor="ctr">
            <a:normAutofit/>
          </a:bodyPr>
          <a:lstStyle/>
          <a:p>
            <a:r>
              <a:rPr lang="en-US" sz="3200"/>
              <a:t>Variants on Long Short Term Memory</a:t>
            </a:r>
          </a:p>
        </p:txBody>
      </p:sp>
      <p:sp>
        <p:nvSpPr>
          <p:cNvPr id="3" name="Content Placeholder 2">
            <a:extLst>
              <a:ext uri="{FF2B5EF4-FFF2-40B4-BE49-F238E27FC236}">
                <a16:creationId xmlns:a16="http://schemas.microsoft.com/office/drawing/2014/main" id="{B30A35F6-2D06-42C3-ACC3-72DD72896670}"/>
              </a:ext>
            </a:extLst>
          </p:cNvPr>
          <p:cNvSpPr>
            <a:spLocks noGrp="1"/>
          </p:cNvSpPr>
          <p:nvPr>
            <p:ph idx="1"/>
          </p:nvPr>
        </p:nvSpPr>
        <p:spPr>
          <a:xfrm>
            <a:off x="4989143" y="447188"/>
            <a:ext cx="6585235" cy="3395469"/>
          </a:xfrm>
          <a:effectLst/>
        </p:spPr>
        <p:txBody>
          <a:bodyPr>
            <a:normAutofit/>
          </a:bodyPr>
          <a:lstStyle/>
          <a:p>
            <a:r>
              <a:rPr lang="en-US" sz="1600"/>
              <a:t>What I’ve described so far is a pretty normal LSTM. But not all LSTMs are the same as the above. In fact, it seems like almost every paper involving LSTMs uses a slightly different version. The differences are minor, but it’s worth mentioning some of them.</a:t>
            </a:r>
          </a:p>
          <a:p>
            <a:r>
              <a:rPr lang="en-US" sz="1600"/>
              <a:t>One popular LSTM variant, introduced by </a:t>
            </a:r>
            <a:r>
              <a:rPr lang="en-US" sz="1600">
                <a:hlinkClick r:id="rId2"/>
              </a:rPr>
              <a:t>Gers &amp; Schmidhuber (2000)</a:t>
            </a:r>
            <a:r>
              <a:rPr lang="en-US" sz="1600"/>
              <a:t>, is adding “peephole connections.” This means that we let the gate layers look at the cell state.</a:t>
            </a:r>
          </a:p>
          <a:p>
            <a:endParaRPr lang="en-US" sz="1600"/>
          </a:p>
        </p:txBody>
      </p:sp>
      <p:pic>
        <p:nvPicPr>
          <p:cNvPr id="4" name="Picture 4">
            <a:extLst>
              <a:ext uri="{FF2B5EF4-FFF2-40B4-BE49-F238E27FC236}">
                <a16:creationId xmlns:a16="http://schemas.microsoft.com/office/drawing/2014/main" id="{4A48FCEC-898E-4B56-ABD1-13A79B2EBADC}"/>
              </a:ext>
            </a:extLst>
          </p:cNvPr>
          <p:cNvPicPr>
            <a:picLocks noChangeAspect="1"/>
          </p:cNvPicPr>
          <p:nvPr/>
        </p:nvPicPr>
        <p:blipFill>
          <a:blip r:embed="rId3"/>
          <a:stretch>
            <a:fillRect/>
          </a:stretch>
        </p:blipFill>
        <p:spPr>
          <a:xfrm>
            <a:off x="4989143" y="4079388"/>
            <a:ext cx="6126573"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5385756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CC74-17F4-44E0-98CC-B7BE7B766ADB}"/>
              </a:ext>
            </a:extLst>
          </p:cNvPr>
          <p:cNvSpPr>
            <a:spLocks noGrp="1"/>
          </p:cNvSpPr>
          <p:nvPr>
            <p:ph type="title"/>
          </p:nvPr>
        </p:nvSpPr>
        <p:spPr/>
        <p:txBody>
          <a:bodyPr/>
          <a:lstStyle/>
          <a:p>
            <a:r>
              <a:rPr lang="en-US"/>
              <a:t>Recurrent Neural Networks</a:t>
            </a:r>
          </a:p>
        </p:txBody>
      </p:sp>
      <p:sp>
        <p:nvSpPr>
          <p:cNvPr id="3" name="Content Placeholder 2">
            <a:extLst>
              <a:ext uri="{FF2B5EF4-FFF2-40B4-BE49-F238E27FC236}">
                <a16:creationId xmlns:a16="http://schemas.microsoft.com/office/drawing/2014/main" id="{E7B3E361-21D4-4310-8C3F-87A90A30230D}"/>
              </a:ext>
            </a:extLst>
          </p:cNvPr>
          <p:cNvSpPr>
            <a:spLocks noGrp="1"/>
          </p:cNvSpPr>
          <p:nvPr>
            <p:ph idx="1"/>
          </p:nvPr>
        </p:nvSpPr>
        <p:spPr/>
        <p:txBody>
          <a:bodyPr/>
          <a:lstStyle/>
          <a:p>
            <a:r>
              <a:rPr lang="en-US"/>
              <a:t>Humans don’t start their thinking from scratch every second. As you read this, you understand each word based on your understanding of previous words. You don’t throw everything away and start thinking from scratch again. Your thoughts have persistence.</a:t>
            </a:r>
          </a:p>
          <a:p>
            <a:pPr algn="just"/>
            <a:r>
              <a:rPr lang="en-US"/>
              <a:t>Traditional neural networks can’t do this, and it seems like a major shortcoming. For example, imagine you want to classify what kind of event is happening at every point in a movie. It’s unclear how a traditional neural network could use its reasoning about previous events in the film to inform later ones.</a:t>
            </a:r>
          </a:p>
          <a:p>
            <a:pPr algn="just"/>
            <a:r>
              <a:rPr lang="en-US"/>
              <a:t>Recurrent neural networks address this issue. They are networks with loops in them, allowing information to persist.</a:t>
            </a:r>
          </a:p>
          <a:p>
            <a:endParaRPr lang="en-US" dirty="0"/>
          </a:p>
        </p:txBody>
      </p:sp>
    </p:spTree>
    <p:extLst>
      <p:ext uri="{BB962C8B-B14F-4D97-AF65-F5344CB8AC3E}">
        <p14:creationId xmlns:p14="http://schemas.microsoft.com/office/powerpoint/2010/main" val="736119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8030A2-3C2F-44B5-B5EA-E6F4D0053FFB}"/>
              </a:ext>
            </a:extLst>
          </p:cNvPr>
          <p:cNvSpPr>
            <a:spLocks noGrp="1"/>
          </p:cNvSpPr>
          <p:nvPr>
            <p:ph type="title"/>
          </p:nvPr>
        </p:nvSpPr>
        <p:spPr>
          <a:xfrm>
            <a:off x="451515" y="447188"/>
            <a:ext cx="3675318" cy="5468700"/>
          </a:xfrm>
        </p:spPr>
        <p:txBody>
          <a:bodyPr anchor="ctr">
            <a:normAutofit/>
          </a:bodyPr>
          <a:lstStyle/>
          <a:p>
            <a:r>
              <a:rPr lang="en-US" sz="3200"/>
              <a:t>Variants on Long Short Term Memory</a:t>
            </a:r>
          </a:p>
        </p:txBody>
      </p:sp>
      <p:sp>
        <p:nvSpPr>
          <p:cNvPr id="3" name="Content Placeholder 2">
            <a:extLst>
              <a:ext uri="{FF2B5EF4-FFF2-40B4-BE49-F238E27FC236}">
                <a16:creationId xmlns:a16="http://schemas.microsoft.com/office/drawing/2014/main" id="{B30A35F6-2D06-42C3-ACC3-72DD72896670}"/>
              </a:ext>
            </a:extLst>
          </p:cNvPr>
          <p:cNvSpPr>
            <a:spLocks noGrp="1"/>
          </p:cNvSpPr>
          <p:nvPr>
            <p:ph idx="1"/>
          </p:nvPr>
        </p:nvSpPr>
        <p:spPr>
          <a:xfrm>
            <a:off x="4989143" y="447188"/>
            <a:ext cx="6585235" cy="3395469"/>
          </a:xfrm>
          <a:effectLst/>
        </p:spPr>
        <p:txBody>
          <a:bodyPr>
            <a:normAutofit/>
          </a:bodyPr>
          <a:lstStyle/>
          <a:p>
            <a:r>
              <a:rPr lang="en-US" sz="1600" dirty="0"/>
              <a:t>The above diagram adds peepholes to all the gates, but many papers will give some peepholes and not others.</a:t>
            </a:r>
          </a:p>
          <a:p>
            <a:r>
              <a:rPr lang="en-US" sz="1600" dirty="0"/>
              <a:t>Another variation is to use coupled forget and input gates. Instead of separately deciding what to forget and what we should add new information to, we make those decisions together. We only forget when we’re going to input something in its place. We only input new values to the state when we forget something older.</a:t>
            </a:r>
            <a:endParaRPr lang="en-US" sz="1600"/>
          </a:p>
          <a:p>
            <a:endParaRPr lang="en-US" sz="1600"/>
          </a:p>
        </p:txBody>
      </p:sp>
      <p:pic>
        <p:nvPicPr>
          <p:cNvPr id="5" name="Picture 5">
            <a:extLst>
              <a:ext uri="{FF2B5EF4-FFF2-40B4-BE49-F238E27FC236}">
                <a16:creationId xmlns:a16="http://schemas.microsoft.com/office/drawing/2014/main" id="{2755510B-F344-465D-9E6A-4154A09B9545}"/>
              </a:ext>
            </a:extLst>
          </p:cNvPr>
          <p:cNvPicPr>
            <a:picLocks noChangeAspect="1"/>
          </p:cNvPicPr>
          <p:nvPr/>
        </p:nvPicPr>
        <p:blipFill>
          <a:blip r:embed="rId2"/>
          <a:stretch>
            <a:fillRect/>
          </a:stretch>
        </p:blipFill>
        <p:spPr>
          <a:xfrm>
            <a:off x="5221977" y="4132305"/>
            <a:ext cx="6126573"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6302356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8030A2-3C2F-44B5-B5EA-E6F4D0053FFB}"/>
              </a:ext>
            </a:extLst>
          </p:cNvPr>
          <p:cNvSpPr>
            <a:spLocks noGrp="1"/>
          </p:cNvSpPr>
          <p:nvPr>
            <p:ph type="title"/>
          </p:nvPr>
        </p:nvSpPr>
        <p:spPr>
          <a:xfrm>
            <a:off x="451515" y="447188"/>
            <a:ext cx="3675318" cy="5468700"/>
          </a:xfrm>
        </p:spPr>
        <p:txBody>
          <a:bodyPr anchor="ctr">
            <a:normAutofit/>
          </a:bodyPr>
          <a:lstStyle/>
          <a:p>
            <a:r>
              <a:rPr lang="en-US" sz="3200"/>
              <a:t>Variants on Long Short Term Memory</a:t>
            </a:r>
          </a:p>
        </p:txBody>
      </p:sp>
      <p:sp>
        <p:nvSpPr>
          <p:cNvPr id="3" name="Content Placeholder 2">
            <a:extLst>
              <a:ext uri="{FF2B5EF4-FFF2-40B4-BE49-F238E27FC236}">
                <a16:creationId xmlns:a16="http://schemas.microsoft.com/office/drawing/2014/main" id="{B30A35F6-2D06-42C3-ACC3-72DD72896670}"/>
              </a:ext>
            </a:extLst>
          </p:cNvPr>
          <p:cNvSpPr>
            <a:spLocks noGrp="1"/>
          </p:cNvSpPr>
          <p:nvPr>
            <p:ph idx="1"/>
          </p:nvPr>
        </p:nvSpPr>
        <p:spPr>
          <a:xfrm>
            <a:off x="4989143" y="447188"/>
            <a:ext cx="6585235" cy="3395469"/>
          </a:xfrm>
          <a:effectLst/>
        </p:spPr>
        <p:txBody>
          <a:bodyPr>
            <a:normAutofit/>
          </a:bodyPr>
          <a:lstStyle/>
          <a:p>
            <a:r>
              <a:rPr lang="en-US" sz="1600" dirty="0"/>
              <a:t>A slightly more dramatic variation on the LSTM is the Gated Recurrent Unit, or GRU, introduced by </a:t>
            </a:r>
            <a:r>
              <a:rPr lang="en-US" sz="1600" dirty="0">
                <a:hlinkClick r:id="rId2"/>
              </a:rPr>
              <a:t>Cho, et al. (2014)</a:t>
            </a:r>
            <a:r>
              <a:rPr lang="en-US" sz="1600" dirty="0"/>
              <a:t>. It combines the forget and input gates into a single “update gate.” It also merges the cell state and hidden state, and makes some other changes. The resulting model is simpler than standard LSTM models, and has been growing increasingly popular.</a:t>
            </a:r>
            <a:endParaRPr lang="en-US" sz="1600"/>
          </a:p>
          <a:p>
            <a:endParaRPr lang="en-US" sz="1600"/>
          </a:p>
        </p:txBody>
      </p:sp>
      <p:pic>
        <p:nvPicPr>
          <p:cNvPr id="4" name="Picture 5" descr="A drawing of a face&#10;&#10;Description generated with high confidence">
            <a:extLst>
              <a:ext uri="{FF2B5EF4-FFF2-40B4-BE49-F238E27FC236}">
                <a16:creationId xmlns:a16="http://schemas.microsoft.com/office/drawing/2014/main" id="{9B66A088-D3E8-45A6-B9E8-A41981955FC7}"/>
              </a:ext>
            </a:extLst>
          </p:cNvPr>
          <p:cNvPicPr>
            <a:picLocks noChangeAspect="1"/>
          </p:cNvPicPr>
          <p:nvPr/>
        </p:nvPicPr>
        <p:blipFill>
          <a:blip r:embed="rId3"/>
          <a:stretch>
            <a:fillRect/>
          </a:stretch>
        </p:blipFill>
        <p:spPr>
          <a:xfrm>
            <a:off x="4989143" y="4079388"/>
            <a:ext cx="6126573"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162797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1487-2E64-4151-90D6-9C08E27D6C45}"/>
              </a:ext>
            </a:extLst>
          </p:cNvPr>
          <p:cNvSpPr>
            <a:spLocks noGrp="1"/>
          </p:cNvSpPr>
          <p:nvPr>
            <p:ph type="title"/>
          </p:nvPr>
        </p:nvSpPr>
        <p:spPr/>
        <p:txBody>
          <a:bodyPr/>
          <a:lstStyle/>
          <a:p>
            <a:r>
              <a:rPr lang="en-US"/>
              <a:t>Variants on Long Short Term Memory</a:t>
            </a:r>
            <a:endParaRPr lang="en-US" b="0"/>
          </a:p>
        </p:txBody>
      </p:sp>
      <p:sp>
        <p:nvSpPr>
          <p:cNvPr id="3" name="Content Placeholder 2">
            <a:extLst>
              <a:ext uri="{FF2B5EF4-FFF2-40B4-BE49-F238E27FC236}">
                <a16:creationId xmlns:a16="http://schemas.microsoft.com/office/drawing/2014/main" id="{E10D6B68-9627-429D-A159-6D37228A4A3C}"/>
              </a:ext>
            </a:extLst>
          </p:cNvPr>
          <p:cNvSpPr>
            <a:spLocks noGrp="1"/>
          </p:cNvSpPr>
          <p:nvPr>
            <p:ph idx="1"/>
          </p:nvPr>
        </p:nvSpPr>
        <p:spPr/>
        <p:txBody>
          <a:bodyPr/>
          <a:lstStyle/>
          <a:p>
            <a:r>
              <a:rPr lang="en-US" dirty="0"/>
              <a:t>These are only a few of the most notable LSTM variants. There are lots of others, like Depth Gated RNNs by </a:t>
            </a:r>
            <a:r>
              <a:rPr lang="en-US" dirty="0">
                <a:hlinkClick r:id="rId2"/>
              </a:rPr>
              <a:t>Yao, et al. (2015)</a:t>
            </a:r>
            <a:r>
              <a:rPr lang="en-US" dirty="0"/>
              <a:t>. There’s also some completely different approach to tackling long-term dependencies, like Clockwork RNNs by </a:t>
            </a:r>
            <a:r>
              <a:rPr lang="en-US" dirty="0">
                <a:hlinkClick r:id="rId3"/>
              </a:rPr>
              <a:t>Koutnik, et al. (2014)</a:t>
            </a:r>
            <a:r>
              <a:rPr lang="en-US" dirty="0"/>
              <a:t>.</a:t>
            </a:r>
          </a:p>
          <a:p>
            <a:pPr algn="just"/>
            <a:r>
              <a:rPr lang="en-US" dirty="0"/>
              <a:t>Which of these variants is best? Do the differences matter? </a:t>
            </a:r>
            <a:r>
              <a:rPr lang="en-US" dirty="0">
                <a:hlinkClick r:id="rId4"/>
              </a:rPr>
              <a:t>Greff, et al. (2015)</a:t>
            </a:r>
            <a:r>
              <a:rPr lang="en-US" dirty="0"/>
              <a:t> do a nice comparison of popular variants, finding that they’re all about the same. </a:t>
            </a:r>
            <a:r>
              <a:rPr lang="en-US" dirty="0">
                <a:hlinkClick r:id="rId5"/>
              </a:rPr>
              <a:t>Jozefowicz, et al. (2015)</a:t>
            </a:r>
            <a:r>
              <a:rPr lang="en-US" dirty="0"/>
              <a:t>tested more than ten thousand RNN architectures, finding some that worked better than LSTMs on certain tasks.</a:t>
            </a:r>
          </a:p>
          <a:p>
            <a:endParaRPr lang="en-US" dirty="0"/>
          </a:p>
        </p:txBody>
      </p:sp>
    </p:spTree>
    <p:extLst>
      <p:ext uri="{BB962C8B-B14F-4D97-AF65-F5344CB8AC3E}">
        <p14:creationId xmlns:p14="http://schemas.microsoft.com/office/powerpoint/2010/main" val="2445218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2DE450-37DD-42F3-97FD-5C36032EEFA2}"/>
              </a:ext>
            </a:extLst>
          </p:cNvPr>
          <p:cNvSpPr>
            <a:spLocks noGrp="1"/>
          </p:cNvSpPr>
          <p:nvPr>
            <p:ph type="title"/>
          </p:nvPr>
        </p:nvSpPr>
        <p:spPr>
          <a:xfrm>
            <a:off x="451515" y="447188"/>
            <a:ext cx="3675318" cy="5468700"/>
          </a:xfrm>
        </p:spPr>
        <p:txBody>
          <a:bodyPr anchor="ctr">
            <a:normAutofit/>
          </a:bodyPr>
          <a:lstStyle/>
          <a:p>
            <a:r>
              <a:rPr lang="en-US" sz="3200"/>
              <a:t>Now Code Time</a:t>
            </a:r>
          </a:p>
        </p:txBody>
      </p:sp>
      <p:pic>
        <p:nvPicPr>
          <p:cNvPr id="28" name="Picture 28" descr="A screenshot of a cell phone&#10;&#10;Description generated with very high confidence">
            <a:extLst>
              <a:ext uri="{FF2B5EF4-FFF2-40B4-BE49-F238E27FC236}">
                <a16:creationId xmlns:a16="http://schemas.microsoft.com/office/drawing/2014/main" id="{DCC58881-6135-4B93-AF20-80142F435981}"/>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4724400" y="920028"/>
            <a:ext cx="6997699" cy="5346026"/>
          </a:xfrm>
          <a:prstGeom prst="rect">
            <a:avLst/>
          </a:prstGeom>
        </p:spPr>
      </p:pic>
    </p:spTree>
    <p:extLst>
      <p:ext uri="{BB962C8B-B14F-4D97-AF65-F5344CB8AC3E}">
        <p14:creationId xmlns:p14="http://schemas.microsoft.com/office/powerpoint/2010/main" val="19038489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1FE756-B5D7-4762-A110-45D5130CA8BD}"/>
              </a:ext>
            </a:extLst>
          </p:cNvPr>
          <p:cNvSpPr>
            <a:spLocks noGrp="1"/>
          </p:cNvSpPr>
          <p:nvPr>
            <p:ph type="title"/>
          </p:nvPr>
        </p:nvSpPr>
        <p:spPr>
          <a:xfrm>
            <a:off x="451514" y="1800225"/>
            <a:ext cx="3444211" cy="4241136"/>
          </a:xfrm>
        </p:spPr>
        <p:txBody>
          <a:bodyPr vert="horz" lIns="91440" tIns="45720" rIns="91440" bIns="45720" rtlCol="0" anchor="t">
            <a:normAutofit/>
          </a:bodyPr>
          <a:lstStyle/>
          <a:p>
            <a:pPr algn="ctr"/>
            <a:r>
              <a:rPr lang="en-US" sz="4400"/>
              <a:t>Recurrent Neural Networks have loops</a:t>
            </a:r>
            <a:endParaRPr lang="en-US"/>
          </a:p>
        </p:txBody>
      </p:sp>
      <p:pic>
        <p:nvPicPr>
          <p:cNvPr id="4" name="Picture 4" descr="A drawing of a person&#10;&#10;Description generated with high confidence">
            <a:extLst>
              <a:ext uri="{FF2B5EF4-FFF2-40B4-BE49-F238E27FC236}">
                <a16:creationId xmlns:a16="http://schemas.microsoft.com/office/drawing/2014/main" id="{45335A00-91B4-4ED7-BA8D-E6AD1602A939}"/>
              </a:ext>
            </a:extLst>
          </p:cNvPr>
          <p:cNvPicPr>
            <a:picLocks noGrp="1" noChangeAspect="1"/>
          </p:cNvPicPr>
          <p:nvPr>
            <p:ph idx="1"/>
          </p:nvPr>
        </p:nvPicPr>
        <p:blipFill>
          <a:blip r:embed="rId3"/>
          <a:stretch>
            <a:fillRect/>
          </a:stretch>
        </p:blipFill>
        <p:spPr>
          <a:xfrm>
            <a:off x="6673682" y="643465"/>
            <a:ext cx="3481641"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833174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8870-CA5C-453F-8A5C-06C409911B35}"/>
              </a:ext>
            </a:extLst>
          </p:cNvPr>
          <p:cNvSpPr>
            <a:spLocks noGrp="1"/>
          </p:cNvSpPr>
          <p:nvPr>
            <p:ph type="title"/>
          </p:nvPr>
        </p:nvSpPr>
        <p:spPr/>
        <p:txBody>
          <a:bodyPr/>
          <a:lstStyle/>
          <a:p>
            <a:r>
              <a:rPr lang="en-US"/>
              <a:t>Recurrent Neural Networks</a:t>
            </a:r>
            <a:endParaRPr lang="en-US" b="0"/>
          </a:p>
        </p:txBody>
      </p:sp>
      <p:sp>
        <p:nvSpPr>
          <p:cNvPr id="3" name="Content Placeholder 2">
            <a:extLst>
              <a:ext uri="{FF2B5EF4-FFF2-40B4-BE49-F238E27FC236}">
                <a16:creationId xmlns:a16="http://schemas.microsoft.com/office/drawing/2014/main" id="{80D9FEEB-E94E-4E3D-834C-C9F5C3D9A0F4}"/>
              </a:ext>
            </a:extLst>
          </p:cNvPr>
          <p:cNvSpPr>
            <a:spLocks noGrp="1"/>
          </p:cNvSpPr>
          <p:nvPr>
            <p:ph idx="1"/>
          </p:nvPr>
        </p:nvSpPr>
        <p:spPr/>
        <p:txBody>
          <a:bodyPr/>
          <a:lstStyle/>
          <a:p>
            <a:r>
              <a:rPr lang="en-US"/>
              <a:t>In the above diagram, a chunk of neural network, A, looks at some input x</a:t>
            </a:r>
            <a:r>
              <a:rPr lang="en-US" sz="1600"/>
              <a:t>t </a:t>
            </a:r>
            <a:r>
              <a:rPr lang="en-US"/>
              <a:t>and outputs a value ht. A loop allows information to be passed from one step of the network to the next.</a:t>
            </a:r>
          </a:p>
          <a:p>
            <a:pPr algn="just"/>
            <a:r>
              <a:rPr lang="en-US"/>
              <a:t>These loops make recurrent neural networks seem kind of mysterious. However, if you think a bit more, it turns out that they aren’t all that different than a normal neural network. A recurrent neural network can be thought of as multiple copies of the same network, each passing a message to a successor. Consider what happens if we unroll the loop:</a:t>
            </a:r>
          </a:p>
          <a:p>
            <a:endParaRPr lang="en-US" dirty="0"/>
          </a:p>
        </p:txBody>
      </p:sp>
    </p:spTree>
    <p:extLst>
      <p:ext uri="{BB962C8B-B14F-4D97-AF65-F5344CB8AC3E}">
        <p14:creationId xmlns:p14="http://schemas.microsoft.com/office/powerpoint/2010/main" val="247883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ounded Rectangle 16">
            <a:extLst>
              <a:ext uri="{FF2B5EF4-FFF2-40B4-BE49-F238E27FC236}">
                <a16:creationId xmlns:a16="http://schemas.microsoft.com/office/drawing/2014/main" id="{CC57EF5B-92B7-4D8A-82DE-4665F89A21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306" y="643464"/>
            <a:ext cx="10927614" cy="3599352"/>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A4AC0CC-D5D6-4673-B926-3E826AAA752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8F6A282D-54F8-4F82-8E6A-17C174AA39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6262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2CC7973C-9C83-467C-8997-F160C1AA12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33437AA1-6F72-4CDF-B5DF-55B57B2835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063C3B0-1BF5-441D-8922-F35FAC561F0C}"/>
              </a:ext>
            </a:extLst>
          </p:cNvPr>
          <p:cNvSpPr>
            <a:spLocks noGrp="1"/>
          </p:cNvSpPr>
          <p:nvPr>
            <p:ph type="title"/>
          </p:nvPr>
        </p:nvSpPr>
        <p:spPr>
          <a:xfrm>
            <a:off x="810001" y="4817533"/>
            <a:ext cx="10572000" cy="779529"/>
          </a:xfrm>
        </p:spPr>
        <p:txBody>
          <a:bodyPr vert="horz" lIns="91440" tIns="45720" rIns="91440" bIns="45720" rtlCol="0" anchor="b">
            <a:normAutofit/>
          </a:bodyPr>
          <a:lstStyle/>
          <a:p>
            <a:pPr algn="ctr"/>
            <a:r>
              <a:rPr lang="en-US"/>
              <a:t>An unrolled recurrent neural network</a:t>
            </a:r>
          </a:p>
        </p:txBody>
      </p:sp>
      <p:pic>
        <p:nvPicPr>
          <p:cNvPr id="4" name="Picture 4" descr="A close up of a clock&#10;&#10;Description generated with high confidence">
            <a:extLst>
              <a:ext uri="{FF2B5EF4-FFF2-40B4-BE49-F238E27FC236}">
                <a16:creationId xmlns:a16="http://schemas.microsoft.com/office/drawing/2014/main" id="{C5EE1E69-EF94-43BE-B28F-16AA04A1C10A}"/>
              </a:ext>
            </a:extLst>
          </p:cNvPr>
          <p:cNvPicPr>
            <a:picLocks noGrp="1" noChangeAspect="1"/>
          </p:cNvPicPr>
          <p:nvPr>
            <p:ph idx="1"/>
          </p:nvPr>
        </p:nvPicPr>
        <p:blipFill>
          <a:blip r:embed="rId2">
            <a:extLst>
              <a:ext uri="{837473B0-CC2E-450A-ABE3-18F120FF3D39}">
                <a1611:picAttrSrcUrl xmlns:a1611="http://schemas.microsoft.com/office/drawing/2016/11/main" xmlns="" r:id="rId3"/>
              </a:ext>
            </a:extLst>
          </a:blip>
          <a:stretch>
            <a:fillRect/>
          </a:stretch>
        </p:blipFill>
        <p:spPr>
          <a:xfrm>
            <a:off x="848743" y="1069288"/>
            <a:ext cx="10460962" cy="2746002"/>
          </a:xfrm>
          <a:prstGeom prst="rect">
            <a:avLst/>
          </a:prstGeom>
        </p:spPr>
      </p:pic>
      <p:sp>
        <p:nvSpPr>
          <p:cNvPr id="6" name="TextBox 5">
            <a:extLst>
              <a:ext uri="{FF2B5EF4-FFF2-40B4-BE49-F238E27FC236}">
                <a16:creationId xmlns:a16="http://schemas.microsoft.com/office/drawing/2014/main" id="{A0C9F930-A33F-4DE0-B041-CC14C38D09B4}"/>
              </a:ext>
            </a:extLst>
          </p:cNvPr>
          <p:cNvSpPr txBox="1"/>
          <p:nvPr/>
        </p:nvSpPr>
        <p:spPr>
          <a:xfrm>
            <a:off x="8608324" y="3615235"/>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3">
                  <a:extLst>
                    <a:ext uri="{A12FA001-AC4F-418D-AE19-62706E023703}">
                      <ahyp:hlinkClr xmlns:ahyp="http://schemas.microsoft.com/office/drawing/2018/hyperlinkcolor" xmlns="" val="tx"/>
                    </a:ext>
                  </a:extLst>
                </a:hlinkClick>
              </a:rPr>
              <a:t>CC BY-SA</a:t>
            </a:r>
            <a:r>
              <a:rPr lang="en-US" sz="700">
                <a:solidFill>
                  <a:srgbClr val="FFFFFF"/>
                </a:solidFill>
              </a:rPr>
              <a:t>.</a:t>
            </a:r>
          </a:p>
        </p:txBody>
      </p:sp>
    </p:spTree>
    <p:extLst>
      <p:ext uri="{BB962C8B-B14F-4D97-AF65-F5344CB8AC3E}">
        <p14:creationId xmlns:p14="http://schemas.microsoft.com/office/powerpoint/2010/main" val="14498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BD34-9513-49EE-8C63-888C860A1A9B}"/>
              </a:ext>
            </a:extLst>
          </p:cNvPr>
          <p:cNvSpPr>
            <a:spLocks noGrp="1"/>
          </p:cNvSpPr>
          <p:nvPr>
            <p:ph type="title"/>
          </p:nvPr>
        </p:nvSpPr>
        <p:spPr/>
        <p:txBody>
          <a:bodyPr/>
          <a:lstStyle/>
          <a:p>
            <a:r>
              <a:rPr lang="en-US"/>
              <a:t>The Problem of Long-Term Dependencies</a:t>
            </a:r>
          </a:p>
        </p:txBody>
      </p:sp>
      <p:sp>
        <p:nvSpPr>
          <p:cNvPr id="3" name="Content Placeholder 2">
            <a:extLst>
              <a:ext uri="{FF2B5EF4-FFF2-40B4-BE49-F238E27FC236}">
                <a16:creationId xmlns:a16="http://schemas.microsoft.com/office/drawing/2014/main" id="{38175987-3A3D-4EFB-B7B4-208C305994D1}"/>
              </a:ext>
            </a:extLst>
          </p:cNvPr>
          <p:cNvSpPr>
            <a:spLocks noGrp="1"/>
          </p:cNvSpPr>
          <p:nvPr>
            <p:ph idx="1"/>
          </p:nvPr>
        </p:nvSpPr>
        <p:spPr/>
        <p:txBody>
          <a:bodyPr/>
          <a:lstStyle/>
          <a:p>
            <a:r>
              <a:rPr lang="en-US"/>
              <a:t>One of the appeals of RNNs is the idea that they might be able to connect previous information to the present task, such as using previous video frames might inform the understanding of the present frame. If RNNs could do this, they’d be extremely useful. But can they? It depends.</a:t>
            </a:r>
          </a:p>
          <a:p>
            <a:pPr algn="just"/>
            <a:r>
              <a:rPr lang="en-US"/>
              <a:t>Sometimes, we only need to look at recent information to perform the present task. For example, consider a language model trying to predict the next word based on the previous ones. If we are trying to predict the last word in “the clouds are in the </a:t>
            </a:r>
            <a:r>
              <a:rPr lang="en-US" i="1"/>
              <a:t>sky</a:t>
            </a:r>
            <a:r>
              <a:rPr lang="en-US"/>
              <a:t>,” we don’t need any further context – it’s pretty obvious the next word is going to be sky. In such cases, where the gap between the relevant information and the place that it’s needed is small, RNNs can learn to use the past information.</a:t>
            </a:r>
          </a:p>
        </p:txBody>
      </p:sp>
    </p:spTree>
    <p:extLst>
      <p:ext uri="{BB962C8B-B14F-4D97-AF65-F5344CB8AC3E}">
        <p14:creationId xmlns:p14="http://schemas.microsoft.com/office/powerpoint/2010/main" val="2000058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9E75D15-CF17-4901-A858-1470ED6597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BDF323B8-8C06-4F56-BB4B-B8857128A0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001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clock&#10;&#10;Description generated with high confidence">
            <a:extLst>
              <a:ext uri="{FF2B5EF4-FFF2-40B4-BE49-F238E27FC236}">
                <a16:creationId xmlns:a16="http://schemas.microsoft.com/office/drawing/2014/main" id="{69E29FD5-E112-4E0B-B739-624D22346501}"/>
              </a:ext>
            </a:extLst>
          </p:cNvPr>
          <p:cNvPicPr>
            <a:picLocks noGrp="1" noChangeAspect="1"/>
          </p:cNvPicPr>
          <p:nvPr>
            <p:ph idx="1"/>
          </p:nvPr>
        </p:nvPicPr>
        <p:blipFill>
          <a:blip r:embed="rId2"/>
          <a:stretch>
            <a:fillRect/>
          </a:stretch>
        </p:blipFill>
        <p:spPr>
          <a:xfrm>
            <a:off x="776041" y="981819"/>
            <a:ext cx="10639918" cy="4894363"/>
          </a:xfrm>
          <a:prstGeom prst="rect">
            <a:avLst/>
          </a:prstGeom>
        </p:spPr>
      </p:pic>
    </p:spTree>
    <p:extLst>
      <p:ext uri="{BB962C8B-B14F-4D97-AF65-F5344CB8AC3E}">
        <p14:creationId xmlns:p14="http://schemas.microsoft.com/office/powerpoint/2010/main" val="3837948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D295-9C7A-4BF0-ACF5-78A910DE41A7}"/>
              </a:ext>
            </a:extLst>
          </p:cNvPr>
          <p:cNvSpPr>
            <a:spLocks noGrp="1"/>
          </p:cNvSpPr>
          <p:nvPr>
            <p:ph type="title"/>
          </p:nvPr>
        </p:nvSpPr>
        <p:spPr/>
        <p:txBody>
          <a:bodyPr/>
          <a:lstStyle/>
          <a:p>
            <a:r>
              <a:rPr lang="en-US"/>
              <a:t>The Problem of Long-Term Dependencies</a:t>
            </a:r>
          </a:p>
        </p:txBody>
      </p:sp>
      <p:sp>
        <p:nvSpPr>
          <p:cNvPr id="3" name="Content Placeholder 2">
            <a:extLst>
              <a:ext uri="{FF2B5EF4-FFF2-40B4-BE49-F238E27FC236}">
                <a16:creationId xmlns:a16="http://schemas.microsoft.com/office/drawing/2014/main" id="{87FEAEEF-5266-43F1-9911-F87C30492F0C}"/>
              </a:ext>
            </a:extLst>
          </p:cNvPr>
          <p:cNvSpPr>
            <a:spLocks noGrp="1"/>
          </p:cNvSpPr>
          <p:nvPr>
            <p:ph idx="1"/>
          </p:nvPr>
        </p:nvSpPr>
        <p:spPr/>
        <p:txBody>
          <a:bodyPr/>
          <a:lstStyle/>
          <a:p>
            <a:r>
              <a:rPr lang="en-US"/>
              <a:t>But there are also cases where we need more context. Consider trying to predict the last word in the text “I grew up in France… I speak fluent </a:t>
            </a:r>
            <a:r>
              <a:rPr lang="en-US" i="1"/>
              <a:t>French</a:t>
            </a:r>
            <a:r>
              <a:rPr lang="en-US"/>
              <a:t>.” Recent information suggests that the next word is probably the name of a language, but if we want to narrow down which language, we need the context of France, from further back. It’s entirely possible for the gap between the relevant information and the point where it is needed to become very large.</a:t>
            </a:r>
          </a:p>
          <a:p>
            <a:pPr algn="just"/>
            <a:r>
              <a:rPr lang="en-US"/>
              <a:t>Unfortunately, as that gap grows, RNNs become unable to learn to connect the information.</a:t>
            </a:r>
          </a:p>
        </p:txBody>
      </p:sp>
    </p:spTree>
    <p:extLst>
      <p:ext uri="{BB962C8B-B14F-4D97-AF65-F5344CB8AC3E}">
        <p14:creationId xmlns:p14="http://schemas.microsoft.com/office/powerpoint/2010/main" val="2362255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 name="Freeform 9">
            <a:extLst>
              <a:ext uri="{FF2B5EF4-FFF2-40B4-BE49-F238E27FC236}">
                <a16:creationId xmlns:a16="http://schemas.microsoft.com/office/drawing/2014/main" id="{7AF0B711-0578-47A6-AB9A-AF422D2535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1212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5DB07-AF93-4800-92A6-9FD5232F3292}"/>
              </a:ext>
            </a:extLst>
          </p:cNvPr>
          <p:cNvSpPr>
            <a:spLocks noGrp="1"/>
          </p:cNvSpPr>
          <p:nvPr>
            <p:ph type="title"/>
          </p:nvPr>
        </p:nvSpPr>
        <p:spPr>
          <a:xfrm>
            <a:off x="810001" y="4817533"/>
            <a:ext cx="10572000" cy="779529"/>
          </a:xfrm>
        </p:spPr>
        <p:txBody>
          <a:bodyPr vert="horz" lIns="91440" tIns="45720" rIns="91440" bIns="45720" rtlCol="0" anchor="b">
            <a:normAutofit/>
          </a:bodyPr>
          <a:lstStyle/>
          <a:p>
            <a:pPr algn="just"/>
            <a:r>
              <a:rPr lang="en-US" b="0"/>
              <a:t>Thankfully, LSTMs don’t have this problem!</a:t>
            </a:r>
            <a:endParaRPr lang="en-US"/>
          </a:p>
        </p:txBody>
      </p:sp>
      <p:pic>
        <p:nvPicPr>
          <p:cNvPr id="4" name="Picture 4" descr="A clock on each of it s sides&#10;&#10;Description generated with high confidence">
            <a:extLst>
              <a:ext uri="{FF2B5EF4-FFF2-40B4-BE49-F238E27FC236}">
                <a16:creationId xmlns:a16="http://schemas.microsoft.com/office/drawing/2014/main" id="{34FBCA0E-E311-4E23-8B80-E12F930308A8}"/>
              </a:ext>
            </a:extLst>
          </p:cNvPr>
          <p:cNvPicPr>
            <a:picLocks noGrp="1" noChangeAspect="1"/>
          </p:cNvPicPr>
          <p:nvPr>
            <p:ph idx="1"/>
          </p:nvPr>
        </p:nvPicPr>
        <p:blipFill>
          <a:blip r:embed="rId2"/>
          <a:stretch>
            <a:fillRect/>
          </a:stretch>
        </p:blipFill>
        <p:spPr>
          <a:xfrm>
            <a:off x="635457" y="640080"/>
            <a:ext cx="10442719" cy="36027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848378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TotalTime>
  <Words>971</Words>
  <Application>Microsoft Office PowerPoint</Application>
  <PresentationFormat>Widescreen</PresentationFormat>
  <Paragraphs>72</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Century Gothic</vt:lpstr>
      <vt:lpstr>Wingdings 2</vt:lpstr>
      <vt:lpstr>Quotable</vt:lpstr>
      <vt:lpstr>LSTM Workshop</vt:lpstr>
      <vt:lpstr>Recurrent Neural Networks</vt:lpstr>
      <vt:lpstr>Recurrent Neural Networks have loops</vt:lpstr>
      <vt:lpstr>Recurrent Neural Networks</vt:lpstr>
      <vt:lpstr>An unrolled recurrent neural network</vt:lpstr>
      <vt:lpstr>The Problem of Long-Term Dependencies</vt:lpstr>
      <vt:lpstr>PowerPoint Presentation</vt:lpstr>
      <vt:lpstr>The Problem of Long-Term Dependencies</vt:lpstr>
      <vt:lpstr>Thankfully, LSTMs don’t have this problem!</vt:lpstr>
      <vt:lpstr>LSTM Networks</vt:lpstr>
      <vt:lpstr>The repeating module in a standard RNN contains a single layer</vt:lpstr>
      <vt:lpstr>PowerPoint Presentation</vt:lpstr>
      <vt:lpstr>The Core Idea Behind LSTMs</vt:lpstr>
      <vt:lpstr>PowerPoint Presentation</vt:lpstr>
      <vt:lpstr>Step-by-Step LSTM Walk Through</vt:lpstr>
      <vt:lpstr>Step-by-Step LSTM Walk Through</vt:lpstr>
      <vt:lpstr>Step-by-Step LSTM Walk Through</vt:lpstr>
      <vt:lpstr>Step-by-Step LSTM Walk Through</vt:lpstr>
      <vt:lpstr>Variants on Long Short Term Memory</vt:lpstr>
      <vt:lpstr>Variants on Long Short Term Memory</vt:lpstr>
      <vt:lpstr>Variants on Long Short Term Memory</vt:lpstr>
      <vt:lpstr>Variants on Long Short Term Memory</vt:lpstr>
      <vt:lpstr>Now Code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Windows User</cp:lastModifiedBy>
  <cp:revision>257</cp:revision>
  <dcterms:created xsi:type="dcterms:W3CDTF">2014-08-26T23:49:58Z</dcterms:created>
  <dcterms:modified xsi:type="dcterms:W3CDTF">2018-11-25T12:17:48Z</dcterms:modified>
</cp:coreProperties>
</file>