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13C2FC-7D49-4DC2-A518-9A5B4BF24624}" type="datetimeFigureOut">
              <a:rPr lang="ar-EG" smtClean="0"/>
              <a:t>10/04/1441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rIns="45720"/>
          <a:lstStyle/>
          <a:p>
            <a:fld id="{20B16051-DC6E-49DC-8093-7CE9F803BF66}" type="slidenum">
              <a:rPr lang="ar-EG" smtClean="0"/>
              <a:t>‹#›</a:t>
            </a:fld>
            <a:endParaRPr lang="ar-EG"/>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4506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3C2FC-7D49-4DC2-A518-9A5B4BF24624}" type="datetimeFigureOut">
              <a:rPr lang="ar-EG" smtClean="0"/>
              <a:t>10/04/1441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0B16051-DC6E-49DC-8093-7CE9F803BF66}" type="slidenum">
              <a:rPr lang="ar-EG" smtClean="0"/>
              <a:t>‹#›</a:t>
            </a:fld>
            <a:endParaRPr lang="ar-EG"/>
          </a:p>
        </p:txBody>
      </p:sp>
    </p:spTree>
    <p:extLst>
      <p:ext uri="{BB962C8B-B14F-4D97-AF65-F5344CB8AC3E}">
        <p14:creationId xmlns:p14="http://schemas.microsoft.com/office/powerpoint/2010/main" val="2018999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3C2FC-7D49-4DC2-A518-9A5B4BF24624}" type="datetimeFigureOut">
              <a:rPr lang="ar-EG" smtClean="0"/>
              <a:t>10/04/1441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0B16051-DC6E-49DC-8093-7CE9F803BF66}" type="slidenum">
              <a:rPr lang="ar-EG" smtClean="0"/>
              <a:t>‹#›</a:t>
            </a:fld>
            <a:endParaRPr lang="ar-EG"/>
          </a:p>
        </p:txBody>
      </p:sp>
    </p:spTree>
    <p:extLst>
      <p:ext uri="{BB962C8B-B14F-4D97-AF65-F5344CB8AC3E}">
        <p14:creationId xmlns:p14="http://schemas.microsoft.com/office/powerpoint/2010/main" val="1754051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3C2FC-7D49-4DC2-A518-9A5B4BF24624}" type="datetimeFigureOut">
              <a:rPr lang="ar-EG" smtClean="0"/>
              <a:t>10/04/1441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0B16051-DC6E-49DC-8093-7CE9F803BF66}" type="slidenum">
              <a:rPr lang="ar-EG" smtClean="0"/>
              <a:t>‹#›</a:t>
            </a:fld>
            <a:endParaRPr lang="ar-EG"/>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9195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3C2FC-7D49-4DC2-A518-9A5B4BF24624}" type="datetimeFigureOut">
              <a:rPr lang="ar-EG" smtClean="0"/>
              <a:t>10/04/1441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0B16051-DC6E-49DC-8093-7CE9F803BF66}" type="slidenum">
              <a:rPr lang="ar-EG" smtClean="0"/>
              <a:t>‹#›</a:t>
            </a:fld>
            <a:endParaRPr lang="ar-EG"/>
          </a:p>
        </p:txBody>
      </p:sp>
    </p:spTree>
    <p:extLst>
      <p:ext uri="{BB962C8B-B14F-4D97-AF65-F5344CB8AC3E}">
        <p14:creationId xmlns:p14="http://schemas.microsoft.com/office/powerpoint/2010/main" val="3665573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13C2FC-7D49-4DC2-A518-9A5B4BF24624}" type="datetimeFigureOut">
              <a:rPr lang="ar-EG" smtClean="0"/>
              <a:t>10/04/1441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20B16051-DC6E-49DC-8093-7CE9F803BF66}" type="slidenum">
              <a:rPr lang="ar-EG" smtClean="0"/>
              <a:t>‹#›</a:t>
            </a:fld>
            <a:endParaRPr lang="ar-EG"/>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24482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13C2FC-7D49-4DC2-A518-9A5B4BF24624}" type="datetimeFigureOut">
              <a:rPr lang="ar-EG" smtClean="0"/>
              <a:t>10/04/1441</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20B16051-DC6E-49DC-8093-7CE9F803BF66}" type="slidenum">
              <a:rPr lang="ar-EG" smtClean="0"/>
              <a:t>‹#›</a:t>
            </a:fld>
            <a:endParaRPr lang="ar-EG"/>
          </a:p>
        </p:txBody>
      </p:sp>
    </p:spTree>
    <p:extLst>
      <p:ext uri="{BB962C8B-B14F-4D97-AF65-F5344CB8AC3E}">
        <p14:creationId xmlns:p14="http://schemas.microsoft.com/office/powerpoint/2010/main" val="241545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3C2FC-7D49-4DC2-A518-9A5B4BF24624}" type="datetimeFigureOut">
              <a:rPr lang="ar-EG" smtClean="0"/>
              <a:t>10/04/1441</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20B16051-DC6E-49DC-8093-7CE9F803BF66}" type="slidenum">
              <a:rPr lang="ar-EG" smtClean="0"/>
              <a:t>‹#›</a:t>
            </a:fld>
            <a:endParaRPr lang="ar-EG"/>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8801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613C2FC-7D49-4DC2-A518-9A5B4BF24624}" type="datetimeFigureOut">
              <a:rPr lang="ar-EG" smtClean="0"/>
              <a:t>10/04/1441</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20B16051-DC6E-49DC-8093-7CE9F803BF66}" type="slidenum">
              <a:rPr lang="ar-EG" smtClean="0"/>
              <a:t>‹#›</a:t>
            </a:fld>
            <a:endParaRPr lang="ar-EG"/>
          </a:p>
        </p:txBody>
      </p:sp>
    </p:spTree>
    <p:extLst>
      <p:ext uri="{BB962C8B-B14F-4D97-AF65-F5344CB8AC3E}">
        <p14:creationId xmlns:p14="http://schemas.microsoft.com/office/powerpoint/2010/main" val="371563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13C2FC-7D49-4DC2-A518-9A5B4BF24624}" type="datetimeFigureOut">
              <a:rPr lang="ar-EG" smtClean="0"/>
              <a:t>10/04/1441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20B16051-DC6E-49DC-8093-7CE9F803BF66}" type="slidenum">
              <a:rPr lang="ar-EG" smtClean="0"/>
              <a:t>‹#›</a:t>
            </a:fld>
            <a:endParaRPr lang="ar-EG"/>
          </a:p>
        </p:txBody>
      </p:sp>
    </p:spTree>
    <p:extLst>
      <p:ext uri="{BB962C8B-B14F-4D97-AF65-F5344CB8AC3E}">
        <p14:creationId xmlns:p14="http://schemas.microsoft.com/office/powerpoint/2010/main" val="156567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13C2FC-7D49-4DC2-A518-9A5B4BF24624}" type="datetimeFigureOut">
              <a:rPr lang="ar-EG" smtClean="0"/>
              <a:t>10/04/1441</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20B16051-DC6E-49DC-8093-7CE9F803BF66}" type="slidenum">
              <a:rPr lang="ar-EG" smtClean="0"/>
              <a:t>‹#›</a:t>
            </a:fld>
            <a:endParaRPr lang="ar-EG"/>
          </a:p>
        </p:txBody>
      </p:sp>
    </p:spTree>
    <p:extLst>
      <p:ext uri="{BB962C8B-B14F-4D97-AF65-F5344CB8AC3E}">
        <p14:creationId xmlns:p14="http://schemas.microsoft.com/office/powerpoint/2010/main" val="37974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6613C2FC-7D49-4DC2-A518-9A5B4BF24624}" type="datetimeFigureOut">
              <a:rPr lang="ar-EG" smtClean="0"/>
              <a:t>10/04/1441</a:t>
            </a:fld>
            <a:endParaRPr lang="ar-EG"/>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20B16051-DC6E-49DC-8093-7CE9F803BF66}" type="slidenum">
              <a:rPr lang="ar-EG" smtClean="0"/>
              <a:t>‹#›</a:t>
            </a:fld>
            <a:endParaRPr lang="ar-EG"/>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4533562"/>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r" defTabSz="914400" rtl="1"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r" defTabSz="914400" rtl="1"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otorch.org/" TargetMode="External"/><Relationship Id="rId2" Type="http://schemas.openxmlformats.org/officeDocument/2006/relationships/hyperlink" Target="https://gpytorch.ai/" TargetMode="External"/><Relationship Id="rId1" Type="http://schemas.openxmlformats.org/officeDocument/2006/relationships/slideLayout" Target="../slideLayouts/slideLayout2.xml"/><Relationship Id="rId4" Type="http://schemas.openxmlformats.org/officeDocument/2006/relationships/hyperlink" Target="https://allennlp.or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docs.aws.amazon.com/sagemaker/latest/dg/pytorch.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ala-global.org/what-translation-memor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rxiv.org/abs/1409.0473" TargetMode="External"/><Relationship Id="rId2" Type="http://schemas.openxmlformats.org/officeDocument/2006/relationships/hyperlink" Target="https://arxiv.org/abs/1409.3215" TargetMode="External"/><Relationship Id="rId1" Type="http://schemas.openxmlformats.org/officeDocument/2006/relationships/slideLayout" Target="../slideLayouts/slideLayout2.xml"/><Relationship Id="rId5" Type="http://schemas.openxmlformats.org/officeDocument/2006/relationships/hyperlink" Target="https://arxiv.org/abs/1508.04025" TargetMode="External"/><Relationship Id="rId4" Type="http://schemas.openxmlformats.org/officeDocument/2006/relationships/hyperlink" Target="https://arxiv.org/abs/1506.05869"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mma1979/pytorch-mt-worksho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ypi.org/project/ipdb/" TargetMode="External"/><Relationship Id="rId2" Type="http://schemas.openxmlformats.org/officeDocument/2006/relationships/hyperlink" Target="https://docs.python.org/3/library/pdb.html"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9BF6-9EEC-4F7A-AE50-0A2F0958EEA1}"/>
              </a:ext>
            </a:extLst>
          </p:cNvPr>
          <p:cNvSpPr>
            <a:spLocks noGrp="1"/>
          </p:cNvSpPr>
          <p:nvPr>
            <p:ph type="ctrTitle"/>
          </p:nvPr>
        </p:nvSpPr>
        <p:spPr/>
        <p:txBody>
          <a:bodyPr/>
          <a:lstStyle/>
          <a:p>
            <a:pPr algn="l" rtl="0"/>
            <a:r>
              <a:rPr lang="en-US" dirty="0"/>
              <a:t>Machine Translation</a:t>
            </a:r>
            <a:endParaRPr lang="ar-EG" dirty="0"/>
          </a:p>
        </p:txBody>
      </p:sp>
      <p:sp>
        <p:nvSpPr>
          <p:cNvPr id="3" name="Subtitle 2">
            <a:extLst>
              <a:ext uri="{FF2B5EF4-FFF2-40B4-BE49-F238E27FC236}">
                <a16:creationId xmlns:a16="http://schemas.microsoft.com/office/drawing/2014/main" id="{B6634FC1-F0D9-4929-8FE6-73D020AE0823}"/>
              </a:ext>
            </a:extLst>
          </p:cNvPr>
          <p:cNvSpPr>
            <a:spLocks noGrp="1"/>
          </p:cNvSpPr>
          <p:nvPr>
            <p:ph type="subTitle" idx="1"/>
          </p:nvPr>
        </p:nvSpPr>
        <p:spPr/>
        <p:txBody>
          <a:bodyPr/>
          <a:lstStyle/>
          <a:p>
            <a:r>
              <a:rPr lang="en-US" dirty="0" err="1"/>
              <a:t>PyToorch</a:t>
            </a:r>
            <a:endParaRPr lang="ar-EG" dirty="0"/>
          </a:p>
        </p:txBody>
      </p:sp>
    </p:spTree>
    <p:extLst>
      <p:ext uri="{BB962C8B-B14F-4D97-AF65-F5344CB8AC3E}">
        <p14:creationId xmlns:p14="http://schemas.microsoft.com/office/powerpoint/2010/main" val="114617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909F-9CBD-4C03-9749-5A73831A7152}"/>
              </a:ext>
            </a:extLst>
          </p:cNvPr>
          <p:cNvSpPr>
            <a:spLocks noGrp="1"/>
          </p:cNvSpPr>
          <p:nvPr>
            <p:ph type="title"/>
          </p:nvPr>
        </p:nvSpPr>
        <p:spPr/>
        <p:txBody>
          <a:bodyPr/>
          <a:lstStyle/>
          <a:p>
            <a:pPr algn="l" rtl="0"/>
            <a:r>
              <a:rPr lang="en-US" dirty="0"/>
              <a:t>Why PyTorch?</a:t>
            </a:r>
            <a:endParaRPr lang="ar-EG" dirty="0"/>
          </a:p>
        </p:txBody>
      </p:sp>
      <p:sp>
        <p:nvSpPr>
          <p:cNvPr id="3" name="Content Placeholder 2">
            <a:extLst>
              <a:ext uri="{FF2B5EF4-FFF2-40B4-BE49-F238E27FC236}">
                <a16:creationId xmlns:a16="http://schemas.microsoft.com/office/drawing/2014/main" id="{E9B0424D-8455-4FF7-81A6-28C7BF683C59}"/>
              </a:ext>
            </a:extLst>
          </p:cNvPr>
          <p:cNvSpPr>
            <a:spLocks noGrp="1"/>
          </p:cNvSpPr>
          <p:nvPr>
            <p:ph idx="1"/>
          </p:nvPr>
        </p:nvSpPr>
        <p:spPr/>
        <p:txBody>
          <a:bodyPr/>
          <a:lstStyle/>
          <a:p>
            <a:pPr marL="0" indent="0" algn="l" rtl="0">
              <a:buNone/>
            </a:pPr>
            <a:r>
              <a:rPr lang="en-US" dirty="0"/>
              <a:t>6. </a:t>
            </a:r>
            <a:r>
              <a:rPr lang="en-US" b="1" dirty="0"/>
              <a:t>Dynamic Computational Graph Support</a:t>
            </a:r>
          </a:p>
          <a:p>
            <a:pPr marL="0" indent="0" algn="l" rtl="0">
              <a:buNone/>
            </a:pPr>
            <a:r>
              <a:rPr lang="en-US" dirty="0"/>
              <a:t>PyTorch supports dynamic computational graphs, which means the network behavior can be changed programmatically at runtime. This facilitates more efficient model optimization and gives PyTorch a major advantage over other machine learning frameworks, which treat neural networks as static objects.</a:t>
            </a:r>
          </a:p>
          <a:p>
            <a:pPr marL="0" indent="0" algn="l" rtl="0">
              <a:buNone/>
            </a:pPr>
            <a:r>
              <a:rPr lang="en-US" dirty="0"/>
              <a:t>With this dynamic approach, we can fully see each and every computation and know exactly what is going on.</a:t>
            </a:r>
            <a:endParaRPr lang="ar-EG" dirty="0"/>
          </a:p>
        </p:txBody>
      </p:sp>
    </p:spTree>
    <p:extLst>
      <p:ext uri="{BB962C8B-B14F-4D97-AF65-F5344CB8AC3E}">
        <p14:creationId xmlns:p14="http://schemas.microsoft.com/office/powerpoint/2010/main" val="3686707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71A269-3109-484B-9AEA-6487B7268FF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97000" y="593725"/>
            <a:ext cx="9398000" cy="5670550"/>
          </a:xfrm>
        </p:spPr>
      </p:pic>
    </p:spTree>
    <p:extLst>
      <p:ext uri="{BB962C8B-B14F-4D97-AF65-F5344CB8AC3E}">
        <p14:creationId xmlns:p14="http://schemas.microsoft.com/office/powerpoint/2010/main" val="377718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0DAB-0DA1-45D6-A8A1-8231E8F1FD0A}"/>
              </a:ext>
            </a:extLst>
          </p:cNvPr>
          <p:cNvSpPr>
            <a:spLocks noGrp="1"/>
          </p:cNvSpPr>
          <p:nvPr>
            <p:ph type="title"/>
          </p:nvPr>
        </p:nvSpPr>
        <p:spPr/>
        <p:txBody>
          <a:bodyPr/>
          <a:lstStyle/>
          <a:p>
            <a:pPr algn="l" rtl="0"/>
            <a:r>
              <a:rPr lang="en-US" dirty="0"/>
              <a:t>Why PyTorch?</a:t>
            </a:r>
            <a:endParaRPr lang="ar-EG" dirty="0"/>
          </a:p>
        </p:txBody>
      </p:sp>
      <p:sp>
        <p:nvSpPr>
          <p:cNvPr id="3" name="Content Placeholder 2">
            <a:extLst>
              <a:ext uri="{FF2B5EF4-FFF2-40B4-BE49-F238E27FC236}">
                <a16:creationId xmlns:a16="http://schemas.microsoft.com/office/drawing/2014/main" id="{F37836C9-504D-4148-839C-996622ECF7AE}"/>
              </a:ext>
            </a:extLst>
          </p:cNvPr>
          <p:cNvSpPr>
            <a:spLocks noGrp="1"/>
          </p:cNvSpPr>
          <p:nvPr>
            <p:ph idx="1"/>
          </p:nvPr>
        </p:nvSpPr>
        <p:spPr>
          <a:xfrm>
            <a:off x="2773599" y="1671782"/>
            <a:ext cx="7796540" cy="3084945"/>
          </a:xfrm>
        </p:spPr>
        <p:txBody>
          <a:bodyPr/>
          <a:lstStyle/>
          <a:p>
            <a:pPr marL="0" indent="0" algn="l" rtl="0">
              <a:buNone/>
            </a:pPr>
            <a:r>
              <a:rPr lang="en-US" dirty="0"/>
              <a:t>7. </a:t>
            </a:r>
            <a:r>
              <a:rPr lang="en-US" b="1" dirty="0"/>
              <a:t>Hybrid Front-End</a:t>
            </a:r>
          </a:p>
          <a:p>
            <a:pPr marL="0" indent="0" algn="l" rtl="0">
              <a:buNone/>
            </a:pPr>
            <a:r>
              <a:rPr lang="en-US" dirty="0"/>
              <a:t>PyTorch also provides a new hybrid front-end. This means we have two modes of operation, namely eager mode and graph mode.</a:t>
            </a:r>
          </a:p>
          <a:p>
            <a:pPr marL="0" indent="0" algn="l" rtl="0">
              <a:buNone/>
            </a:pPr>
            <a:r>
              <a:rPr lang="en-US" dirty="0"/>
              <a:t>We generally use eager mode for research and development, as this mode provides flexibility and ease of use. And we generally use graph mode for production, as this provides better speed, optimization, and functionality in a C++ runtime environment.</a:t>
            </a:r>
            <a:endParaRPr lang="ar-EG" dirty="0"/>
          </a:p>
        </p:txBody>
      </p:sp>
      <p:pic>
        <p:nvPicPr>
          <p:cNvPr id="5" name="Picture 4">
            <a:extLst>
              <a:ext uri="{FF2B5EF4-FFF2-40B4-BE49-F238E27FC236}">
                <a16:creationId xmlns:a16="http://schemas.microsoft.com/office/drawing/2014/main" id="{DF992AD9-A8E8-43D1-B3B0-1DA30E6D0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159" y="4783031"/>
            <a:ext cx="7734300" cy="1847850"/>
          </a:xfrm>
          <a:prstGeom prst="rect">
            <a:avLst/>
          </a:prstGeom>
        </p:spPr>
      </p:pic>
    </p:spTree>
    <p:extLst>
      <p:ext uri="{BB962C8B-B14F-4D97-AF65-F5344CB8AC3E}">
        <p14:creationId xmlns:p14="http://schemas.microsoft.com/office/powerpoint/2010/main" val="11313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F4B7-A6B2-427F-ADA3-676D8526FC3F}"/>
              </a:ext>
            </a:extLst>
          </p:cNvPr>
          <p:cNvSpPr>
            <a:spLocks noGrp="1"/>
          </p:cNvSpPr>
          <p:nvPr>
            <p:ph type="title"/>
          </p:nvPr>
        </p:nvSpPr>
        <p:spPr/>
        <p:txBody>
          <a:bodyPr/>
          <a:lstStyle/>
          <a:p>
            <a:pPr algn="l" rtl="0"/>
            <a:r>
              <a:rPr lang="en-US" dirty="0"/>
              <a:t>Why PyTorch?</a:t>
            </a:r>
            <a:endParaRPr lang="ar-EG" dirty="0"/>
          </a:p>
        </p:txBody>
      </p:sp>
      <p:sp>
        <p:nvSpPr>
          <p:cNvPr id="3" name="Content Placeholder 2">
            <a:extLst>
              <a:ext uri="{FF2B5EF4-FFF2-40B4-BE49-F238E27FC236}">
                <a16:creationId xmlns:a16="http://schemas.microsoft.com/office/drawing/2014/main" id="{C4D2E2D2-212E-4275-AC3A-56047D7F52C7}"/>
              </a:ext>
            </a:extLst>
          </p:cNvPr>
          <p:cNvSpPr>
            <a:spLocks noGrp="1"/>
          </p:cNvSpPr>
          <p:nvPr>
            <p:ph idx="1"/>
          </p:nvPr>
        </p:nvSpPr>
        <p:spPr>
          <a:xfrm>
            <a:off x="1911927" y="1597890"/>
            <a:ext cx="9033164" cy="4618183"/>
          </a:xfrm>
        </p:spPr>
        <p:txBody>
          <a:bodyPr>
            <a:normAutofit fontScale="85000" lnSpcReduction="10000"/>
          </a:bodyPr>
          <a:lstStyle/>
          <a:p>
            <a:pPr marL="0" indent="0" algn="l" rtl="0">
              <a:buNone/>
            </a:pPr>
            <a:r>
              <a:rPr lang="en-US" dirty="0"/>
              <a:t>8. </a:t>
            </a:r>
            <a:r>
              <a:rPr lang="en-US" b="1" dirty="0"/>
              <a:t>Useful Libraries</a:t>
            </a:r>
          </a:p>
          <a:p>
            <a:pPr marL="0" indent="0" algn="l" rtl="0">
              <a:buNone/>
            </a:pPr>
            <a:r>
              <a:rPr lang="en-US" dirty="0"/>
              <a:t>A large community of developers have built many tools and libraries for extending PyTorch. The community is also supporting development in computer vision, reinforcement learning, and much more.</a:t>
            </a:r>
          </a:p>
          <a:p>
            <a:pPr marL="0" indent="0" algn="l" rtl="0">
              <a:buNone/>
            </a:pPr>
            <a:r>
              <a:rPr lang="en-US" dirty="0"/>
              <a:t>This will surely bolster </a:t>
            </a:r>
            <a:r>
              <a:rPr lang="en-US" dirty="0" err="1"/>
              <a:t>PyTorch’s</a:t>
            </a:r>
            <a:r>
              <a:rPr lang="en-US" dirty="0"/>
              <a:t> reach as a fully-featured deep learning library for both research and production purposes. Here are a few examples of popular libraries:</a:t>
            </a:r>
          </a:p>
          <a:p>
            <a:pPr algn="l" rtl="0"/>
            <a:r>
              <a:rPr lang="en-US" dirty="0" err="1">
                <a:hlinkClick r:id="rId2"/>
              </a:rPr>
              <a:t>GPyTorch</a:t>
            </a:r>
            <a:r>
              <a:rPr lang="en-US" dirty="0"/>
              <a:t> is a highly efficient and modular implementation with GPU acceleration. It’s implemented in PyTorch and combines Gaussian processes with deep neural networks</a:t>
            </a:r>
            <a:r>
              <a:rPr lang="en-US" i="1" dirty="0"/>
              <a:t>.</a:t>
            </a:r>
            <a:endParaRPr lang="en-US" dirty="0"/>
          </a:p>
          <a:p>
            <a:pPr algn="l" rtl="0"/>
            <a:r>
              <a:rPr lang="en-US" dirty="0" err="1">
                <a:hlinkClick r:id="rId3"/>
              </a:rPr>
              <a:t>BoTorch</a:t>
            </a:r>
            <a:r>
              <a:rPr lang="en-US" dirty="0"/>
              <a:t> is a </a:t>
            </a:r>
            <a:r>
              <a:rPr lang="en-US" dirty="0" err="1"/>
              <a:t>PyTorch</a:t>
            </a:r>
            <a:r>
              <a:rPr lang="en-US" dirty="0"/>
              <a:t>-related library for Bayesian optimization.</a:t>
            </a:r>
          </a:p>
          <a:p>
            <a:pPr algn="l" rtl="0"/>
            <a:r>
              <a:rPr lang="en-US" dirty="0" err="1">
                <a:hlinkClick r:id="rId4"/>
              </a:rPr>
              <a:t>AllenNLP</a:t>
            </a:r>
            <a:r>
              <a:rPr lang="en-US" dirty="0"/>
              <a:t> is an open-source NLP research library, built on PyTorch.</a:t>
            </a:r>
          </a:p>
          <a:p>
            <a:pPr marL="0" indent="0" algn="l" rtl="0">
              <a:buNone/>
            </a:pPr>
            <a:endParaRPr lang="ar-EG" dirty="0"/>
          </a:p>
        </p:txBody>
      </p:sp>
    </p:spTree>
    <p:extLst>
      <p:ext uri="{BB962C8B-B14F-4D97-AF65-F5344CB8AC3E}">
        <p14:creationId xmlns:p14="http://schemas.microsoft.com/office/powerpoint/2010/main" val="2696932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F04A-BBD8-45A1-86BD-A8AF92D8F929}"/>
              </a:ext>
            </a:extLst>
          </p:cNvPr>
          <p:cNvSpPr>
            <a:spLocks noGrp="1"/>
          </p:cNvSpPr>
          <p:nvPr>
            <p:ph type="title"/>
          </p:nvPr>
        </p:nvSpPr>
        <p:spPr>
          <a:xfrm>
            <a:off x="2521527" y="741958"/>
            <a:ext cx="8802255" cy="780599"/>
          </a:xfrm>
        </p:spPr>
        <p:txBody>
          <a:bodyPr/>
          <a:lstStyle/>
          <a:p>
            <a:pPr algn="l" rtl="0"/>
            <a:r>
              <a:rPr lang="en-US" dirty="0"/>
              <a:t>Why PyTorch?</a:t>
            </a:r>
            <a:endParaRPr lang="ar-EG" dirty="0"/>
          </a:p>
        </p:txBody>
      </p:sp>
      <p:sp>
        <p:nvSpPr>
          <p:cNvPr id="3" name="Content Placeholder 2">
            <a:extLst>
              <a:ext uri="{FF2B5EF4-FFF2-40B4-BE49-F238E27FC236}">
                <a16:creationId xmlns:a16="http://schemas.microsoft.com/office/drawing/2014/main" id="{AC4378F7-7BD1-484B-BA12-1E51BD33D77F}"/>
              </a:ext>
            </a:extLst>
          </p:cNvPr>
          <p:cNvSpPr>
            <a:spLocks noGrp="1"/>
          </p:cNvSpPr>
          <p:nvPr>
            <p:ph idx="1"/>
          </p:nvPr>
        </p:nvSpPr>
        <p:spPr>
          <a:xfrm>
            <a:off x="1126836" y="1588655"/>
            <a:ext cx="10018136" cy="2336800"/>
          </a:xfrm>
        </p:spPr>
        <p:txBody>
          <a:bodyPr>
            <a:normAutofit fontScale="77500" lnSpcReduction="20000"/>
          </a:bodyPr>
          <a:lstStyle/>
          <a:p>
            <a:pPr marL="0" indent="0" algn="l" rtl="0">
              <a:buNone/>
            </a:pPr>
            <a:r>
              <a:rPr lang="en-US" dirty="0"/>
              <a:t>9. </a:t>
            </a:r>
            <a:r>
              <a:rPr lang="en-US" b="1" dirty="0"/>
              <a:t>Open Neural Network Exchange support</a:t>
            </a:r>
          </a:p>
          <a:p>
            <a:pPr marL="0" indent="0" algn="l" rtl="0">
              <a:buNone/>
            </a:pPr>
            <a:r>
              <a:rPr lang="en-US" dirty="0"/>
              <a:t>ONNX stands for Open Neural Network Exchange. With ONNX, AI developers can easily move models between different tools and choose the combination that work best for them and their given use case.</a:t>
            </a:r>
          </a:p>
          <a:p>
            <a:pPr marL="0" indent="0" algn="l" rtl="0">
              <a:buNone/>
            </a:pPr>
            <a:r>
              <a:rPr lang="en-US" dirty="0"/>
              <a:t>PyTorch has native ONNX support and can export models in the standard Open Neural Network Exchange format.</a:t>
            </a:r>
          </a:p>
          <a:p>
            <a:pPr marL="0" indent="0" algn="l" rtl="0">
              <a:buNone/>
            </a:pPr>
            <a:r>
              <a:rPr lang="en-US" dirty="0"/>
              <a:t>This will enable </a:t>
            </a:r>
            <a:r>
              <a:rPr lang="en-US" dirty="0" err="1"/>
              <a:t>PyTorch</a:t>
            </a:r>
            <a:r>
              <a:rPr lang="en-US" dirty="0"/>
              <a:t>-based models to direct access the ONNX-compatible platforms and run-times.</a:t>
            </a:r>
            <a:endParaRPr lang="ar-EG" dirty="0"/>
          </a:p>
        </p:txBody>
      </p:sp>
      <p:pic>
        <p:nvPicPr>
          <p:cNvPr id="5" name="Picture 4">
            <a:extLst>
              <a:ext uri="{FF2B5EF4-FFF2-40B4-BE49-F238E27FC236}">
                <a16:creationId xmlns:a16="http://schemas.microsoft.com/office/drawing/2014/main" id="{0B5F5624-CB13-4093-9510-F9DF971B5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836" y="4057650"/>
            <a:ext cx="10018136" cy="2684897"/>
          </a:xfrm>
          <a:prstGeom prst="rect">
            <a:avLst/>
          </a:prstGeom>
        </p:spPr>
      </p:pic>
    </p:spTree>
    <p:extLst>
      <p:ext uri="{BB962C8B-B14F-4D97-AF65-F5344CB8AC3E}">
        <p14:creationId xmlns:p14="http://schemas.microsoft.com/office/powerpoint/2010/main" val="177892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78AE-EB0C-4F25-81A4-0494F1B8FC84}"/>
              </a:ext>
            </a:extLst>
          </p:cNvPr>
          <p:cNvSpPr>
            <a:spLocks noGrp="1"/>
          </p:cNvSpPr>
          <p:nvPr>
            <p:ph type="title"/>
          </p:nvPr>
        </p:nvSpPr>
        <p:spPr/>
        <p:txBody>
          <a:bodyPr/>
          <a:lstStyle/>
          <a:p>
            <a:pPr algn="l" rtl="0"/>
            <a:r>
              <a:rPr lang="en-US" dirty="0"/>
              <a:t>Why PyTorch?</a:t>
            </a:r>
            <a:endParaRPr lang="ar-EG" dirty="0"/>
          </a:p>
        </p:txBody>
      </p:sp>
      <p:sp>
        <p:nvSpPr>
          <p:cNvPr id="3" name="Content Placeholder 2">
            <a:extLst>
              <a:ext uri="{FF2B5EF4-FFF2-40B4-BE49-F238E27FC236}">
                <a16:creationId xmlns:a16="http://schemas.microsoft.com/office/drawing/2014/main" id="{13D8A509-C8BC-4935-AFF7-68B7A8DB0295}"/>
              </a:ext>
            </a:extLst>
          </p:cNvPr>
          <p:cNvSpPr>
            <a:spLocks noGrp="1"/>
          </p:cNvSpPr>
          <p:nvPr>
            <p:ph idx="1"/>
          </p:nvPr>
        </p:nvSpPr>
        <p:spPr>
          <a:xfrm>
            <a:off x="1647826" y="1514764"/>
            <a:ext cx="8922314" cy="3232727"/>
          </a:xfrm>
        </p:spPr>
        <p:txBody>
          <a:bodyPr>
            <a:normAutofit/>
          </a:bodyPr>
          <a:lstStyle/>
          <a:p>
            <a:pPr marL="0" indent="0" algn="l" rtl="0">
              <a:buNone/>
            </a:pPr>
            <a:r>
              <a:rPr lang="en-US" dirty="0"/>
              <a:t>10. </a:t>
            </a:r>
            <a:r>
              <a:rPr lang="en-US" b="1" dirty="0"/>
              <a:t>Cloud support</a:t>
            </a:r>
          </a:p>
          <a:p>
            <a:pPr marL="0" indent="0" algn="l" rtl="0">
              <a:buNone/>
            </a:pPr>
            <a:r>
              <a:rPr lang="en-US" dirty="0"/>
              <a:t>PyTorch is also well-received by major cloud platforms, allowing developers and engineers to do large-scale training jobs on GPUs with PyTorch.</a:t>
            </a:r>
          </a:p>
          <a:p>
            <a:pPr marL="0" indent="0" algn="l" rtl="0">
              <a:buNone/>
            </a:pPr>
            <a:r>
              <a:rPr lang="en-US" dirty="0" err="1"/>
              <a:t>PyTorch’s</a:t>
            </a:r>
            <a:r>
              <a:rPr lang="en-US" dirty="0"/>
              <a:t> cloud support also provides the ability to run models in a production environment. Not only that, we can also scale our PyTorch model using the cloud. For example, you can use the below code to work with </a:t>
            </a:r>
            <a:r>
              <a:rPr lang="en-US" dirty="0">
                <a:hlinkClick r:id="rId2"/>
              </a:rPr>
              <a:t>PyTorch using AWS </a:t>
            </a:r>
            <a:r>
              <a:rPr lang="en-US" dirty="0" err="1">
                <a:hlinkClick r:id="rId2"/>
              </a:rPr>
              <a:t>Sagemaker</a:t>
            </a:r>
            <a:r>
              <a:rPr lang="en-US" dirty="0"/>
              <a:t>.</a:t>
            </a:r>
            <a:endParaRPr lang="ar-EG" dirty="0"/>
          </a:p>
        </p:txBody>
      </p:sp>
      <p:pic>
        <p:nvPicPr>
          <p:cNvPr id="5" name="Picture 4">
            <a:extLst>
              <a:ext uri="{FF2B5EF4-FFF2-40B4-BE49-F238E27FC236}">
                <a16:creationId xmlns:a16="http://schemas.microsoft.com/office/drawing/2014/main" id="{6180C611-3031-4A96-BDE9-EF4A76C2E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825" y="4972716"/>
            <a:ext cx="8896350" cy="1390650"/>
          </a:xfrm>
          <a:prstGeom prst="rect">
            <a:avLst/>
          </a:prstGeom>
        </p:spPr>
      </p:pic>
    </p:spTree>
    <p:extLst>
      <p:ext uri="{BB962C8B-B14F-4D97-AF65-F5344CB8AC3E}">
        <p14:creationId xmlns:p14="http://schemas.microsoft.com/office/powerpoint/2010/main" val="194408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F68D-1E2F-41AB-9E06-5FAED486F6EB}"/>
              </a:ext>
            </a:extLst>
          </p:cNvPr>
          <p:cNvSpPr>
            <a:spLocks noGrp="1"/>
          </p:cNvSpPr>
          <p:nvPr>
            <p:ph type="title"/>
          </p:nvPr>
        </p:nvSpPr>
        <p:spPr/>
        <p:txBody>
          <a:bodyPr/>
          <a:lstStyle/>
          <a:p>
            <a:pPr algn="l" rtl="0"/>
            <a:r>
              <a:rPr lang="en-US" dirty="0"/>
              <a:t>Why PyTorch?</a:t>
            </a:r>
            <a:endParaRPr lang="ar-EG" dirty="0"/>
          </a:p>
        </p:txBody>
      </p:sp>
      <p:sp>
        <p:nvSpPr>
          <p:cNvPr id="3" name="Content Placeholder 2">
            <a:extLst>
              <a:ext uri="{FF2B5EF4-FFF2-40B4-BE49-F238E27FC236}">
                <a16:creationId xmlns:a16="http://schemas.microsoft.com/office/drawing/2014/main" id="{221FB4EA-1DF6-49B6-994C-8EB9C24E4E59}"/>
              </a:ext>
            </a:extLst>
          </p:cNvPr>
          <p:cNvSpPr>
            <a:spLocks noGrp="1"/>
          </p:cNvSpPr>
          <p:nvPr>
            <p:ph sz="half" idx="1"/>
          </p:nvPr>
        </p:nvSpPr>
        <p:spPr>
          <a:xfrm>
            <a:off x="1736436" y="2052116"/>
            <a:ext cx="3894222" cy="3997828"/>
          </a:xfrm>
        </p:spPr>
        <p:txBody>
          <a:bodyPr/>
          <a:lstStyle/>
          <a:p>
            <a:pPr algn="l" rtl="0"/>
            <a:r>
              <a:rPr lang="en-US" dirty="0"/>
              <a:t>Many cloud providers changed their DL platforms into PyTorch, so Why PyTorch</a:t>
            </a:r>
          </a:p>
        </p:txBody>
      </p:sp>
      <p:sp>
        <p:nvSpPr>
          <p:cNvPr id="6" name="Content Placeholder 5">
            <a:extLst>
              <a:ext uri="{FF2B5EF4-FFF2-40B4-BE49-F238E27FC236}">
                <a16:creationId xmlns:a16="http://schemas.microsoft.com/office/drawing/2014/main" id="{09AC2930-C583-4700-89F0-821257A3643D}"/>
              </a:ext>
            </a:extLst>
          </p:cNvPr>
          <p:cNvSpPr>
            <a:spLocks noGrp="1"/>
          </p:cNvSpPr>
          <p:nvPr>
            <p:ph sz="half" idx="2"/>
          </p:nvPr>
        </p:nvSpPr>
        <p:spPr/>
        <p:txBody>
          <a:bodyPr/>
          <a:lstStyle/>
          <a:p>
            <a:endParaRPr lang="ar-EG"/>
          </a:p>
        </p:txBody>
      </p:sp>
      <p:pic>
        <p:nvPicPr>
          <p:cNvPr id="5" name="Picture 4">
            <a:extLst>
              <a:ext uri="{FF2B5EF4-FFF2-40B4-BE49-F238E27FC236}">
                <a16:creationId xmlns:a16="http://schemas.microsoft.com/office/drawing/2014/main" id="{9250DC23-660D-45F0-978D-190203062E65}"/>
              </a:ext>
            </a:extLst>
          </p:cNvPr>
          <p:cNvPicPr>
            <a:picLocks noChangeAspect="1"/>
          </p:cNvPicPr>
          <p:nvPr/>
        </p:nvPicPr>
        <p:blipFill>
          <a:blip r:embed="rId2"/>
          <a:stretch>
            <a:fillRect/>
          </a:stretch>
        </p:blipFill>
        <p:spPr>
          <a:xfrm>
            <a:off x="5761472" y="1370553"/>
            <a:ext cx="5540220" cy="5418290"/>
          </a:xfrm>
          <a:prstGeom prst="rect">
            <a:avLst/>
          </a:prstGeom>
        </p:spPr>
      </p:pic>
    </p:spTree>
    <p:extLst>
      <p:ext uri="{BB962C8B-B14F-4D97-AF65-F5344CB8AC3E}">
        <p14:creationId xmlns:p14="http://schemas.microsoft.com/office/powerpoint/2010/main" val="2582047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9FCF-699C-4998-8EB8-DAB3570EA46D}"/>
              </a:ext>
            </a:extLst>
          </p:cNvPr>
          <p:cNvSpPr>
            <a:spLocks noGrp="1"/>
          </p:cNvSpPr>
          <p:nvPr>
            <p:ph type="title"/>
          </p:nvPr>
        </p:nvSpPr>
        <p:spPr/>
        <p:txBody>
          <a:bodyPr/>
          <a:lstStyle/>
          <a:p>
            <a:pPr algn="l" rtl="0"/>
            <a:r>
              <a:rPr lang="en-US" dirty="0"/>
              <a:t>What is Machine Translation (MT)?</a:t>
            </a:r>
            <a:br>
              <a:rPr lang="en-US" dirty="0"/>
            </a:br>
            <a:endParaRPr lang="ar-EG" dirty="0"/>
          </a:p>
        </p:txBody>
      </p:sp>
      <p:sp>
        <p:nvSpPr>
          <p:cNvPr id="3" name="Content Placeholder 2">
            <a:extLst>
              <a:ext uri="{FF2B5EF4-FFF2-40B4-BE49-F238E27FC236}">
                <a16:creationId xmlns:a16="http://schemas.microsoft.com/office/drawing/2014/main" id="{3AD61F1D-E079-4C46-8C5D-E7AB62F78D35}"/>
              </a:ext>
            </a:extLst>
          </p:cNvPr>
          <p:cNvSpPr>
            <a:spLocks noGrp="1"/>
          </p:cNvSpPr>
          <p:nvPr>
            <p:ph idx="1"/>
          </p:nvPr>
        </p:nvSpPr>
        <p:spPr>
          <a:xfrm>
            <a:off x="2382982" y="1764145"/>
            <a:ext cx="8348947" cy="4627419"/>
          </a:xfrm>
        </p:spPr>
        <p:txBody>
          <a:bodyPr>
            <a:normAutofit fontScale="85000" lnSpcReduction="10000"/>
          </a:bodyPr>
          <a:lstStyle/>
          <a:p>
            <a:pPr algn="l" rtl="0" fontAlgn="base"/>
            <a:r>
              <a:rPr lang="en-US" dirty="0"/>
              <a:t>Machine translation (MT) refers to fully automated software that can translate source content into target languages. Humans may use MT to help them render text and speech into another language, or the MT software may operate without human intervention.</a:t>
            </a:r>
          </a:p>
          <a:p>
            <a:pPr algn="l" rtl="0" fontAlgn="base"/>
            <a:r>
              <a:rPr lang="en-US" dirty="0"/>
              <a:t>MT tools are often used to translate vast amounts of information involving millions of words that could not possibly be translated the traditional way. The quality of MT output can vary considerably; MT systems require “training” in the desired domain and language pair to increase quality.</a:t>
            </a:r>
          </a:p>
          <a:p>
            <a:pPr algn="l" rtl="0" fontAlgn="base"/>
            <a:r>
              <a:rPr lang="en-US" dirty="0"/>
              <a:t>Translation companies use MT to augment productivity of their translators, cut costs, and provide post-editing services to clients. MT use by language service providers is growing quickly. In 2016, SDL—one of the largest translation companies in the world—announced it translates 20 times more content with MT than with human teams.</a:t>
            </a:r>
          </a:p>
          <a:p>
            <a:pPr algn="l" rtl="0"/>
            <a:endParaRPr lang="ar-EG" dirty="0"/>
          </a:p>
        </p:txBody>
      </p:sp>
    </p:spTree>
    <p:extLst>
      <p:ext uri="{BB962C8B-B14F-4D97-AF65-F5344CB8AC3E}">
        <p14:creationId xmlns:p14="http://schemas.microsoft.com/office/powerpoint/2010/main" val="263898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AD7A-4E14-440D-BDF7-A1E25FF7D947}"/>
              </a:ext>
            </a:extLst>
          </p:cNvPr>
          <p:cNvSpPr>
            <a:spLocks noGrp="1"/>
          </p:cNvSpPr>
          <p:nvPr>
            <p:ph type="title"/>
          </p:nvPr>
        </p:nvSpPr>
        <p:spPr/>
        <p:txBody>
          <a:bodyPr/>
          <a:lstStyle/>
          <a:p>
            <a:pPr algn="l" rtl="0"/>
            <a:r>
              <a:rPr lang="en-US" b="1" dirty="0"/>
              <a:t>MT Systems</a:t>
            </a:r>
            <a:br>
              <a:rPr lang="en-US" dirty="0"/>
            </a:br>
            <a:endParaRPr lang="ar-EG" dirty="0"/>
          </a:p>
        </p:txBody>
      </p:sp>
      <p:sp>
        <p:nvSpPr>
          <p:cNvPr id="3" name="Content Placeholder 2">
            <a:extLst>
              <a:ext uri="{FF2B5EF4-FFF2-40B4-BE49-F238E27FC236}">
                <a16:creationId xmlns:a16="http://schemas.microsoft.com/office/drawing/2014/main" id="{A57B88C9-5091-47C2-A070-455CC36BD1D5}"/>
              </a:ext>
            </a:extLst>
          </p:cNvPr>
          <p:cNvSpPr>
            <a:spLocks noGrp="1"/>
          </p:cNvSpPr>
          <p:nvPr>
            <p:ph idx="1"/>
          </p:nvPr>
        </p:nvSpPr>
        <p:spPr>
          <a:xfrm>
            <a:off x="1588655" y="2052116"/>
            <a:ext cx="8981484" cy="3997828"/>
          </a:xfrm>
        </p:spPr>
        <p:txBody>
          <a:bodyPr>
            <a:normAutofit fontScale="77500" lnSpcReduction="20000"/>
          </a:bodyPr>
          <a:lstStyle/>
          <a:p>
            <a:pPr algn="l" rtl="0" fontAlgn="base"/>
            <a:r>
              <a:rPr lang="en-US" b="1" dirty="0"/>
              <a:t>Generic MT</a:t>
            </a:r>
            <a:r>
              <a:rPr lang="en-US" dirty="0"/>
              <a:t> usually refers to platforms such as Google Translate, Bing, Yandex, and </a:t>
            </a:r>
            <a:r>
              <a:rPr lang="en-US" dirty="0" err="1"/>
              <a:t>Naver</a:t>
            </a:r>
            <a:r>
              <a:rPr lang="en-US" dirty="0"/>
              <a:t>. These platforms provide MT for ad hoc translations to millions of people. Companies can buy generic MT for batch pre-translation and connect to their own systems via API.</a:t>
            </a:r>
          </a:p>
          <a:p>
            <a:pPr algn="l" rtl="0" fontAlgn="base"/>
            <a:r>
              <a:rPr lang="en-US" b="1" dirty="0"/>
              <a:t>Customizable MT</a:t>
            </a:r>
            <a:r>
              <a:rPr lang="en-US" dirty="0"/>
              <a:t> refers to MT software that has a basic component and can be trained to improve terminology accuracy in a chosen domain (medical, legal, IP, or a company’s own preferred terminology). For example, WIPO’s specialist MT engine translates patents more accurately than generalist MT engines, and eBay’s solution can understand and render into other languages hundreds of abbreviations used in electronic commerce.</a:t>
            </a:r>
          </a:p>
          <a:p>
            <a:pPr algn="l" rtl="0" fontAlgn="base"/>
            <a:r>
              <a:rPr lang="en-US" b="1" dirty="0"/>
              <a:t>Adaptive MT </a:t>
            </a:r>
            <a:r>
              <a:rPr lang="en-US" dirty="0"/>
              <a:t>offers suggestions to translators as they type in their CAT-tool, and learns from their input continuously in real time. Introduced by Lilt in 2016 and by SDL in 2017, adaptive MT is believed to improve translator productivity significantly and can challenge </a:t>
            </a:r>
            <a:r>
              <a:rPr lang="en-US" dirty="0">
                <a:hlinkClick r:id="rId2"/>
              </a:rPr>
              <a:t>translation memory</a:t>
            </a:r>
            <a:r>
              <a:rPr lang="en-US" dirty="0"/>
              <a:t> technology in the future.</a:t>
            </a:r>
          </a:p>
          <a:p>
            <a:pPr algn="l" rtl="0"/>
            <a:endParaRPr lang="ar-EG" dirty="0"/>
          </a:p>
        </p:txBody>
      </p:sp>
    </p:spTree>
    <p:extLst>
      <p:ext uri="{BB962C8B-B14F-4D97-AF65-F5344CB8AC3E}">
        <p14:creationId xmlns:p14="http://schemas.microsoft.com/office/powerpoint/2010/main" val="15039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2358CB-1035-4181-8E62-3102464DF864}"/>
              </a:ext>
            </a:extLst>
          </p:cNvPr>
          <p:cNvPicPr>
            <a:picLocks noChangeAspect="1"/>
          </p:cNvPicPr>
          <p:nvPr/>
        </p:nvPicPr>
        <p:blipFill>
          <a:blip r:embed="rId2"/>
          <a:stretch>
            <a:fillRect/>
          </a:stretch>
        </p:blipFill>
        <p:spPr>
          <a:xfrm>
            <a:off x="1062182" y="138545"/>
            <a:ext cx="10280072" cy="6380633"/>
          </a:xfrm>
          <a:prstGeom prst="rect">
            <a:avLst/>
          </a:prstGeom>
        </p:spPr>
      </p:pic>
    </p:spTree>
    <p:extLst>
      <p:ext uri="{BB962C8B-B14F-4D97-AF65-F5344CB8AC3E}">
        <p14:creationId xmlns:p14="http://schemas.microsoft.com/office/powerpoint/2010/main" val="4136970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5837-F62F-4A62-BFEC-B6D4C1041F8A}"/>
              </a:ext>
            </a:extLst>
          </p:cNvPr>
          <p:cNvSpPr>
            <a:spLocks noGrp="1"/>
          </p:cNvSpPr>
          <p:nvPr>
            <p:ph type="title"/>
          </p:nvPr>
        </p:nvSpPr>
        <p:spPr/>
        <p:txBody>
          <a:bodyPr/>
          <a:lstStyle/>
          <a:p>
            <a:pPr algn="l" rtl="0"/>
            <a:r>
              <a:rPr lang="en-US" dirty="0"/>
              <a:t>Agenda</a:t>
            </a:r>
            <a:endParaRPr lang="ar-EG" dirty="0"/>
          </a:p>
        </p:txBody>
      </p:sp>
      <p:sp>
        <p:nvSpPr>
          <p:cNvPr id="3" name="Content Placeholder 2">
            <a:extLst>
              <a:ext uri="{FF2B5EF4-FFF2-40B4-BE49-F238E27FC236}">
                <a16:creationId xmlns:a16="http://schemas.microsoft.com/office/drawing/2014/main" id="{EBCA18D9-95D3-4F81-9A92-23AE1CDA30A5}"/>
              </a:ext>
            </a:extLst>
          </p:cNvPr>
          <p:cNvSpPr>
            <a:spLocks noGrp="1"/>
          </p:cNvSpPr>
          <p:nvPr>
            <p:ph idx="1"/>
          </p:nvPr>
        </p:nvSpPr>
        <p:spPr/>
        <p:txBody>
          <a:bodyPr/>
          <a:lstStyle/>
          <a:p>
            <a:pPr algn="l" rtl="0"/>
            <a:r>
              <a:rPr lang="en-US" dirty="0"/>
              <a:t>What is PyTorch?</a:t>
            </a:r>
          </a:p>
          <a:p>
            <a:pPr algn="l" rtl="0"/>
            <a:r>
              <a:rPr lang="en-US" dirty="0"/>
              <a:t>Why PyTorch?</a:t>
            </a:r>
          </a:p>
          <a:p>
            <a:pPr algn="l" rtl="0"/>
            <a:r>
              <a:rPr lang="en-US" dirty="0"/>
              <a:t>What is Machine Translation (MT)?</a:t>
            </a:r>
          </a:p>
          <a:p>
            <a:pPr algn="l" rtl="0"/>
            <a:r>
              <a:rPr lang="en-US" dirty="0"/>
              <a:t>Seq2Sqs Models</a:t>
            </a:r>
          </a:p>
          <a:p>
            <a:pPr algn="l" rtl="0"/>
            <a:r>
              <a:rPr lang="en-US" dirty="0"/>
              <a:t>Attention Models</a:t>
            </a:r>
          </a:p>
          <a:p>
            <a:pPr algn="l" rtl="0"/>
            <a:r>
              <a:rPr lang="en-US" dirty="0"/>
              <a:t>Further Readings</a:t>
            </a:r>
          </a:p>
          <a:p>
            <a:pPr algn="l" rtl="0"/>
            <a:r>
              <a:rPr lang="en-US" dirty="0"/>
              <a:t>Code Time</a:t>
            </a:r>
          </a:p>
          <a:p>
            <a:pPr algn="l" rtl="0"/>
            <a:endParaRPr lang="ar-EG" dirty="0"/>
          </a:p>
        </p:txBody>
      </p:sp>
    </p:spTree>
    <p:extLst>
      <p:ext uri="{BB962C8B-B14F-4D97-AF65-F5344CB8AC3E}">
        <p14:creationId xmlns:p14="http://schemas.microsoft.com/office/powerpoint/2010/main" val="39023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5852-FDA3-4E18-843F-0CB442810858}"/>
              </a:ext>
            </a:extLst>
          </p:cNvPr>
          <p:cNvSpPr>
            <a:spLocks noGrp="1"/>
          </p:cNvSpPr>
          <p:nvPr>
            <p:ph type="title"/>
          </p:nvPr>
        </p:nvSpPr>
        <p:spPr/>
        <p:txBody>
          <a:bodyPr/>
          <a:lstStyle/>
          <a:p>
            <a:pPr algn="l" rtl="0"/>
            <a:r>
              <a:rPr lang="en-US" dirty="0"/>
              <a:t>Seq2Sqs Models</a:t>
            </a:r>
            <a:br>
              <a:rPr lang="en-US" dirty="0"/>
            </a:br>
            <a:endParaRPr lang="ar-EG" dirty="0"/>
          </a:p>
        </p:txBody>
      </p:sp>
      <p:sp>
        <p:nvSpPr>
          <p:cNvPr id="3" name="Content Placeholder 2">
            <a:extLst>
              <a:ext uri="{FF2B5EF4-FFF2-40B4-BE49-F238E27FC236}">
                <a16:creationId xmlns:a16="http://schemas.microsoft.com/office/drawing/2014/main" id="{ABD6A019-528B-4ED8-BDF9-FD68457C7BF9}"/>
              </a:ext>
            </a:extLst>
          </p:cNvPr>
          <p:cNvSpPr>
            <a:spLocks noGrp="1"/>
          </p:cNvSpPr>
          <p:nvPr>
            <p:ph idx="1"/>
          </p:nvPr>
        </p:nvSpPr>
        <p:spPr>
          <a:xfrm>
            <a:off x="2773599" y="1487055"/>
            <a:ext cx="7796540" cy="2733963"/>
          </a:xfrm>
        </p:spPr>
        <p:txBody>
          <a:bodyPr>
            <a:normAutofit fontScale="92500"/>
          </a:bodyPr>
          <a:lstStyle/>
          <a:p>
            <a:pPr algn="l" rtl="0"/>
            <a:r>
              <a:rPr lang="en-US" dirty="0"/>
              <a:t>A Recurrent Neural Network, or RNN, is a network that operates on a sequence and uses its own output as input for subsequent steps.</a:t>
            </a:r>
          </a:p>
          <a:p>
            <a:pPr algn="l" rtl="0"/>
            <a:r>
              <a:rPr lang="en-US" dirty="0"/>
              <a:t>A Sequence to Sequence network, or seq2seq network, or Encoder Decoder network, is a model consisting of two RNNs called the encoder and decoder. The encoder reads an input sequence and outputs a single vector, and the decoder reads that vector to produce an output sequence.</a:t>
            </a:r>
            <a:endParaRPr lang="ar-EG" dirty="0"/>
          </a:p>
        </p:txBody>
      </p:sp>
      <p:pic>
        <p:nvPicPr>
          <p:cNvPr id="3076" name="Picture 4">
            <a:extLst>
              <a:ext uri="{FF2B5EF4-FFF2-40B4-BE49-F238E27FC236}">
                <a16:creationId xmlns:a16="http://schemas.microsoft.com/office/drawing/2014/main" id="{2164E722-24BC-4E8E-881A-2EDB24806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1089" y="4467230"/>
            <a:ext cx="48577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965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255C-7C7D-4576-AF5E-E434A3A5D0D8}"/>
              </a:ext>
            </a:extLst>
          </p:cNvPr>
          <p:cNvSpPr>
            <a:spLocks noGrp="1"/>
          </p:cNvSpPr>
          <p:nvPr>
            <p:ph type="title"/>
          </p:nvPr>
        </p:nvSpPr>
        <p:spPr/>
        <p:txBody>
          <a:bodyPr/>
          <a:lstStyle/>
          <a:p>
            <a:pPr algn="l" rtl="0"/>
            <a:r>
              <a:rPr lang="en-US" dirty="0"/>
              <a:t>Seq2Sqs Models</a:t>
            </a:r>
            <a:br>
              <a:rPr lang="en-US" dirty="0"/>
            </a:br>
            <a:endParaRPr lang="ar-EG" dirty="0"/>
          </a:p>
        </p:txBody>
      </p:sp>
      <p:sp>
        <p:nvSpPr>
          <p:cNvPr id="3" name="Content Placeholder 2">
            <a:extLst>
              <a:ext uri="{FF2B5EF4-FFF2-40B4-BE49-F238E27FC236}">
                <a16:creationId xmlns:a16="http://schemas.microsoft.com/office/drawing/2014/main" id="{6842539E-EA04-4510-ABE2-1777458DFF6C}"/>
              </a:ext>
            </a:extLst>
          </p:cNvPr>
          <p:cNvSpPr>
            <a:spLocks noGrp="1"/>
          </p:cNvSpPr>
          <p:nvPr>
            <p:ph idx="1"/>
          </p:nvPr>
        </p:nvSpPr>
        <p:spPr/>
        <p:txBody>
          <a:bodyPr>
            <a:normAutofit fontScale="85000" lnSpcReduction="10000"/>
          </a:bodyPr>
          <a:lstStyle/>
          <a:p>
            <a:pPr marL="0" indent="0" algn="l" rtl="0">
              <a:buNone/>
            </a:pPr>
            <a:r>
              <a:rPr lang="en-US" dirty="0"/>
              <a:t>Unlike sequence prediction with a single RNN, where every input corresponds to an output, the seq2seq model frees us from sequence length and order, which makes it ideal for translation between two languages.</a:t>
            </a:r>
          </a:p>
          <a:p>
            <a:pPr marL="0" indent="0" algn="l" rtl="0">
              <a:buNone/>
            </a:pPr>
            <a:r>
              <a:rPr lang="en-US" dirty="0"/>
              <a:t>Consider the sentence “Je ne </a:t>
            </a:r>
            <a:r>
              <a:rPr lang="en-US" dirty="0" err="1"/>
              <a:t>suis</a:t>
            </a:r>
            <a:r>
              <a:rPr lang="en-US" dirty="0"/>
              <a:t> pas le chat noir” → “I am not the black cat”. Most of the words in the input sentence have a direct translation in the output sentence, but are in slightly different orders, e.g. “chat noir” and “black cat”. Because of the “ne/pas” construction there is also one more word in the input sentence. It would be difficult to produce a correct translation directly from the sequence of input words.</a:t>
            </a:r>
          </a:p>
          <a:p>
            <a:pPr marL="0" indent="0" algn="l" rtl="0">
              <a:buNone/>
            </a:pPr>
            <a:r>
              <a:rPr lang="en-US" dirty="0"/>
              <a:t>With a seq2seq model the encoder creates a single vector which, in the ideal case, encodes the “meaning” of the input sequence into a single vector — a single point in some N dimensional space of sentences.</a:t>
            </a:r>
            <a:endParaRPr lang="ar-EG" dirty="0"/>
          </a:p>
        </p:txBody>
      </p:sp>
    </p:spTree>
    <p:extLst>
      <p:ext uri="{BB962C8B-B14F-4D97-AF65-F5344CB8AC3E}">
        <p14:creationId xmlns:p14="http://schemas.microsoft.com/office/powerpoint/2010/main" val="2368106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91BD-CA6D-4A7B-80D2-461D8E0D7BD9}"/>
              </a:ext>
            </a:extLst>
          </p:cNvPr>
          <p:cNvSpPr>
            <a:spLocks noGrp="1"/>
          </p:cNvSpPr>
          <p:nvPr>
            <p:ph type="title"/>
          </p:nvPr>
        </p:nvSpPr>
        <p:spPr/>
        <p:txBody>
          <a:bodyPr/>
          <a:lstStyle/>
          <a:p>
            <a:pPr algn="l" rtl="0"/>
            <a:r>
              <a:rPr lang="en-US" dirty="0"/>
              <a:t>Attention Models</a:t>
            </a:r>
            <a:br>
              <a:rPr lang="en-US" dirty="0"/>
            </a:br>
            <a:endParaRPr lang="ar-EG" dirty="0"/>
          </a:p>
        </p:txBody>
      </p:sp>
      <p:sp>
        <p:nvSpPr>
          <p:cNvPr id="3" name="Content Placeholder 2">
            <a:extLst>
              <a:ext uri="{FF2B5EF4-FFF2-40B4-BE49-F238E27FC236}">
                <a16:creationId xmlns:a16="http://schemas.microsoft.com/office/drawing/2014/main" id="{1C71AEFC-E08A-4F3A-8884-BD9D1FA533C2}"/>
              </a:ext>
            </a:extLst>
          </p:cNvPr>
          <p:cNvSpPr>
            <a:spLocks noGrp="1"/>
          </p:cNvSpPr>
          <p:nvPr>
            <p:ph idx="1"/>
          </p:nvPr>
        </p:nvSpPr>
        <p:spPr>
          <a:xfrm>
            <a:off x="1154545" y="1644073"/>
            <a:ext cx="6825673" cy="4405871"/>
          </a:xfrm>
        </p:spPr>
        <p:txBody>
          <a:bodyPr>
            <a:normAutofit fontScale="85000" lnSpcReduction="20000"/>
          </a:bodyPr>
          <a:lstStyle/>
          <a:p>
            <a:pPr algn="l" rtl="0"/>
            <a:r>
              <a:rPr lang="en-US" dirty="0"/>
              <a:t>Attention allows the decoder network to “focus” on a different part of the encoder’s outputs for every step of the decoder’s own outputs. First we calculate a set of attention weights. These will be multiplied by the encoder output vectors to create a weighted combination. The result (called </a:t>
            </a:r>
            <a:r>
              <a:rPr lang="en-US" dirty="0" err="1"/>
              <a:t>attn_applied</a:t>
            </a:r>
            <a:r>
              <a:rPr lang="en-US" dirty="0"/>
              <a:t> in the code) should contain information about that specific part of the input sequence, and thus help the decoder choose the right output words.</a:t>
            </a:r>
          </a:p>
          <a:p>
            <a:pPr algn="l" rtl="0"/>
            <a:r>
              <a:rPr lang="en-US" dirty="0"/>
              <a:t>Calculating the attention weights is done with another feed-forward layer attn, using the decoder’s input and hidden state as inputs. Because there are sentences of all sizes in the training data, to actually create and train this layer we have to choose a maximum sentence length (input length, for encoder outputs) that it can apply to. Sentences of the maximum length will use all the attention weights, while shorter sentences will only use the first few.</a:t>
            </a:r>
            <a:endParaRPr lang="ar-EG" dirty="0"/>
          </a:p>
        </p:txBody>
      </p:sp>
      <p:pic>
        <p:nvPicPr>
          <p:cNvPr id="4099" name="Picture 3">
            <a:extLst>
              <a:ext uri="{FF2B5EF4-FFF2-40B4-BE49-F238E27FC236}">
                <a16:creationId xmlns:a16="http://schemas.microsoft.com/office/drawing/2014/main" id="{3A8C5D0E-8903-4D84-97B2-1E27B8416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086" y="2401455"/>
            <a:ext cx="31623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550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5C90-AAF9-41E5-BABC-D26C579FA4C2}"/>
              </a:ext>
            </a:extLst>
          </p:cNvPr>
          <p:cNvSpPr>
            <a:spLocks noGrp="1"/>
          </p:cNvSpPr>
          <p:nvPr>
            <p:ph type="title"/>
          </p:nvPr>
        </p:nvSpPr>
        <p:spPr/>
        <p:txBody>
          <a:bodyPr/>
          <a:lstStyle/>
          <a:p>
            <a:pPr algn="l" rtl="0"/>
            <a:r>
              <a:rPr lang="en-US" dirty="0"/>
              <a:t>Further Readings</a:t>
            </a:r>
            <a:br>
              <a:rPr lang="en-US" dirty="0"/>
            </a:br>
            <a:endParaRPr lang="ar-EG" dirty="0"/>
          </a:p>
        </p:txBody>
      </p:sp>
      <p:sp>
        <p:nvSpPr>
          <p:cNvPr id="3" name="Content Placeholder 2">
            <a:extLst>
              <a:ext uri="{FF2B5EF4-FFF2-40B4-BE49-F238E27FC236}">
                <a16:creationId xmlns:a16="http://schemas.microsoft.com/office/drawing/2014/main" id="{7B12B891-E8E5-4A84-AD19-47DD21999E27}"/>
              </a:ext>
            </a:extLst>
          </p:cNvPr>
          <p:cNvSpPr>
            <a:spLocks noGrp="1"/>
          </p:cNvSpPr>
          <p:nvPr>
            <p:ph idx="1"/>
          </p:nvPr>
        </p:nvSpPr>
        <p:spPr/>
        <p:txBody>
          <a:bodyPr/>
          <a:lstStyle/>
          <a:p>
            <a:pPr algn="l" rtl="0"/>
            <a:r>
              <a:rPr lang="en-US" b="1" dirty="0">
                <a:hlinkClick r:id="rId2"/>
              </a:rPr>
              <a:t>Sequence to Sequence Learning with Neural Networks</a:t>
            </a:r>
            <a:endParaRPr lang="en-US" b="1" dirty="0"/>
          </a:p>
          <a:p>
            <a:pPr algn="l" rtl="0"/>
            <a:r>
              <a:rPr lang="en-US" b="1" dirty="0">
                <a:hlinkClick r:id="rId3"/>
              </a:rPr>
              <a:t>Neural Machine Translation by Jointly Learning to Align and Translate</a:t>
            </a:r>
            <a:endParaRPr lang="en-US" b="1" dirty="0"/>
          </a:p>
          <a:p>
            <a:pPr algn="l" rtl="0"/>
            <a:r>
              <a:rPr lang="en-US" b="1" dirty="0">
                <a:hlinkClick r:id="rId4"/>
              </a:rPr>
              <a:t>A Neural Conversational Model</a:t>
            </a:r>
            <a:endParaRPr lang="en-US" b="1" dirty="0"/>
          </a:p>
          <a:p>
            <a:pPr algn="l" rtl="0"/>
            <a:r>
              <a:rPr lang="en-US" b="1" dirty="0">
                <a:hlinkClick r:id="rId5"/>
              </a:rPr>
              <a:t>Effective Approaches to Attention-based Neural Machine Translation</a:t>
            </a:r>
            <a:br>
              <a:rPr lang="en-US" dirty="0"/>
            </a:br>
            <a:endParaRPr lang="ar-EG" dirty="0"/>
          </a:p>
        </p:txBody>
      </p:sp>
    </p:spTree>
    <p:extLst>
      <p:ext uri="{BB962C8B-B14F-4D97-AF65-F5344CB8AC3E}">
        <p14:creationId xmlns:p14="http://schemas.microsoft.com/office/powerpoint/2010/main" val="1898665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5B91-3FB5-419B-9A7B-5AEEA1D98693}"/>
              </a:ext>
            </a:extLst>
          </p:cNvPr>
          <p:cNvSpPr>
            <a:spLocks noGrp="1"/>
          </p:cNvSpPr>
          <p:nvPr>
            <p:ph type="title"/>
          </p:nvPr>
        </p:nvSpPr>
        <p:spPr/>
        <p:txBody>
          <a:bodyPr/>
          <a:lstStyle/>
          <a:p>
            <a:pPr algn="l" rtl="0"/>
            <a:r>
              <a:rPr lang="en-US" dirty="0"/>
              <a:t>Code Time</a:t>
            </a:r>
            <a:br>
              <a:rPr lang="en-US" dirty="0"/>
            </a:br>
            <a:endParaRPr lang="ar-EG" dirty="0"/>
          </a:p>
        </p:txBody>
      </p:sp>
      <p:sp>
        <p:nvSpPr>
          <p:cNvPr id="3" name="Content Placeholder 2">
            <a:extLst>
              <a:ext uri="{FF2B5EF4-FFF2-40B4-BE49-F238E27FC236}">
                <a16:creationId xmlns:a16="http://schemas.microsoft.com/office/drawing/2014/main" id="{E0EE14F8-A92B-4826-A79C-9AA82ED93EC4}"/>
              </a:ext>
            </a:extLst>
          </p:cNvPr>
          <p:cNvSpPr>
            <a:spLocks noGrp="1"/>
          </p:cNvSpPr>
          <p:nvPr>
            <p:ph idx="1"/>
          </p:nvPr>
        </p:nvSpPr>
        <p:spPr>
          <a:xfrm>
            <a:off x="2773599" y="2052116"/>
            <a:ext cx="7796540" cy="764975"/>
          </a:xfrm>
        </p:spPr>
        <p:txBody>
          <a:bodyPr/>
          <a:lstStyle/>
          <a:p>
            <a:pPr marL="0" indent="0" algn="l" rtl="0">
              <a:buNone/>
            </a:pPr>
            <a:r>
              <a:rPr lang="en-US" dirty="0">
                <a:hlinkClick r:id="rId2"/>
              </a:rPr>
              <a:t>https://github.com/mma1979/pytorch-mt-workshop</a:t>
            </a:r>
            <a:endParaRPr lang="ar-EG" dirty="0"/>
          </a:p>
        </p:txBody>
      </p:sp>
      <p:pic>
        <p:nvPicPr>
          <p:cNvPr id="5122" name="Picture 2">
            <a:extLst>
              <a:ext uri="{FF2B5EF4-FFF2-40B4-BE49-F238E27FC236}">
                <a16:creationId xmlns:a16="http://schemas.microsoft.com/office/drawing/2014/main" id="{D48256F7-4604-4507-9DB8-CB0526AAD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981" y="2902526"/>
            <a:ext cx="2670464" cy="2670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008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0B8F-D031-4B51-9F0B-3E7785C80323}"/>
              </a:ext>
            </a:extLst>
          </p:cNvPr>
          <p:cNvSpPr>
            <a:spLocks noGrp="1"/>
          </p:cNvSpPr>
          <p:nvPr>
            <p:ph type="title"/>
          </p:nvPr>
        </p:nvSpPr>
        <p:spPr/>
        <p:txBody>
          <a:bodyPr/>
          <a:lstStyle/>
          <a:p>
            <a:pPr algn="l" rtl="0"/>
            <a:r>
              <a:rPr lang="en-US" dirty="0"/>
              <a:t>Thank You</a:t>
            </a:r>
            <a:endParaRPr lang="ar-EG" dirty="0"/>
          </a:p>
        </p:txBody>
      </p:sp>
      <p:sp>
        <p:nvSpPr>
          <p:cNvPr id="3" name="Content Placeholder 2">
            <a:extLst>
              <a:ext uri="{FF2B5EF4-FFF2-40B4-BE49-F238E27FC236}">
                <a16:creationId xmlns:a16="http://schemas.microsoft.com/office/drawing/2014/main" id="{3C3D0ED2-90EC-4DCC-83D5-E346EF2250E6}"/>
              </a:ext>
            </a:extLst>
          </p:cNvPr>
          <p:cNvSpPr>
            <a:spLocks noGrp="1"/>
          </p:cNvSpPr>
          <p:nvPr>
            <p:ph idx="1"/>
          </p:nvPr>
        </p:nvSpPr>
        <p:spPr>
          <a:xfrm>
            <a:off x="1265382" y="2181425"/>
            <a:ext cx="8072582" cy="3739084"/>
          </a:xfrm>
        </p:spPr>
        <p:txBody>
          <a:bodyPr>
            <a:normAutofit/>
          </a:bodyPr>
          <a:lstStyle/>
          <a:p>
            <a:pPr marL="0" indent="0" algn="ctr" rtl="0">
              <a:buNone/>
            </a:pPr>
            <a:r>
              <a:rPr lang="en-US" sz="2400" b="1" spc="300" dirty="0">
                <a:effectLst>
                  <a:outerShdw blurRad="38100" dist="38100" dir="2700000" algn="tl">
                    <a:srgbClr val="000000">
                      <a:alpha val="43137"/>
                    </a:srgbClr>
                  </a:outerShdw>
                </a:effectLst>
              </a:rPr>
              <a:t>Mohammed Abdelhay</a:t>
            </a:r>
          </a:p>
          <a:p>
            <a:pPr algn="l" rtl="0"/>
            <a:r>
              <a:rPr lang="en-US" b="1" dirty="0">
                <a:effectLst>
                  <a:outerShdw blurRad="38100" dist="38100" dir="2700000" algn="tl">
                    <a:srgbClr val="000000">
                      <a:alpha val="43137"/>
                    </a:srgbClr>
                  </a:outerShdw>
                </a:effectLst>
              </a:rPr>
              <a:t>Email:       mohammed_abdelhay@pg.cu.edu.eg</a:t>
            </a:r>
          </a:p>
          <a:p>
            <a:pPr algn="l" rtl="0"/>
            <a:r>
              <a:rPr lang="en-US" b="1" dirty="0">
                <a:effectLst>
                  <a:outerShdw blurRad="38100" dist="38100" dir="2700000" algn="tl">
                    <a:srgbClr val="000000">
                      <a:alpha val="43137"/>
                    </a:srgbClr>
                  </a:outerShdw>
                </a:effectLst>
              </a:rPr>
              <a:t>Mobile:    +201008983687</a:t>
            </a:r>
          </a:p>
          <a:p>
            <a:pPr algn="l" rtl="0"/>
            <a:r>
              <a:rPr lang="en-US" b="1" dirty="0">
                <a:effectLst>
                  <a:outerShdw blurRad="38100" dist="38100" dir="2700000" algn="tl">
                    <a:srgbClr val="000000">
                      <a:alpha val="43137"/>
                    </a:srgbClr>
                  </a:outerShdw>
                </a:effectLst>
              </a:rPr>
              <a:t>LinkedIn:  https://www.linkedin.com/in/mohammed-abdelhay/</a:t>
            </a:r>
          </a:p>
          <a:p>
            <a:pPr algn="l" rtl="0"/>
            <a:r>
              <a:rPr lang="en-US" b="1" dirty="0">
                <a:effectLst>
                  <a:outerShdw blurRad="38100" dist="38100" dir="2700000" algn="tl">
                    <a:srgbClr val="000000">
                      <a:alpha val="43137"/>
                    </a:srgbClr>
                  </a:outerShdw>
                </a:effectLst>
              </a:rPr>
              <a:t>GitHub:     https://github.com/mma1979</a:t>
            </a:r>
            <a:endParaRPr lang="ar-EG" b="1" dirty="0">
              <a:effectLst>
                <a:outerShdw blurRad="38100" dist="38100" dir="2700000" algn="tl">
                  <a:srgbClr val="000000">
                    <a:alpha val="43137"/>
                  </a:srgbClr>
                </a:outerShdw>
              </a:effectLst>
            </a:endParaRPr>
          </a:p>
          <a:p>
            <a:pPr marL="0" indent="0" algn="l" rtl="0">
              <a:buNone/>
            </a:pPr>
            <a:endParaRPr lang="ar-EG" dirty="0"/>
          </a:p>
        </p:txBody>
      </p:sp>
      <p:pic>
        <p:nvPicPr>
          <p:cNvPr id="4" name="Content Placeholder 4">
            <a:extLst>
              <a:ext uri="{FF2B5EF4-FFF2-40B4-BE49-F238E27FC236}">
                <a16:creationId xmlns:a16="http://schemas.microsoft.com/office/drawing/2014/main" id="{388C7B18-2716-42A2-AFB1-8AFF58DD4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2018" y="937491"/>
            <a:ext cx="2514600" cy="2514600"/>
          </a:xfrm>
          <a:prstGeom prst="rect">
            <a:avLst/>
          </a:prstGeom>
        </p:spPr>
      </p:pic>
    </p:spTree>
    <p:extLst>
      <p:ext uri="{BB962C8B-B14F-4D97-AF65-F5344CB8AC3E}">
        <p14:creationId xmlns:p14="http://schemas.microsoft.com/office/powerpoint/2010/main" val="117453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CFB52-4ACD-42FE-A42C-00CB2EF9B51D}"/>
              </a:ext>
            </a:extLst>
          </p:cNvPr>
          <p:cNvSpPr>
            <a:spLocks noGrp="1"/>
          </p:cNvSpPr>
          <p:nvPr>
            <p:ph type="title"/>
          </p:nvPr>
        </p:nvSpPr>
        <p:spPr/>
        <p:txBody>
          <a:bodyPr/>
          <a:lstStyle/>
          <a:p>
            <a:pPr algn="l" rtl="0"/>
            <a:r>
              <a:rPr lang="en-US" cap="all" dirty="0"/>
              <a:t>WHAT IS PYTORCH?</a:t>
            </a:r>
            <a:endParaRPr lang="ar-EG" dirty="0"/>
          </a:p>
        </p:txBody>
      </p:sp>
      <p:sp>
        <p:nvSpPr>
          <p:cNvPr id="3" name="Content Placeholder 2">
            <a:extLst>
              <a:ext uri="{FF2B5EF4-FFF2-40B4-BE49-F238E27FC236}">
                <a16:creationId xmlns:a16="http://schemas.microsoft.com/office/drawing/2014/main" id="{EC717D8C-264C-40B3-BE18-1248BA97AD12}"/>
              </a:ext>
            </a:extLst>
          </p:cNvPr>
          <p:cNvSpPr>
            <a:spLocks noGrp="1"/>
          </p:cNvSpPr>
          <p:nvPr>
            <p:ph sz="half" idx="1"/>
          </p:nvPr>
        </p:nvSpPr>
        <p:spPr>
          <a:xfrm>
            <a:off x="2605373" y="2052116"/>
            <a:ext cx="5532151" cy="3997828"/>
          </a:xfrm>
        </p:spPr>
        <p:txBody>
          <a:bodyPr>
            <a:normAutofit fontScale="92500"/>
          </a:bodyPr>
          <a:lstStyle/>
          <a:p>
            <a:pPr marL="0" indent="0" algn="l" rtl="0">
              <a:buNone/>
            </a:pPr>
            <a:r>
              <a:rPr lang="en-US" dirty="0"/>
              <a:t>PyTorch is an open source machine learning library used primarily for applications such as computer vision and natural language processing.</a:t>
            </a:r>
          </a:p>
          <a:p>
            <a:pPr marL="0" indent="0" algn="l" rtl="0">
              <a:buNone/>
            </a:pPr>
            <a:r>
              <a:rPr lang="en-US" dirty="0"/>
              <a:t>It’s a Python-based scientific computing package targeted at two sets of audiences:</a:t>
            </a:r>
          </a:p>
          <a:p>
            <a:pPr algn="l" rtl="0"/>
            <a:r>
              <a:rPr lang="en-US" dirty="0"/>
              <a:t>A replacement for NumPy to use the power of GPUs</a:t>
            </a:r>
          </a:p>
          <a:p>
            <a:pPr algn="l" rtl="0"/>
            <a:r>
              <a:rPr lang="en-US" dirty="0"/>
              <a:t>a deep learning research platform that provides maximum flexibility and speed</a:t>
            </a:r>
          </a:p>
          <a:p>
            <a:pPr marL="0" indent="0" algn="l" rtl="0">
              <a:buNone/>
            </a:pPr>
            <a:endParaRPr lang="ar-EG" dirty="0"/>
          </a:p>
        </p:txBody>
      </p:sp>
      <p:pic>
        <p:nvPicPr>
          <p:cNvPr id="6" name="Content Placeholder 5">
            <a:extLst>
              <a:ext uri="{FF2B5EF4-FFF2-40B4-BE49-F238E27FC236}">
                <a16:creationId xmlns:a16="http://schemas.microsoft.com/office/drawing/2014/main" id="{FB1341AF-0BF4-4C19-B8F9-34895BC674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8540148" y="2207491"/>
            <a:ext cx="2755077" cy="2410691"/>
          </a:xfrm>
        </p:spPr>
      </p:pic>
    </p:spTree>
    <p:extLst>
      <p:ext uri="{BB962C8B-B14F-4D97-AF65-F5344CB8AC3E}">
        <p14:creationId xmlns:p14="http://schemas.microsoft.com/office/powerpoint/2010/main" val="4237722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1EEC-15B9-4CC2-A685-774BBD3B58F5}"/>
              </a:ext>
            </a:extLst>
          </p:cNvPr>
          <p:cNvSpPr>
            <a:spLocks noGrp="1"/>
          </p:cNvSpPr>
          <p:nvPr>
            <p:ph type="title"/>
          </p:nvPr>
        </p:nvSpPr>
        <p:spPr/>
        <p:txBody>
          <a:bodyPr/>
          <a:lstStyle/>
          <a:p>
            <a:pPr algn="l" rtl="0"/>
            <a:r>
              <a:rPr lang="en-US" dirty="0"/>
              <a:t>Why PyTorch?</a:t>
            </a:r>
            <a:br>
              <a:rPr lang="en-US" dirty="0"/>
            </a:br>
            <a:endParaRPr lang="ar-EG" dirty="0"/>
          </a:p>
        </p:txBody>
      </p:sp>
      <p:sp>
        <p:nvSpPr>
          <p:cNvPr id="5" name="Content Placeholder 4">
            <a:extLst>
              <a:ext uri="{FF2B5EF4-FFF2-40B4-BE49-F238E27FC236}">
                <a16:creationId xmlns:a16="http://schemas.microsoft.com/office/drawing/2014/main" id="{304EBB98-4E9A-4ABA-BA87-763C98E5E0C7}"/>
              </a:ext>
            </a:extLst>
          </p:cNvPr>
          <p:cNvSpPr>
            <a:spLocks noGrp="1"/>
          </p:cNvSpPr>
          <p:nvPr>
            <p:ph idx="1"/>
          </p:nvPr>
        </p:nvSpPr>
        <p:spPr/>
        <p:txBody>
          <a:bodyPr/>
          <a:lstStyle/>
          <a:p>
            <a:pPr marL="457200" indent="-457200" algn="l" rtl="0">
              <a:buAutoNum type="arabicPeriod"/>
            </a:pPr>
            <a:r>
              <a:rPr lang="en-US" b="1" dirty="0"/>
              <a:t>PyTorch is Pythonic</a:t>
            </a:r>
          </a:p>
          <a:p>
            <a:pPr marL="0" indent="0" algn="l" rtl="0">
              <a:buNone/>
            </a:pPr>
            <a:r>
              <a:rPr lang="en-US" dirty="0"/>
              <a:t>PyTorch is built to be seamlessly integrated with Python and its popular libraries like NumPy. Check out the code snippet below to see how easy it is to manipulate a NumPy array using PyTorch:</a:t>
            </a:r>
            <a:endParaRPr lang="en-US" b="1" dirty="0"/>
          </a:p>
          <a:p>
            <a:pPr algn="l" rtl="0"/>
            <a:endParaRPr lang="ar-EG" dirty="0"/>
          </a:p>
        </p:txBody>
      </p:sp>
    </p:spTree>
    <p:extLst>
      <p:ext uri="{BB962C8B-B14F-4D97-AF65-F5344CB8AC3E}">
        <p14:creationId xmlns:p14="http://schemas.microsoft.com/office/powerpoint/2010/main" val="364585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AD68-52C8-447B-A72A-4AEF10A318AC}"/>
              </a:ext>
            </a:extLst>
          </p:cNvPr>
          <p:cNvSpPr>
            <a:spLocks noGrp="1"/>
          </p:cNvSpPr>
          <p:nvPr>
            <p:ph type="title" idx="4294967295"/>
          </p:nvPr>
        </p:nvSpPr>
        <p:spPr>
          <a:xfrm>
            <a:off x="4233863" y="808038"/>
            <a:ext cx="7958137" cy="1077912"/>
          </a:xfrm>
        </p:spPr>
        <p:txBody>
          <a:bodyPr/>
          <a:lstStyle/>
          <a:p>
            <a:r>
              <a:rPr lang="en-US" dirty="0"/>
              <a:t>	</a:t>
            </a:r>
            <a:endParaRPr lang="ar-EG" dirty="0"/>
          </a:p>
        </p:txBody>
      </p:sp>
      <p:pic>
        <p:nvPicPr>
          <p:cNvPr id="4" name="Content Placeholder 3">
            <a:extLst>
              <a:ext uri="{FF2B5EF4-FFF2-40B4-BE49-F238E27FC236}">
                <a16:creationId xmlns:a16="http://schemas.microsoft.com/office/drawing/2014/main" id="{1BC1083E-92BC-4BB5-B98F-94AE3A57295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96962" y="311943"/>
            <a:ext cx="9998075" cy="6234113"/>
          </a:xfrm>
          <a:prstGeom prst="rect">
            <a:avLst/>
          </a:prstGeom>
        </p:spPr>
      </p:pic>
    </p:spTree>
    <p:extLst>
      <p:ext uri="{BB962C8B-B14F-4D97-AF65-F5344CB8AC3E}">
        <p14:creationId xmlns:p14="http://schemas.microsoft.com/office/powerpoint/2010/main" val="28263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D90F-4240-401E-A425-2EF77948E391}"/>
              </a:ext>
            </a:extLst>
          </p:cNvPr>
          <p:cNvSpPr>
            <a:spLocks noGrp="1"/>
          </p:cNvSpPr>
          <p:nvPr>
            <p:ph type="title"/>
          </p:nvPr>
        </p:nvSpPr>
        <p:spPr/>
        <p:txBody>
          <a:bodyPr/>
          <a:lstStyle/>
          <a:p>
            <a:pPr algn="l" rtl="0"/>
            <a:r>
              <a:rPr lang="en-US" dirty="0"/>
              <a:t>Why PyTorch?</a:t>
            </a:r>
            <a:endParaRPr lang="ar-EG" dirty="0"/>
          </a:p>
        </p:txBody>
      </p:sp>
      <p:sp>
        <p:nvSpPr>
          <p:cNvPr id="3" name="Content Placeholder 2">
            <a:extLst>
              <a:ext uri="{FF2B5EF4-FFF2-40B4-BE49-F238E27FC236}">
                <a16:creationId xmlns:a16="http://schemas.microsoft.com/office/drawing/2014/main" id="{74FB8616-191E-4164-87EC-A91B6AD25C60}"/>
              </a:ext>
            </a:extLst>
          </p:cNvPr>
          <p:cNvSpPr>
            <a:spLocks noGrp="1"/>
          </p:cNvSpPr>
          <p:nvPr>
            <p:ph idx="1"/>
          </p:nvPr>
        </p:nvSpPr>
        <p:spPr/>
        <p:txBody>
          <a:bodyPr/>
          <a:lstStyle/>
          <a:p>
            <a:pPr marL="0" indent="0" algn="l" rtl="0">
              <a:buNone/>
            </a:pPr>
            <a:r>
              <a:rPr lang="en-US" b="1" dirty="0"/>
              <a:t>2. Easy to learn</a:t>
            </a:r>
          </a:p>
          <a:p>
            <a:pPr marL="0" indent="0" algn="l" rtl="0">
              <a:buNone/>
            </a:pPr>
            <a:r>
              <a:rPr lang="en-US" dirty="0"/>
              <a:t>PyTorch is comparatively easier to learn than other deep learning frameworks. This is because its syntax and application are similar to many conventional programming languages like Python.</a:t>
            </a:r>
          </a:p>
          <a:p>
            <a:pPr marL="0" indent="0" algn="l" rtl="0">
              <a:buNone/>
            </a:pPr>
            <a:r>
              <a:rPr lang="en-US" dirty="0" err="1"/>
              <a:t>PyTorch’s</a:t>
            </a:r>
            <a:r>
              <a:rPr lang="en-US" dirty="0"/>
              <a:t> documentation is also very organized and helpful for beginners. And a focused community of developers are also helping to continuously improve PyTorch.</a:t>
            </a:r>
            <a:endParaRPr lang="en-US" b="1" dirty="0"/>
          </a:p>
          <a:p>
            <a:pPr marL="0" indent="0" algn="l" rtl="0">
              <a:buNone/>
            </a:pPr>
            <a:endParaRPr lang="en-US" b="1" dirty="0"/>
          </a:p>
          <a:p>
            <a:pPr algn="l" rtl="0"/>
            <a:endParaRPr lang="ar-EG" dirty="0"/>
          </a:p>
        </p:txBody>
      </p:sp>
      <p:pic>
        <p:nvPicPr>
          <p:cNvPr id="5" name="Picture 4">
            <a:extLst>
              <a:ext uri="{FF2B5EF4-FFF2-40B4-BE49-F238E27FC236}">
                <a16:creationId xmlns:a16="http://schemas.microsoft.com/office/drawing/2014/main" id="{31A41008-2CA7-4B90-97D2-74F06FCD7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901" y="4978400"/>
            <a:ext cx="4505325" cy="1759076"/>
          </a:xfrm>
          <a:prstGeom prst="rect">
            <a:avLst/>
          </a:prstGeom>
        </p:spPr>
      </p:pic>
    </p:spTree>
    <p:extLst>
      <p:ext uri="{BB962C8B-B14F-4D97-AF65-F5344CB8AC3E}">
        <p14:creationId xmlns:p14="http://schemas.microsoft.com/office/powerpoint/2010/main" val="118077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DDEA-250A-4E02-BB33-8317BF9CE1AF}"/>
              </a:ext>
            </a:extLst>
          </p:cNvPr>
          <p:cNvSpPr>
            <a:spLocks noGrp="1"/>
          </p:cNvSpPr>
          <p:nvPr>
            <p:ph type="title"/>
          </p:nvPr>
        </p:nvSpPr>
        <p:spPr/>
        <p:txBody>
          <a:bodyPr/>
          <a:lstStyle/>
          <a:p>
            <a:pPr algn="l" rtl="0"/>
            <a:r>
              <a:rPr lang="en-US" dirty="0"/>
              <a:t>Why PyTorch?</a:t>
            </a:r>
            <a:endParaRPr lang="ar-EG" dirty="0"/>
          </a:p>
        </p:txBody>
      </p:sp>
      <p:sp>
        <p:nvSpPr>
          <p:cNvPr id="3" name="Content Placeholder 2">
            <a:extLst>
              <a:ext uri="{FF2B5EF4-FFF2-40B4-BE49-F238E27FC236}">
                <a16:creationId xmlns:a16="http://schemas.microsoft.com/office/drawing/2014/main" id="{CB79A95C-ACC2-4AF4-B63E-1D221A5EB743}"/>
              </a:ext>
            </a:extLst>
          </p:cNvPr>
          <p:cNvSpPr>
            <a:spLocks noGrp="1"/>
          </p:cNvSpPr>
          <p:nvPr>
            <p:ph idx="1"/>
          </p:nvPr>
        </p:nvSpPr>
        <p:spPr/>
        <p:txBody>
          <a:bodyPr/>
          <a:lstStyle/>
          <a:p>
            <a:pPr marL="0" indent="0" algn="l" rtl="0">
              <a:buNone/>
            </a:pPr>
            <a:r>
              <a:rPr lang="en-US" dirty="0"/>
              <a:t>3. </a:t>
            </a:r>
            <a:r>
              <a:rPr lang="en-US" b="1" dirty="0"/>
              <a:t>Higher developer productivity</a:t>
            </a:r>
          </a:p>
          <a:p>
            <a:pPr marL="0" indent="0" algn="l" rtl="0">
              <a:buNone/>
            </a:pPr>
            <a:r>
              <a:rPr lang="en-US" dirty="0"/>
              <a:t>PyTorch is very simple to use, which also means that the learning curve for developers is relatively short.</a:t>
            </a:r>
          </a:p>
          <a:p>
            <a:pPr marL="0" indent="0" algn="l" rtl="0">
              <a:buNone/>
            </a:pPr>
            <a:endParaRPr lang="en-US" b="1" dirty="0"/>
          </a:p>
        </p:txBody>
      </p:sp>
      <p:pic>
        <p:nvPicPr>
          <p:cNvPr id="5" name="Picture 4">
            <a:extLst>
              <a:ext uri="{FF2B5EF4-FFF2-40B4-BE49-F238E27FC236}">
                <a16:creationId xmlns:a16="http://schemas.microsoft.com/office/drawing/2014/main" id="{37FBE1E1-09FD-429B-BD00-4BBB9B51B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737" y="4561032"/>
            <a:ext cx="4505325" cy="2095500"/>
          </a:xfrm>
          <a:prstGeom prst="rect">
            <a:avLst/>
          </a:prstGeom>
        </p:spPr>
      </p:pic>
    </p:spTree>
    <p:extLst>
      <p:ext uri="{BB962C8B-B14F-4D97-AF65-F5344CB8AC3E}">
        <p14:creationId xmlns:p14="http://schemas.microsoft.com/office/powerpoint/2010/main" val="387102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742D-E08A-46C5-8C5E-17C1CDBA193D}"/>
              </a:ext>
            </a:extLst>
          </p:cNvPr>
          <p:cNvSpPr>
            <a:spLocks noGrp="1"/>
          </p:cNvSpPr>
          <p:nvPr>
            <p:ph type="title"/>
          </p:nvPr>
        </p:nvSpPr>
        <p:spPr/>
        <p:txBody>
          <a:bodyPr/>
          <a:lstStyle/>
          <a:p>
            <a:pPr algn="l" rtl="0"/>
            <a:r>
              <a:rPr lang="en-US" dirty="0"/>
              <a:t>Why PyTorch?</a:t>
            </a:r>
            <a:endParaRPr lang="ar-EG" dirty="0"/>
          </a:p>
        </p:txBody>
      </p:sp>
      <p:sp>
        <p:nvSpPr>
          <p:cNvPr id="3" name="Content Placeholder 2">
            <a:extLst>
              <a:ext uri="{FF2B5EF4-FFF2-40B4-BE49-F238E27FC236}">
                <a16:creationId xmlns:a16="http://schemas.microsoft.com/office/drawing/2014/main" id="{7CAC9D5A-DD5D-4F03-B985-792E8EA090BF}"/>
              </a:ext>
            </a:extLst>
          </p:cNvPr>
          <p:cNvSpPr>
            <a:spLocks noGrp="1"/>
          </p:cNvSpPr>
          <p:nvPr>
            <p:ph idx="1"/>
          </p:nvPr>
        </p:nvSpPr>
        <p:spPr>
          <a:xfrm>
            <a:off x="1459345" y="2052116"/>
            <a:ext cx="9110794" cy="3674429"/>
          </a:xfrm>
        </p:spPr>
        <p:txBody>
          <a:bodyPr/>
          <a:lstStyle/>
          <a:p>
            <a:pPr marL="0" indent="0" algn="l" rtl="0">
              <a:buNone/>
            </a:pPr>
            <a:r>
              <a:rPr lang="en-US" b="1" dirty="0"/>
              <a:t>4. Easy debugging</a:t>
            </a:r>
          </a:p>
          <a:p>
            <a:pPr marL="0" indent="0" algn="l" rtl="0">
              <a:buNone/>
            </a:pPr>
            <a:r>
              <a:rPr lang="en-US" dirty="0"/>
              <a:t>As PyTorch is deeply integrated with Python, many Python debugging tools can also be used in PyTorch code. Specifically, Python’s </a:t>
            </a:r>
            <a:r>
              <a:rPr lang="en-US" dirty="0" err="1">
                <a:hlinkClick r:id="rId2"/>
              </a:rPr>
              <a:t>pdb</a:t>
            </a:r>
            <a:r>
              <a:rPr lang="en-US" dirty="0"/>
              <a:t> and </a:t>
            </a:r>
            <a:r>
              <a:rPr lang="en-US" dirty="0" err="1">
                <a:hlinkClick r:id="rId3"/>
              </a:rPr>
              <a:t>ipdb</a:t>
            </a:r>
            <a:r>
              <a:rPr lang="en-US" dirty="0"/>
              <a:t> tools can be used for this kind of debugging in PyTorch.</a:t>
            </a:r>
          </a:p>
          <a:p>
            <a:pPr marL="0" indent="0" algn="l" rtl="0">
              <a:buNone/>
            </a:pPr>
            <a:endParaRPr lang="en-US" dirty="0"/>
          </a:p>
          <a:p>
            <a:pPr marL="0" indent="0" algn="l" rtl="0">
              <a:buNone/>
            </a:pPr>
            <a:endParaRPr lang="en-US" b="1" dirty="0"/>
          </a:p>
          <a:p>
            <a:pPr marL="0" indent="0" algn="l" rtl="0">
              <a:buNone/>
            </a:pPr>
            <a:endParaRPr lang="ar-EG" dirty="0"/>
          </a:p>
        </p:txBody>
      </p:sp>
      <p:pic>
        <p:nvPicPr>
          <p:cNvPr id="10" name="Picture 9">
            <a:extLst>
              <a:ext uri="{FF2B5EF4-FFF2-40B4-BE49-F238E27FC236}">
                <a16:creationId xmlns:a16="http://schemas.microsoft.com/office/drawing/2014/main" id="{D9AC65CA-4205-4B60-A987-0DC9CE54F4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861" y="4272107"/>
            <a:ext cx="8277225" cy="2266950"/>
          </a:xfrm>
          <a:prstGeom prst="rect">
            <a:avLst/>
          </a:prstGeom>
        </p:spPr>
      </p:pic>
    </p:spTree>
    <p:extLst>
      <p:ext uri="{BB962C8B-B14F-4D97-AF65-F5344CB8AC3E}">
        <p14:creationId xmlns:p14="http://schemas.microsoft.com/office/powerpoint/2010/main" val="3199018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8307-3A8F-42FA-A19F-CC77CDC5DDFB}"/>
              </a:ext>
            </a:extLst>
          </p:cNvPr>
          <p:cNvSpPr>
            <a:spLocks noGrp="1"/>
          </p:cNvSpPr>
          <p:nvPr>
            <p:ph type="title"/>
          </p:nvPr>
        </p:nvSpPr>
        <p:spPr/>
        <p:txBody>
          <a:bodyPr/>
          <a:lstStyle/>
          <a:p>
            <a:pPr algn="l" rtl="0"/>
            <a:r>
              <a:rPr lang="en-US" dirty="0"/>
              <a:t>Why PyTorch?</a:t>
            </a:r>
            <a:endParaRPr lang="ar-EG" dirty="0"/>
          </a:p>
        </p:txBody>
      </p:sp>
      <p:sp>
        <p:nvSpPr>
          <p:cNvPr id="3" name="Content Placeholder 2">
            <a:extLst>
              <a:ext uri="{FF2B5EF4-FFF2-40B4-BE49-F238E27FC236}">
                <a16:creationId xmlns:a16="http://schemas.microsoft.com/office/drawing/2014/main" id="{58041935-F430-43CB-8DB6-76B4D49FBBBA}"/>
              </a:ext>
            </a:extLst>
          </p:cNvPr>
          <p:cNvSpPr>
            <a:spLocks noGrp="1"/>
          </p:cNvSpPr>
          <p:nvPr>
            <p:ph idx="1"/>
          </p:nvPr>
        </p:nvSpPr>
        <p:spPr>
          <a:xfrm>
            <a:off x="2773599" y="1366983"/>
            <a:ext cx="7796540" cy="3011054"/>
          </a:xfrm>
        </p:spPr>
        <p:txBody>
          <a:bodyPr>
            <a:normAutofit lnSpcReduction="10000"/>
          </a:bodyPr>
          <a:lstStyle/>
          <a:p>
            <a:pPr marL="0" indent="0" algn="l" rtl="0">
              <a:buNone/>
            </a:pPr>
            <a:r>
              <a:rPr lang="en-US" dirty="0"/>
              <a:t>5. </a:t>
            </a:r>
            <a:r>
              <a:rPr lang="en-US" b="1" dirty="0"/>
              <a:t>Data Parallelism</a:t>
            </a:r>
          </a:p>
          <a:p>
            <a:pPr marL="0" indent="0" algn="l" rtl="0">
              <a:buNone/>
            </a:pPr>
            <a:r>
              <a:rPr lang="en-US" dirty="0"/>
              <a:t>PyTorch has a very useful feature known as data parallelism. Using this feature, PyTorch can distribute computational work among multiple CPU or GPU cores.</a:t>
            </a:r>
          </a:p>
          <a:p>
            <a:pPr marL="0" indent="0" algn="l" rtl="0">
              <a:buNone/>
            </a:pPr>
            <a:r>
              <a:rPr lang="en-US" dirty="0"/>
              <a:t>This feature of PyTorch allows us to use </a:t>
            </a:r>
            <a:r>
              <a:rPr lang="en-US" dirty="0" err="1"/>
              <a:t>torch.nn.DataParallel</a:t>
            </a:r>
            <a:r>
              <a:rPr lang="en-US" dirty="0"/>
              <a:t> to wrap any module and helps us do parallel processing over batch dimension.</a:t>
            </a:r>
            <a:endParaRPr lang="ar-EG" dirty="0"/>
          </a:p>
        </p:txBody>
      </p:sp>
      <p:pic>
        <p:nvPicPr>
          <p:cNvPr id="14" name="Picture 13">
            <a:extLst>
              <a:ext uri="{FF2B5EF4-FFF2-40B4-BE49-F238E27FC236}">
                <a16:creationId xmlns:a16="http://schemas.microsoft.com/office/drawing/2014/main" id="{40254052-900B-490E-AD2B-2A7DA007E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901" y="4461164"/>
            <a:ext cx="8325808" cy="1992889"/>
          </a:xfrm>
          <a:prstGeom prst="rect">
            <a:avLst/>
          </a:prstGeom>
        </p:spPr>
      </p:pic>
    </p:spTree>
    <p:extLst>
      <p:ext uri="{BB962C8B-B14F-4D97-AF65-F5344CB8AC3E}">
        <p14:creationId xmlns:p14="http://schemas.microsoft.com/office/powerpoint/2010/main" val="2366988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3874</TotalTime>
  <Words>1616</Words>
  <Application>Microsoft Office PowerPoint</Application>
  <PresentationFormat>Widescreen</PresentationFormat>
  <Paragraphs>91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MS Shell Dlg 2</vt:lpstr>
      <vt:lpstr>Wingdings</vt:lpstr>
      <vt:lpstr>Wingdings 3</vt:lpstr>
      <vt:lpstr>Madison</vt:lpstr>
      <vt:lpstr>Machine Translation</vt:lpstr>
      <vt:lpstr>Agenda</vt:lpstr>
      <vt:lpstr>WHAT IS PYTORCH?</vt:lpstr>
      <vt:lpstr>Why PyTorch? </vt:lpstr>
      <vt:lpstr> </vt:lpstr>
      <vt:lpstr>Why PyTorch?</vt:lpstr>
      <vt:lpstr>Why PyTorch?</vt:lpstr>
      <vt:lpstr>Why PyTorch?</vt:lpstr>
      <vt:lpstr>Why PyTorch?</vt:lpstr>
      <vt:lpstr>Why PyTorch?</vt:lpstr>
      <vt:lpstr>PowerPoint Presentation</vt:lpstr>
      <vt:lpstr>Why PyTorch?</vt:lpstr>
      <vt:lpstr>Why PyTorch?</vt:lpstr>
      <vt:lpstr>Why PyTorch?</vt:lpstr>
      <vt:lpstr>Why PyTorch?</vt:lpstr>
      <vt:lpstr>Why PyTorch?</vt:lpstr>
      <vt:lpstr>What is Machine Translation (MT)? </vt:lpstr>
      <vt:lpstr>MT Systems </vt:lpstr>
      <vt:lpstr>PowerPoint Presentation</vt:lpstr>
      <vt:lpstr>Seq2Sqs Models </vt:lpstr>
      <vt:lpstr>Seq2Sqs Models </vt:lpstr>
      <vt:lpstr>Attention Models </vt:lpstr>
      <vt:lpstr>Further Readings </vt:lpstr>
      <vt:lpstr>Code Time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Translation</dc:title>
  <dc:creator>Mohammed Abdelhay</dc:creator>
  <cp:lastModifiedBy>Mohammed Abdelhay</cp:lastModifiedBy>
  <cp:revision>40</cp:revision>
  <dcterms:created xsi:type="dcterms:W3CDTF">2019-12-07T15:10:56Z</dcterms:created>
  <dcterms:modified xsi:type="dcterms:W3CDTF">2019-12-10T07:45:17Z</dcterms:modified>
</cp:coreProperties>
</file>