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7" r:id="rId5"/>
    <p:sldId id="258" r:id="rId6"/>
    <p:sldId id="265" r:id="rId7"/>
    <p:sldId id="270" r:id="rId8"/>
    <p:sldId id="259" r:id="rId9"/>
    <p:sldId id="260" r:id="rId10"/>
    <p:sldId id="261" r:id="rId11"/>
    <p:sldId id="262" r:id="rId12"/>
    <p:sldId id="263" r:id="rId13"/>
    <p:sldId id="271" r:id="rId14"/>
    <p:sldId id="264" r:id="rId15"/>
    <p:sldId id="266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l Markus" initials="MM" lastIdx="0" clrIdx="0">
    <p:extLst>
      <p:ext uri="{19B8F6BF-5375-455C-9EA6-DF929625EA0E}">
        <p15:presenceInfo xmlns:p15="http://schemas.microsoft.com/office/powerpoint/2012/main" userId="Michal Mark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7CA5D3-E768-4F01-96FD-583EC1193A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94874-DBDE-4559-A2A8-0EC0E23039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945EC-E474-40CF-A8EA-B67A8E1DCE73}" type="datetimeFigureOut">
              <a:rPr lang="hu-HU" smtClean="0"/>
              <a:t>2020.06.11.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7F301-37F1-47AF-88F2-58CD69E422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60454-F73A-42D7-B0BF-9B51C3DB52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69C16-4F42-475D-B54D-FA15227CF9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38235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08158-0DC6-4E9C-A88D-D37B3CF94417}" type="datetimeFigureOut">
              <a:rPr lang="hu-HU" smtClean="0"/>
              <a:t>2020.06.11.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5C79A-BCA3-46CB-9A26-529749E7CF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8856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A505-0888-4F8B-A636-426F3419C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DD037-8153-4156-84EB-6B1FFF054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C6B9F-2573-40C8-96BF-6FF6DC43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B92E-A8FE-44E3-9059-E295F8C30AFC}" type="datetime1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AA146-AF82-43E2-A189-916ED2EF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B1ECA-2EC7-41A0-8E44-F7FFB8A4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188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1EC8-B9EF-4D5E-B0F1-7C731629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2C1C9-1711-4144-907C-80ACAFE88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E3E09-A41F-4F28-9485-BC1F165D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0B9C-7133-44AD-88BF-E2B1F68E679C}" type="datetime1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89BA1-5616-43DE-B7AB-363C10B9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53CAC-F9A2-4AE0-B9C6-50AFB0F4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073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77D67-5396-44BF-95B8-DF99081B6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A9838-6C9B-4FDF-9096-F1B443313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35E1-1340-4F44-967C-3D28CA02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3020-7D03-4FAD-AB5E-E1B4D009C859}" type="datetime1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2B71-5588-49EC-9789-994E58D2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DADD-28C4-4A3B-8863-1268DEBD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6095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6BDC79-EC7D-4837-B55C-CB4A0A45F4A0}" type="datetime1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29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B137-1CAE-4E75-B55A-181E8E620B8A}" type="datetime1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2498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52B4-1063-4FFC-9B0B-1920AF019FBF}" type="datetime1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428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02FE-6F1E-437B-B246-642E799425F0}" type="datetime1">
              <a:rPr lang="hu-HU" smtClean="0"/>
              <a:t>2020.06.11.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1128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EF3-8C03-4DA9-A015-08810A4E83C5}" type="datetime1">
              <a:rPr lang="hu-HU" smtClean="0"/>
              <a:t>2020.06.11.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8595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5907-32AC-4E84-A999-16088AB87D7D}" type="datetime1">
              <a:rPr lang="hu-HU" smtClean="0"/>
              <a:t>2020.06.11.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887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A35F-126F-4B3B-ADD0-CC3391A0723A}" type="datetime1">
              <a:rPr lang="hu-HU" smtClean="0"/>
              <a:t>2020.06.11.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0900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B423-2949-48B8-BAAA-FF36356A9651}" type="datetime1">
              <a:rPr lang="hu-HU" smtClean="0"/>
              <a:t>2020.06.11.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0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A884-9019-4AED-BC3E-D34269B3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F782C-3206-4F2A-B7A6-F269CDE2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5A50-9481-41BB-9EA9-B63C6AC3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743C-8AC4-4B21-8263-58F1992B21DB}" type="datetime1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5613D-EF0C-4FFC-8D7B-BA452B71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522E8-A73B-44D2-A245-9FB5F4B3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119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D912-D655-45D6-ACA5-52D73D8CBF2A}" type="datetime1">
              <a:rPr lang="hu-HU" smtClean="0"/>
              <a:t>2020.06.11.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18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336E-5207-4016-88C1-4CF699AEBE63}" type="datetime1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1928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EFF4-F1E8-4A4B-8D24-22B9AE4CB53E}" type="datetime1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59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A157E7-AAB4-44C8-BC8D-4AE82190DCAD}" type="datetime1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929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A55A-A890-4097-8798-4F2EBEF5964D}" type="datetime1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0788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E47-CB3A-4748-A31F-EFFD99635105}" type="datetime1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480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EF2A-9B99-44C8-A903-A1E5FEB95E49}" type="datetime1">
              <a:rPr lang="hu-HU" smtClean="0"/>
              <a:t>2020.06.11.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8324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79BA-E414-4485-9D62-4318BE6313DA}" type="datetime1">
              <a:rPr lang="hu-HU" smtClean="0"/>
              <a:t>2020.06.11.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13805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A47-53C8-44AD-AF71-1DFEB121A400}" type="datetime1">
              <a:rPr lang="hu-HU" smtClean="0"/>
              <a:t>2020.06.11.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4144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779F-E8CA-491A-B0B6-A358D29BD58D}" type="datetime1">
              <a:rPr lang="hu-HU" smtClean="0"/>
              <a:t>2020.06.11.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59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58CB-DC33-4694-AD93-384BD659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F0AD5-BBEE-4029-BB0B-34E25551C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EA918-4536-4593-BE46-214022F4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9FE1-526C-4E4D-8C1C-8DC03D8752E5}" type="datetime1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6F719-7FD9-4788-8A54-B149D2BC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EE18C-ACFF-49D9-A9F0-1E3CECA5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05554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CA58-0FB3-4CA1-9C2A-F71C17103A53}" type="datetime1">
              <a:rPr lang="hu-HU" smtClean="0"/>
              <a:t>2020.06.11.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4465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6AF9-B19E-4CE3-983F-026A4FF04D4C}" type="datetime1">
              <a:rPr lang="hu-HU" smtClean="0"/>
              <a:t>2020.06.11.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1628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330-C536-4DCC-A23C-E1C460299BD2}" type="datetime1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42156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DB10-3082-4225-B0AC-B8C0CEAF6C39}" type="datetime1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6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B541-E97C-4CD4-8386-5F8F1C93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0542-7DD8-4F67-A5A9-C7460D371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71086-C279-430D-97A4-E5FBB8563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E3195-388B-4F3A-B49C-3A71CCEF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934C-4B4F-4009-879A-A40E4EAE0C60}" type="datetime1">
              <a:rPr lang="hu-HU" smtClean="0"/>
              <a:t>2020.06.11.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E1223-EC46-41B2-B156-B37FE262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CED25-BE5F-47E5-82D3-D3D24679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888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AE21-20C2-48A7-9FF1-AD1DFBDA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059AF-D2DC-422F-84E4-86E6DBB90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3AF0C-F6D4-4192-A5B7-E60C72A8D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EB4F8-E6D7-451D-BD92-26B994D8E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22B13-C176-40FF-86C3-5BFB3DE29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FE7DB-DD4F-4B4B-89B1-A325B1FF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9BCD-5D15-4CE5-ACAF-01EB4A6ECD51}" type="datetime1">
              <a:rPr lang="hu-HU" smtClean="0"/>
              <a:t>2020.06.11.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E157C-F0FE-4BBB-8BC2-782AE6C3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1FFDD-39E5-4773-9D3F-84212A31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492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1BFC-0A61-47D2-8E53-1C524E31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43746-15DC-4BE6-8842-849CAE38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3054-4C3F-4F28-86DE-D471C08B6FAC}" type="datetime1">
              <a:rPr lang="hu-HU" smtClean="0"/>
              <a:t>2020.06.11.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669BF-522B-4A33-B32E-34921B74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114CC-D182-4CCB-863B-3EAD1450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764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7C8AB-1959-4F7D-A327-63DD150C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16CF-FD06-466A-86AB-D4F7CA49717D}" type="datetime1">
              <a:rPr lang="hu-HU" smtClean="0"/>
              <a:t>2020.06.11.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C5B84-A3C6-4C28-831F-B5AAF5C2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1B30E-886E-4FBE-BAFB-791F6F57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778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4335-5E37-4DEC-9AC5-BC957139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214DF-F4E4-4D37-869F-393838D6E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C0931-D6F2-443A-8F9C-CBA3F3446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26DD1-A582-4F4B-9C89-D8BFBD73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F940-48C7-40E5-97DF-9748D67A04CC}" type="datetime1">
              <a:rPr lang="hu-HU" smtClean="0"/>
              <a:t>2020.06.11.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451EA-6C9D-44B8-B004-BAB66AF6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9F402-F7F5-4CE9-8183-D4DD0FE0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680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BF29-7175-4A3C-A479-0FBDBDD2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17CE7-AEFD-4561-9F7B-8AB72D6CC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B3C35-9770-4BAA-BC57-65CF1F4DA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B528E-3A86-4A41-B40F-29D7F863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8028-3843-49EE-AD7F-A0CB751CEBDA}" type="datetime1">
              <a:rPr lang="hu-HU" smtClean="0"/>
              <a:t>2020.06.11.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EFF31-CAAA-487C-94AF-BA83E6CA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6C0EC-C331-419D-9A16-28FF1702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06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9F1F4-43D2-4FFC-A2A7-EF4EFABC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F44E6-1549-43E3-B6EB-885A38C2C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FE7E5-DC14-4461-AB92-B8EBC96E2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81E14-E599-47BE-8D10-C6A18E5CACBB}" type="datetime1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506C9-3B98-4A22-8255-E0712EFA3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E16E7-F535-4FB4-9AA9-756A4E851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800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6DFE677-0D81-48B6-99B2-5763190C9DB7}" type="datetime1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20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740BA4-E91B-4169-96BA-1B2B061B1AE0}" type="datetime1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5DD514-1108-4A5F-A7C2-75DB6B8A805C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36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3-connections.ibm.com/wikis/home?lang=en-us#%21/wiki/W1f849f7604cc_43a5_a6d9_2ad1fcbc532e/page/Home" TargetMode="External"/><Relationship Id="rId2" Type="http://schemas.openxmlformats.org/officeDocument/2006/relationships/hyperlink" Target="https://www.techrepublic.com/article/step-by-step-use-rules-to-automate-e-mail-processing-in-lotus-notes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xrandr%20--newmode%20%221920x1080_60.00%22%20173.00%201920%202048%202248%202576%201080%201083%201088%201120%20-hsync%20+vsync;%20xrandr%20|%20grep%20connected%20|%20grep%201024%20|%20awk%20'%7b%20print$1%20%7d';%20echo%20'xrandr%20--addmode%20%3coutput%20of%20previous%20command%3e%20%221920x1080_60.00%22'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bm.box.com/s/ld1znmdy2hzrefld5iy1smksi87x3ff3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FA2E-68A8-4A0D-B7AA-1AE8F35E9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963" y="417801"/>
            <a:ext cx="11738957" cy="1182399"/>
          </a:xfrm>
        </p:spPr>
        <p:txBody>
          <a:bodyPr/>
          <a:lstStyle/>
          <a:p>
            <a:r>
              <a:rPr lang="hu-HU" dirty="0"/>
              <a:t>Daily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1D68E-4F1B-48D6-8879-E8E9ED238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411" y="4918295"/>
            <a:ext cx="5763491" cy="445654"/>
          </a:xfrm>
        </p:spPr>
        <p:txBody>
          <a:bodyPr/>
          <a:lstStyle/>
          <a:p>
            <a:r>
              <a:rPr lang="hu-HU" i="1" dirty="0"/>
              <a:t>#thatswhatshesaid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99351-43E6-4E73-8F80-DFD2581B9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707" y="1600200"/>
            <a:ext cx="5334433" cy="33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9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1512-6654-409E-9EC3-0EAADC8D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CONFIGURATION - Autostart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0D2D7-AEE2-4B3B-A65B-EEBA8C63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Windows (local):</a:t>
            </a:r>
          </a:p>
          <a:p>
            <a:r>
              <a:rPr lang="hu-HU" dirty="0"/>
              <a:t>1# </a:t>
            </a:r>
            <a:r>
              <a:rPr lang="hu-HU" dirty="0">
                <a:solidFill>
                  <a:schemeClr val="accent1"/>
                </a:solidFill>
              </a:rPr>
              <a:t>Windows+R</a:t>
            </a:r>
            <a:br>
              <a:rPr lang="hu-HU" dirty="0">
                <a:solidFill>
                  <a:schemeClr val="accent1"/>
                </a:solidFill>
              </a:rPr>
            </a:br>
            <a:r>
              <a:rPr lang="hu-HU" dirty="0"/>
              <a:t>2#</a:t>
            </a:r>
            <a:r>
              <a:rPr lang="hu-HU" dirty="0">
                <a:solidFill>
                  <a:schemeClr val="accent1"/>
                </a:solidFill>
              </a:rPr>
              <a:t> shell:startup</a:t>
            </a:r>
            <a:r>
              <a:rPr lang="hu-HU" dirty="0"/>
              <a:t> 3#</a:t>
            </a:r>
            <a:r>
              <a:rPr lang="hu-HU" dirty="0">
                <a:solidFill>
                  <a:schemeClr val="accent1"/>
                </a:solidFill>
              </a:rPr>
              <a:t>C:\Users\IBM_ADMIN\AppData\Roaming\Microsoft\Windows\Start Menu\Programs\Startup </a:t>
            </a:r>
            <a:r>
              <a:rPr lang="hu-HU" dirty="0">
                <a:sym typeface="Wingdings" panose="05000000000000000000" pitchFamily="2" charset="2"/>
              </a:rPr>
              <a:t> copy shortcuts here</a:t>
            </a:r>
            <a:endParaRPr lang="hu-HU" dirty="0">
              <a:solidFill>
                <a:schemeClr val="accent1"/>
              </a:solidFill>
            </a:endParaRPr>
          </a:p>
          <a:p>
            <a:r>
              <a:rPr lang="hu-HU" b="1" dirty="0">
                <a:sym typeface="Wingdings" panose="05000000000000000000" pitchFamily="2" charset="2"/>
              </a:rPr>
              <a:t>Windows server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>
                <a:solidFill>
                  <a:schemeClr val="accent1"/>
                </a:solidFill>
                <a:sym typeface="Wingdings" panose="05000000000000000000" pitchFamily="2" charset="2"/>
              </a:rPr>
              <a:t>batch file/scheduler</a:t>
            </a:r>
          </a:p>
          <a:p>
            <a:r>
              <a:rPr lang="hu-HU" b="1" dirty="0">
                <a:sym typeface="Wingdings" panose="05000000000000000000" pitchFamily="2" charset="2"/>
              </a:rPr>
              <a:t>Linux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>
                <a:solidFill>
                  <a:schemeClr val="accent1"/>
                </a:solidFill>
                <a:sym typeface="Wingdings" panose="05000000000000000000" pitchFamily="2" charset="2"/>
              </a:rPr>
              <a:t>crontab; inittab; serviced</a:t>
            </a:r>
            <a:r>
              <a:rPr lang="hu-HU" dirty="0">
                <a:sym typeface="Wingdings" panose="05000000000000000000" pitchFamily="2" charset="2"/>
              </a:rPr>
              <a:t>...</a:t>
            </a: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45962-25C7-4FE2-AFE5-08502A3C8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5" y="3753613"/>
            <a:ext cx="4010025" cy="2057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A3696-98D9-4439-AE5B-5ACA96BB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941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20F3-95E6-404C-950E-6BC6ACD0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Configuration - Lotus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8E1B-BF1F-4407-B97A-3CE94C74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set up </a:t>
            </a:r>
            <a:r>
              <a:rPr lang="hu-HU" dirty="0">
                <a:solidFill>
                  <a:schemeClr val="accent5"/>
                </a:solidFill>
                <a:hlinkClick r:id="rId2"/>
              </a:rPr>
              <a:t>rules</a:t>
            </a:r>
            <a:r>
              <a:rPr lang="hu-HU" sz="1200" dirty="0">
                <a:solidFill>
                  <a:schemeClr val="accent5"/>
                </a:solidFill>
                <a:hlinkClick r:id="rId2"/>
              </a:rPr>
              <a:t>(hyperlink)</a:t>
            </a:r>
            <a:r>
              <a:rPr lang="hu-HU" dirty="0">
                <a:solidFill>
                  <a:schemeClr val="accent5"/>
                </a:solidFill>
              </a:rPr>
              <a:t> for mails; </a:t>
            </a:r>
            <a:r>
              <a:rPr lang="hu-HU" dirty="0"/>
              <a:t>reports from &lt;</a:t>
            </a:r>
            <a:r>
              <a:rPr lang="hu-HU" dirty="0">
                <a:solidFill>
                  <a:schemeClr val="accent5"/>
                </a:solidFill>
              </a:rPr>
              <a:t>X&gt;</a:t>
            </a:r>
            <a:r>
              <a:rPr lang="hu-HU" dirty="0"/>
              <a:t> to &lt;</a:t>
            </a:r>
            <a:r>
              <a:rPr lang="hu-HU" dirty="0">
                <a:solidFill>
                  <a:schemeClr val="accent5"/>
                </a:solidFill>
              </a:rPr>
              <a:t>Y&gt;</a:t>
            </a:r>
            <a:r>
              <a:rPr lang="hu-HU" dirty="0"/>
              <a:t> folder;</a:t>
            </a:r>
          </a:p>
          <a:p>
            <a:pPr marL="0" indent="0">
              <a:buNone/>
            </a:pPr>
            <a:r>
              <a:rPr lang="hu-HU" dirty="0">
                <a:solidFill>
                  <a:srgbClr val="00B0F0"/>
                </a:solidFill>
              </a:rPr>
              <a:t> color</a:t>
            </a:r>
            <a:r>
              <a:rPr lang="hu-HU" dirty="0"/>
              <a:t> mails from sender </a:t>
            </a:r>
            <a:r>
              <a:rPr lang="hu-HU" dirty="0">
                <a:solidFill>
                  <a:srgbClr val="00B0F0"/>
                </a:solidFill>
              </a:rPr>
              <a:t>X </a:t>
            </a:r>
            <a:r>
              <a:rPr lang="hu-HU" sz="1200" dirty="0"/>
              <a:t>(preferences – Mail)</a:t>
            </a:r>
          </a:p>
          <a:p>
            <a:r>
              <a:rPr lang="hu-HU" dirty="0"/>
              <a:t>Mark mails where „to” contains only </a:t>
            </a:r>
            <a:r>
              <a:rPr lang="hu-HU" b="1" dirty="0"/>
              <a:t>me</a:t>
            </a:r>
            <a:r>
              <a:rPr lang="hu-HU" dirty="0"/>
              <a:t> </a:t>
            </a:r>
            <a:r>
              <a:rPr lang="hu-HU" dirty="0">
                <a:solidFill>
                  <a:srgbClr val="FF0000"/>
                </a:solidFill>
              </a:rPr>
              <a:t>*</a:t>
            </a:r>
          </a:p>
          <a:p>
            <a:r>
              <a:rPr lang="hu-HU" dirty="0"/>
              <a:t>Copy into –&gt; „new calendar entry”</a:t>
            </a:r>
          </a:p>
          <a:p>
            <a:r>
              <a:rPr lang="hu-HU" dirty="0"/>
              <a:t>„pin” via quick-flag</a:t>
            </a:r>
          </a:p>
          <a:p>
            <a:r>
              <a:rPr lang="hu-HU" dirty="0">
                <a:hlinkClick r:id="rId3"/>
              </a:rPr>
              <a:t>Buttons</a:t>
            </a:r>
            <a:endParaRPr lang="hu-HU" dirty="0"/>
          </a:p>
          <a:p>
            <a:r>
              <a:rPr lang="hu-HU" dirty="0"/>
              <a:t>Use of - </a:t>
            </a:r>
            <a:r>
              <a:rPr lang="hu-HU" b="1" dirty="0"/>
              <a:t>Local repository </a:t>
            </a:r>
            <a:r>
              <a:rPr lang="hu-HU" dirty="0"/>
              <a:t>with replacation instead closed</a:t>
            </a:r>
          </a:p>
          <a:p>
            <a:r>
              <a:rPr lang="hu-HU" dirty="0"/>
              <a:t>Export: Edit – copy as -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EBD0E-168E-4F26-8131-8F5F36A1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56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50C6-EB44-4720-9FDC-7F9366C7E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Other „Tricks”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262B-1650-4F3F-99F4-A7B3C9AD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hu-HU" b="1" dirty="0"/>
              <a:t>Bash: </a:t>
            </a:r>
            <a:r>
              <a:rPr lang="hu-HU" dirty="0"/>
              <a:t>find; grep; xarg; awk; for; while read LINE; history; cut; tr...; ctrl+z; bg; fg</a:t>
            </a:r>
            <a:endParaRPr lang="hu-HU" b="1" dirty="0"/>
          </a:p>
          <a:p>
            <a:pPr>
              <a:buFont typeface="Wingdings" panose="05000000000000000000" pitchFamily="2" charset="2"/>
              <a:buChar char="q"/>
            </a:pPr>
            <a:r>
              <a:rPr lang="hu-HU" b="1" dirty="0"/>
              <a:t>Shortcut Editing; example: </a:t>
            </a:r>
            <a:r>
              <a:rPr lang="hu-HU" sz="1400" dirty="0"/>
              <a:t>"C:\Program Files (x86)\Xming\Xming.exe" :13 -clipboard –multiwindow” ; or FF ‚private window’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b="1" dirty="0"/>
              <a:t>RDC file transfer: </a:t>
            </a:r>
            <a:r>
              <a:rPr lang="hu-HU" dirty="0"/>
              <a:t>Copy/Paste; LocalResources-More-Drivers;BoxURL; mail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b="1" dirty="0"/>
              <a:t>Linux – cinnamon GUI settings: </a:t>
            </a:r>
            <a:r>
              <a:rPr lang="hu-HU" dirty="0"/>
              <a:t>add compress/extract/open in terminal RMB options via nemo actions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b="1" dirty="0"/>
              <a:t>Backups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/>
              <a:t> - Keep </a:t>
            </a:r>
            <a:r>
              <a:rPr lang="hu-HU" b="1" dirty="0"/>
              <a:t>Back up </a:t>
            </a:r>
            <a:r>
              <a:rPr lang="hu-HU" dirty="0"/>
              <a:t>of your </a:t>
            </a:r>
            <a:r>
              <a:rPr lang="hu-HU" b="1" dirty="0"/>
              <a:t>Putty Sessions</a:t>
            </a:r>
            <a:r>
              <a:rPr lang="hu-HU" dirty="0"/>
              <a:t>! 	</a:t>
            </a:r>
            <a:r>
              <a:rPr lang="hu-HU" sz="1400" i="1" dirty="0"/>
              <a:t>#</a:t>
            </a:r>
            <a:r>
              <a:rPr lang="en-GB" sz="1400" i="1" dirty="0"/>
              <a:t>/home/USER/.config/putty/sessions </a:t>
            </a:r>
            <a:r>
              <a:rPr lang="hu-HU" sz="1400" i="1" dirty="0"/>
              <a:t>	#crashplan</a:t>
            </a:r>
            <a:br>
              <a:rPr lang="hu-HU" sz="1400" i="1" dirty="0"/>
            </a:br>
            <a:r>
              <a:rPr lang="hu-HU" dirty="0"/>
              <a:t> - </a:t>
            </a:r>
            <a:r>
              <a:rPr lang="hu-HU" b="1" dirty="0"/>
              <a:t>TMS Backup &amp; Archiving</a:t>
            </a:r>
            <a:r>
              <a:rPr lang="hu-HU" dirty="0"/>
              <a:t>: </a:t>
            </a:r>
            <a:r>
              <a:rPr lang="en-GB" sz="1000" i="1" dirty="0" err="1"/>
              <a:t>dsmc</a:t>
            </a:r>
            <a:r>
              <a:rPr lang="en-GB" sz="1000" i="1" dirty="0"/>
              <a:t> q </a:t>
            </a:r>
            <a:r>
              <a:rPr lang="en-GB" sz="1000" i="1" dirty="0" err="1"/>
              <a:t>ba</a:t>
            </a:r>
            <a:r>
              <a:rPr lang="en-GB" sz="1000" i="1" dirty="0"/>
              <a:t> -</a:t>
            </a:r>
            <a:r>
              <a:rPr lang="en-GB" sz="1000" i="1" dirty="0" err="1"/>
              <a:t>ina</a:t>
            </a:r>
            <a:r>
              <a:rPr lang="en-GB" sz="1000" i="1" dirty="0"/>
              <a:t> </a:t>
            </a:r>
            <a:r>
              <a:rPr lang="hu-HU" sz="1000" i="1" dirty="0"/>
              <a:t>„</a:t>
            </a:r>
            <a:r>
              <a:rPr lang="en-GB" sz="1000" i="1" dirty="0"/>
              <a:t>&lt;</a:t>
            </a:r>
            <a:r>
              <a:rPr lang="en-GB" sz="1000" i="1" dirty="0" err="1"/>
              <a:t>PathToOldFile</a:t>
            </a:r>
            <a:r>
              <a:rPr lang="en-GB" sz="1000" i="1" dirty="0"/>
              <a:t>&gt;</a:t>
            </a:r>
            <a:r>
              <a:rPr lang="hu-HU" sz="1000" i="1" dirty="0"/>
              <a:t>/*”</a:t>
            </a:r>
            <a:r>
              <a:rPr lang="en-GB" sz="1000" i="1" dirty="0"/>
              <a:t>; </a:t>
            </a:r>
            <a:r>
              <a:rPr lang="en-GB" sz="1000" i="1" dirty="0" err="1"/>
              <a:t>dsmc</a:t>
            </a:r>
            <a:r>
              <a:rPr lang="en-GB" sz="1000" i="1" dirty="0"/>
              <a:t> restore &lt;Path&gt; -pick –inactive</a:t>
            </a:r>
            <a:endParaRPr lang="hu-HU" sz="1000" i="1" dirty="0"/>
          </a:p>
          <a:p>
            <a:pPr>
              <a:buFont typeface="Wingdings" panose="05000000000000000000" pitchFamily="2" charset="2"/>
              <a:buChar char="q"/>
            </a:pPr>
            <a:r>
              <a:rPr lang="hu-HU" b="1" dirty="0"/>
              <a:t> </a:t>
            </a:r>
            <a:r>
              <a:rPr lang="hu-HU" b="1" dirty="0">
                <a:solidFill>
                  <a:srgbClr val="FF0000"/>
                </a:solidFill>
              </a:rPr>
              <a:t>Visibility is important! </a:t>
            </a:r>
            <a:r>
              <a:rPr lang="hu-HU" dirty="0"/>
              <a:t>-- </a:t>
            </a:r>
            <a:r>
              <a:rPr lang="hu-HU" b="1" dirty="0"/>
              <a:t>Fix „</a:t>
            </a:r>
            <a:r>
              <a:rPr lang="hu-HU" b="1" dirty="0">
                <a:hlinkClick r:id="rId2" action="ppaction://hlinkfile"/>
              </a:rPr>
              <a:t>Unkown Display</a:t>
            </a:r>
            <a:r>
              <a:rPr lang="hu-HU" b="1" dirty="0"/>
              <a:t>”</a:t>
            </a:r>
            <a:r>
              <a:rPr lang="hu-HU" dirty="0"/>
              <a:t>; when using your own TV/Monitor; etc...</a:t>
            </a:r>
            <a:endParaRPr lang="hu-HU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hu-HU" b="1" dirty="0"/>
              <a:t>Send mail </a:t>
            </a:r>
            <a:r>
              <a:rPr lang="hu-HU" dirty="0"/>
              <a:t>to </a:t>
            </a:r>
            <a:r>
              <a:rPr lang="hu-HU" b="1" dirty="0"/>
              <a:t>bluegroup</a:t>
            </a:r>
            <a:r>
              <a:rPr lang="hu-HU" dirty="0"/>
              <a:t>:  „mail –s subj &lt;BGID&gt;</a:t>
            </a:r>
            <a:r>
              <a:rPr lang="hu-HU" dirty="0">
                <a:solidFill>
                  <a:schemeClr val="accent1"/>
                </a:solidFill>
              </a:rPr>
              <a:t>@bg.vnet.ibm.com</a:t>
            </a:r>
            <a:r>
              <a:rPr lang="hu-HU" dirty="0"/>
              <a:t>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b="1" dirty="0"/>
              <a:t>Slack Bot</a:t>
            </a:r>
            <a:r>
              <a:rPr lang="hu-HU" dirty="0"/>
              <a:t>: Change process management automation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b="1" dirty="0"/>
              <a:t>ATnT</a:t>
            </a:r>
            <a:r>
              <a:rPr lang="hu-HU" dirty="0"/>
              <a:t> call number with participant ID as well – </a:t>
            </a:r>
            <a:r>
              <a:rPr lang="hu-HU" dirty="0">
                <a:solidFill>
                  <a:schemeClr val="accent3"/>
                </a:solidFill>
              </a:rPr>
              <a:t>0680019306,123456#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2FD51-8594-44D4-AD54-45AFC9B4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69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1939-9B34-447E-B31A-8CB8FA4D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1E78-E27F-4AB6-9E0E-E828FF7E9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Based on what you are working with and how often; you should take into consideration if full or semi-automation for the process is worth your time/effort you’ll put into it.</a:t>
            </a:r>
          </a:p>
          <a:p>
            <a:r>
              <a:rPr lang="hu-HU" dirty="0"/>
              <a:t>In general it is always good to have the most basic things what you use daily to have automated/macroed/keybinded.</a:t>
            </a:r>
          </a:p>
          <a:p>
            <a:r>
              <a:rPr lang="hu-HU" dirty="0"/>
              <a:t>Saving just </a:t>
            </a:r>
            <a:r>
              <a:rPr lang="hu-HU" b="1" dirty="0">
                <a:solidFill>
                  <a:schemeClr val="accent1"/>
                </a:solidFill>
              </a:rPr>
              <a:t>12</a:t>
            </a:r>
            <a:r>
              <a:rPr lang="hu-HU" dirty="0"/>
              <a:t> minutes a day means </a:t>
            </a:r>
            <a:r>
              <a:rPr lang="hu-HU" b="1" dirty="0">
                <a:solidFill>
                  <a:schemeClr val="accent1"/>
                </a:solidFill>
              </a:rPr>
              <a:t>1 hour weekly</a:t>
            </a:r>
            <a:r>
              <a:rPr lang="hu-HU" dirty="0"/>
              <a:t>;</a:t>
            </a:r>
            <a:br>
              <a:rPr lang="hu-HU" dirty="0"/>
            </a:br>
            <a:r>
              <a:rPr lang="hu-HU" dirty="0"/>
              <a:t>whereas your yearly work time is around </a:t>
            </a:r>
            <a:r>
              <a:rPr lang="en-GB" b="1" dirty="0"/>
              <a:t>40 hours/week * 52 weeks</a:t>
            </a:r>
            <a:r>
              <a:rPr lang="hu-HU" b="1" dirty="0"/>
              <a:t> = 2080 hours</a:t>
            </a:r>
            <a:r>
              <a:rPr lang="hu-HU" dirty="0"/>
              <a:t>;</a:t>
            </a:r>
            <a:br>
              <a:rPr lang="hu-HU" dirty="0"/>
            </a:br>
            <a:r>
              <a:rPr lang="hu-HU" dirty="0"/>
              <a:t>which equals to </a:t>
            </a:r>
            <a:r>
              <a:rPr lang="hu-HU" b="1" dirty="0">
                <a:solidFill>
                  <a:schemeClr val="accent1"/>
                </a:solidFill>
              </a:rPr>
              <a:t>52 hours a year</a:t>
            </a:r>
            <a:r>
              <a:rPr lang="hu-HU" dirty="0"/>
              <a:t>, that is 2 days &amp; four hours extra time in total; </a:t>
            </a:r>
            <a:br>
              <a:rPr lang="hu-HU" dirty="0"/>
            </a:br>
            <a:r>
              <a:rPr lang="hu-HU" dirty="0"/>
              <a:t>converted into worktime that is = </a:t>
            </a:r>
            <a:r>
              <a:rPr lang="hu-HU" b="1" dirty="0">
                <a:solidFill>
                  <a:schemeClr val="accent1"/>
                </a:solidFill>
              </a:rPr>
              <a:t>more than a full work week!</a:t>
            </a:r>
          </a:p>
          <a:p>
            <a:r>
              <a:rPr lang="hu-HU" dirty="0"/>
              <a:t>Time is money.</a:t>
            </a:r>
          </a:p>
          <a:p>
            <a:r>
              <a:rPr lang="hu-HU" dirty="0"/>
              <a:t>By only changing Your attitude and how you work, will benefit you with extra time that you can use for your own personal development.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6D48F-014B-425A-AFC7-D9CD99BB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576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6978-F4FD-45C0-900C-55744DF7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Power of small: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527D-130D-4896-AC8A-C6419B97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0588"/>
            <a:ext cx="10515600" cy="2042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It's not about giving 100%, this is more like compound interest. If you put effort into improving every day and get 1% better daily, after a while that will compound into a huge amount of progress. If you let yourself slide and get 1% worse daily, you'll eventually turn into a mess.</a:t>
            </a: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EEEBD-A5D4-492E-B2DE-EAA9879FA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86" y="1690688"/>
            <a:ext cx="4333875" cy="20764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FB42F-3AA5-45BD-8024-E9FD64B6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264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2F4A-45D9-4F9E-9689-D0DD009C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Where to start?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F00BBB-8402-43D8-9A74-13CE1D2B6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22" y="1690688"/>
            <a:ext cx="3333750" cy="2781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CE172E-396B-47E0-A600-E5980A8DA714}"/>
              </a:ext>
            </a:extLst>
          </p:cNvPr>
          <p:cNvSpPr txBox="1"/>
          <p:nvPr/>
        </p:nvSpPr>
        <p:spPr>
          <a:xfrm>
            <a:off x="923544" y="1690688"/>
            <a:ext cx="5172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/>
              <a:t>Process Optimization (VSM)</a:t>
            </a:r>
          </a:p>
          <a:p>
            <a:pPr marL="285750" indent="-285750">
              <a:buFontTx/>
              <a:buChar char="-"/>
            </a:pPr>
            <a:r>
              <a:rPr lang="hu-HU" dirty="0"/>
              <a:t>What tasks should be targeted(?)</a:t>
            </a:r>
          </a:p>
          <a:p>
            <a:pPr marL="285750" indent="-285750">
              <a:buFontTx/>
              <a:buChar char="-"/>
            </a:pPr>
            <a:r>
              <a:rPr lang="hu-HU" dirty="0"/>
              <a:t>Keybinds</a:t>
            </a:r>
          </a:p>
          <a:p>
            <a:pPr marL="285750" indent="-285750">
              <a:buFontTx/>
              <a:buChar char="-"/>
            </a:pPr>
            <a:r>
              <a:rPr lang="hu-HU" dirty="0"/>
              <a:t>Keepass (macros)</a:t>
            </a:r>
          </a:p>
          <a:p>
            <a:pPr marL="285750" indent="-285750">
              <a:buFontTx/>
              <a:buChar char="-"/>
            </a:pPr>
            <a:r>
              <a:rPr lang="hu-HU" dirty="0"/>
              <a:t>Configurations</a:t>
            </a:r>
          </a:p>
          <a:p>
            <a:pPr marL="285750" indent="-285750">
              <a:buFontTx/>
              <a:buChar char="-"/>
            </a:pPr>
            <a:r>
              <a:rPr lang="hu-HU" dirty="0"/>
              <a:t>Commands&amp;Tricks</a:t>
            </a:r>
          </a:p>
          <a:p>
            <a:pPr marL="285750" indent="-285750">
              <a:buFontTx/>
              <a:buChar char="-"/>
            </a:pPr>
            <a:r>
              <a:rPr lang="hu-HU" dirty="0"/>
              <a:t>Global issues</a:t>
            </a:r>
          </a:p>
          <a:p>
            <a:pPr marL="285750" indent="-285750">
              <a:buFontTx/>
              <a:buChar char="-"/>
            </a:pPr>
            <a:r>
              <a:rPr lang="hu-HU" dirty="0"/>
              <a:t>How can </a:t>
            </a:r>
            <a:r>
              <a:rPr lang="hu-HU" b="1" dirty="0">
                <a:solidFill>
                  <a:schemeClr val="accent1"/>
                </a:solidFill>
              </a:rPr>
              <a:t>YOU</a:t>
            </a:r>
            <a:r>
              <a:rPr lang="hu-HU" dirty="0"/>
              <a:t> make the most out of this?!</a:t>
            </a:r>
          </a:p>
          <a:p>
            <a:pPr marL="285750" indent="-285750">
              <a:buFontTx/>
              <a:buChar char="-"/>
            </a:pPr>
            <a:r>
              <a:rPr lang="hu-HU" dirty="0"/>
              <a:t>Backup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0B3A55-2420-4D87-A255-B3C8B4C9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838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C932-C37C-4FB0-9AB6-CA73E21D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Optimize your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7226-AFB9-4F93-8A01-53045FE72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Basics of Value stream mapping:</a:t>
            </a:r>
          </a:p>
          <a:p>
            <a:endParaRPr lang="hu-HU" dirty="0"/>
          </a:p>
          <a:p>
            <a:r>
              <a:rPr lang="hu-HU" dirty="0"/>
              <a:t>1# Write down the steps of a process (in reverse order)</a:t>
            </a:r>
            <a:endParaRPr lang="hu-HU" sz="1400" dirty="0"/>
          </a:p>
          <a:p>
            <a:r>
              <a:rPr lang="hu-HU" dirty="0"/>
              <a:t>2# estimate the activity times for each step</a:t>
            </a:r>
          </a:p>
          <a:p>
            <a:r>
              <a:rPr lang="hu-HU" dirty="0"/>
              <a:t>3# estimate the wait times between the steps</a:t>
            </a:r>
          </a:p>
          <a:p>
            <a:r>
              <a:rPr lang="en-GB" dirty="0"/>
              <a:t>Process Efficiency</a:t>
            </a:r>
            <a:r>
              <a:rPr lang="hu-HU" dirty="0"/>
              <a:t>% =</a:t>
            </a:r>
            <a:r>
              <a:rPr lang="en-GB" dirty="0"/>
              <a:t> (Total</a:t>
            </a:r>
            <a:r>
              <a:rPr lang="hu-HU" dirty="0"/>
              <a:t> </a:t>
            </a:r>
            <a:r>
              <a:rPr lang="en-GB" dirty="0"/>
              <a:t>Activity Time) / (Lead Time)</a:t>
            </a:r>
            <a:endParaRPr lang="hu-HU" dirty="0"/>
          </a:p>
          <a:p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28C47-F119-4C6D-8DB0-7ACC2989F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022" y="4297680"/>
            <a:ext cx="3371850" cy="83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B5B870-8111-418B-99CC-9A8A68D8CA90}"/>
              </a:ext>
            </a:extLst>
          </p:cNvPr>
          <p:cNvSpPr txBox="1"/>
          <p:nvPr/>
        </p:nvSpPr>
        <p:spPr>
          <a:xfrm>
            <a:off x="1024128" y="5532120"/>
            <a:ext cx="1014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/>
              <a:t>#The „Rule” for Multitasking:</a:t>
            </a:r>
            <a:br>
              <a:rPr lang="hu-HU" b="1" dirty="0"/>
            </a:br>
            <a:r>
              <a:rPr lang="en-GB" b="1" dirty="0"/>
              <a:t>Do One Thing At Once</a:t>
            </a:r>
            <a:r>
              <a:rPr lang="hu-HU" b="1" dirty="0"/>
              <a:t>!</a:t>
            </a:r>
            <a:br>
              <a:rPr lang="hu-HU" b="1" dirty="0"/>
            </a:br>
            <a:r>
              <a:rPr lang="hu-HU" dirty="0"/>
              <a:t>Multitasking generally takes longer overall, especially with complex tasks that require more focus.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C082E-C7ED-444F-A221-9820C4930DD0}"/>
              </a:ext>
            </a:extLst>
          </p:cNvPr>
          <p:cNvSpPr txBox="1"/>
          <p:nvPr/>
        </p:nvSpPr>
        <p:spPr>
          <a:xfrm>
            <a:off x="7600950" y="3314700"/>
            <a:ext cx="356692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hu-HU" sz="1200" b="1" dirty="0">
                <a:ln/>
                <a:solidFill>
                  <a:schemeClr val="accent3"/>
                </a:solidFill>
              </a:rPr>
              <a:t>#DrawingWithRightHemisphere &amp; MirrorTherapy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CF7B7-AA4D-499A-B767-9CDA1C49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21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11B0-7D9F-4BF2-8FCD-06071E03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tasks should be prioritised?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BB6B-5D09-4697-9D8A-98EA81A7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 </a:t>
            </a:r>
            <a:r>
              <a:rPr lang="en-GB" b="1" dirty="0"/>
              <a:t>most common tasks</a:t>
            </a:r>
            <a:r>
              <a:rPr lang="hu-HU" b="1" dirty="0"/>
              <a:t> </a:t>
            </a:r>
            <a:br>
              <a:rPr lang="hu-HU" b="1" dirty="0"/>
            </a:br>
            <a:r>
              <a:rPr lang="hu-HU" b="1" dirty="0"/>
              <a:t>	</a:t>
            </a:r>
            <a:r>
              <a:rPr lang="hu-HU" dirty="0"/>
              <a:t> – example: </a:t>
            </a:r>
            <a:r>
              <a:rPr lang="hu-HU" dirty="0">
                <a:solidFill>
                  <a:schemeClr val="accent1"/>
                </a:solidFill>
              </a:rPr>
              <a:t>reports</a:t>
            </a:r>
            <a:r>
              <a:rPr lang="hu-HU" dirty="0"/>
              <a:t>;</a:t>
            </a:r>
            <a:r>
              <a:rPr lang="hu-HU" dirty="0">
                <a:solidFill>
                  <a:schemeClr val="accent1"/>
                </a:solidFill>
              </a:rPr>
              <a:t> logins</a:t>
            </a:r>
            <a:r>
              <a:rPr lang="hu-HU" dirty="0"/>
              <a:t>;</a:t>
            </a:r>
            <a:r>
              <a:rPr lang="hu-HU" dirty="0">
                <a:solidFill>
                  <a:schemeClr val="accent1"/>
                </a:solidFill>
              </a:rPr>
              <a:t> file transfers</a:t>
            </a:r>
            <a:r>
              <a:rPr lang="hu-HU" dirty="0"/>
              <a:t>;</a:t>
            </a:r>
            <a:r>
              <a:rPr lang="hu-HU" dirty="0">
                <a:solidFill>
                  <a:schemeClr val="accent1"/>
                </a:solidFill>
              </a:rPr>
              <a:t> application stop/start</a:t>
            </a:r>
            <a:r>
              <a:rPr lang="hu-HU" dirty="0"/>
              <a:t>;...</a:t>
            </a:r>
            <a:endParaRPr lang="en-GB" dirty="0"/>
          </a:p>
          <a:p>
            <a:r>
              <a:rPr lang="hu-HU" dirty="0"/>
              <a:t>-</a:t>
            </a:r>
            <a:r>
              <a:rPr lang="en-GB" dirty="0"/>
              <a:t> </a:t>
            </a:r>
            <a:r>
              <a:rPr lang="en-GB" b="1" dirty="0"/>
              <a:t>most time-consuming tasks </a:t>
            </a:r>
            <a:r>
              <a:rPr lang="en-GB" sz="1600" dirty="0"/>
              <a:t>(may not be the most common, but may have more impact)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	– example: </a:t>
            </a:r>
            <a:r>
              <a:rPr lang="hu-HU" dirty="0">
                <a:solidFill>
                  <a:schemeClr val="accent1"/>
                </a:solidFill>
              </a:rPr>
              <a:t>package installers</a:t>
            </a:r>
            <a:r>
              <a:rPr lang="hu-HU" dirty="0"/>
              <a:t>;...</a:t>
            </a:r>
            <a:endParaRPr lang="en-GB" dirty="0"/>
          </a:p>
          <a:p>
            <a:r>
              <a:rPr lang="hu-HU" dirty="0"/>
              <a:t>- </a:t>
            </a:r>
            <a:r>
              <a:rPr lang="en-GB" b="1" dirty="0"/>
              <a:t>rare tasks </a:t>
            </a:r>
            <a:r>
              <a:rPr lang="en-GB" dirty="0"/>
              <a:t>where the steps can get forgotten?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	– example: </a:t>
            </a:r>
            <a:r>
              <a:rPr lang="hu-HU" dirty="0">
                <a:solidFill>
                  <a:schemeClr val="accent1"/>
                </a:solidFill>
              </a:rPr>
              <a:t>customised scripts - - </a:t>
            </a:r>
            <a:r>
              <a:rPr lang="hu-HU" sz="1600" dirty="0">
                <a:solidFill>
                  <a:schemeClr val="accent1"/>
                </a:solidFill>
              </a:rPr>
              <a:t>to be created in a way so that it can be applied for other accounts easily in the future as well. (account/platform independent)</a:t>
            </a:r>
            <a:endParaRPr lang="hu-HU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A1945-AA1F-4AFE-8C5D-2E7F37A6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075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ADD4-AAFF-47AA-811F-FFD44D38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Keybinds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B597-1C1E-4881-8BB5-7BB6381C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00166"/>
            <a:ext cx="9720073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200" dirty="0"/>
              <a:t> Middle Mouse Button	= open in new tab; close the tab</a:t>
            </a:r>
          </a:p>
          <a:p>
            <a:r>
              <a:rPr lang="hu-HU" sz="1200" b="1" u="sng" dirty="0">
                <a:solidFill>
                  <a:schemeClr val="accent2">
                    <a:lumMod val="50000"/>
                  </a:schemeClr>
                </a:solidFill>
              </a:rPr>
              <a:t>LINUX:</a:t>
            </a:r>
          </a:p>
          <a:p>
            <a:r>
              <a:rPr lang="hu-HU" sz="1200" dirty="0"/>
              <a:t>windows+e		= File Explorer</a:t>
            </a:r>
          </a:p>
          <a:p>
            <a:r>
              <a:rPr lang="hu-HU" sz="1200" dirty="0"/>
              <a:t>windows+t		= Terminal</a:t>
            </a:r>
          </a:p>
          <a:p>
            <a:r>
              <a:rPr lang="hu-HU" sz="1200" dirty="0"/>
              <a:t>windows+w		= Putty</a:t>
            </a:r>
          </a:p>
          <a:p>
            <a:r>
              <a:rPr lang="hu-HU" sz="1200" dirty="0"/>
              <a:t>windows+g		= gedit/notepad++</a:t>
            </a:r>
          </a:p>
          <a:p>
            <a:r>
              <a:rPr lang="hu-HU" sz="1200" dirty="0"/>
              <a:t>windows+f		= firefox</a:t>
            </a:r>
          </a:p>
          <a:p>
            <a:r>
              <a:rPr lang="hu-HU" sz="1200" dirty="0">
                <a:solidFill>
                  <a:schemeClr val="accent1"/>
                </a:solidFill>
              </a:rPr>
              <a:t>#get application path: „</a:t>
            </a:r>
            <a:r>
              <a:rPr lang="hu-HU" sz="1200" i="1" dirty="0">
                <a:solidFill>
                  <a:schemeClr val="accent1"/>
                </a:solidFill>
              </a:rPr>
              <a:t>sudo which</a:t>
            </a:r>
            <a:r>
              <a:rPr lang="hu-HU" sz="1200" dirty="0">
                <a:solidFill>
                  <a:schemeClr val="accent1"/>
                </a:solidFill>
              </a:rPr>
              <a:t> &lt;</a:t>
            </a:r>
            <a:r>
              <a:rPr lang="hu-HU" sz="1200" i="1" dirty="0">
                <a:solidFill>
                  <a:schemeClr val="accent1"/>
                </a:solidFill>
              </a:rPr>
              <a:t>application name</a:t>
            </a:r>
            <a:r>
              <a:rPr lang="hu-HU" sz="1200" dirty="0">
                <a:solidFill>
                  <a:schemeClr val="accent1"/>
                </a:solidFill>
              </a:rPr>
              <a:t>&gt;”</a:t>
            </a:r>
          </a:p>
          <a:p>
            <a:r>
              <a:rPr lang="hu-HU" sz="1200" dirty="0"/>
              <a:t>windows+d		= Desktop</a:t>
            </a:r>
          </a:p>
          <a:p>
            <a:r>
              <a:rPr lang="hu-HU" sz="1200" dirty="0"/>
              <a:t>Ctrl+shift+arrows	= app resize on screen</a:t>
            </a:r>
          </a:p>
          <a:p>
            <a:r>
              <a:rPr lang="hu-HU" sz="1200" dirty="0"/>
              <a:t>shift+ctrol+alt+&lt;right/left&gt;arrow = move window to another workspace</a:t>
            </a:r>
          </a:p>
          <a:p>
            <a:r>
              <a:rPr lang="hu-HU" sz="1200" dirty="0"/>
              <a:t>shift+ctrl+x	 	= keepass autotype</a:t>
            </a:r>
          </a:p>
          <a:p>
            <a:r>
              <a:rPr lang="hu-HU" sz="1200" u="sng" dirty="0">
                <a:solidFill>
                  <a:schemeClr val="accent2">
                    <a:lumMod val="50000"/>
                  </a:schemeClr>
                </a:solidFill>
              </a:rPr>
              <a:t>TERMINAL</a:t>
            </a:r>
            <a:r>
              <a:rPr lang="hu-HU" sz="1200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hu-HU" sz="1200" dirty="0">
                <a:solidFill>
                  <a:schemeClr val="accent6">
                    <a:lumMod val="75000"/>
                  </a:schemeClr>
                </a:solidFill>
              </a:rPr>
              <a:t>TELNET EXIT: [ alt Gr + ctrl + G ]; ctrl +u (clear line); vim editor (0;shift+a;shift+g;i;x;...); PgUp; PgDn;</a:t>
            </a:r>
          </a:p>
          <a:p>
            <a:r>
              <a:rPr lang="hu-HU" sz="1200" b="1" dirty="0"/>
              <a:t>Window</a:t>
            </a:r>
            <a:r>
              <a:rPr lang="hu-HU" sz="1200" dirty="0"/>
              <a:t>s: </a:t>
            </a:r>
            <a:r>
              <a:rPr lang="hu-HU" sz="1200" dirty="0">
                <a:solidFill>
                  <a:schemeClr val="accent1"/>
                </a:solidFill>
              </a:rPr>
              <a:t>https://support.microsoft.com/en-ca/help/12445/windows-keyboard-shortcuts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467CA-C439-4F15-97FE-8913A6D3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6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43B32-A769-40B7-BA08-004413E9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#most common tasks -user interactions</a:t>
            </a:r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93B0B-1FEF-48F6-85F9-DBEB58FCB22F}"/>
              </a:ext>
            </a:extLst>
          </p:cNvPr>
          <p:cNvSpPr txBox="1"/>
          <p:nvPr/>
        </p:nvSpPr>
        <p:spPr>
          <a:xfrm>
            <a:off x="1595626" y="2173755"/>
            <a:ext cx="25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rgbClr val="92D050"/>
                </a:solidFill>
              </a:rPr>
              <a:t>#Personal Preferences</a:t>
            </a:r>
          </a:p>
        </p:txBody>
      </p:sp>
    </p:spTree>
    <p:extLst>
      <p:ext uri="{BB962C8B-B14F-4D97-AF65-F5344CB8AC3E}">
        <p14:creationId xmlns:p14="http://schemas.microsoft.com/office/powerpoint/2010/main" val="360412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74E8-5A67-46B5-B554-2914B973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Keepass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D45E-9F36-4F3B-993F-95AD5500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1# Make &amp; Name terminal/putty profile; example: </a:t>
            </a:r>
            <a:r>
              <a:rPr lang="en-US" dirty="0">
                <a:solidFill>
                  <a:schemeClr val="accent1"/>
                </a:solidFill>
              </a:rPr>
              <a:t>SQ</a:t>
            </a:r>
            <a:r>
              <a:rPr lang="hu-HU" dirty="0">
                <a:solidFill>
                  <a:schemeClr val="accent1"/>
                </a:solidFill>
              </a:rPr>
              <a:t>_FW</a:t>
            </a:r>
          </a:p>
          <a:p>
            <a:r>
              <a:rPr lang="hu-HU" dirty="0"/>
              <a:t>2# Set up alias (optional); example: </a:t>
            </a:r>
            <a:r>
              <a:rPr lang="pt-BR" sz="1400" dirty="0">
                <a:solidFill>
                  <a:schemeClr val="accent1"/>
                </a:solidFill>
              </a:rPr>
              <a:t>alias frkvmfw='ssh -D </a:t>
            </a:r>
            <a:r>
              <a:rPr lang="hu-HU" sz="1400" dirty="0">
                <a:solidFill>
                  <a:schemeClr val="accent1"/>
                </a:solidFill>
              </a:rPr>
              <a:t>&lt;targetServerIP:PORT&gt;</a:t>
            </a:r>
            <a:r>
              <a:rPr lang="pt-BR" sz="1400" dirty="0">
                <a:solidFill>
                  <a:schemeClr val="accent1"/>
                </a:solidFill>
              </a:rPr>
              <a:t> </a:t>
            </a:r>
            <a:r>
              <a:rPr lang="hu-HU" sz="1400" dirty="0">
                <a:solidFill>
                  <a:schemeClr val="accent1"/>
                </a:solidFill>
              </a:rPr>
              <a:t>user</a:t>
            </a:r>
            <a:r>
              <a:rPr lang="pt-BR" sz="1400" dirty="0">
                <a:solidFill>
                  <a:schemeClr val="accent1"/>
                </a:solidFill>
              </a:rPr>
              <a:t>@</a:t>
            </a:r>
            <a:r>
              <a:rPr lang="hu-HU" sz="1400" dirty="0">
                <a:solidFill>
                  <a:schemeClr val="accent1"/>
                </a:solidFill>
              </a:rPr>
              <a:t>&lt;mediatorServerIP&gt;</a:t>
            </a:r>
            <a:r>
              <a:rPr lang="pt-BR" sz="1400" dirty="0">
                <a:solidFill>
                  <a:schemeClr val="accent1"/>
                </a:solidFill>
              </a:rPr>
              <a:t> -N'</a:t>
            </a:r>
            <a:endParaRPr lang="hu-HU" sz="1400" dirty="0">
              <a:solidFill>
                <a:schemeClr val="accent1"/>
              </a:solidFill>
            </a:endParaRPr>
          </a:p>
          <a:p>
            <a:r>
              <a:rPr lang="hu-HU" dirty="0"/>
              <a:t>3# Select autotype window and text (command) –in keepass</a:t>
            </a:r>
          </a:p>
          <a:p>
            <a:r>
              <a:rPr lang="hu-HU" dirty="0"/>
              <a:t>4# Edit Keepass macro: </a:t>
            </a:r>
            <a:r>
              <a:rPr lang="hu-HU" sz="1800" i="1" dirty="0"/>
              <a:t>#the following will create a tunnel to FR TDW while also starting squirrel in background</a:t>
            </a:r>
          </a:p>
          <a:p>
            <a:r>
              <a:rPr lang="hu-HU" dirty="0">
                <a:solidFill>
                  <a:schemeClr val="accent1"/>
                </a:solidFill>
              </a:rPr>
              <a:t>Auto-Type-Window: SQ_FW</a:t>
            </a:r>
          </a:p>
          <a:p>
            <a:pPr marL="0" indent="0">
              <a:buNone/>
            </a:pPr>
            <a:r>
              <a:rPr lang="hu-HU" dirty="0">
                <a:solidFill>
                  <a:schemeClr val="accent1"/>
                </a:solidFill>
              </a:rPr>
              <a:t> Auto-Type: </a:t>
            </a:r>
            <a:r>
              <a:rPr lang="en-GB" dirty="0">
                <a:solidFill>
                  <a:schemeClr val="accent1"/>
                </a:solidFill>
              </a:rPr>
              <a:t>/home/misi/squirrel-sql-3.7.1/squirrel-sql.sh </a:t>
            </a:r>
            <a:r>
              <a:rPr lang="hu-HU" dirty="0">
                <a:solidFill>
                  <a:schemeClr val="accent1"/>
                </a:solidFill>
              </a:rPr>
              <a:t> &amp;{ENTER} SQ_FW{DELAY 500} {PASSWORD}{ENTER}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endParaRPr lang="hu-HU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hu-HU" dirty="0"/>
              <a:t> </a:t>
            </a:r>
          </a:p>
          <a:p>
            <a:pPr marL="0" indent="0">
              <a:buNone/>
            </a:pPr>
            <a:r>
              <a:rPr lang="hu-HU" dirty="0"/>
              <a:t>Why doing so?</a:t>
            </a:r>
          </a:p>
          <a:p>
            <a:pPr marL="0" indent="0">
              <a:buNone/>
            </a:pPr>
            <a:r>
              <a:rPr lang="hu-HU" dirty="0"/>
              <a:t>- This way you can automate things across multiple sessions/windows/programs; that you otherwise by scipts couldn’t; or would take longer.</a:t>
            </a:r>
            <a:br>
              <a:rPr lang="hu-HU" dirty="0"/>
            </a:br>
            <a:br>
              <a:rPr lang="hu-HU" dirty="0"/>
            </a:br>
            <a:r>
              <a:rPr lang="hu-HU" b="1" dirty="0"/>
              <a:t>TLRD: keepass is capable of typing custom strings with limited set of special characters as well.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5A39B-BDC6-4912-B70F-63F20688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7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A9962-98F7-474F-A19C-6256CF76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#most common tasks -user interactions</a:t>
            </a:r>
            <a:endParaRPr lang="hu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40A56-C30D-4D0F-AA6C-4DB342B77FBE}"/>
              </a:ext>
            </a:extLst>
          </p:cNvPr>
          <p:cNvSpPr txBox="1"/>
          <p:nvPr/>
        </p:nvSpPr>
        <p:spPr>
          <a:xfrm>
            <a:off x="380999" y="6375692"/>
            <a:ext cx="176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rgbClr val="0070C0"/>
                </a:solidFill>
                <a:hlinkClick r:id="rId2"/>
              </a:rPr>
              <a:t>Readme</a:t>
            </a:r>
            <a:r>
              <a:rPr lang="hu-HU" sz="1200" dirty="0">
                <a:solidFill>
                  <a:srgbClr val="0070C0"/>
                </a:solidFill>
              </a:rPr>
              <a:t> -hyperlinkURL</a:t>
            </a:r>
          </a:p>
        </p:txBody>
      </p:sp>
    </p:spTree>
    <p:extLst>
      <p:ext uri="{BB962C8B-B14F-4D97-AF65-F5344CB8AC3E}">
        <p14:creationId xmlns:p14="http://schemas.microsoft.com/office/powerpoint/2010/main" val="41904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504D-E8C0-474C-AD0B-3BD83905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Configuration - </a:t>
            </a:r>
            <a:r>
              <a:rPr lang="hu-HU" b="1" dirty="0">
                <a:latin typeface="AngsanaUPC" panose="02020603050405020304" pitchFamily="18" charset="-34"/>
                <a:cs typeface="AngsanaUPC" panose="02020603050405020304" pitchFamily="18" charset="-34"/>
              </a:rPr>
              <a:t>BashrC</a:t>
            </a:r>
            <a:endParaRPr lang="hu-HU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4FBA3-F341-472B-BD9B-C654BEBD8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umask 022</a:t>
            </a:r>
          </a:p>
          <a:p>
            <a:r>
              <a:rPr lang="hu-HU" dirty="0"/>
              <a:t>setxkbmap hu</a:t>
            </a:r>
          </a:p>
          <a:p>
            <a:r>
              <a:rPr lang="hu-HU" dirty="0"/>
              <a:t>export HISTTIMEFORMAT="%d/%m/%y %T "</a:t>
            </a:r>
          </a:p>
          <a:p>
            <a:r>
              <a:rPr lang="hu-HU" dirty="0">
                <a:solidFill>
                  <a:schemeClr val="accent5"/>
                </a:solidFill>
              </a:rPr>
              <a:t>export PS1='\e[91m[\e[90m\u@lenovo \e[33m\w\e[31m]\e[92m\n\$'</a:t>
            </a:r>
          </a:p>
          <a:p>
            <a:r>
              <a:rPr lang="hu-HU" dirty="0"/>
              <a:t>#export TZ=Europe/Budapest</a:t>
            </a:r>
            <a:br>
              <a:rPr lang="hu-HU" dirty="0"/>
            </a:br>
            <a:r>
              <a:rPr lang="hu-HU" dirty="0">
                <a:solidFill>
                  <a:schemeClr val="accent1"/>
                </a:solidFill>
              </a:rPr>
              <a:t>#</a:t>
            </a:r>
            <a:r>
              <a:rPr lang="hu-HU" b="1" dirty="0">
                <a:solidFill>
                  <a:schemeClr val="accent1"/>
                </a:solidFill>
              </a:rPr>
              <a:t>Env Shortcuts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/>
              <a:t>	- </a:t>
            </a:r>
            <a:r>
              <a:rPr lang="hu-HU" dirty="0">
                <a:solidFill>
                  <a:schemeClr val="accent2"/>
                </a:solidFill>
              </a:rPr>
              <a:t>SQIRHOME=/opt/IBM/squirrel; export SQUIRHOME</a:t>
            </a:r>
          </a:p>
          <a:p>
            <a:r>
              <a:rPr lang="hu-HU" dirty="0">
                <a:solidFill>
                  <a:srgbClr val="C00000"/>
                </a:solidFill>
              </a:rPr>
              <a:t>#ROOT bashrc/~profile:</a:t>
            </a:r>
          </a:p>
          <a:p>
            <a:r>
              <a:rPr lang="hu-HU" dirty="0"/>
              <a:t>export PS1='\e[91m[\e[31m\u@lenovo \e[33m\W\e[91m]\e[92m\n\$'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6AC6B-45A4-479D-A3A1-658E34EEF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91" y="4297680"/>
            <a:ext cx="3191696" cy="1294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2DF582-CF01-447F-9513-41A6FC6F0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00" y="2084832"/>
            <a:ext cx="7247687" cy="10300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327A8-3496-455F-8152-7F0DE34C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8</a:t>
            </a:fld>
            <a:endParaRPr lang="hu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E9914-B98C-4C6C-B410-D5C96127363B}"/>
              </a:ext>
            </a:extLst>
          </p:cNvPr>
          <p:cNvSpPr txBox="1"/>
          <p:nvPr/>
        </p:nvSpPr>
        <p:spPr>
          <a:xfrm>
            <a:off x="10380239" y="5684534"/>
            <a:ext cx="2111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alias ll='</a:t>
            </a:r>
            <a:r>
              <a:rPr lang="es-ES" dirty="0" err="1"/>
              <a:t>ls</a:t>
            </a:r>
            <a:r>
              <a:rPr lang="es-ES" dirty="0"/>
              <a:t> -</a:t>
            </a:r>
            <a:r>
              <a:rPr lang="es-ES" dirty="0" err="1"/>
              <a:t>lah</a:t>
            </a:r>
            <a:r>
              <a:rPr lang="es-ES" dirty="0"/>
              <a:t>'</a:t>
            </a:r>
          </a:p>
          <a:p>
            <a:r>
              <a:rPr lang="es-ES" dirty="0"/>
              <a:t>alias </a:t>
            </a:r>
            <a:r>
              <a:rPr lang="es-ES" dirty="0" err="1"/>
              <a:t>lr</a:t>
            </a:r>
            <a:r>
              <a:rPr lang="es-ES" dirty="0"/>
              <a:t>='</a:t>
            </a:r>
            <a:r>
              <a:rPr lang="es-ES" dirty="0" err="1"/>
              <a:t>ls</a:t>
            </a:r>
            <a:r>
              <a:rPr lang="es-ES" dirty="0"/>
              <a:t> -</a:t>
            </a:r>
            <a:r>
              <a:rPr lang="es-ES" dirty="0" err="1"/>
              <a:t>ltrh</a:t>
            </a:r>
            <a:r>
              <a:rPr lang="es-ES" dirty="0"/>
              <a:t>'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982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9762-AB6B-40C6-85F9-9ADBCF98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Configuration - </a:t>
            </a:r>
            <a:r>
              <a:rPr lang="hu-HU" b="1" dirty="0">
                <a:latin typeface="Aparajita" panose="020B0604020202020204" pitchFamily="34" charset="0"/>
                <a:cs typeface="Aparajita" panose="020B0604020202020204" pitchFamily="34" charset="0"/>
              </a:rPr>
              <a:t>SSHCOnfiG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35A4A-2459-47EE-A03E-4060FDC2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i="1" dirty="0">
                <a:solidFill>
                  <a:schemeClr val="tx2"/>
                </a:solidFill>
              </a:rPr>
              <a:t>Host *</a:t>
            </a:r>
            <a:br>
              <a:rPr lang="hu-HU" i="1" dirty="0">
                <a:solidFill>
                  <a:schemeClr val="tx2"/>
                </a:solidFill>
              </a:rPr>
            </a:br>
            <a:r>
              <a:rPr lang="hu-HU" i="1" dirty="0">
                <a:solidFill>
                  <a:schemeClr val="tx2"/>
                </a:solidFill>
              </a:rPr>
              <a:t>USER usr12345</a:t>
            </a:r>
          </a:p>
          <a:p>
            <a:pPr marL="0" indent="0">
              <a:buNone/>
            </a:pPr>
            <a:r>
              <a:rPr lang="hu-HU" i="1" dirty="0">
                <a:solidFill>
                  <a:schemeClr val="tx2"/>
                </a:solidFill>
              </a:rPr>
              <a:t>#Jumphost1</a:t>
            </a:r>
            <a:br>
              <a:rPr lang="hu-HU" i="1" dirty="0">
                <a:solidFill>
                  <a:schemeClr val="tx2"/>
                </a:solidFill>
              </a:rPr>
            </a:br>
            <a:r>
              <a:rPr lang="hu-HU" i="1" dirty="0">
                <a:solidFill>
                  <a:schemeClr val="tx2"/>
                </a:solidFill>
              </a:rPr>
              <a:t>Host myjumphost</a:t>
            </a:r>
            <a:br>
              <a:rPr lang="hu-HU" i="1" dirty="0">
                <a:solidFill>
                  <a:schemeClr val="tx2"/>
                </a:solidFill>
              </a:rPr>
            </a:br>
            <a:r>
              <a:rPr lang="hu-HU" i="1" dirty="0">
                <a:solidFill>
                  <a:schemeClr val="tx2"/>
                </a:solidFill>
              </a:rPr>
              <a:t>Hostname 192.168.1.100</a:t>
            </a:r>
          </a:p>
          <a:p>
            <a:pPr marL="0" indent="0">
              <a:buNone/>
            </a:pPr>
            <a:r>
              <a:rPr lang="hu-HU" i="1" dirty="0">
                <a:solidFill>
                  <a:schemeClr val="tx2"/>
                </a:solidFill>
              </a:rPr>
              <a:t>#AppServer</a:t>
            </a:r>
            <a:br>
              <a:rPr lang="hu-HU" i="1" dirty="0">
                <a:solidFill>
                  <a:schemeClr val="tx2"/>
                </a:solidFill>
              </a:rPr>
            </a:br>
            <a:r>
              <a:rPr lang="hu-HU" i="1" dirty="0">
                <a:solidFill>
                  <a:schemeClr val="tx2"/>
                </a:solidFill>
              </a:rPr>
              <a:t>Host myApp</a:t>
            </a:r>
            <a:br>
              <a:rPr lang="hu-HU" i="1" dirty="0">
                <a:solidFill>
                  <a:schemeClr val="tx2"/>
                </a:solidFill>
              </a:rPr>
            </a:br>
            <a:r>
              <a:rPr lang="hu-HU" i="1" dirty="0">
                <a:solidFill>
                  <a:schemeClr val="tx2"/>
                </a:solidFill>
              </a:rPr>
              <a:t>Hostname 192.168.1.101</a:t>
            </a:r>
            <a:br>
              <a:rPr lang="hu-HU" i="1" dirty="0">
                <a:solidFill>
                  <a:schemeClr val="tx2"/>
                </a:solidFill>
              </a:rPr>
            </a:br>
            <a:r>
              <a:rPr lang="hu-HU" i="1" dirty="0">
                <a:solidFill>
                  <a:schemeClr val="tx2"/>
                </a:solidFill>
              </a:rPr>
              <a:t>ProxyCommand ssh -W %h:%p usr12345@myApp 2&gt;/dev/null</a:t>
            </a:r>
            <a:br>
              <a:rPr lang="hu-HU" i="1" dirty="0">
                <a:solidFill>
                  <a:schemeClr val="tx2"/>
                </a:solidFill>
              </a:rPr>
            </a:br>
            <a:r>
              <a:rPr lang="hu-HU" i="1" dirty="0">
                <a:solidFill>
                  <a:schemeClr val="tx2"/>
                </a:solidFill>
              </a:rPr>
              <a:t>ForwardX11 yes</a:t>
            </a:r>
            <a:br>
              <a:rPr lang="hu-HU" i="1" dirty="0">
                <a:solidFill>
                  <a:schemeClr val="tx2"/>
                </a:solidFill>
              </a:rPr>
            </a:br>
            <a:br>
              <a:rPr lang="hu-HU" dirty="0">
                <a:solidFill>
                  <a:schemeClr val="tx2"/>
                </a:solidFill>
              </a:rPr>
            </a:br>
            <a:r>
              <a:rPr lang="hu-HU" b="1" dirty="0"/>
              <a:t>TLDR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/>
              <a:t>After setting this up </a:t>
            </a:r>
            <a:r>
              <a:rPr lang="hu-HU" dirty="0">
                <a:solidFill>
                  <a:schemeClr val="accent1"/>
                </a:solidFill>
              </a:rPr>
              <a:t>„ssh myApp” </a:t>
            </a:r>
            <a:r>
              <a:rPr lang="hu-HU" dirty="0"/>
              <a:t>(if defined in </a:t>
            </a:r>
            <a:r>
              <a:rPr lang="hu-HU" b="1" dirty="0"/>
              <a:t>/etc/hosts </a:t>
            </a:r>
            <a:r>
              <a:rPr lang="hu-HU" dirty="0"/>
              <a:t>as well)</a:t>
            </a:r>
            <a:br>
              <a:rPr lang="hu-HU" dirty="0"/>
            </a:br>
            <a:r>
              <a:rPr lang="hu-HU" dirty="0"/>
              <a:t>will promt: </a:t>
            </a:r>
            <a:r>
              <a:rPr lang="hu-HU" dirty="0">
                <a:solidFill>
                  <a:srgbClr val="C00000"/>
                </a:solidFill>
              </a:rPr>
              <a:t>ssh usr12345@&lt;JUMPSERVER&gt;; </a:t>
            </a:r>
            <a:r>
              <a:rPr lang="hu-HU" dirty="0"/>
              <a:t>then </a:t>
            </a:r>
            <a:r>
              <a:rPr lang="hu-HU" dirty="0">
                <a:solidFill>
                  <a:srgbClr val="C00000"/>
                </a:solidFill>
              </a:rPr>
              <a:t>ssh usr12345@&lt;AppServer&gt;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9CEDD-E8B4-4827-8DE3-1E5B8598907E}"/>
              </a:ext>
            </a:extLst>
          </p:cNvPr>
          <p:cNvSpPr txBox="1"/>
          <p:nvPr/>
        </p:nvSpPr>
        <p:spPr>
          <a:xfrm>
            <a:off x="1024128" y="1900166"/>
            <a:ext cx="372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/home/&lt;user&gt;/.ssh/config: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C6C76-3E85-4C4E-ACD5-AC210B15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D514-1108-4A5F-A7C2-75DB6B8A805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54210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3769</TotalTime>
  <Words>1388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AngsanaUPC</vt:lpstr>
      <vt:lpstr>Aparajita</vt:lpstr>
      <vt:lpstr>Arial</vt:lpstr>
      <vt:lpstr>Calibri</vt:lpstr>
      <vt:lpstr>Calibri Light</vt:lpstr>
      <vt:lpstr>Tw Cen MT</vt:lpstr>
      <vt:lpstr>Tw Cen MT Condensed</vt:lpstr>
      <vt:lpstr>Wingdings</vt:lpstr>
      <vt:lpstr>Wingdings 3</vt:lpstr>
      <vt:lpstr>Office Theme</vt:lpstr>
      <vt:lpstr>Integral</vt:lpstr>
      <vt:lpstr>1_Integral</vt:lpstr>
      <vt:lpstr>Daily Automation</vt:lpstr>
      <vt:lpstr>Power of small:</vt:lpstr>
      <vt:lpstr>Where to start?</vt:lpstr>
      <vt:lpstr>Optimize your Processes</vt:lpstr>
      <vt:lpstr>What tasks should be prioritised?</vt:lpstr>
      <vt:lpstr>Keybinds</vt:lpstr>
      <vt:lpstr>Keepass</vt:lpstr>
      <vt:lpstr>Configuration - BashrC</vt:lpstr>
      <vt:lpstr>Configuration - SSHCOnfiG</vt:lpstr>
      <vt:lpstr>CONFIGURATION - Autostart</vt:lpstr>
      <vt:lpstr>Configuration - Lotus Notes</vt:lpstr>
      <vt:lpstr>Other „Tricks”</vt:lpstr>
      <vt:lpstr>Summarization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Automation</dc:title>
  <dc:creator>Michal Markus</dc:creator>
  <cp:lastModifiedBy>MMarkus</cp:lastModifiedBy>
  <cp:revision>118</cp:revision>
  <dcterms:created xsi:type="dcterms:W3CDTF">2018-08-27T08:04:00Z</dcterms:created>
  <dcterms:modified xsi:type="dcterms:W3CDTF">2020-06-11T12:51:26Z</dcterms:modified>
</cp:coreProperties>
</file>