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7" y="-8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1743" y="-6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BDA14-D728-43D7-8BDF-00BEE73CC83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8BEDB0B-1295-4647-B14E-6D9EB875BA68}">
      <dgm:prSet phldrT="[文本]" custT="1"/>
      <dgm:spPr>
        <a:xfrm rot="5400000">
          <a:off x="-174001" y="174723"/>
          <a:ext cx="1160009" cy="812006"/>
        </a:xfrm>
        <a:solidFill>
          <a:srgbClr val="92299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4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简化</a:t>
          </a:r>
          <a:endParaRPr lang="zh-CN" altLang="en-US" sz="14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gm:t>
    </dgm:pt>
    <dgm:pt modelId="{506B5875-E984-4E30-B6DF-927FCD1DEC39}" type="parTrans" cxnId="{0BB80BF3-F6E9-4A42-B418-DA92B8A76C2A}">
      <dgm:prSet/>
      <dgm:spPr/>
      <dgm:t>
        <a:bodyPr/>
        <a:lstStyle/>
        <a:p>
          <a:endParaRPr lang="zh-CN" altLang="en-US" sz="1600"/>
        </a:p>
      </dgm:t>
    </dgm:pt>
    <dgm:pt modelId="{0A8389D4-32FB-4092-BC78-333A7FDEA5F6}" type="sibTrans" cxnId="{0BB80BF3-F6E9-4A42-B418-DA92B8A76C2A}">
      <dgm:prSet/>
      <dgm:spPr/>
      <dgm:t>
        <a:bodyPr/>
        <a:lstStyle/>
        <a:p>
          <a:endParaRPr lang="zh-CN" altLang="en-US" sz="1600"/>
        </a:p>
      </dgm:t>
    </dgm:pt>
    <dgm:pt modelId="{7D0E83ED-EF1D-4087-AB68-DE18D342298A}">
      <dgm:prSet phldrT="[文本]" custT="1"/>
      <dgm:spPr>
        <a:xfrm rot="5400000">
          <a:off x="4129512" y="-3316783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降低大数据门槛（</a:t>
          </a:r>
          <a:r>
            <a:rPr lang="en-US" altLang="zh-CN" sz="1200" dirty="0" err="1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hadoop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spark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dirty="0" err="1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mpp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数据库、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GIS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的开发）；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07D826D5-A845-431F-B23F-3939AD34732E}" type="parTrans" cxnId="{233E2953-8E36-49EF-87D9-DB13073D04A5}">
      <dgm:prSet/>
      <dgm:spPr/>
      <dgm:t>
        <a:bodyPr/>
        <a:lstStyle/>
        <a:p>
          <a:endParaRPr lang="zh-CN" altLang="en-US" sz="1600"/>
        </a:p>
      </dgm:t>
    </dgm:pt>
    <dgm:pt modelId="{DF0D0C83-E872-4001-9570-41A0F44E07C8}" type="sibTrans" cxnId="{233E2953-8E36-49EF-87D9-DB13073D04A5}">
      <dgm:prSet/>
      <dgm:spPr/>
      <dgm:t>
        <a:bodyPr/>
        <a:lstStyle/>
        <a:p>
          <a:endParaRPr lang="zh-CN" altLang="en-US" sz="1600"/>
        </a:p>
      </dgm:t>
    </dgm:pt>
    <dgm:pt modelId="{A8DF0DC3-AC86-4959-81FF-CF06783534AE}">
      <dgm:prSet phldrT="[文本]" custT="1"/>
      <dgm:spPr>
        <a:xfrm rot="5400000">
          <a:off x="4129512" y="-3316783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简化分析算法的编写，尽量用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SQL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python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，无需编译；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F76D1459-F4B4-4D7C-BE82-6EFF5847FA76}" type="parTrans" cxnId="{EF53F03F-8F10-4A3B-9144-624B7B4B846F}">
      <dgm:prSet/>
      <dgm:spPr/>
      <dgm:t>
        <a:bodyPr/>
        <a:lstStyle/>
        <a:p>
          <a:endParaRPr lang="zh-CN" altLang="en-US" sz="1600"/>
        </a:p>
      </dgm:t>
    </dgm:pt>
    <dgm:pt modelId="{2CF55C2C-33C9-4504-9D66-586B48D6723F}" type="sibTrans" cxnId="{EF53F03F-8F10-4A3B-9144-624B7B4B846F}">
      <dgm:prSet/>
      <dgm:spPr/>
      <dgm:t>
        <a:bodyPr/>
        <a:lstStyle/>
        <a:p>
          <a:endParaRPr lang="zh-CN" altLang="en-US" sz="1600"/>
        </a:p>
      </dgm:t>
    </dgm:pt>
    <dgm:pt modelId="{BE0C1835-220B-43AB-93C6-A29B5B6F75F2}">
      <dgm:prSet phldrT="[文本]" custT="1"/>
      <dgm:spPr>
        <a:xfrm rot="5400000">
          <a:off x="-174001" y="1186688"/>
          <a:ext cx="1160009" cy="812006"/>
        </a:xfrm>
        <a:solidFill>
          <a:srgbClr val="922990">
            <a:hueOff val="-4304696"/>
            <a:satOff val="-832"/>
            <a:lumOff val="5033"/>
            <a:alphaOff val="0"/>
          </a:srgbClr>
        </a:solidFill>
        <a:ln w="25400" cap="flat" cmpd="sng" algn="ctr">
          <a:solidFill>
            <a:srgbClr val="922990">
              <a:hueOff val="-4304696"/>
              <a:satOff val="-832"/>
              <a:lumOff val="503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4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解耦</a:t>
          </a:r>
          <a:endParaRPr lang="zh-CN" altLang="en-US" sz="14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gm:t>
    </dgm:pt>
    <dgm:pt modelId="{6A6129DA-7237-4AE0-B261-B14323C9EE7B}" type="parTrans" cxnId="{873BDF7C-ED8F-4BFA-A972-87A47D9799EA}">
      <dgm:prSet/>
      <dgm:spPr/>
      <dgm:t>
        <a:bodyPr/>
        <a:lstStyle/>
        <a:p>
          <a:endParaRPr lang="zh-CN" altLang="en-US" sz="1600"/>
        </a:p>
      </dgm:t>
    </dgm:pt>
    <dgm:pt modelId="{CCCFFAAB-8D45-4596-8D32-C882441F3EB7}" type="sibTrans" cxnId="{873BDF7C-ED8F-4BFA-A972-87A47D9799EA}">
      <dgm:prSet/>
      <dgm:spPr/>
      <dgm:t>
        <a:bodyPr/>
        <a:lstStyle/>
        <a:p>
          <a:endParaRPr lang="zh-CN" altLang="en-US" sz="1600"/>
        </a:p>
      </dgm:t>
    </dgm:pt>
    <dgm:pt modelId="{F862AE6C-8F6E-4CE4-8426-99E1D4E85C0F}">
      <dgm:prSet phldrT="[文本]" custT="1"/>
      <dgm:spPr>
        <a:xfrm rot="5400000">
          <a:off x="4129512" y="-2304818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4304696"/>
              <a:satOff val="-832"/>
              <a:lumOff val="503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算法与大数据平台（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DAP+VMAX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）解耦，可独立发布；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8E2F6D05-782F-434F-A402-7F3BE03A7D7D}" type="parTrans" cxnId="{B4F5B80E-74E8-45BD-92A6-FFBDEAA17D12}">
      <dgm:prSet/>
      <dgm:spPr/>
      <dgm:t>
        <a:bodyPr/>
        <a:lstStyle/>
        <a:p>
          <a:endParaRPr lang="zh-CN" altLang="en-US" sz="1600"/>
        </a:p>
      </dgm:t>
    </dgm:pt>
    <dgm:pt modelId="{EBE1EC31-C499-4D46-8990-459F09C8F49C}" type="sibTrans" cxnId="{B4F5B80E-74E8-45BD-92A6-FFBDEAA17D12}">
      <dgm:prSet/>
      <dgm:spPr/>
      <dgm:t>
        <a:bodyPr/>
        <a:lstStyle/>
        <a:p>
          <a:endParaRPr lang="zh-CN" altLang="en-US" sz="1600"/>
        </a:p>
      </dgm:t>
    </dgm:pt>
    <dgm:pt modelId="{1F462C8B-5692-4398-B3F7-A74E00116640}">
      <dgm:prSet phldrT="[文本]" custT="1"/>
      <dgm:spPr>
        <a:xfrm rot="5400000">
          <a:off x="4129512" y="-2304818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4304696"/>
              <a:satOff val="-832"/>
              <a:lumOff val="5033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算法自身解耦：表名、算法参数等都是变量，尽可能减少移植难度；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C36DEEF9-6DB8-4296-B27B-216DAE5E00F9}" type="parTrans" cxnId="{649E24A0-D159-4A09-84C8-C4A9F526BA96}">
      <dgm:prSet/>
      <dgm:spPr/>
      <dgm:t>
        <a:bodyPr/>
        <a:lstStyle/>
        <a:p>
          <a:endParaRPr lang="zh-CN" altLang="en-US" sz="1600"/>
        </a:p>
      </dgm:t>
    </dgm:pt>
    <dgm:pt modelId="{EDC862AE-A6B6-4549-93B5-7AEF2D56052D}" type="sibTrans" cxnId="{649E24A0-D159-4A09-84C8-C4A9F526BA96}">
      <dgm:prSet/>
      <dgm:spPr/>
      <dgm:t>
        <a:bodyPr/>
        <a:lstStyle/>
        <a:p>
          <a:endParaRPr lang="zh-CN" altLang="en-US" sz="1600"/>
        </a:p>
      </dgm:t>
    </dgm:pt>
    <dgm:pt modelId="{CF1B7B48-9F39-4D3F-A5E8-BA4CBE02B835}">
      <dgm:prSet phldrT="[文本]" custT="1"/>
      <dgm:spPr>
        <a:xfrm rot="5400000">
          <a:off x="-174001" y="2198654"/>
          <a:ext cx="1160009" cy="812006"/>
        </a:xfrm>
        <a:solidFill>
          <a:srgbClr val="922990">
            <a:hueOff val="-8609391"/>
            <a:satOff val="-1663"/>
            <a:lumOff val="10066"/>
            <a:alphaOff val="0"/>
          </a:srgbClr>
        </a:solidFill>
        <a:ln w="25400" cap="flat" cmpd="sng" algn="ctr">
          <a:solidFill>
            <a:srgbClr val="922990">
              <a:hueOff val="-8609391"/>
              <a:satOff val="-1663"/>
              <a:lumOff val="10066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4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协作</a:t>
          </a:r>
          <a:endParaRPr lang="zh-CN" altLang="en-US" sz="14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gm:t>
    </dgm:pt>
    <dgm:pt modelId="{53A06ECD-020D-42B5-B7D1-A433723DA9B0}" type="parTrans" cxnId="{E9801C02-1E75-4D46-AA3E-66C9A69C735C}">
      <dgm:prSet/>
      <dgm:spPr/>
      <dgm:t>
        <a:bodyPr/>
        <a:lstStyle/>
        <a:p>
          <a:endParaRPr lang="zh-CN" altLang="en-US" sz="1600"/>
        </a:p>
      </dgm:t>
    </dgm:pt>
    <dgm:pt modelId="{CECE8C43-4933-4542-A417-709A3E0F1EBD}" type="sibTrans" cxnId="{E9801C02-1E75-4D46-AA3E-66C9A69C735C}">
      <dgm:prSet/>
      <dgm:spPr/>
      <dgm:t>
        <a:bodyPr/>
        <a:lstStyle/>
        <a:p>
          <a:endParaRPr lang="zh-CN" altLang="en-US" sz="1600"/>
        </a:p>
      </dgm:t>
    </dgm:pt>
    <dgm:pt modelId="{0E9DB9B2-5204-43D5-9495-72A509E29835}">
      <dgm:prSet custT="1"/>
      <dgm:spPr>
        <a:xfrm rot="5400000">
          <a:off x="4129512" y="-1292853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8609391"/>
              <a:satOff val="-1663"/>
              <a:lumOff val="10066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多人协作：</a:t>
          </a:r>
          <a:r>
            <a:rPr lang="en-US" altLang="zh-CN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Project</a:t>
          </a:r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管理模式，多人协作环境；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4ECD99E9-CBD2-4D00-B640-83E5F081E4CA}" type="parTrans" cxnId="{314CC71D-C96B-4CDD-A9DC-E3B48A3BC76C}">
      <dgm:prSet/>
      <dgm:spPr/>
      <dgm:t>
        <a:bodyPr/>
        <a:lstStyle/>
        <a:p>
          <a:endParaRPr lang="zh-CN" altLang="en-US" sz="1600"/>
        </a:p>
      </dgm:t>
    </dgm:pt>
    <dgm:pt modelId="{41BE8FD3-8DAE-4934-B788-DF91781FDDEE}" type="sibTrans" cxnId="{314CC71D-C96B-4CDD-A9DC-E3B48A3BC76C}">
      <dgm:prSet/>
      <dgm:spPr/>
      <dgm:t>
        <a:bodyPr/>
        <a:lstStyle/>
        <a:p>
          <a:endParaRPr lang="zh-CN" altLang="en-US" sz="1600"/>
        </a:p>
      </dgm:t>
    </dgm:pt>
    <dgm:pt modelId="{D1689129-CEE0-4C72-ACED-C642D532C823}">
      <dgm:prSet custT="1"/>
      <dgm:spPr>
        <a:xfrm rot="5400000">
          <a:off x="4129512" y="-1292853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8609391"/>
              <a:satOff val="-1663"/>
              <a:lumOff val="10066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基础支撑：建模和监控、动态提交测试、基础数据和算法、血缘分析等；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4533AF06-3A81-42B2-9701-1FC6AF3C39BB}" type="parTrans" cxnId="{80E7F741-4B08-4BA6-ABB4-3CF1CA14F5AE}">
      <dgm:prSet/>
      <dgm:spPr/>
      <dgm:t>
        <a:bodyPr/>
        <a:lstStyle/>
        <a:p>
          <a:endParaRPr lang="zh-CN" altLang="en-US" sz="1600"/>
        </a:p>
      </dgm:t>
    </dgm:pt>
    <dgm:pt modelId="{8AAD58D6-1B55-48AB-B771-D4A50158DC7E}" type="sibTrans" cxnId="{80E7F741-4B08-4BA6-ABB4-3CF1CA14F5AE}">
      <dgm:prSet/>
      <dgm:spPr/>
      <dgm:t>
        <a:bodyPr/>
        <a:lstStyle/>
        <a:p>
          <a:endParaRPr lang="zh-CN" altLang="en-US" sz="1600"/>
        </a:p>
      </dgm:t>
    </dgm:pt>
    <dgm:pt modelId="{51295B6F-66C3-4038-AA3C-FEAAA0EF3AD7}">
      <dgm:prSet phldrT="[文本]" custT="1"/>
      <dgm:spPr>
        <a:xfrm rot="5400000">
          <a:off x="-174001" y="3210619"/>
          <a:ext cx="1160009" cy="812006"/>
        </a:xfrm>
        <a:solidFill>
          <a:srgbClr val="922990">
            <a:hueOff val="-12914086"/>
            <a:satOff val="-2495"/>
            <a:lumOff val="15099"/>
            <a:alphaOff val="0"/>
          </a:srgbClr>
        </a:solidFill>
        <a:ln w="25400" cap="flat" cmpd="sng" algn="ctr">
          <a:solidFill>
            <a:srgbClr val="922990">
              <a:hueOff val="-12914086"/>
              <a:satOff val="-2495"/>
              <a:lumOff val="1509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4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商用</a:t>
          </a:r>
          <a:endParaRPr lang="zh-CN" altLang="en-US" sz="14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gm:t>
    </dgm:pt>
    <dgm:pt modelId="{E55F8E52-D2E6-43ED-8CED-2D4D724F09E0}" type="parTrans" cxnId="{E622F79F-09E8-4266-BBC0-199CDD2D7B51}">
      <dgm:prSet/>
      <dgm:spPr/>
      <dgm:t>
        <a:bodyPr/>
        <a:lstStyle/>
        <a:p>
          <a:endParaRPr lang="zh-CN" altLang="en-US" sz="1600"/>
        </a:p>
      </dgm:t>
    </dgm:pt>
    <dgm:pt modelId="{959A8B7D-DE46-4F0A-8846-85335B7CD342}" type="sibTrans" cxnId="{E622F79F-09E8-4266-BBC0-199CDD2D7B51}">
      <dgm:prSet/>
      <dgm:spPr/>
      <dgm:t>
        <a:bodyPr/>
        <a:lstStyle/>
        <a:p>
          <a:endParaRPr lang="zh-CN" altLang="en-US" sz="1600"/>
        </a:p>
      </dgm:t>
    </dgm:pt>
    <dgm:pt modelId="{F63DA3DC-931A-488B-ADE5-131B5B1ACA36}">
      <dgm:prSet phldrT="[文本]" custT="1"/>
      <dgm:spPr>
        <a:xfrm rot="5400000">
          <a:off x="4129512" y="-280887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12914086"/>
              <a:satOff val="-2495"/>
              <a:lumOff val="1509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性能：动态资源优化、优先级优化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E2DA45D8-C1F1-40A5-920D-755CA52D5199}" type="parTrans" cxnId="{3F3F92BA-F83C-4C4B-BE84-4FDF4F2431CE}">
      <dgm:prSet/>
      <dgm:spPr/>
      <dgm:t>
        <a:bodyPr/>
        <a:lstStyle/>
        <a:p>
          <a:endParaRPr lang="zh-CN" altLang="en-US" sz="1600"/>
        </a:p>
      </dgm:t>
    </dgm:pt>
    <dgm:pt modelId="{B2EE13AA-6D7A-4F74-BD20-4ADEE86B627D}" type="sibTrans" cxnId="{3F3F92BA-F83C-4C4B-BE84-4FDF4F2431CE}">
      <dgm:prSet/>
      <dgm:spPr/>
      <dgm:t>
        <a:bodyPr/>
        <a:lstStyle/>
        <a:p>
          <a:endParaRPr lang="zh-CN" altLang="en-US" sz="1600"/>
        </a:p>
      </dgm:t>
    </dgm:pt>
    <dgm:pt modelId="{A6272587-AD73-493B-9DA0-8D93032628A3}">
      <dgm:prSet phldrT="[文本]" custT="1"/>
      <dgm:spPr>
        <a:xfrm rot="5400000">
          <a:off x="4129512" y="-280887"/>
          <a:ext cx="754006" cy="7389018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12914086"/>
              <a:satOff val="-2495"/>
              <a:lumOff val="1509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可靠性：数据驱动，补采，数据置信度</a:t>
          </a:r>
          <a:endParaRPr lang="zh-CN" altLang="en-US" sz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gm:t>
    </dgm:pt>
    <dgm:pt modelId="{33F4005C-3379-4D32-BE87-5D66847A6EFC}" type="parTrans" cxnId="{714FD781-8824-477D-8A44-DB7BB95C3062}">
      <dgm:prSet/>
      <dgm:spPr/>
      <dgm:t>
        <a:bodyPr/>
        <a:lstStyle/>
        <a:p>
          <a:endParaRPr lang="zh-CN" altLang="en-US" sz="1600"/>
        </a:p>
      </dgm:t>
    </dgm:pt>
    <dgm:pt modelId="{84388BEA-87D3-4097-8EEF-7E7E104356FB}" type="sibTrans" cxnId="{714FD781-8824-477D-8A44-DB7BB95C3062}">
      <dgm:prSet/>
      <dgm:spPr/>
      <dgm:t>
        <a:bodyPr/>
        <a:lstStyle/>
        <a:p>
          <a:endParaRPr lang="zh-CN" altLang="en-US" sz="1600"/>
        </a:p>
      </dgm:t>
    </dgm:pt>
    <dgm:pt modelId="{C7EE182D-E633-40EE-A5EC-AFFA78A070FF}" type="pres">
      <dgm:prSet presAssocID="{632BDA14-D728-43D7-8BDF-00BEE73CC8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935C2A-3C97-45F7-817C-910FF2DB276C}" type="pres">
      <dgm:prSet presAssocID="{C8BEDB0B-1295-4647-B14E-6D9EB875BA68}" presName="composite" presStyleCnt="0"/>
      <dgm:spPr/>
    </dgm:pt>
    <dgm:pt modelId="{675BF72A-E65B-4B48-AB3E-80942D81694D}" type="pres">
      <dgm:prSet presAssocID="{C8BEDB0B-1295-4647-B14E-6D9EB875BA68}" presName="parentText" presStyleLbl="alignNode1" presStyleIdx="0" presStyleCnt="4" custLinFactNeighborX="0" custLinFactNeighborY="-10623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6271829E-6E4B-40D6-B3FF-DF27DAF6A613}" type="pres">
      <dgm:prSet presAssocID="{C8BEDB0B-1295-4647-B14E-6D9EB875BA68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  <dgm:pt modelId="{6D57BBE9-46F0-4036-B51C-10169BF9ED60}" type="pres">
      <dgm:prSet presAssocID="{0A8389D4-32FB-4092-BC78-333A7FDEA5F6}" presName="sp" presStyleCnt="0"/>
      <dgm:spPr/>
    </dgm:pt>
    <dgm:pt modelId="{37DF3DB8-DC38-4614-8E1F-119B1B0CD307}" type="pres">
      <dgm:prSet presAssocID="{BE0C1835-220B-43AB-93C6-A29B5B6F75F2}" presName="composite" presStyleCnt="0"/>
      <dgm:spPr/>
    </dgm:pt>
    <dgm:pt modelId="{EF0E4765-4E7E-4A68-B637-4FB99AD76562}" type="pres">
      <dgm:prSet presAssocID="{BE0C1835-220B-43AB-93C6-A29B5B6F75F2}" presName="parentText" presStyleLbl="alignNode1" presStyleIdx="1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AE0929A3-32C7-4ED8-97D8-726064214DF8}" type="pres">
      <dgm:prSet presAssocID="{BE0C1835-220B-43AB-93C6-A29B5B6F75F2}" presName="descendantText" presStyleLbl="alignAcc1" presStyleIdx="1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  <dgm:pt modelId="{10FCC3BA-E127-4CF6-AF1F-E5454A3DA739}" type="pres">
      <dgm:prSet presAssocID="{CCCFFAAB-8D45-4596-8D32-C882441F3EB7}" presName="sp" presStyleCnt="0"/>
      <dgm:spPr/>
    </dgm:pt>
    <dgm:pt modelId="{FDE9F59F-CE20-4B00-B61B-0910C2A5ED8E}" type="pres">
      <dgm:prSet presAssocID="{CF1B7B48-9F39-4D3F-A5E8-BA4CBE02B835}" presName="composite" presStyleCnt="0"/>
      <dgm:spPr/>
    </dgm:pt>
    <dgm:pt modelId="{79D32B82-7638-406C-A757-887A89BAC64E}" type="pres">
      <dgm:prSet presAssocID="{CF1B7B48-9F39-4D3F-A5E8-BA4CBE02B835}" presName="parentText" presStyleLbl="alignNode1" presStyleIdx="2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BAF3088-1F33-436C-93D5-7410BF33986E}" type="pres">
      <dgm:prSet presAssocID="{CF1B7B48-9F39-4D3F-A5E8-BA4CBE02B835}" presName="descendantText" presStyleLbl="alignAcc1" presStyleIdx="2" presStyleCnt="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  <dgm:pt modelId="{FF6CEC88-6775-4636-9FC5-054BFA62D11E}" type="pres">
      <dgm:prSet presAssocID="{CECE8C43-4933-4542-A417-709A3E0F1EBD}" presName="sp" presStyleCnt="0"/>
      <dgm:spPr/>
    </dgm:pt>
    <dgm:pt modelId="{E62AA6E8-C751-403C-9A89-45ABF3E768C3}" type="pres">
      <dgm:prSet presAssocID="{51295B6F-66C3-4038-AA3C-FEAAA0EF3AD7}" presName="composite" presStyleCnt="0"/>
      <dgm:spPr/>
    </dgm:pt>
    <dgm:pt modelId="{F93CB87A-ECF7-49C0-89AB-2E11D8C920A6}" type="pres">
      <dgm:prSet presAssocID="{51295B6F-66C3-4038-AA3C-FEAAA0EF3AD7}" presName="parentText" presStyleLbl="alignNode1" presStyleIdx="3" presStyleCnt="4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4B866F39-0D84-4771-B3C3-395315B689DF}" type="pres">
      <dgm:prSet presAssocID="{51295B6F-66C3-4038-AA3C-FEAAA0EF3AD7}" presName="descendantText" presStyleLbl="alignAcc1" presStyleIdx="3" presStyleCnt="4" custLinFactNeighborX="0" custLinFactNeighborY="-233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873BDF7C-ED8F-4BFA-A972-87A47D9799EA}" srcId="{632BDA14-D728-43D7-8BDF-00BEE73CC83C}" destId="{BE0C1835-220B-43AB-93C6-A29B5B6F75F2}" srcOrd="1" destOrd="0" parTransId="{6A6129DA-7237-4AE0-B261-B14323C9EE7B}" sibTransId="{CCCFFAAB-8D45-4596-8D32-C882441F3EB7}"/>
    <dgm:cxn modelId="{E9801C02-1E75-4D46-AA3E-66C9A69C735C}" srcId="{632BDA14-D728-43D7-8BDF-00BEE73CC83C}" destId="{CF1B7B48-9F39-4D3F-A5E8-BA4CBE02B835}" srcOrd="2" destOrd="0" parTransId="{53A06ECD-020D-42B5-B7D1-A433723DA9B0}" sibTransId="{CECE8C43-4933-4542-A417-709A3E0F1EBD}"/>
    <dgm:cxn modelId="{B4F5B80E-74E8-45BD-92A6-FFBDEAA17D12}" srcId="{BE0C1835-220B-43AB-93C6-A29B5B6F75F2}" destId="{F862AE6C-8F6E-4CE4-8426-99E1D4E85C0F}" srcOrd="0" destOrd="0" parTransId="{8E2F6D05-782F-434F-A402-7F3BE03A7D7D}" sibTransId="{EBE1EC31-C499-4D46-8990-459F09C8F49C}"/>
    <dgm:cxn modelId="{649E24A0-D159-4A09-84C8-C4A9F526BA96}" srcId="{BE0C1835-220B-43AB-93C6-A29B5B6F75F2}" destId="{1F462C8B-5692-4398-B3F7-A74E00116640}" srcOrd="1" destOrd="0" parTransId="{C36DEEF9-6DB8-4296-B27B-216DAE5E00F9}" sibTransId="{EDC862AE-A6B6-4549-93B5-7AEF2D56052D}"/>
    <dgm:cxn modelId="{30552369-3B78-4FFA-8409-B91852349CB3}" type="presOf" srcId="{1F462C8B-5692-4398-B3F7-A74E00116640}" destId="{AE0929A3-32C7-4ED8-97D8-726064214DF8}" srcOrd="0" destOrd="1" presId="urn:microsoft.com/office/officeart/2005/8/layout/chevron2"/>
    <dgm:cxn modelId="{EA77673C-36FB-4CFF-BA59-111E3D0F2038}" type="presOf" srcId="{F63DA3DC-931A-488B-ADE5-131B5B1ACA36}" destId="{4B866F39-0D84-4771-B3C3-395315B689DF}" srcOrd="0" destOrd="0" presId="urn:microsoft.com/office/officeart/2005/8/layout/chevron2"/>
    <dgm:cxn modelId="{80E7F741-4B08-4BA6-ABB4-3CF1CA14F5AE}" srcId="{CF1B7B48-9F39-4D3F-A5E8-BA4CBE02B835}" destId="{D1689129-CEE0-4C72-ACED-C642D532C823}" srcOrd="1" destOrd="0" parTransId="{4533AF06-3A81-42B2-9701-1FC6AF3C39BB}" sibTransId="{8AAD58D6-1B55-48AB-B771-D4A50158DC7E}"/>
    <dgm:cxn modelId="{A7A632F6-1726-44AA-A11B-BE16B31E154C}" type="presOf" srcId="{632BDA14-D728-43D7-8BDF-00BEE73CC83C}" destId="{C7EE182D-E633-40EE-A5EC-AFFA78A070FF}" srcOrd="0" destOrd="0" presId="urn:microsoft.com/office/officeart/2005/8/layout/chevron2"/>
    <dgm:cxn modelId="{592EB748-2C07-4105-BA1A-C769280A4609}" type="presOf" srcId="{51295B6F-66C3-4038-AA3C-FEAAA0EF3AD7}" destId="{F93CB87A-ECF7-49C0-89AB-2E11D8C920A6}" srcOrd="0" destOrd="0" presId="urn:microsoft.com/office/officeart/2005/8/layout/chevron2"/>
    <dgm:cxn modelId="{CBFF3F73-8CA4-4E39-ADD2-3236BDF06C3A}" type="presOf" srcId="{C8BEDB0B-1295-4647-B14E-6D9EB875BA68}" destId="{675BF72A-E65B-4B48-AB3E-80942D81694D}" srcOrd="0" destOrd="0" presId="urn:microsoft.com/office/officeart/2005/8/layout/chevron2"/>
    <dgm:cxn modelId="{714FD781-8824-477D-8A44-DB7BB95C3062}" srcId="{51295B6F-66C3-4038-AA3C-FEAAA0EF3AD7}" destId="{A6272587-AD73-493B-9DA0-8D93032628A3}" srcOrd="1" destOrd="0" parTransId="{33F4005C-3379-4D32-BE87-5D66847A6EFC}" sibTransId="{84388BEA-87D3-4097-8EEF-7E7E104356FB}"/>
    <dgm:cxn modelId="{E30D5C1A-C9A0-43B3-9EFE-B488B0FD5ECE}" type="presOf" srcId="{CF1B7B48-9F39-4D3F-A5E8-BA4CBE02B835}" destId="{79D32B82-7638-406C-A757-887A89BAC64E}" srcOrd="0" destOrd="0" presId="urn:microsoft.com/office/officeart/2005/8/layout/chevron2"/>
    <dgm:cxn modelId="{3F3F92BA-F83C-4C4B-BE84-4FDF4F2431CE}" srcId="{51295B6F-66C3-4038-AA3C-FEAAA0EF3AD7}" destId="{F63DA3DC-931A-488B-ADE5-131B5B1ACA36}" srcOrd="0" destOrd="0" parTransId="{E2DA45D8-C1F1-40A5-920D-755CA52D5199}" sibTransId="{B2EE13AA-6D7A-4F74-BD20-4ADEE86B627D}"/>
    <dgm:cxn modelId="{0BB80BF3-F6E9-4A42-B418-DA92B8A76C2A}" srcId="{632BDA14-D728-43D7-8BDF-00BEE73CC83C}" destId="{C8BEDB0B-1295-4647-B14E-6D9EB875BA68}" srcOrd="0" destOrd="0" parTransId="{506B5875-E984-4E30-B6DF-927FCD1DEC39}" sibTransId="{0A8389D4-32FB-4092-BC78-333A7FDEA5F6}"/>
    <dgm:cxn modelId="{314CC71D-C96B-4CDD-A9DC-E3B48A3BC76C}" srcId="{CF1B7B48-9F39-4D3F-A5E8-BA4CBE02B835}" destId="{0E9DB9B2-5204-43D5-9495-72A509E29835}" srcOrd="0" destOrd="0" parTransId="{4ECD99E9-CBD2-4D00-B640-83E5F081E4CA}" sibTransId="{41BE8FD3-8DAE-4934-B788-DF91781FDDEE}"/>
    <dgm:cxn modelId="{E2911401-4BC5-482F-A92A-00EC939FE6EF}" type="presOf" srcId="{A8DF0DC3-AC86-4959-81FF-CF06783534AE}" destId="{6271829E-6E4B-40D6-B3FF-DF27DAF6A613}" srcOrd="0" destOrd="1" presId="urn:microsoft.com/office/officeart/2005/8/layout/chevron2"/>
    <dgm:cxn modelId="{D14268C7-DA6A-4B42-B28A-A0E776414E75}" type="presOf" srcId="{0E9DB9B2-5204-43D5-9495-72A509E29835}" destId="{2BAF3088-1F33-436C-93D5-7410BF33986E}" srcOrd="0" destOrd="0" presId="urn:microsoft.com/office/officeart/2005/8/layout/chevron2"/>
    <dgm:cxn modelId="{EF53F03F-8F10-4A3B-9144-624B7B4B846F}" srcId="{C8BEDB0B-1295-4647-B14E-6D9EB875BA68}" destId="{A8DF0DC3-AC86-4959-81FF-CF06783534AE}" srcOrd="1" destOrd="0" parTransId="{F76D1459-F4B4-4D7C-BE82-6EFF5847FA76}" sibTransId="{2CF55C2C-33C9-4504-9D66-586B48D6723F}"/>
    <dgm:cxn modelId="{E622F79F-09E8-4266-BBC0-199CDD2D7B51}" srcId="{632BDA14-D728-43D7-8BDF-00BEE73CC83C}" destId="{51295B6F-66C3-4038-AA3C-FEAAA0EF3AD7}" srcOrd="3" destOrd="0" parTransId="{E55F8E52-D2E6-43ED-8CED-2D4D724F09E0}" sibTransId="{959A8B7D-DE46-4F0A-8846-85335B7CD342}"/>
    <dgm:cxn modelId="{0598CC0F-5D98-4017-B5C5-8F76B1E95906}" type="presOf" srcId="{D1689129-CEE0-4C72-ACED-C642D532C823}" destId="{2BAF3088-1F33-436C-93D5-7410BF33986E}" srcOrd="0" destOrd="1" presId="urn:microsoft.com/office/officeart/2005/8/layout/chevron2"/>
    <dgm:cxn modelId="{8C10A007-270F-400C-B66E-FAE2BC79EC37}" type="presOf" srcId="{BE0C1835-220B-43AB-93C6-A29B5B6F75F2}" destId="{EF0E4765-4E7E-4A68-B637-4FB99AD76562}" srcOrd="0" destOrd="0" presId="urn:microsoft.com/office/officeart/2005/8/layout/chevron2"/>
    <dgm:cxn modelId="{BA3F1BF8-CD09-4EA7-B4BD-2F5B8BE3A1BD}" type="presOf" srcId="{7D0E83ED-EF1D-4087-AB68-DE18D342298A}" destId="{6271829E-6E4B-40D6-B3FF-DF27DAF6A613}" srcOrd="0" destOrd="0" presId="urn:microsoft.com/office/officeart/2005/8/layout/chevron2"/>
    <dgm:cxn modelId="{233E2953-8E36-49EF-87D9-DB13073D04A5}" srcId="{C8BEDB0B-1295-4647-B14E-6D9EB875BA68}" destId="{7D0E83ED-EF1D-4087-AB68-DE18D342298A}" srcOrd="0" destOrd="0" parTransId="{07D826D5-A845-431F-B23F-3939AD34732E}" sibTransId="{DF0D0C83-E872-4001-9570-41A0F44E07C8}"/>
    <dgm:cxn modelId="{FE84A7FA-774F-4124-825E-E49AB4F9E2C7}" type="presOf" srcId="{F862AE6C-8F6E-4CE4-8426-99E1D4E85C0F}" destId="{AE0929A3-32C7-4ED8-97D8-726064214DF8}" srcOrd="0" destOrd="0" presId="urn:microsoft.com/office/officeart/2005/8/layout/chevron2"/>
    <dgm:cxn modelId="{B90E20ED-4BCF-47D3-AD94-53FACFBBCD00}" type="presOf" srcId="{A6272587-AD73-493B-9DA0-8D93032628A3}" destId="{4B866F39-0D84-4771-B3C3-395315B689DF}" srcOrd="0" destOrd="1" presId="urn:microsoft.com/office/officeart/2005/8/layout/chevron2"/>
    <dgm:cxn modelId="{1D7B3712-9C60-4D56-A9D5-F914A1D5CF1E}" type="presParOf" srcId="{C7EE182D-E633-40EE-A5EC-AFFA78A070FF}" destId="{2E935C2A-3C97-45F7-817C-910FF2DB276C}" srcOrd="0" destOrd="0" presId="urn:microsoft.com/office/officeart/2005/8/layout/chevron2"/>
    <dgm:cxn modelId="{22791250-410D-4E50-AC55-C6A8E7AE74DD}" type="presParOf" srcId="{2E935C2A-3C97-45F7-817C-910FF2DB276C}" destId="{675BF72A-E65B-4B48-AB3E-80942D81694D}" srcOrd="0" destOrd="0" presId="urn:microsoft.com/office/officeart/2005/8/layout/chevron2"/>
    <dgm:cxn modelId="{8852DDD4-F9FF-4B51-B419-7E48819F6350}" type="presParOf" srcId="{2E935C2A-3C97-45F7-817C-910FF2DB276C}" destId="{6271829E-6E4B-40D6-B3FF-DF27DAF6A613}" srcOrd="1" destOrd="0" presId="urn:microsoft.com/office/officeart/2005/8/layout/chevron2"/>
    <dgm:cxn modelId="{CCD5DF01-C1A9-4E2F-BB21-AB02676CB61F}" type="presParOf" srcId="{C7EE182D-E633-40EE-A5EC-AFFA78A070FF}" destId="{6D57BBE9-46F0-4036-B51C-10169BF9ED60}" srcOrd="1" destOrd="0" presId="urn:microsoft.com/office/officeart/2005/8/layout/chevron2"/>
    <dgm:cxn modelId="{8F3653A0-5985-4CF5-9C00-E00DFE30F633}" type="presParOf" srcId="{C7EE182D-E633-40EE-A5EC-AFFA78A070FF}" destId="{37DF3DB8-DC38-4614-8E1F-119B1B0CD307}" srcOrd="2" destOrd="0" presId="urn:microsoft.com/office/officeart/2005/8/layout/chevron2"/>
    <dgm:cxn modelId="{1FAE3EEC-542D-46AC-91C2-EA4A2CB7E3CE}" type="presParOf" srcId="{37DF3DB8-DC38-4614-8E1F-119B1B0CD307}" destId="{EF0E4765-4E7E-4A68-B637-4FB99AD76562}" srcOrd="0" destOrd="0" presId="urn:microsoft.com/office/officeart/2005/8/layout/chevron2"/>
    <dgm:cxn modelId="{A1EC3790-D542-4E89-92C2-03C37DF33A2E}" type="presParOf" srcId="{37DF3DB8-DC38-4614-8E1F-119B1B0CD307}" destId="{AE0929A3-32C7-4ED8-97D8-726064214DF8}" srcOrd="1" destOrd="0" presId="urn:microsoft.com/office/officeart/2005/8/layout/chevron2"/>
    <dgm:cxn modelId="{F99DA8A7-0146-4987-9225-9312C9CD1DB7}" type="presParOf" srcId="{C7EE182D-E633-40EE-A5EC-AFFA78A070FF}" destId="{10FCC3BA-E127-4CF6-AF1F-E5454A3DA739}" srcOrd="3" destOrd="0" presId="urn:microsoft.com/office/officeart/2005/8/layout/chevron2"/>
    <dgm:cxn modelId="{AE99D9BC-0D47-4C4E-AD00-18AEFEE28D02}" type="presParOf" srcId="{C7EE182D-E633-40EE-A5EC-AFFA78A070FF}" destId="{FDE9F59F-CE20-4B00-B61B-0910C2A5ED8E}" srcOrd="4" destOrd="0" presId="urn:microsoft.com/office/officeart/2005/8/layout/chevron2"/>
    <dgm:cxn modelId="{6F63A4AE-1804-40E1-983E-324814ACDCCB}" type="presParOf" srcId="{FDE9F59F-CE20-4B00-B61B-0910C2A5ED8E}" destId="{79D32B82-7638-406C-A757-887A89BAC64E}" srcOrd="0" destOrd="0" presId="urn:microsoft.com/office/officeart/2005/8/layout/chevron2"/>
    <dgm:cxn modelId="{18C68E35-CC0D-49C4-A1EA-900BC2DDF0EA}" type="presParOf" srcId="{FDE9F59F-CE20-4B00-B61B-0910C2A5ED8E}" destId="{2BAF3088-1F33-436C-93D5-7410BF33986E}" srcOrd="1" destOrd="0" presId="urn:microsoft.com/office/officeart/2005/8/layout/chevron2"/>
    <dgm:cxn modelId="{8D444B8F-5BAC-4A6E-A7D1-E983E795AB7D}" type="presParOf" srcId="{C7EE182D-E633-40EE-A5EC-AFFA78A070FF}" destId="{FF6CEC88-6775-4636-9FC5-054BFA62D11E}" srcOrd="5" destOrd="0" presId="urn:microsoft.com/office/officeart/2005/8/layout/chevron2"/>
    <dgm:cxn modelId="{089659CC-5D23-4357-ADE3-ED25E95F6E18}" type="presParOf" srcId="{C7EE182D-E633-40EE-A5EC-AFFA78A070FF}" destId="{E62AA6E8-C751-403C-9A89-45ABF3E768C3}" srcOrd="6" destOrd="0" presId="urn:microsoft.com/office/officeart/2005/8/layout/chevron2"/>
    <dgm:cxn modelId="{7E24154E-F036-4B84-BC1A-5D1664D6F27B}" type="presParOf" srcId="{E62AA6E8-C751-403C-9A89-45ABF3E768C3}" destId="{F93CB87A-ECF7-49C0-89AB-2E11D8C920A6}" srcOrd="0" destOrd="0" presId="urn:microsoft.com/office/officeart/2005/8/layout/chevron2"/>
    <dgm:cxn modelId="{E2856567-B895-4E78-BC79-1BBBB34CC6F8}" type="presParOf" srcId="{E62AA6E8-C751-403C-9A89-45ABF3E768C3}" destId="{4B866F39-0D84-4771-B3C3-395315B689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5BF72A-E65B-4B48-AB3E-80942D81694D}">
      <dsp:nvSpPr>
        <dsp:cNvPr id="0" name=""/>
        <dsp:cNvSpPr/>
      </dsp:nvSpPr>
      <dsp:spPr>
        <a:xfrm rot="5400000">
          <a:off x="-155853" y="155853"/>
          <a:ext cx="1039022" cy="727315"/>
        </a:xfrm>
        <a:prstGeom prst="chevron">
          <a:avLst/>
        </a:prstGeom>
        <a:solidFill>
          <a:srgbClr val="92299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简化</a:t>
          </a:r>
          <a:endParaRPr lang="zh-CN" altLang="en-US" sz="1400" kern="12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sp:txBody>
      <dsp:txXfrm rot="5400000">
        <a:off x="-155853" y="155853"/>
        <a:ext cx="1039022" cy="727315"/>
      </dsp:txXfrm>
    </dsp:sp>
    <dsp:sp modelId="{6271829E-6E4B-40D6-B3FF-DF27DAF6A613}">
      <dsp:nvSpPr>
        <dsp:cNvPr id="0" name=""/>
        <dsp:cNvSpPr/>
      </dsp:nvSpPr>
      <dsp:spPr>
        <a:xfrm rot="5400000">
          <a:off x="3859843" y="-3131779"/>
          <a:ext cx="675364" cy="6940419"/>
        </a:xfrm>
        <a:prstGeom prst="round2Same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降低大数据门槛（</a:t>
          </a:r>
          <a:r>
            <a:rPr lang="en-US" altLang="zh-CN" sz="1200" kern="1200" dirty="0" err="1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hadoop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spark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kern="1200" dirty="0" err="1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mpp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数据库、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GIS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的开发）；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简化分析算法的编写，尽量用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SQL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、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python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，无需编译；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sp:txBody>
      <dsp:txXfrm rot="5400000">
        <a:off x="3859843" y="-3131779"/>
        <a:ext cx="675364" cy="6940419"/>
      </dsp:txXfrm>
    </dsp:sp>
    <dsp:sp modelId="{EF0E4765-4E7E-4A68-B637-4FB99AD76562}">
      <dsp:nvSpPr>
        <dsp:cNvPr id="0" name=""/>
        <dsp:cNvSpPr/>
      </dsp:nvSpPr>
      <dsp:spPr>
        <a:xfrm rot="5400000">
          <a:off x="-155853" y="1045486"/>
          <a:ext cx="1039022" cy="727315"/>
        </a:xfrm>
        <a:prstGeom prst="chevron">
          <a:avLst/>
        </a:prstGeom>
        <a:solidFill>
          <a:srgbClr val="922990">
            <a:hueOff val="-4304696"/>
            <a:satOff val="-832"/>
            <a:lumOff val="5033"/>
            <a:alphaOff val="0"/>
          </a:srgbClr>
        </a:solidFill>
        <a:ln w="25400" cap="flat" cmpd="sng" algn="ctr">
          <a:solidFill>
            <a:srgbClr val="922990">
              <a:hueOff val="-4304696"/>
              <a:satOff val="-832"/>
              <a:lumOff val="503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解耦</a:t>
          </a:r>
          <a:endParaRPr lang="zh-CN" altLang="en-US" sz="1400" kern="12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sp:txBody>
      <dsp:txXfrm rot="5400000">
        <a:off x="-155853" y="1045486"/>
        <a:ext cx="1039022" cy="727315"/>
      </dsp:txXfrm>
    </dsp:sp>
    <dsp:sp modelId="{AE0929A3-32C7-4ED8-97D8-726064214DF8}">
      <dsp:nvSpPr>
        <dsp:cNvPr id="0" name=""/>
        <dsp:cNvSpPr/>
      </dsp:nvSpPr>
      <dsp:spPr>
        <a:xfrm rot="5400000">
          <a:off x="3859843" y="-2242894"/>
          <a:ext cx="675364" cy="6940419"/>
        </a:xfrm>
        <a:prstGeom prst="round2Same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4304696"/>
              <a:satOff val="-832"/>
              <a:lumOff val="503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算法与大数据平台（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DAP+VMAX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）解耦，可独立发布；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算法自身解耦：表名、算法参数等都是变量，尽可能减少移植难度；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sp:txBody>
      <dsp:txXfrm rot="5400000">
        <a:off x="3859843" y="-2242894"/>
        <a:ext cx="675364" cy="6940419"/>
      </dsp:txXfrm>
    </dsp:sp>
    <dsp:sp modelId="{79D32B82-7638-406C-A757-887A89BAC64E}">
      <dsp:nvSpPr>
        <dsp:cNvPr id="0" name=""/>
        <dsp:cNvSpPr/>
      </dsp:nvSpPr>
      <dsp:spPr>
        <a:xfrm rot="5400000">
          <a:off x="-155853" y="1934371"/>
          <a:ext cx="1039022" cy="727315"/>
        </a:xfrm>
        <a:prstGeom prst="chevron">
          <a:avLst/>
        </a:prstGeom>
        <a:solidFill>
          <a:srgbClr val="922990">
            <a:hueOff val="-8609391"/>
            <a:satOff val="-1663"/>
            <a:lumOff val="10066"/>
            <a:alphaOff val="0"/>
          </a:srgbClr>
        </a:solidFill>
        <a:ln w="25400" cap="flat" cmpd="sng" algn="ctr">
          <a:solidFill>
            <a:srgbClr val="922990">
              <a:hueOff val="-8609391"/>
              <a:satOff val="-1663"/>
              <a:lumOff val="1006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协作</a:t>
          </a:r>
          <a:endParaRPr lang="zh-CN" altLang="en-US" sz="1400" kern="12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sp:txBody>
      <dsp:txXfrm rot="5400000">
        <a:off x="-155853" y="1934371"/>
        <a:ext cx="1039022" cy="727315"/>
      </dsp:txXfrm>
    </dsp:sp>
    <dsp:sp modelId="{2BAF3088-1F33-436C-93D5-7410BF33986E}">
      <dsp:nvSpPr>
        <dsp:cNvPr id="0" name=""/>
        <dsp:cNvSpPr/>
      </dsp:nvSpPr>
      <dsp:spPr>
        <a:xfrm rot="5400000">
          <a:off x="3859843" y="-1354009"/>
          <a:ext cx="675364" cy="6940419"/>
        </a:xfrm>
        <a:prstGeom prst="round2Same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8609391"/>
              <a:satOff val="-1663"/>
              <a:lumOff val="1006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多人协作：</a:t>
          </a:r>
          <a:r>
            <a:rPr lang="en-US" altLang="zh-CN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Project</a:t>
          </a: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管理模式，多人协作环境；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基础支撑：建模和监控、动态提交测试、基础数据和算法、血缘分析等；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sp:txBody>
      <dsp:txXfrm rot="5400000">
        <a:off x="3859843" y="-1354009"/>
        <a:ext cx="675364" cy="6940419"/>
      </dsp:txXfrm>
    </dsp:sp>
    <dsp:sp modelId="{F93CB87A-ECF7-49C0-89AB-2E11D8C920A6}">
      <dsp:nvSpPr>
        <dsp:cNvPr id="0" name=""/>
        <dsp:cNvSpPr/>
      </dsp:nvSpPr>
      <dsp:spPr>
        <a:xfrm rot="5400000">
          <a:off x="-155853" y="2823256"/>
          <a:ext cx="1039022" cy="727315"/>
        </a:xfrm>
        <a:prstGeom prst="chevron">
          <a:avLst/>
        </a:prstGeom>
        <a:solidFill>
          <a:srgbClr val="922990">
            <a:hueOff val="-12914086"/>
            <a:satOff val="-2495"/>
            <a:lumOff val="15099"/>
            <a:alphaOff val="0"/>
          </a:srgbClr>
        </a:solidFill>
        <a:ln w="25400" cap="flat" cmpd="sng" algn="ctr">
          <a:solidFill>
            <a:srgbClr val="922990">
              <a:hueOff val="-12914086"/>
              <a:satOff val="-2495"/>
              <a:lumOff val="150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FFFFFF"/>
              </a:solidFill>
              <a:latin typeface="Calibri"/>
              <a:ea typeface="微软雅黑"/>
              <a:cs typeface="+mn-cs"/>
            </a:rPr>
            <a:t>商用</a:t>
          </a:r>
          <a:endParaRPr lang="zh-CN" altLang="en-US" sz="1400" kern="1200" dirty="0">
            <a:solidFill>
              <a:srgbClr val="FFFFFF"/>
            </a:solidFill>
            <a:latin typeface="Calibri"/>
            <a:ea typeface="微软雅黑"/>
            <a:cs typeface="+mn-cs"/>
          </a:endParaRPr>
        </a:p>
      </dsp:txBody>
      <dsp:txXfrm rot="5400000">
        <a:off x="-155853" y="2823256"/>
        <a:ext cx="1039022" cy="727315"/>
      </dsp:txXfrm>
    </dsp:sp>
    <dsp:sp modelId="{4B866F39-0D84-4771-B3C3-395315B689DF}">
      <dsp:nvSpPr>
        <dsp:cNvPr id="0" name=""/>
        <dsp:cNvSpPr/>
      </dsp:nvSpPr>
      <dsp:spPr>
        <a:xfrm rot="5400000">
          <a:off x="3859843" y="-480894"/>
          <a:ext cx="675364" cy="6940419"/>
        </a:xfrm>
        <a:prstGeom prst="round2Same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22990">
              <a:hueOff val="-12914086"/>
              <a:satOff val="-2495"/>
              <a:lumOff val="150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性能：动态资源优化、优先级优化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rgbClr val="008ED3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微软雅黑"/>
              <a:cs typeface="+mn-cs"/>
            </a:rPr>
            <a:t>可靠性：数据驱动，补采，数据置信度</a:t>
          </a:r>
          <a:endParaRPr lang="zh-CN" altLang="en-US" sz="1200" kern="1200" dirty="0">
            <a:solidFill>
              <a:srgbClr val="008ED3">
                <a:hueOff val="0"/>
                <a:satOff val="0"/>
                <a:lumOff val="0"/>
                <a:alphaOff val="0"/>
              </a:srgbClr>
            </a:solidFill>
            <a:latin typeface="Calibri"/>
            <a:ea typeface="微软雅黑"/>
            <a:cs typeface="+mn-cs"/>
          </a:endParaRPr>
        </a:p>
      </dsp:txBody>
      <dsp:txXfrm rot="5400000">
        <a:off x="3859843" y="-480894"/>
        <a:ext cx="675364" cy="694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1EB56-9A5C-47BC-B96D-73C7ABC3EF04}" type="datetimeFigureOut">
              <a:rPr lang="zh-CN" altLang="en-US" smtClean="0"/>
              <a:pPr/>
              <a:t>2016-10-20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E23D-F44C-4C9B-9707-1C9EA9578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EF72-4053-4DBA-9270-723A7F8880AF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D4D9-C196-4F5B-8F7D-896B221BBF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EDCCB-5114-489A-B9B1-77DFB18889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19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3" y="2390775"/>
            <a:ext cx="4478337" cy="1008063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314450"/>
            <a:ext cx="6400800" cy="561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860425"/>
            <a:ext cx="6400800" cy="444500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4168775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200150"/>
            <a:ext cx="4170363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200150"/>
            <a:ext cx="5065280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200150"/>
            <a:ext cx="3280786" cy="318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4" y="1396723"/>
            <a:ext cx="2429189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4454525"/>
            <a:ext cx="3095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4170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3638550"/>
            <a:ext cx="309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01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3378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2900"/>
            <a:ext cx="67675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8038" y="69850"/>
            <a:ext cx="17891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59" r:id="rId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341313"/>
            <a:ext cx="75930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200150"/>
            <a:ext cx="7593014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2576513"/>
            <a:ext cx="13604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3" y="3851275"/>
            <a:ext cx="1392237" cy="989013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4852554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</a:t>
            </a:r>
            <a:r>
              <a:rPr lang="en-US" sz="600" baseline="0" dirty="0" smtClean="0">
                <a:solidFill>
                  <a:srgbClr val="7F7F7F"/>
                </a:solidFill>
                <a:latin typeface="Arial" pitchFamily="34" charset="0"/>
              </a:rPr>
              <a:t>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4849813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8" y="110548"/>
            <a:ext cx="777737" cy="2307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822325"/>
            <a:ext cx="919162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341313"/>
            <a:ext cx="8516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00150"/>
            <a:ext cx="8491538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FD4"/>
                </a:solidFill>
              </a:rPr>
              <a:t>VMAX</a:t>
            </a:r>
            <a:r>
              <a:rPr lang="zh-CN" altLang="en-US" dirty="0" smtClean="0">
                <a:solidFill>
                  <a:srgbClr val="008FD4"/>
                </a:solidFill>
              </a:rPr>
              <a:t>应用数据管理架构（</a:t>
            </a:r>
            <a:r>
              <a:rPr lang="en-US" altLang="zh-CN" dirty="0" smtClean="0">
                <a:solidFill>
                  <a:srgbClr val="008FD4"/>
                </a:solidFill>
              </a:rPr>
              <a:t>ADMA</a:t>
            </a:r>
            <a:r>
              <a:rPr lang="zh-CN" altLang="en-US" dirty="0" smtClean="0">
                <a:solidFill>
                  <a:srgbClr val="008FD4"/>
                </a:solidFill>
              </a:rPr>
              <a:t>）</a:t>
            </a:r>
            <a:endParaRPr lang="zh-CN" altLang="en-US" dirty="0">
              <a:solidFill>
                <a:srgbClr val="008FD4"/>
              </a:solidFill>
            </a:endParaRPr>
          </a:p>
        </p:txBody>
      </p:sp>
      <p:sp>
        <p:nvSpPr>
          <p:cNvPr id="46" name="内容占位符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 bwMode="auto">
          <a:xfrm>
            <a:off x="231648" y="3946248"/>
            <a:ext cx="7485888" cy="652272"/>
          </a:xfrm>
          <a:prstGeom prst="rect">
            <a:avLst/>
          </a:prstGeom>
          <a:gradFill rotWithShape="1">
            <a:gsLst>
              <a:gs pos="0">
                <a:srgbClr val="008ED3">
                  <a:tint val="50000"/>
                  <a:satMod val="300000"/>
                </a:srgbClr>
              </a:gs>
              <a:gs pos="35000">
                <a:srgbClr val="008ED3">
                  <a:tint val="37000"/>
                  <a:satMod val="300000"/>
                </a:srgbClr>
              </a:gs>
              <a:gs pos="100000">
                <a:srgbClr val="008E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数据采集</a:t>
            </a:r>
          </a:p>
        </p:txBody>
      </p:sp>
      <p:sp>
        <p:nvSpPr>
          <p:cNvPr id="101" name="圆角矩形 100"/>
          <p:cNvSpPr/>
          <p:nvPr/>
        </p:nvSpPr>
        <p:spPr bwMode="auto">
          <a:xfrm>
            <a:off x="1222439" y="4159608"/>
            <a:ext cx="582915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探针</a:t>
            </a:r>
          </a:p>
        </p:txBody>
      </p:sp>
      <p:sp>
        <p:nvSpPr>
          <p:cNvPr id="102" name="圆角矩形 101"/>
          <p:cNvSpPr/>
          <p:nvPr/>
        </p:nvSpPr>
        <p:spPr bwMode="auto">
          <a:xfrm>
            <a:off x="1902890" y="4159608"/>
            <a:ext cx="583200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NDS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2595299" y="4159608"/>
            <a:ext cx="583200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EMS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282624" y="4159608"/>
            <a:ext cx="1059148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三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方数据</a:t>
            </a:r>
          </a:p>
        </p:txBody>
      </p:sp>
      <p:sp>
        <p:nvSpPr>
          <p:cNvPr id="105" name="圆角矩形 104"/>
          <p:cNvSpPr/>
          <p:nvPr/>
        </p:nvSpPr>
        <p:spPr bwMode="auto">
          <a:xfrm>
            <a:off x="6043349" y="4159608"/>
            <a:ext cx="720000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Scrapy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3287708" y="4159608"/>
            <a:ext cx="885707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主题表</a:t>
            </a:r>
          </a:p>
        </p:txBody>
      </p:sp>
      <p:sp>
        <p:nvSpPr>
          <p:cNvPr id="107" name="圆角矩形 106"/>
          <p:cNvSpPr/>
          <p:nvPr/>
        </p:nvSpPr>
        <p:spPr bwMode="auto">
          <a:xfrm>
            <a:off x="6878885" y="4159608"/>
            <a:ext cx="684000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Flume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31648" y="2430719"/>
            <a:ext cx="7485888" cy="1431112"/>
          </a:xfrm>
          <a:prstGeom prst="rect">
            <a:avLst/>
          </a:prstGeom>
          <a:gradFill rotWithShape="1">
            <a:gsLst>
              <a:gs pos="0">
                <a:srgbClr val="008ED3">
                  <a:tint val="50000"/>
                  <a:satMod val="300000"/>
                </a:srgbClr>
              </a:gs>
              <a:gs pos="35000">
                <a:srgbClr val="008ED3">
                  <a:tint val="37000"/>
                  <a:satMod val="300000"/>
                </a:srgbClr>
              </a:gs>
              <a:gs pos="100000">
                <a:srgbClr val="008E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存储计算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231648" y="1443214"/>
            <a:ext cx="7485888" cy="905442"/>
          </a:xfrm>
          <a:prstGeom prst="rect">
            <a:avLst/>
          </a:prstGeom>
          <a:gradFill rotWithShape="1">
            <a:gsLst>
              <a:gs pos="0">
                <a:srgbClr val="008ED3">
                  <a:tint val="50000"/>
                  <a:satMod val="300000"/>
                </a:srgbClr>
              </a:gs>
              <a:gs pos="35000">
                <a:srgbClr val="008ED3">
                  <a:tint val="37000"/>
                  <a:satMod val="300000"/>
                </a:srgbClr>
              </a:gs>
              <a:gs pos="100000">
                <a:srgbClr val="008E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应用数据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8ED3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管理框架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231647" y="800945"/>
            <a:ext cx="8713061" cy="534103"/>
          </a:xfrm>
          <a:prstGeom prst="rect">
            <a:avLst/>
          </a:prstGeom>
          <a:gradFill rotWithShape="1">
            <a:gsLst>
              <a:gs pos="0">
                <a:srgbClr val="008ED3">
                  <a:tint val="50000"/>
                  <a:satMod val="300000"/>
                </a:srgbClr>
              </a:gs>
              <a:gs pos="35000">
                <a:srgbClr val="008ED3">
                  <a:tint val="37000"/>
                  <a:satMod val="300000"/>
                </a:srgbClr>
              </a:gs>
              <a:gs pos="100000">
                <a:srgbClr val="008E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数据应用</a:t>
            </a:r>
          </a:p>
        </p:txBody>
      </p:sp>
      <p:sp>
        <p:nvSpPr>
          <p:cNvPr id="111" name="矩形 110"/>
          <p:cNvSpPr/>
          <p:nvPr/>
        </p:nvSpPr>
        <p:spPr bwMode="auto">
          <a:xfrm>
            <a:off x="7877907" y="1443214"/>
            <a:ext cx="1066801" cy="3155305"/>
          </a:xfrm>
          <a:prstGeom prst="rect">
            <a:avLst/>
          </a:prstGeom>
          <a:gradFill rotWithShape="1">
            <a:gsLst>
              <a:gs pos="0">
                <a:srgbClr val="008ED3">
                  <a:tint val="50000"/>
                  <a:satMod val="300000"/>
                </a:srgbClr>
              </a:gs>
              <a:gs pos="35000">
                <a:srgbClr val="008ED3">
                  <a:tint val="37000"/>
                  <a:satMod val="300000"/>
                </a:srgbClr>
              </a:gs>
              <a:gs pos="100000">
                <a:srgbClr val="008E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系统管理</a:t>
            </a:r>
          </a:p>
        </p:txBody>
      </p:sp>
      <p:sp>
        <p:nvSpPr>
          <p:cNvPr id="112" name="圆角矩形 111"/>
          <p:cNvSpPr/>
          <p:nvPr/>
        </p:nvSpPr>
        <p:spPr bwMode="auto">
          <a:xfrm>
            <a:off x="1220169" y="3501239"/>
            <a:ext cx="1265921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Kafka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5422812" y="4159608"/>
            <a:ext cx="532511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ETL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2595299" y="3491384"/>
            <a:ext cx="3835572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HDFS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1222437" y="3142503"/>
            <a:ext cx="3391175" cy="3048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YARN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4727007" y="3128747"/>
            <a:ext cx="1703864" cy="306000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Zoo Keeper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2598973" y="2591049"/>
            <a:ext cx="1004887" cy="493542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Spark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批处理</a:t>
            </a:r>
          </a:p>
        </p:txBody>
      </p:sp>
      <p:sp>
        <p:nvSpPr>
          <p:cNvPr id="118" name="圆角矩形 117"/>
          <p:cNvSpPr/>
          <p:nvPr/>
        </p:nvSpPr>
        <p:spPr bwMode="auto">
          <a:xfrm>
            <a:off x="1222439" y="2592688"/>
            <a:ext cx="1263651" cy="493542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Spark Streaming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699008" y="2591049"/>
            <a:ext cx="882126" cy="493542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Spark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SQL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732145" y="2599967"/>
            <a:ext cx="858803" cy="493542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Spark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MLib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6516743" y="2617200"/>
            <a:ext cx="1114922" cy="1180261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MPP DB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(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GBase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)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665616" y="2602512"/>
            <a:ext cx="762018" cy="493542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HBase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5422811" y="1642691"/>
            <a:ext cx="1093931" cy="4807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血缘分析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1222439" y="1618722"/>
            <a:ext cx="1553373" cy="4807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Web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建模</a:t>
            </a:r>
            <a:endParaRPr kumimoji="0" lang="en-US" altLang="zh-CN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(Spark SQL / Python)</a:t>
            </a:r>
          </a:p>
        </p:txBody>
      </p:sp>
      <p:sp>
        <p:nvSpPr>
          <p:cNvPr id="129" name="圆角矩形 128"/>
          <p:cNvSpPr/>
          <p:nvPr/>
        </p:nvSpPr>
        <p:spPr bwMode="auto">
          <a:xfrm>
            <a:off x="4153328" y="1642005"/>
            <a:ext cx="1174970" cy="4807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数据管理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611255" y="1624230"/>
            <a:ext cx="1020410" cy="4807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算法仓库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1222439" y="953276"/>
            <a:ext cx="923976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网络优化</a:t>
            </a:r>
          </a:p>
        </p:txBody>
      </p:sp>
      <p:sp>
        <p:nvSpPr>
          <p:cNvPr id="132" name="圆角矩形 131"/>
          <p:cNvSpPr/>
          <p:nvPr/>
        </p:nvSpPr>
        <p:spPr bwMode="auto">
          <a:xfrm>
            <a:off x="2240870" y="953276"/>
            <a:ext cx="1046838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感知优化</a:t>
            </a:r>
          </a:p>
        </p:txBody>
      </p:sp>
      <p:sp>
        <p:nvSpPr>
          <p:cNvPr id="133" name="圆角矩形 132"/>
          <p:cNvSpPr/>
          <p:nvPr/>
        </p:nvSpPr>
        <p:spPr bwMode="auto">
          <a:xfrm>
            <a:off x="7631665" y="953276"/>
            <a:ext cx="1218648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API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数据开放</a:t>
            </a:r>
          </a:p>
        </p:txBody>
      </p:sp>
      <p:sp>
        <p:nvSpPr>
          <p:cNvPr id="134" name="圆角矩形 133"/>
          <p:cNvSpPr/>
          <p:nvPr/>
        </p:nvSpPr>
        <p:spPr bwMode="auto">
          <a:xfrm>
            <a:off x="3383255" y="953276"/>
            <a:ext cx="1046838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主动服务</a:t>
            </a:r>
          </a:p>
        </p:txBody>
      </p:sp>
      <p:sp>
        <p:nvSpPr>
          <p:cNvPr id="135" name="圆角矩形 134"/>
          <p:cNvSpPr/>
          <p:nvPr/>
        </p:nvSpPr>
        <p:spPr bwMode="auto">
          <a:xfrm>
            <a:off x="4498177" y="953276"/>
            <a:ext cx="1046838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网络建设</a:t>
            </a:r>
          </a:p>
        </p:txBody>
      </p:sp>
      <p:sp>
        <p:nvSpPr>
          <p:cNvPr id="136" name="圆角矩形 135"/>
          <p:cNvSpPr/>
          <p:nvPr/>
        </p:nvSpPr>
        <p:spPr bwMode="auto">
          <a:xfrm>
            <a:off x="5590846" y="953276"/>
            <a:ext cx="925897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健康检查</a:t>
            </a:r>
          </a:p>
        </p:txBody>
      </p:sp>
      <p:sp>
        <p:nvSpPr>
          <p:cNvPr id="137" name="圆角矩形 136"/>
          <p:cNvSpPr/>
          <p:nvPr/>
        </p:nvSpPr>
        <p:spPr bwMode="auto">
          <a:xfrm>
            <a:off x="6611255" y="953276"/>
            <a:ext cx="925897" cy="304800"/>
          </a:xfrm>
          <a:prstGeom prst="roundRect">
            <a:avLst/>
          </a:prstGeom>
          <a:gradFill rotWithShape="1">
            <a:gsLst>
              <a:gs pos="0">
                <a:srgbClr val="8DC642">
                  <a:shade val="51000"/>
                  <a:satMod val="130000"/>
                </a:srgbClr>
              </a:gs>
              <a:gs pos="80000">
                <a:srgbClr val="8DC642">
                  <a:shade val="93000"/>
                  <a:satMod val="130000"/>
                </a:srgbClr>
              </a:gs>
              <a:gs pos="100000">
                <a:srgbClr val="8DC64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DC64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…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8034946" y="1785551"/>
            <a:ext cx="756752" cy="337191"/>
          </a:xfrm>
          <a:prstGeom prst="roundRect">
            <a:avLst/>
          </a:prstGeom>
          <a:gradFill rotWithShape="1">
            <a:gsLst>
              <a:gs pos="0">
                <a:srgbClr val="008ED3">
                  <a:shade val="51000"/>
                  <a:satMod val="130000"/>
                </a:srgbClr>
              </a:gs>
              <a:gs pos="80000">
                <a:srgbClr val="008ED3">
                  <a:shade val="93000"/>
                  <a:satMod val="130000"/>
                </a:srgbClr>
              </a:gs>
              <a:gs pos="100000">
                <a:srgbClr val="008E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安装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8034946" y="2280010"/>
            <a:ext cx="756752" cy="337191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61CC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日志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8034946" y="2739555"/>
            <a:ext cx="756752" cy="337191"/>
          </a:xfrm>
          <a:prstGeom prst="roundRect">
            <a:avLst/>
          </a:prstGeom>
          <a:solidFill>
            <a:srgbClr val="0067B4">
              <a:lumMod val="60000"/>
              <a:lumOff val="40000"/>
            </a:srgbClr>
          </a:solidFill>
          <a:ln w="9525" cap="flat" cmpd="sng" algn="ctr">
            <a:solidFill>
              <a:srgbClr val="61CCF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安全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034946" y="3197769"/>
            <a:ext cx="756752" cy="505577"/>
          </a:xfrm>
          <a:prstGeom prst="roundRect">
            <a:avLst/>
          </a:prstGeom>
          <a:gradFill rotWithShape="1">
            <a:gsLst>
              <a:gs pos="0">
                <a:srgbClr val="008ED3">
                  <a:shade val="51000"/>
                  <a:satMod val="130000"/>
                </a:srgbClr>
              </a:gs>
              <a:gs pos="80000">
                <a:srgbClr val="008ED3">
                  <a:shade val="93000"/>
                  <a:satMod val="130000"/>
                </a:srgbClr>
              </a:gs>
              <a:gs pos="100000">
                <a:srgbClr val="008E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数据质量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8034946" y="3782985"/>
            <a:ext cx="756752" cy="353177"/>
          </a:xfrm>
          <a:prstGeom prst="roundRect">
            <a:avLst/>
          </a:prstGeom>
          <a:gradFill rotWithShape="1">
            <a:gsLst>
              <a:gs pos="0">
                <a:srgbClr val="008ED3">
                  <a:shade val="51000"/>
                  <a:satMod val="130000"/>
                </a:srgbClr>
              </a:gs>
              <a:gs pos="80000">
                <a:srgbClr val="008ED3">
                  <a:shade val="93000"/>
                  <a:satMod val="130000"/>
                </a:srgbClr>
              </a:gs>
              <a:gs pos="100000">
                <a:srgbClr val="008E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RDK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8034946" y="4214004"/>
            <a:ext cx="756752" cy="320020"/>
          </a:xfrm>
          <a:prstGeom prst="roundRect">
            <a:avLst/>
          </a:prstGeom>
          <a:gradFill rotWithShape="1">
            <a:gsLst>
              <a:gs pos="0">
                <a:srgbClr val="008ED3">
                  <a:shade val="51000"/>
                  <a:satMod val="130000"/>
                </a:srgbClr>
              </a:gs>
              <a:gs pos="80000">
                <a:srgbClr val="008ED3">
                  <a:shade val="93000"/>
                  <a:satMod val="130000"/>
                </a:srgbClr>
              </a:gs>
              <a:gs pos="100000">
                <a:srgbClr val="008ED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BI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工具</a:t>
            </a:r>
            <a:endParaRPr kumimoji="0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870324" y="1631059"/>
            <a:ext cx="1197237" cy="480737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8ED3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任务监控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139700" y="2348656"/>
            <a:ext cx="7738207" cy="2438332"/>
          </a:xfrm>
          <a:prstGeom prst="roundRect">
            <a:avLst/>
          </a:prstGeom>
          <a:noFill/>
          <a:ln w="25400" cap="flat" cmpd="sng" algn="ctr">
            <a:solidFill>
              <a:srgbClr val="FFDE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8DC642">
                    <a:lumMod val="50000"/>
                    <a:alpha val="50000"/>
                  </a:srgb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DAP</a:t>
            </a:r>
            <a:endParaRPr kumimoji="0" lang="zh-CN" altLang="en-US" sz="5400" b="0" i="0" u="none" strike="noStrike" kern="0" cap="none" spc="0" normalizeH="0" baseline="0" noProof="0" dirty="0" smtClean="0">
              <a:ln>
                <a:noFill/>
              </a:ln>
              <a:solidFill>
                <a:srgbClr val="8DC642">
                  <a:lumMod val="50000"/>
                  <a:alpha val="50000"/>
                </a:srgb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139700" y="1395838"/>
            <a:ext cx="7738207" cy="932757"/>
          </a:xfrm>
          <a:prstGeom prst="roundRect">
            <a:avLst/>
          </a:prstGeom>
          <a:noFill/>
          <a:ln w="25400" cap="flat" cmpd="sng" algn="ctr">
            <a:solidFill>
              <a:srgbClr val="FFDE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8DC642">
                    <a:lumMod val="50000"/>
                    <a:alpha val="50000"/>
                  </a:srgb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Arial" pitchFamily="34" charset="0"/>
              </a:rPr>
              <a:t>ADMA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8DC642">
                  <a:lumMod val="50000"/>
                  <a:alpha val="50000"/>
                </a:srgb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FD4"/>
                </a:solidFill>
              </a:rPr>
              <a:t>ADMA</a:t>
            </a:r>
            <a:r>
              <a:rPr lang="zh-CN" altLang="en-US" dirty="0" smtClean="0">
                <a:solidFill>
                  <a:srgbClr val="008FD4"/>
                </a:solidFill>
              </a:rPr>
              <a:t>解决算法探索的哪些问题</a:t>
            </a:r>
            <a:endParaRPr lang="zh-CN" altLang="en-US" dirty="0">
              <a:solidFill>
                <a:srgbClr val="008FD4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300647140"/>
              </p:ext>
            </p:extLst>
          </p:nvPr>
        </p:nvGraphicFramePr>
        <p:xfrm>
          <a:off x="451696" y="809743"/>
          <a:ext cx="7667735" cy="370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470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Pages>0</Pages>
  <Words>211</Words>
  <Characters>0</Characters>
  <Application>Microsoft Office PowerPoint</Application>
  <DocSecurity>0</DocSecurity>
  <PresentationFormat>全屏显示(16:9)</PresentationFormat>
  <Lines>0</Lines>
  <Paragraphs>62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blank</vt:lpstr>
      <vt:lpstr>目录</vt:lpstr>
      <vt:lpstr>正文</vt:lpstr>
      <vt:lpstr>封底</vt:lpstr>
      <vt:lpstr>VMAX应用数据管理架构（ADMA）</vt:lpstr>
      <vt:lpstr>ADMA解决算法探索的哪些问题</vt:lpstr>
    </vt:vector>
  </TitlesOfParts>
  <Company>zte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VMAX应用数据管理架构（ADMA）</dc:title>
  <dc:creator>zte</dc:creator>
  <cp:lastModifiedBy>zte</cp:lastModifiedBy>
  <cp:revision>2</cp:revision>
  <dcterms:created xsi:type="dcterms:W3CDTF">2016-10-20T04:02:00Z</dcterms:created>
  <dcterms:modified xsi:type="dcterms:W3CDTF">2016-10-20T04:04:27Z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