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87"/>
    <p:restoredTop sz="94650"/>
  </p:normalViewPr>
  <p:slideViewPr>
    <p:cSldViewPr snapToGrid="0">
      <p:cViewPr varScale="1">
        <p:scale>
          <a:sx n="120" d="100"/>
          <a:sy n="120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D67BC6-4FA5-4451-95E6-A5D84969D222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3E1EE0D-7748-4D48-A9A5-FD551482E658}">
      <dgm:prSet/>
      <dgm:spPr/>
      <dgm:t>
        <a:bodyPr/>
        <a:lstStyle/>
        <a:p>
          <a:r>
            <a:rPr lang="en-US"/>
            <a:t>For this project, I want to see how well I can predict employee attrition (turnover) and employee performance, discover which model predicts the best, and find out which variables have the most power.</a:t>
          </a:r>
        </a:p>
      </dgm:t>
    </dgm:pt>
    <dgm:pt modelId="{45BC93B5-1F0B-4835-8A02-ECE7BE8E833E}" type="parTrans" cxnId="{4BAE3144-0761-4A7B-9E55-4CA9559D21E0}">
      <dgm:prSet/>
      <dgm:spPr/>
      <dgm:t>
        <a:bodyPr/>
        <a:lstStyle/>
        <a:p>
          <a:endParaRPr lang="en-US"/>
        </a:p>
      </dgm:t>
    </dgm:pt>
    <dgm:pt modelId="{9E12043A-2B54-43B9-AFDA-0851E353C138}" type="sibTrans" cxnId="{4BAE3144-0761-4A7B-9E55-4CA9559D21E0}">
      <dgm:prSet/>
      <dgm:spPr/>
      <dgm:t>
        <a:bodyPr/>
        <a:lstStyle/>
        <a:p>
          <a:endParaRPr lang="en-US"/>
        </a:p>
      </dgm:t>
    </dgm:pt>
    <dgm:pt modelId="{0BA7707B-1604-4B1E-8204-7EE19BC6942F}">
      <dgm:prSet/>
      <dgm:spPr/>
      <dgm:t>
        <a:bodyPr/>
        <a:lstStyle/>
        <a:p>
          <a:r>
            <a:rPr lang="en-US"/>
            <a:t>We will compare the accuracy between Random Forest, XGBoost, Gradient Boosting, SVM, Logistic Regression, and Naïve Bayes.</a:t>
          </a:r>
        </a:p>
      </dgm:t>
    </dgm:pt>
    <dgm:pt modelId="{F8F19488-4623-47E9-84BE-CF9356D1C3A3}" type="parTrans" cxnId="{9A1A2A29-A84B-41B6-9B3C-B04A0F30EB00}">
      <dgm:prSet/>
      <dgm:spPr/>
      <dgm:t>
        <a:bodyPr/>
        <a:lstStyle/>
        <a:p>
          <a:endParaRPr lang="en-US"/>
        </a:p>
      </dgm:t>
    </dgm:pt>
    <dgm:pt modelId="{829B4A14-F4D2-4290-9D0E-656405EB1CE9}" type="sibTrans" cxnId="{9A1A2A29-A84B-41B6-9B3C-B04A0F30EB00}">
      <dgm:prSet/>
      <dgm:spPr/>
      <dgm:t>
        <a:bodyPr/>
        <a:lstStyle/>
        <a:p>
          <a:endParaRPr lang="en-US"/>
        </a:p>
      </dgm:t>
    </dgm:pt>
    <dgm:pt modelId="{E06E7F2B-A30D-5645-A4E8-A568976CEEAA}" type="pres">
      <dgm:prSet presAssocID="{93D67BC6-4FA5-4451-95E6-A5D84969D222}" presName="vert0" presStyleCnt="0">
        <dgm:presLayoutVars>
          <dgm:dir/>
          <dgm:animOne val="branch"/>
          <dgm:animLvl val="lvl"/>
        </dgm:presLayoutVars>
      </dgm:prSet>
      <dgm:spPr/>
    </dgm:pt>
    <dgm:pt modelId="{79CCF6B3-DE65-284D-A528-31C6256BA2C6}" type="pres">
      <dgm:prSet presAssocID="{A3E1EE0D-7748-4D48-A9A5-FD551482E658}" presName="thickLine" presStyleLbl="alignNode1" presStyleIdx="0" presStyleCnt="2"/>
      <dgm:spPr/>
    </dgm:pt>
    <dgm:pt modelId="{F0DCB97F-F257-9248-9AFE-4EC40392B17F}" type="pres">
      <dgm:prSet presAssocID="{A3E1EE0D-7748-4D48-A9A5-FD551482E658}" presName="horz1" presStyleCnt="0"/>
      <dgm:spPr/>
    </dgm:pt>
    <dgm:pt modelId="{72681564-659A-E54E-B1DA-BA9FAB4F9884}" type="pres">
      <dgm:prSet presAssocID="{A3E1EE0D-7748-4D48-A9A5-FD551482E658}" presName="tx1" presStyleLbl="revTx" presStyleIdx="0" presStyleCnt="2"/>
      <dgm:spPr/>
    </dgm:pt>
    <dgm:pt modelId="{9111ECEF-074A-084D-9AF5-2EC4BA025292}" type="pres">
      <dgm:prSet presAssocID="{A3E1EE0D-7748-4D48-A9A5-FD551482E658}" presName="vert1" presStyleCnt="0"/>
      <dgm:spPr/>
    </dgm:pt>
    <dgm:pt modelId="{2C794502-9E48-A840-848B-8B7943A9BE5B}" type="pres">
      <dgm:prSet presAssocID="{0BA7707B-1604-4B1E-8204-7EE19BC6942F}" presName="thickLine" presStyleLbl="alignNode1" presStyleIdx="1" presStyleCnt="2"/>
      <dgm:spPr/>
    </dgm:pt>
    <dgm:pt modelId="{4EE2AFDB-9C9E-1A45-82D5-F9AE0BA46D3A}" type="pres">
      <dgm:prSet presAssocID="{0BA7707B-1604-4B1E-8204-7EE19BC6942F}" presName="horz1" presStyleCnt="0"/>
      <dgm:spPr/>
    </dgm:pt>
    <dgm:pt modelId="{4324A07A-BCB3-9344-AC0B-312B2CE76865}" type="pres">
      <dgm:prSet presAssocID="{0BA7707B-1604-4B1E-8204-7EE19BC6942F}" presName="tx1" presStyleLbl="revTx" presStyleIdx="1" presStyleCnt="2"/>
      <dgm:spPr/>
    </dgm:pt>
    <dgm:pt modelId="{A8B6BE97-A1C7-CF46-8555-3FD28BD99500}" type="pres">
      <dgm:prSet presAssocID="{0BA7707B-1604-4B1E-8204-7EE19BC6942F}" presName="vert1" presStyleCnt="0"/>
      <dgm:spPr/>
    </dgm:pt>
  </dgm:ptLst>
  <dgm:cxnLst>
    <dgm:cxn modelId="{9A1A2A29-A84B-41B6-9B3C-B04A0F30EB00}" srcId="{93D67BC6-4FA5-4451-95E6-A5D84969D222}" destId="{0BA7707B-1604-4B1E-8204-7EE19BC6942F}" srcOrd="1" destOrd="0" parTransId="{F8F19488-4623-47E9-84BE-CF9356D1C3A3}" sibTransId="{829B4A14-F4D2-4290-9D0E-656405EB1CE9}"/>
    <dgm:cxn modelId="{7A8ABB2E-5277-494E-8CC4-CC5390BCAC8C}" type="presOf" srcId="{93D67BC6-4FA5-4451-95E6-A5D84969D222}" destId="{E06E7F2B-A30D-5645-A4E8-A568976CEEAA}" srcOrd="0" destOrd="0" presId="urn:microsoft.com/office/officeart/2008/layout/LinedList"/>
    <dgm:cxn modelId="{1768B240-EA0C-B148-83B5-40403BA83625}" type="presOf" srcId="{0BA7707B-1604-4B1E-8204-7EE19BC6942F}" destId="{4324A07A-BCB3-9344-AC0B-312B2CE76865}" srcOrd="0" destOrd="0" presId="urn:microsoft.com/office/officeart/2008/layout/LinedList"/>
    <dgm:cxn modelId="{4BAE3144-0761-4A7B-9E55-4CA9559D21E0}" srcId="{93D67BC6-4FA5-4451-95E6-A5D84969D222}" destId="{A3E1EE0D-7748-4D48-A9A5-FD551482E658}" srcOrd="0" destOrd="0" parTransId="{45BC93B5-1F0B-4835-8A02-ECE7BE8E833E}" sibTransId="{9E12043A-2B54-43B9-AFDA-0851E353C138}"/>
    <dgm:cxn modelId="{861AB4B7-E9BD-494F-BED4-FE9B761F8EF5}" type="presOf" srcId="{A3E1EE0D-7748-4D48-A9A5-FD551482E658}" destId="{72681564-659A-E54E-B1DA-BA9FAB4F9884}" srcOrd="0" destOrd="0" presId="urn:microsoft.com/office/officeart/2008/layout/LinedList"/>
    <dgm:cxn modelId="{C5530C74-71CD-D440-B58B-17CD3B6F22C5}" type="presParOf" srcId="{E06E7F2B-A30D-5645-A4E8-A568976CEEAA}" destId="{79CCF6B3-DE65-284D-A528-31C6256BA2C6}" srcOrd="0" destOrd="0" presId="urn:microsoft.com/office/officeart/2008/layout/LinedList"/>
    <dgm:cxn modelId="{B60768EB-27BC-DE4D-A8F1-EED3DACFA7BF}" type="presParOf" srcId="{E06E7F2B-A30D-5645-A4E8-A568976CEEAA}" destId="{F0DCB97F-F257-9248-9AFE-4EC40392B17F}" srcOrd="1" destOrd="0" presId="urn:microsoft.com/office/officeart/2008/layout/LinedList"/>
    <dgm:cxn modelId="{E0BF38EE-7747-DA46-943B-2BF83EEE9A61}" type="presParOf" srcId="{F0DCB97F-F257-9248-9AFE-4EC40392B17F}" destId="{72681564-659A-E54E-B1DA-BA9FAB4F9884}" srcOrd="0" destOrd="0" presId="urn:microsoft.com/office/officeart/2008/layout/LinedList"/>
    <dgm:cxn modelId="{A6BBDE8C-2BDD-7342-8DAA-F1AE1C6475BC}" type="presParOf" srcId="{F0DCB97F-F257-9248-9AFE-4EC40392B17F}" destId="{9111ECEF-074A-084D-9AF5-2EC4BA025292}" srcOrd="1" destOrd="0" presId="urn:microsoft.com/office/officeart/2008/layout/LinedList"/>
    <dgm:cxn modelId="{D82EFBAD-6017-474B-82F3-3175243F2CFF}" type="presParOf" srcId="{E06E7F2B-A30D-5645-A4E8-A568976CEEAA}" destId="{2C794502-9E48-A840-848B-8B7943A9BE5B}" srcOrd="2" destOrd="0" presId="urn:microsoft.com/office/officeart/2008/layout/LinedList"/>
    <dgm:cxn modelId="{1250F1B7-B673-CA44-9FA4-10F0BF3BC65B}" type="presParOf" srcId="{E06E7F2B-A30D-5645-A4E8-A568976CEEAA}" destId="{4EE2AFDB-9C9E-1A45-82D5-F9AE0BA46D3A}" srcOrd="3" destOrd="0" presId="urn:microsoft.com/office/officeart/2008/layout/LinedList"/>
    <dgm:cxn modelId="{1BD8AAF1-D49C-7744-84C9-331791C9E0BD}" type="presParOf" srcId="{4EE2AFDB-9C9E-1A45-82D5-F9AE0BA46D3A}" destId="{4324A07A-BCB3-9344-AC0B-312B2CE76865}" srcOrd="0" destOrd="0" presId="urn:microsoft.com/office/officeart/2008/layout/LinedList"/>
    <dgm:cxn modelId="{9EE635CF-2F51-034B-9A2D-6D6992ECE1A7}" type="presParOf" srcId="{4EE2AFDB-9C9E-1A45-82D5-F9AE0BA46D3A}" destId="{A8B6BE97-A1C7-CF46-8555-3FD28BD995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CF6B3-DE65-284D-A528-31C6256BA2C6}">
      <dsp:nvSpPr>
        <dsp:cNvPr id="0" name=""/>
        <dsp:cNvSpPr/>
      </dsp:nvSpPr>
      <dsp:spPr>
        <a:xfrm>
          <a:off x="0" y="0"/>
          <a:ext cx="8915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81564-659A-E54E-B1DA-BA9FAB4F9884}">
      <dsp:nvSpPr>
        <dsp:cNvPr id="0" name=""/>
        <dsp:cNvSpPr/>
      </dsp:nvSpPr>
      <dsp:spPr>
        <a:xfrm>
          <a:off x="0" y="0"/>
          <a:ext cx="8915400" cy="188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For this project, I want to see how well I can predict employee attrition (turnover) and employee performance, discover which model predicts the best, and find out which variables have the most power.</a:t>
          </a:r>
        </a:p>
      </dsp:txBody>
      <dsp:txXfrm>
        <a:off x="0" y="0"/>
        <a:ext cx="8915400" cy="1889125"/>
      </dsp:txXfrm>
    </dsp:sp>
    <dsp:sp modelId="{2C794502-9E48-A840-848B-8B7943A9BE5B}">
      <dsp:nvSpPr>
        <dsp:cNvPr id="0" name=""/>
        <dsp:cNvSpPr/>
      </dsp:nvSpPr>
      <dsp:spPr>
        <a:xfrm>
          <a:off x="0" y="1889125"/>
          <a:ext cx="8915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4A07A-BCB3-9344-AC0B-312B2CE76865}">
      <dsp:nvSpPr>
        <dsp:cNvPr id="0" name=""/>
        <dsp:cNvSpPr/>
      </dsp:nvSpPr>
      <dsp:spPr>
        <a:xfrm>
          <a:off x="0" y="1889125"/>
          <a:ext cx="8915400" cy="188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 will compare the accuracy between Random Forest, XGBoost, Gradient Boosting, SVM, Logistic Regression, and Naïve Bayes.</a:t>
          </a:r>
        </a:p>
      </dsp:txBody>
      <dsp:txXfrm>
        <a:off x="0" y="1889125"/>
        <a:ext cx="8915400" cy="1889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7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405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59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5680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20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5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8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1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6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3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3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7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9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4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1F24C-BA9D-41EE-B46F-6C4F5B35D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54ADE-F414-B12F-8415-1F486E9A3B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5329" b="51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13B8118-80AF-4C0C-BC64-74291987F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28C34FD-C8AB-4444-9244-37247B99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9BFF7D6-B77B-44E9-A782-9D298C990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14D6296-625A-4CC9-BEB9-D738BF2A2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F7A54B1-9C64-4395-9A06-3DCAFBD40C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06A8912-6544-446B-8B15-C7E68BF5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3046646-4195-4B9A-8E43-22B520F8F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0BBADBF-6D90-44AD-9068-FF03855DA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5227888-5A01-404B-AE4D-D79B05A86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7ACB41F-3710-4051-AB65-5FC82C5FB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28F1156-1F03-4A29-9016-C29EA17BC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7C0D23E-7680-4D6E-B35D-244D3E77E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1F7FFBA-E04A-40A4-8F92-AAD6EF8A4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743687-A9E4-E0E0-4C3B-C4C84C790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/>
              <a:t>Project 2: Employee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7EF8F-A326-C229-895D-94314FB72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US"/>
              <a:t>By Matt Macrides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2F7C86-D374-4969-AB87-CA4108CE9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D99BC819-B2EA-4CCC-8B23-CF42F48D6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1EA0AE3F-610C-4727-B82A-D91B4282E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AED653B-8E26-4407-B55E-5EF634840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21EB9336-97C9-4E84-94CF-D3F74080F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69BF6CA2-569A-4C82-A2AE-CDCF36CCB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421FFC08-FE31-4A95-B2F5-68A06B97A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2422EB91-1B28-4E12-A747-0ACA5D9E2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6077349A-7224-44B1-9F3A-E1BDCB43B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A05A2443-1E41-4A29-927D-4C9D7FA8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849DD9E0-80A6-4A4C-91DD-CF69D1C33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04A5B2BC-E2EA-4553-8199-C4F3B86D8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69AA136B-030C-4644-821E-3247A1841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DEDD006-D91C-4989-B39C-EEEA43F86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33">
            <a:extLst>
              <a:ext uri="{FF2B5EF4-FFF2-40B4-BE49-F238E27FC236}">
                <a16:creationId xmlns:a16="http://schemas.microsoft.com/office/drawing/2014/main" id="{35EF7FFE-55CC-444E-A630-F40A5C9C5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0284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B07A-E0E3-7C0E-1711-5B298BD4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Attrition – Winner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2DE4-8A51-6FA0-CF86-FE4E4CE22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decided to create a winner function to iterate through each model and select the winner with the highest AUC. Let’s do this for 1000 occurrences. Here are the results: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results are interesting because even though SVM won the most times, the largest difference in average AUC scores is .0007 or .07% which tells me that all models are comparable.</a:t>
            </a:r>
          </a:p>
        </p:txBody>
      </p:sp>
    </p:spTree>
    <p:extLst>
      <p:ext uri="{BB962C8B-B14F-4D97-AF65-F5344CB8AC3E}">
        <p14:creationId xmlns:p14="http://schemas.microsoft.com/office/powerpoint/2010/main" val="771302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BCDF-7E97-6638-EB16-545EF5E8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Attrition – Feature Importance and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4F26A-217B-C6C7-5E1B-3BFA77942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look at the feature importance of a model. I am displaying Random Forest below but I made sure to look over each model. I found that </a:t>
            </a:r>
            <a:r>
              <a:rPr lang="en-US" dirty="0" err="1"/>
              <a:t>MonthlyIncome</a:t>
            </a:r>
            <a:r>
              <a:rPr lang="en-US" dirty="0"/>
              <a:t> and Age are consistently the highest feature importance as well as a relatively strong correlation compared to the other features. Both of these correlations are negative indicating that greater employee ages and income are associated with lower attrition.</a:t>
            </a:r>
          </a:p>
        </p:txBody>
      </p:sp>
    </p:spTree>
    <p:extLst>
      <p:ext uri="{BB962C8B-B14F-4D97-AF65-F5344CB8AC3E}">
        <p14:creationId xmlns:p14="http://schemas.microsoft.com/office/powerpoint/2010/main" val="2122388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4990-823B-64EA-C154-544975D3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Hyperparameters -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965D5-2F5F-A870-255B-8F8C70DB0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accuracy of the model increased from 78.2% -&gt; 78.7%. This is minimal. I used </a:t>
            </a:r>
            <a:r>
              <a:rPr lang="en-US" dirty="0" err="1"/>
              <a:t>gridsearch</a:t>
            </a:r>
            <a:r>
              <a:rPr lang="en-US" dirty="0"/>
              <a:t> to find the best parameters. The parameters are shown below: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97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7549-C9F0-1691-051D-AD2063F3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Curve of the tuned RF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380F3-FD9A-4084-F4BB-477D93A35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the AUC curve of the tuned RF model. As you can see, it performs better than random chance.</a:t>
            </a:r>
          </a:p>
        </p:txBody>
      </p:sp>
    </p:spTree>
    <p:extLst>
      <p:ext uri="{BB962C8B-B14F-4D97-AF65-F5344CB8AC3E}">
        <p14:creationId xmlns:p14="http://schemas.microsoft.com/office/powerpoint/2010/main" val="3698844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B277-8C56-9047-EDD2-0A68C317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DF18D-5A69-9138-A3F8-697A951C5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Employee Performance</a:t>
            </a:r>
          </a:p>
          <a:p>
            <a:pPr>
              <a:buFontTx/>
              <a:buChar char="-"/>
            </a:pPr>
            <a:r>
              <a:rPr lang="en-US" dirty="0"/>
              <a:t>The only variable that had a correlation greater than 0.035 was </a:t>
            </a:r>
            <a:r>
              <a:rPr lang="en-US" dirty="0" err="1"/>
              <a:t>PercentSalaryHike</a:t>
            </a:r>
            <a:r>
              <a:rPr lang="en-US" dirty="0"/>
              <a:t> that had a correlation of 0.77</a:t>
            </a:r>
          </a:p>
          <a:p>
            <a:pPr>
              <a:buFontTx/>
              <a:buChar char="-"/>
            </a:pPr>
            <a:r>
              <a:rPr lang="en-US" dirty="0"/>
              <a:t>j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Employee Attrition</a:t>
            </a:r>
          </a:p>
          <a:p>
            <a:pPr>
              <a:buFontTx/>
              <a:buChar char="-"/>
            </a:pPr>
            <a:r>
              <a:rPr lang="en-US" dirty="0"/>
              <a:t>Attrition model is 78.2% accurate for all model (plus-minus .07%)</a:t>
            </a:r>
          </a:p>
          <a:p>
            <a:pPr>
              <a:buFontTx/>
              <a:buChar char="-"/>
            </a:pPr>
            <a:r>
              <a:rPr lang="en-US" dirty="0"/>
              <a:t>Tuned Attrition model has an 0.05% increased AUC score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learned that it is much easier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3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D708-53E1-BBEA-F72F-EB5DDF9B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4473D7-CCA5-EA02-0060-2110E0CFBB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9228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978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A15A-00AC-093D-69C6-CCC70971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5803E-8A8C-CF7E-2442-030C5D83B9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First, I dropped several columns that had the same value for all records (Ex: Standard Hours = 40)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Then, I converted categorical text variables into dummy variables for modeling. For instance, for Gender, I mapped Male to 1 and Female to 0. I did this for attrition, </a:t>
            </a:r>
            <a:r>
              <a:rPr lang="en-US" dirty="0" err="1"/>
              <a:t>businesstravel</a:t>
            </a:r>
            <a:r>
              <a:rPr lang="en-US" dirty="0"/>
              <a:t>, </a:t>
            </a:r>
            <a:r>
              <a:rPr lang="en-US" dirty="0" err="1"/>
              <a:t>maritalstatus</a:t>
            </a:r>
            <a:r>
              <a:rPr lang="en-US" dirty="0"/>
              <a:t>, and overtime variables as well. An example is shown below.</a:t>
            </a:r>
          </a:p>
        </p:txBody>
      </p:sp>
    </p:spTree>
    <p:extLst>
      <p:ext uri="{BB962C8B-B14F-4D97-AF65-F5344CB8AC3E}">
        <p14:creationId xmlns:p14="http://schemas.microsoft.com/office/powerpoint/2010/main" val="366987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30B4-0297-FE4E-BAA5-4404C73F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 with Employee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8D41F-25A0-DFF4-A655-ED87860CB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Nothing really stands out. The largest absolute correlation is </a:t>
            </a:r>
            <a:r>
              <a:rPr lang="en-US" dirty="0" err="1"/>
              <a:t>OverTime</a:t>
            </a:r>
            <a:r>
              <a:rPr lang="en-US" dirty="0"/>
              <a:t> at 0.25. </a:t>
            </a:r>
          </a:p>
        </p:txBody>
      </p:sp>
    </p:spTree>
    <p:extLst>
      <p:ext uri="{BB962C8B-B14F-4D97-AF65-F5344CB8AC3E}">
        <p14:creationId xmlns:p14="http://schemas.microsoft.com/office/powerpoint/2010/main" val="23025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D7CC9-87E5-519C-F467-04EC0A5B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Correlations with Employee Performance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FCDB0-8611-0871-B4BD-29CB9CD86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Looking at this chart, we can see that variables have less absolute correlation besides PercentSalaryHike. PercentSalaryHike has a positive correlation of 0.77. This makes sense that salary and performance would be correlated. Let’s test for significance in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278396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030214-227F-42DB-9282-BBA6AF8D9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CB4E4-0370-C09E-6E44-D31F131B5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89" y="1059872"/>
            <a:ext cx="3012216" cy="4851349"/>
          </a:xfrm>
        </p:spPr>
        <p:txBody>
          <a:bodyPr>
            <a:normAutofit/>
          </a:bodyPr>
          <a:lstStyle/>
          <a:p>
            <a:r>
              <a:rPr lang="en-US" sz="2500"/>
              <a:t>Linear Regression: Performance ~ </a:t>
            </a:r>
            <a:r>
              <a:rPr lang="en-US" sz="2500" err="1"/>
              <a:t>PercentSalaryHike</a:t>
            </a:r>
            <a:r>
              <a:rPr lang="en-US" sz="2500"/>
              <a:t> 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0D7A9289-BAD1-4A78-979F-A655C886D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002B4-A5FE-2F36-3223-FD58673CE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68" y="1059872"/>
            <a:ext cx="6224244" cy="4851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Let’s use a simple linear regression to test significance. We find that ________. However, it is important to note for our project, PercentSalaryHike is probably not indicative of good performance because it likely happens after the fact.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9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41BB8-3BF3-314C-5653-843E8164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Employee Performance and Attrition Distributions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039AD-E963-34CC-906E-DC4A5EE9F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Nearing the modeling phase, I was curious how the target variables were distributed.</a:t>
            </a:r>
          </a:p>
          <a:p>
            <a:pPr marL="0" indent="0">
              <a:buNone/>
            </a:pPr>
            <a:endParaRPr lang="en-US" u="sng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chemeClr val="tx2">
                    <a:lumMod val="75000"/>
                  </a:schemeClr>
                </a:solidFill>
              </a:rPr>
              <a:t>Performance: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3: 85%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4: 15%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chemeClr val="tx2">
                    <a:lumMod val="75000"/>
                  </a:schemeClr>
                </a:solidFill>
              </a:rPr>
              <a:t>Attrition: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0: 84%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1: 16%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Because our distributions are imbalanced, we will focus on AUC rather than accuracy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39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1D44-3CF9-C30E-BBF4-F733A2AF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Performance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C377C-F8F9-46A1-5363-E45DBE5C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decided to remove </a:t>
            </a:r>
            <a:r>
              <a:rPr lang="en-US" dirty="0" err="1"/>
              <a:t>PercentSalaryHike</a:t>
            </a:r>
            <a:r>
              <a:rPr lang="en-US" dirty="0"/>
              <a:t> because it happens after the fact of a good performance. Also, including it would make the model 100% accurate. Here are the results: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AUC is about 50% which means it does not perform any better than random chance. Therefore, I think it’s safe to assume that every variable but </a:t>
            </a:r>
            <a:r>
              <a:rPr lang="en-US" dirty="0" err="1"/>
              <a:t>PercentSalaryHike</a:t>
            </a:r>
            <a:r>
              <a:rPr lang="en-US" dirty="0"/>
              <a:t> is just noise for performance.</a:t>
            </a:r>
          </a:p>
        </p:txBody>
      </p:sp>
    </p:spTree>
    <p:extLst>
      <p:ext uri="{BB962C8B-B14F-4D97-AF65-F5344CB8AC3E}">
        <p14:creationId xmlns:p14="http://schemas.microsoft.com/office/powerpoint/2010/main" val="29242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86A0-F5A0-C44B-5D9F-B7455A67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Attrition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0ED68-EDD5-277D-C83A-2FCB994A8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Moving onto Attrition, we do see some more interesting results shown below: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average, the AUC is around 78%</a:t>
            </a:r>
          </a:p>
        </p:txBody>
      </p:sp>
    </p:spTree>
    <p:extLst>
      <p:ext uri="{BB962C8B-B14F-4D97-AF65-F5344CB8AC3E}">
        <p14:creationId xmlns:p14="http://schemas.microsoft.com/office/powerpoint/2010/main" val="27253072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{7F0F309C-4D66-2B4D-902A-E628E7A1A958}tf10001069</Template>
  <TotalTime>406</TotalTime>
  <Words>683</Words>
  <Application>Microsoft Macintosh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Project 2: Employee Attrition</vt:lpstr>
      <vt:lpstr>Introduction</vt:lpstr>
      <vt:lpstr>Pre-Processing</vt:lpstr>
      <vt:lpstr>Correlations with Employee Attrition</vt:lpstr>
      <vt:lpstr>Correlations with Employee Performance</vt:lpstr>
      <vt:lpstr>Linear Regression: Performance ~ PercentSalaryHike </vt:lpstr>
      <vt:lpstr>Employee Performance and Attrition Distributions</vt:lpstr>
      <vt:lpstr>Employee Performance Model</vt:lpstr>
      <vt:lpstr>Employee Attrition Model</vt:lpstr>
      <vt:lpstr>Employee Attrition – Winner Function</vt:lpstr>
      <vt:lpstr>Employee Attrition – Feature Importance and Correlations</vt:lpstr>
      <vt:lpstr>Adding Hyperparameters - Random Forest</vt:lpstr>
      <vt:lpstr>AUC Curve of the tuned RF Model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Employee Attrition</dc:title>
  <dc:creator>Macrides, Matthew B.</dc:creator>
  <cp:lastModifiedBy>Macrides, Matthew B.</cp:lastModifiedBy>
  <cp:revision>3</cp:revision>
  <dcterms:created xsi:type="dcterms:W3CDTF">2023-05-03T21:21:33Z</dcterms:created>
  <dcterms:modified xsi:type="dcterms:W3CDTF">2023-07-25T21:13:57Z</dcterms:modified>
</cp:coreProperties>
</file>