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7"/>
    <p:restoredTop sz="94638"/>
  </p:normalViewPr>
  <p:slideViewPr>
    <p:cSldViewPr snapToGrid="0">
      <p:cViewPr varScale="1">
        <p:scale>
          <a:sx n="76" d="100"/>
          <a:sy n="76" d="100"/>
        </p:scale>
        <p:origin x="23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67BC6-4FA5-4451-95E6-A5D84969D22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3E1EE0D-7748-4D48-A9A5-FD551482E658}">
      <dgm:prSet/>
      <dgm:spPr/>
      <dgm:t>
        <a:bodyPr/>
        <a:lstStyle/>
        <a:p>
          <a:r>
            <a:rPr lang="en-US"/>
            <a:t>For this project, I want to see how well I can predict employee attrition (turnover) and employee performance, discover which model predicts the best, and find out which variables have the most power.</a:t>
          </a:r>
        </a:p>
      </dgm:t>
    </dgm:pt>
    <dgm:pt modelId="{45BC93B5-1F0B-4835-8A02-ECE7BE8E833E}" type="parTrans" cxnId="{4BAE3144-0761-4A7B-9E55-4CA9559D21E0}">
      <dgm:prSet/>
      <dgm:spPr/>
      <dgm:t>
        <a:bodyPr/>
        <a:lstStyle/>
        <a:p>
          <a:endParaRPr lang="en-US"/>
        </a:p>
      </dgm:t>
    </dgm:pt>
    <dgm:pt modelId="{9E12043A-2B54-43B9-AFDA-0851E353C138}" type="sibTrans" cxnId="{4BAE3144-0761-4A7B-9E55-4CA9559D21E0}">
      <dgm:prSet/>
      <dgm:spPr/>
      <dgm:t>
        <a:bodyPr/>
        <a:lstStyle/>
        <a:p>
          <a:endParaRPr lang="en-US"/>
        </a:p>
      </dgm:t>
    </dgm:pt>
    <dgm:pt modelId="{0BA7707B-1604-4B1E-8204-7EE19BC6942F}">
      <dgm:prSet/>
      <dgm:spPr/>
      <dgm:t>
        <a:bodyPr/>
        <a:lstStyle/>
        <a:p>
          <a:r>
            <a:rPr lang="en-US"/>
            <a:t>We will compare the accuracy between Random Forest, XGBoost, Gradient Boosting, SVM, Logistic Regression, and Naïve Bayes.</a:t>
          </a:r>
        </a:p>
      </dgm:t>
    </dgm:pt>
    <dgm:pt modelId="{F8F19488-4623-47E9-84BE-CF9356D1C3A3}" type="parTrans" cxnId="{9A1A2A29-A84B-41B6-9B3C-B04A0F30EB00}">
      <dgm:prSet/>
      <dgm:spPr/>
      <dgm:t>
        <a:bodyPr/>
        <a:lstStyle/>
        <a:p>
          <a:endParaRPr lang="en-US"/>
        </a:p>
      </dgm:t>
    </dgm:pt>
    <dgm:pt modelId="{829B4A14-F4D2-4290-9D0E-656405EB1CE9}" type="sibTrans" cxnId="{9A1A2A29-A84B-41B6-9B3C-B04A0F30EB00}">
      <dgm:prSet/>
      <dgm:spPr/>
      <dgm:t>
        <a:bodyPr/>
        <a:lstStyle/>
        <a:p>
          <a:endParaRPr lang="en-US"/>
        </a:p>
      </dgm:t>
    </dgm:pt>
    <dgm:pt modelId="{E06E7F2B-A30D-5645-A4E8-A568976CEEAA}" type="pres">
      <dgm:prSet presAssocID="{93D67BC6-4FA5-4451-95E6-A5D84969D222}" presName="vert0" presStyleCnt="0">
        <dgm:presLayoutVars>
          <dgm:dir/>
          <dgm:animOne val="branch"/>
          <dgm:animLvl val="lvl"/>
        </dgm:presLayoutVars>
      </dgm:prSet>
      <dgm:spPr/>
    </dgm:pt>
    <dgm:pt modelId="{79CCF6B3-DE65-284D-A528-31C6256BA2C6}" type="pres">
      <dgm:prSet presAssocID="{A3E1EE0D-7748-4D48-A9A5-FD551482E658}" presName="thickLine" presStyleLbl="alignNode1" presStyleIdx="0" presStyleCnt="2"/>
      <dgm:spPr/>
    </dgm:pt>
    <dgm:pt modelId="{F0DCB97F-F257-9248-9AFE-4EC40392B17F}" type="pres">
      <dgm:prSet presAssocID="{A3E1EE0D-7748-4D48-A9A5-FD551482E658}" presName="horz1" presStyleCnt="0"/>
      <dgm:spPr/>
    </dgm:pt>
    <dgm:pt modelId="{72681564-659A-E54E-B1DA-BA9FAB4F9884}" type="pres">
      <dgm:prSet presAssocID="{A3E1EE0D-7748-4D48-A9A5-FD551482E658}" presName="tx1" presStyleLbl="revTx" presStyleIdx="0" presStyleCnt="2"/>
      <dgm:spPr/>
    </dgm:pt>
    <dgm:pt modelId="{9111ECEF-074A-084D-9AF5-2EC4BA025292}" type="pres">
      <dgm:prSet presAssocID="{A3E1EE0D-7748-4D48-A9A5-FD551482E658}" presName="vert1" presStyleCnt="0"/>
      <dgm:spPr/>
    </dgm:pt>
    <dgm:pt modelId="{2C794502-9E48-A840-848B-8B7943A9BE5B}" type="pres">
      <dgm:prSet presAssocID="{0BA7707B-1604-4B1E-8204-7EE19BC6942F}" presName="thickLine" presStyleLbl="alignNode1" presStyleIdx="1" presStyleCnt="2"/>
      <dgm:spPr/>
    </dgm:pt>
    <dgm:pt modelId="{4EE2AFDB-9C9E-1A45-82D5-F9AE0BA46D3A}" type="pres">
      <dgm:prSet presAssocID="{0BA7707B-1604-4B1E-8204-7EE19BC6942F}" presName="horz1" presStyleCnt="0"/>
      <dgm:spPr/>
    </dgm:pt>
    <dgm:pt modelId="{4324A07A-BCB3-9344-AC0B-312B2CE76865}" type="pres">
      <dgm:prSet presAssocID="{0BA7707B-1604-4B1E-8204-7EE19BC6942F}" presName="tx1" presStyleLbl="revTx" presStyleIdx="1" presStyleCnt="2"/>
      <dgm:spPr/>
    </dgm:pt>
    <dgm:pt modelId="{A8B6BE97-A1C7-CF46-8555-3FD28BD99500}" type="pres">
      <dgm:prSet presAssocID="{0BA7707B-1604-4B1E-8204-7EE19BC6942F}" presName="vert1" presStyleCnt="0"/>
      <dgm:spPr/>
    </dgm:pt>
  </dgm:ptLst>
  <dgm:cxnLst>
    <dgm:cxn modelId="{9A1A2A29-A84B-41B6-9B3C-B04A0F30EB00}" srcId="{93D67BC6-4FA5-4451-95E6-A5D84969D222}" destId="{0BA7707B-1604-4B1E-8204-7EE19BC6942F}" srcOrd="1" destOrd="0" parTransId="{F8F19488-4623-47E9-84BE-CF9356D1C3A3}" sibTransId="{829B4A14-F4D2-4290-9D0E-656405EB1CE9}"/>
    <dgm:cxn modelId="{7A8ABB2E-5277-494E-8CC4-CC5390BCAC8C}" type="presOf" srcId="{93D67BC6-4FA5-4451-95E6-A5D84969D222}" destId="{E06E7F2B-A30D-5645-A4E8-A568976CEEAA}" srcOrd="0" destOrd="0" presId="urn:microsoft.com/office/officeart/2008/layout/LinedList"/>
    <dgm:cxn modelId="{1768B240-EA0C-B148-83B5-40403BA83625}" type="presOf" srcId="{0BA7707B-1604-4B1E-8204-7EE19BC6942F}" destId="{4324A07A-BCB3-9344-AC0B-312B2CE76865}" srcOrd="0" destOrd="0" presId="urn:microsoft.com/office/officeart/2008/layout/LinedList"/>
    <dgm:cxn modelId="{4BAE3144-0761-4A7B-9E55-4CA9559D21E0}" srcId="{93D67BC6-4FA5-4451-95E6-A5D84969D222}" destId="{A3E1EE0D-7748-4D48-A9A5-FD551482E658}" srcOrd="0" destOrd="0" parTransId="{45BC93B5-1F0B-4835-8A02-ECE7BE8E833E}" sibTransId="{9E12043A-2B54-43B9-AFDA-0851E353C138}"/>
    <dgm:cxn modelId="{861AB4B7-E9BD-494F-BED4-FE9B761F8EF5}" type="presOf" srcId="{A3E1EE0D-7748-4D48-A9A5-FD551482E658}" destId="{72681564-659A-E54E-B1DA-BA9FAB4F9884}" srcOrd="0" destOrd="0" presId="urn:microsoft.com/office/officeart/2008/layout/LinedList"/>
    <dgm:cxn modelId="{C5530C74-71CD-D440-B58B-17CD3B6F22C5}" type="presParOf" srcId="{E06E7F2B-A30D-5645-A4E8-A568976CEEAA}" destId="{79CCF6B3-DE65-284D-A528-31C6256BA2C6}" srcOrd="0" destOrd="0" presId="urn:microsoft.com/office/officeart/2008/layout/LinedList"/>
    <dgm:cxn modelId="{B60768EB-27BC-DE4D-A8F1-EED3DACFA7BF}" type="presParOf" srcId="{E06E7F2B-A30D-5645-A4E8-A568976CEEAA}" destId="{F0DCB97F-F257-9248-9AFE-4EC40392B17F}" srcOrd="1" destOrd="0" presId="urn:microsoft.com/office/officeart/2008/layout/LinedList"/>
    <dgm:cxn modelId="{E0BF38EE-7747-DA46-943B-2BF83EEE9A61}" type="presParOf" srcId="{F0DCB97F-F257-9248-9AFE-4EC40392B17F}" destId="{72681564-659A-E54E-B1DA-BA9FAB4F9884}" srcOrd="0" destOrd="0" presId="urn:microsoft.com/office/officeart/2008/layout/LinedList"/>
    <dgm:cxn modelId="{A6BBDE8C-2BDD-7342-8DAA-F1AE1C6475BC}" type="presParOf" srcId="{F0DCB97F-F257-9248-9AFE-4EC40392B17F}" destId="{9111ECEF-074A-084D-9AF5-2EC4BA025292}" srcOrd="1" destOrd="0" presId="urn:microsoft.com/office/officeart/2008/layout/LinedList"/>
    <dgm:cxn modelId="{D82EFBAD-6017-474B-82F3-3175243F2CFF}" type="presParOf" srcId="{E06E7F2B-A30D-5645-A4E8-A568976CEEAA}" destId="{2C794502-9E48-A840-848B-8B7943A9BE5B}" srcOrd="2" destOrd="0" presId="urn:microsoft.com/office/officeart/2008/layout/LinedList"/>
    <dgm:cxn modelId="{1250F1B7-B673-CA44-9FA4-10F0BF3BC65B}" type="presParOf" srcId="{E06E7F2B-A30D-5645-A4E8-A568976CEEAA}" destId="{4EE2AFDB-9C9E-1A45-82D5-F9AE0BA46D3A}" srcOrd="3" destOrd="0" presId="urn:microsoft.com/office/officeart/2008/layout/LinedList"/>
    <dgm:cxn modelId="{1BD8AAF1-D49C-7744-84C9-331791C9E0BD}" type="presParOf" srcId="{4EE2AFDB-9C9E-1A45-82D5-F9AE0BA46D3A}" destId="{4324A07A-BCB3-9344-AC0B-312B2CE76865}" srcOrd="0" destOrd="0" presId="urn:microsoft.com/office/officeart/2008/layout/LinedList"/>
    <dgm:cxn modelId="{9EE635CF-2F51-034B-9A2D-6D6992ECE1A7}" type="presParOf" srcId="{4EE2AFDB-9C9E-1A45-82D5-F9AE0BA46D3A}" destId="{A8B6BE97-A1C7-CF46-8555-3FD28BD995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F6B3-DE65-284D-A528-31C6256BA2C6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1564-659A-E54E-B1DA-BA9FAB4F9884}">
      <dsp:nvSpPr>
        <dsp:cNvPr id="0" name=""/>
        <dsp:cNvSpPr/>
      </dsp:nvSpPr>
      <dsp:spPr>
        <a:xfrm>
          <a:off x="0" y="0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 this project, I want to see how well I can predict employee attrition (turnover) and employee performance, discover which model predicts the best, and find out which variables have the most power.</a:t>
          </a:r>
        </a:p>
      </dsp:txBody>
      <dsp:txXfrm>
        <a:off x="0" y="0"/>
        <a:ext cx="8915400" cy="1889125"/>
      </dsp:txXfrm>
    </dsp:sp>
    <dsp:sp modelId="{2C794502-9E48-A840-848B-8B7943A9BE5B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A07A-BCB3-9344-AC0B-312B2CE76865}">
      <dsp:nvSpPr>
        <dsp:cNvPr id="0" name=""/>
        <dsp:cNvSpPr/>
      </dsp:nvSpPr>
      <dsp:spPr>
        <a:xfrm>
          <a:off x="0" y="1889125"/>
          <a:ext cx="891540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will compare the accuracy between Random Forest, XGBoost, Gradient Boosting, SVM, Logistic Regression, and Naïve Bayes.</a:t>
          </a:r>
        </a:p>
      </dsp:txBody>
      <dsp:txXfrm>
        <a:off x="0" y="1889125"/>
        <a:ext cx="8915400" cy="188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0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68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4ADE-F414-B12F-8415-1F486E9A3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329" b="51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43687-A9E4-E0E0-4C3B-C4C84C79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Project 2: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EF8F-A326-C229-895D-94314FB7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By Matt Macrides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28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BCDF-7E97-6638-EB16-545EF5E8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– Feature Importance and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F26A-217B-C6C7-5E1B-3BFA7794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feature importance of a model. I am displaying Random Forest below but I made sure to look over each model. I found that </a:t>
            </a:r>
            <a:r>
              <a:rPr lang="en-US" dirty="0" err="1"/>
              <a:t>MonthlyIncome</a:t>
            </a:r>
            <a:r>
              <a:rPr lang="en-US" dirty="0"/>
              <a:t> and Age are consistently the highest feature importance as well as a relatively strong correlation compared to the other features. Both of these correlations are negative indicating that greater employee ages and income are associated with lower attrition.</a:t>
            </a:r>
          </a:p>
        </p:txBody>
      </p:sp>
      <p:pic>
        <p:nvPicPr>
          <p:cNvPr id="7" name="Picture 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D42350A-98B7-E5FE-9617-B5219796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976589"/>
            <a:ext cx="571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4990-823B-64EA-C154-544975D3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Hyperparameters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65D5-2F5F-A870-255B-8F8C70DB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accuracy of the model increased from 78.2% -&gt; 78.7%. This is minimal. I used </a:t>
            </a:r>
            <a:r>
              <a:rPr lang="en-US" dirty="0" err="1"/>
              <a:t>gridsearch</a:t>
            </a:r>
            <a:r>
              <a:rPr lang="en-US" dirty="0"/>
              <a:t> to find the best parameters. The parameters are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A476D6C-C3B6-96F2-1EF1-1FA3C87A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3429000"/>
            <a:ext cx="5365418" cy="24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9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7549-C9F0-1691-051D-AD2063F3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Curve of the tuned RF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80F3-FD9A-4084-F4BB-477D93A3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AUC curve of the tuned RF model. As you can see, it performs better than random chance.</a:t>
            </a:r>
          </a:p>
        </p:txBody>
      </p:sp>
      <p:pic>
        <p:nvPicPr>
          <p:cNvPr id="5" name="Picture 4" descr="A blue line graph with a point&#10;&#10;Description automatically generated">
            <a:extLst>
              <a:ext uri="{FF2B5EF4-FFF2-40B4-BE49-F238E27FC236}">
                <a16:creationId xmlns:a16="http://schemas.microsoft.com/office/drawing/2014/main" id="{7DCB94AD-B506-AC3C-AF8B-696946FC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87" y="2761767"/>
            <a:ext cx="4588413" cy="36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B277-8C56-9047-EDD2-0A68C317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F18D-5A69-9138-A3F8-697A951C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Employee Performance</a:t>
            </a:r>
          </a:p>
          <a:p>
            <a:pPr>
              <a:buFontTx/>
              <a:buChar char="-"/>
            </a:pPr>
            <a:r>
              <a:rPr lang="en-US" dirty="0"/>
              <a:t>The only variable that had a correlation greater than 0.035 was </a:t>
            </a:r>
            <a:r>
              <a:rPr lang="en-US" dirty="0" err="1"/>
              <a:t>PercentSalaryHike</a:t>
            </a:r>
            <a:r>
              <a:rPr lang="en-US" dirty="0"/>
              <a:t> that had a correlation of 0.77</a:t>
            </a:r>
          </a:p>
          <a:p>
            <a:pPr>
              <a:buFontTx/>
              <a:buChar char="-"/>
            </a:pPr>
            <a:r>
              <a:rPr lang="en-US" dirty="0"/>
              <a:t>100% AUC when including </a:t>
            </a:r>
            <a:r>
              <a:rPr lang="en-US" dirty="0" err="1"/>
              <a:t>percentsalaryhike</a:t>
            </a:r>
            <a:r>
              <a:rPr lang="en-US" dirty="0"/>
              <a:t> and 50% without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Employee Attrition</a:t>
            </a:r>
          </a:p>
          <a:p>
            <a:pPr>
              <a:buFontTx/>
              <a:buChar char="-"/>
            </a:pPr>
            <a:r>
              <a:rPr lang="en-US" dirty="0"/>
              <a:t>Attrition model is 78.2% accurate for all models (plus-minus .07%)</a:t>
            </a:r>
          </a:p>
          <a:p>
            <a:pPr>
              <a:buFontTx/>
              <a:buChar char="-"/>
            </a:pPr>
            <a:r>
              <a:rPr lang="en-US" dirty="0"/>
              <a:t>Tuned Attrition model has an 0.05% increased AUC score</a:t>
            </a:r>
          </a:p>
        </p:txBody>
      </p:sp>
    </p:spTree>
    <p:extLst>
      <p:ext uri="{BB962C8B-B14F-4D97-AF65-F5344CB8AC3E}">
        <p14:creationId xmlns:p14="http://schemas.microsoft.com/office/powerpoint/2010/main" val="362853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D708-53E1-BBEA-F72F-EB5DDF9B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473D7-CCA5-EA02-0060-2110E0CFB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22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7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A15A-00AC-093D-69C6-CCC70971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803E-8A8C-CF7E-2442-030C5D83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599"/>
            <a:ext cx="4488921" cy="4385733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First, I dropped several columns that had the same value for all records (Ex: Standard Hours = 40)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Then, I converted categorical text variables into dummy variables for modeling. For instance, for Gender, I mapped Male to 1 and Female to 0. I did this for attrition, </a:t>
            </a:r>
            <a:r>
              <a:rPr lang="en-US" dirty="0" err="1"/>
              <a:t>businesstravel</a:t>
            </a:r>
            <a:r>
              <a:rPr lang="en-US" dirty="0"/>
              <a:t>, </a:t>
            </a:r>
            <a:r>
              <a:rPr lang="en-US" dirty="0" err="1"/>
              <a:t>maritalstatus</a:t>
            </a:r>
            <a:r>
              <a:rPr lang="en-US" dirty="0"/>
              <a:t>, department, </a:t>
            </a:r>
            <a:r>
              <a:rPr lang="en-US" dirty="0" err="1"/>
              <a:t>jobrole</a:t>
            </a:r>
            <a:r>
              <a:rPr lang="en-US" dirty="0"/>
              <a:t>, </a:t>
            </a:r>
            <a:r>
              <a:rPr lang="en-US" dirty="0" err="1"/>
              <a:t>educationfield</a:t>
            </a:r>
            <a:r>
              <a:rPr lang="en-US" dirty="0"/>
              <a:t> and overtime variables as well. An example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66987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30B4-0297-FE4E-BAA5-4404C73F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Employee Attrition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D41F-25A0-DFF4-A655-ED87860C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Nothing really stands out. The largest absolute correlation is OverTime at 0.25. </a:t>
            </a:r>
            <a:endParaRPr lang="en-US" dirty="0"/>
          </a:p>
        </p:txBody>
      </p:sp>
      <p:pic>
        <p:nvPicPr>
          <p:cNvPr id="5" name="Picture 4" descr="A graph with blue squares and black text&#10;&#10;Description automatically generated">
            <a:extLst>
              <a:ext uri="{FF2B5EF4-FFF2-40B4-BE49-F238E27FC236}">
                <a16:creationId xmlns:a16="http://schemas.microsoft.com/office/drawing/2014/main" id="{462F58E0-17CE-96CE-B5F5-289C3A08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656372"/>
            <a:ext cx="7607299" cy="39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D7CC9-87E5-519C-F467-04EC0A5B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Correlations with Employee Performance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CDB0-8611-0871-B4BD-29CB9CD8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24868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Looking at this chart, we can see that variables have less absolute correlation besides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PercentSalaryHike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when compared to the slide prior.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PercentSalaryHike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a positive correlation of 0.77. This makes sense that salary and performance would be correlated. Let’s test for significance in the next slide.</a:t>
            </a:r>
          </a:p>
        </p:txBody>
      </p:sp>
      <p:pic>
        <p:nvPicPr>
          <p:cNvPr id="5" name="Picture 4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0359E5B8-596F-8824-201C-C0D1BB06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39" y="3199204"/>
            <a:ext cx="5689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41BB8-3BF3-314C-5653-843E8164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Employee Performance and Attrition Distributions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39AD-E963-34CC-906E-DC4A5EE9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Nearing the modeling phase, I was curious how the target variables were distributed.</a:t>
            </a:r>
          </a:p>
          <a:p>
            <a:pPr marL="0" indent="0">
              <a:buNone/>
            </a:pP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Performance: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3: 85%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4: 15%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Attrition: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0: 84%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1: 16%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Because our distributions are imbalanced, we will focus on AUC rather than accuracy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1D44-3CF9-C30E-BBF4-F733A2AF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Performance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377C-F8F9-46A1-5363-E45DBE5C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decided to remove </a:t>
            </a:r>
            <a:r>
              <a:rPr lang="en-US" dirty="0" err="1"/>
              <a:t>PercentSalaryHike</a:t>
            </a:r>
            <a:r>
              <a:rPr lang="en-US" dirty="0"/>
              <a:t> because it happens after the fact of a good performance. Also, including it would make the model 100% accurate. Here are the results: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AUC is about 50% which means it does not perform any better than random chance. Therefore, I think it’s safe to assume that every variable but </a:t>
            </a:r>
            <a:r>
              <a:rPr lang="en-US" dirty="0" err="1"/>
              <a:t>PercentSalaryHike</a:t>
            </a:r>
            <a:r>
              <a:rPr lang="en-US" dirty="0"/>
              <a:t> is just noise for performance.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E83F385-F6E7-317C-059A-C7CA0D1B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78" y="2956324"/>
            <a:ext cx="3780950" cy="19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6A0-F5A0-C44B-5D9F-B7455A67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ED68-EDD5-277D-C83A-2FCB994A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Moving onto Attrition, we do see some more interesting results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average, the AUC is around 78%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3984A06-009A-B3AE-48C2-13702195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9" y="2690282"/>
            <a:ext cx="3862917" cy="20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07A-E0E3-7C0E-1711-5B298BD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– Winner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2DE4-8A51-6FA0-CF86-FE4E4CE2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85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decided to create a winner function to iterate through each model and select the winner with the highest AUC. Let’s do this for 1000 occurrences. Here are the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results are interesting because even though SVM won the most times, the largest difference in average AUC scores is .0007 or .07% which tells me that all models are comparable.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5BA5E6-5E2C-6021-929D-AF08B525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67" y="2942166"/>
            <a:ext cx="3327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2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{7F0F309C-4D66-2B4D-902A-E628E7A1A958}tf10001069</Template>
  <TotalTime>415</TotalTime>
  <Words>649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Project 2: Employee Attrition</vt:lpstr>
      <vt:lpstr>Introduction</vt:lpstr>
      <vt:lpstr>Pre-Processing</vt:lpstr>
      <vt:lpstr>Correlations with Employee Attrition</vt:lpstr>
      <vt:lpstr>Correlations with Employee Performance</vt:lpstr>
      <vt:lpstr>Employee Performance and Attrition Distributions</vt:lpstr>
      <vt:lpstr>Employee Performance Model</vt:lpstr>
      <vt:lpstr>Employee Attrition Model</vt:lpstr>
      <vt:lpstr>Employee Attrition – Winner Function</vt:lpstr>
      <vt:lpstr>Employee Attrition – Feature Importance and Correlations</vt:lpstr>
      <vt:lpstr>Adding Hyperparameters - Random Forest</vt:lpstr>
      <vt:lpstr>AUC Curve of the tuned RF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Employee Attrition</dc:title>
  <dc:creator>Macrides, Matthew B.</dc:creator>
  <cp:lastModifiedBy>Macrides, Matt</cp:lastModifiedBy>
  <cp:revision>4</cp:revision>
  <dcterms:created xsi:type="dcterms:W3CDTF">2023-05-03T21:21:33Z</dcterms:created>
  <dcterms:modified xsi:type="dcterms:W3CDTF">2023-07-31T16:44:36Z</dcterms:modified>
</cp:coreProperties>
</file>