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Programming -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-By </a:t>
            </a:r>
            <a:r>
              <a:rPr lang="en-US" dirty="0" err="1" smtClean="0"/>
              <a:t>Nimesh</a:t>
            </a:r>
            <a:r>
              <a:rPr lang="en-US" dirty="0" smtClean="0"/>
              <a:t> Kumar </a:t>
            </a:r>
            <a:r>
              <a:rPr lang="en-US" dirty="0" err="1" smtClean="0"/>
              <a:t>Dagur</a:t>
            </a:r>
            <a:r>
              <a:rPr lang="en-US" dirty="0" smtClean="0"/>
              <a:t>, CDAC, India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Working With Numbers</a:t>
            </a:r>
            <a:endParaRPr lang="en-US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4000"/>
          </a:xfrm>
        </p:spPr>
        <p:txBody>
          <a:bodyPr/>
          <a:lstStyle/>
          <a:p>
            <a:pPr eaLnBrk="1" hangingPunct="1"/>
            <a:r>
              <a:rPr lang="en-US" sz="2800" smtClean="0"/>
              <a:t>There is full support for floating point; operators with mixed type operands convert the integer operand to floating point:</a:t>
            </a: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352800"/>
            <a:ext cx="35052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5029200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a+bj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0+1j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smtClean="0"/>
              <a:t>Working With Numbers</a:t>
            </a:r>
            <a:endParaRPr lang="en-US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2590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Complex numbers are also supported; </a:t>
            </a:r>
          </a:p>
          <a:p>
            <a:pPr eaLnBrk="1" hangingPunct="1"/>
            <a:r>
              <a:rPr lang="en-US" sz="2400" dirty="0" smtClean="0"/>
              <a:t>imaginary numbers are written with a suffix of j or J. </a:t>
            </a:r>
          </a:p>
          <a:p>
            <a:pPr eaLnBrk="1" hangingPunct="1"/>
            <a:r>
              <a:rPr lang="en-US" sz="2400" dirty="0" smtClean="0"/>
              <a:t>Complex numbers with a nonzero real component are written as </a:t>
            </a:r>
            <a:r>
              <a:rPr lang="en-US" sz="2400" b="1" i="1" dirty="0" smtClean="0"/>
              <a:t>(</a:t>
            </a:r>
            <a:r>
              <a:rPr lang="en-US" sz="2400" b="1" i="1" dirty="0" err="1" smtClean="0"/>
              <a:t>real+imagj</a:t>
            </a:r>
            <a:r>
              <a:rPr lang="en-US" sz="2400" b="1" i="1" dirty="0" smtClean="0"/>
              <a:t>), </a:t>
            </a:r>
            <a:r>
              <a:rPr lang="en-US" sz="2400" dirty="0" smtClean="0"/>
              <a:t>or can be created with the </a:t>
            </a:r>
            <a:r>
              <a:rPr lang="en-US" sz="2400" b="1" i="1" dirty="0" smtClean="0"/>
              <a:t>complex(real, </a:t>
            </a:r>
            <a:r>
              <a:rPr lang="en-US" sz="2400" b="1" i="1" dirty="0" err="1" smtClean="0"/>
              <a:t>imag</a:t>
            </a:r>
            <a:r>
              <a:rPr lang="en-US" sz="2400" b="1" i="1" dirty="0" smtClean="0"/>
              <a:t>)</a:t>
            </a:r>
            <a:r>
              <a:rPr lang="en-US" sz="2400" dirty="0" smtClean="0"/>
              <a:t> function.</a:t>
            </a: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429000"/>
            <a:ext cx="3657600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Working With Numbers</a:t>
            </a:r>
            <a:endParaRPr lang="en-US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pPr eaLnBrk="1" hangingPunct="1"/>
            <a:r>
              <a:rPr lang="en-US" sz="2400" smtClean="0"/>
              <a:t>Complex numbers are always represented as two floating point numbers, the real and imaginary part. </a:t>
            </a:r>
          </a:p>
          <a:p>
            <a:pPr eaLnBrk="1" hangingPunct="1"/>
            <a:r>
              <a:rPr lang="en-US" sz="2400" smtClean="0"/>
              <a:t>To extract these parts from a complex number </a:t>
            </a:r>
            <a:r>
              <a:rPr lang="en-US" sz="2400" i="1" smtClean="0"/>
              <a:t>z, use </a:t>
            </a:r>
            <a:r>
              <a:rPr lang="en-US" sz="2400" b="1" i="1" smtClean="0"/>
              <a:t>z.real</a:t>
            </a:r>
            <a:r>
              <a:rPr lang="en-US" sz="2400" i="1" smtClean="0"/>
              <a:t> and </a:t>
            </a:r>
            <a:r>
              <a:rPr lang="en-US" sz="2400" b="1" i="1" smtClean="0"/>
              <a:t>z.imag</a:t>
            </a:r>
            <a:r>
              <a:rPr lang="en-US" sz="2400" i="1" smtClean="0"/>
              <a:t>.</a:t>
            </a:r>
            <a:endParaRPr lang="en-US" sz="2400" smtClean="0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581400"/>
            <a:ext cx="32004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smtClean="0"/>
              <a:t>Working With Numbers</a:t>
            </a:r>
            <a:endParaRPr lang="en-US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2514600"/>
          </a:xfrm>
        </p:spPr>
        <p:txBody>
          <a:bodyPr/>
          <a:lstStyle/>
          <a:p>
            <a:pPr eaLnBrk="1" hangingPunct="1"/>
            <a:r>
              <a:rPr lang="en-US" sz="2400" smtClean="0"/>
              <a:t>The conversion functions to floating point and integer (float(), int() and long()) don’t work for complex numbers — there is no one correct way to convert a complex number to a real number. </a:t>
            </a:r>
          </a:p>
          <a:p>
            <a:pPr eaLnBrk="1" hangingPunct="1"/>
            <a:r>
              <a:rPr lang="en-US" sz="2400" smtClean="0"/>
              <a:t>Use </a:t>
            </a:r>
            <a:r>
              <a:rPr lang="en-US" sz="2400" b="1" smtClean="0"/>
              <a:t>abs(z) </a:t>
            </a:r>
            <a:r>
              <a:rPr lang="en-US" sz="2400" smtClean="0"/>
              <a:t>to get its magnitude (as a float) or </a:t>
            </a:r>
            <a:r>
              <a:rPr lang="en-US" sz="2400" b="1" i="1" smtClean="0"/>
              <a:t>z.real</a:t>
            </a:r>
            <a:r>
              <a:rPr lang="en-US" sz="2400" smtClean="0"/>
              <a:t> to get its real part.</a:t>
            </a: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925" y="3505200"/>
            <a:ext cx="723741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Mathematical Functions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abs() : </a:t>
            </a:r>
            <a:r>
              <a:rPr lang="en-US" sz="2400" dirty="0" smtClean="0"/>
              <a:t>The method </a:t>
            </a:r>
            <a:r>
              <a:rPr lang="en-US" sz="2400" b="1" dirty="0" smtClean="0"/>
              <a:t>abs()</a:t>
            </a:r>
            <a:r>
              <a:rPr lang="en-US" sz="2400" dirty="0" smtClean="0"/>
              <a:t> returns absolute value of </a:t>
            </a:r>
            <a:r>
              <a:rPr lang="en-US" sz="2400" b="1" dirty="0" smtClean="0"/>
              <a:t>x</a:t>
            </a:r>
            <a:r>
              <a:rPr lang="en-US" sz="2400" dirty="0" smtClean="0"/>
              <a:t> - the (positive) distance between x and zero.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990600" y="2514600"/>
            <a:ext cx="816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Syntax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895600"/>
            <a:ext cx="1371600" cy="63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990600" y="3733800"/>
            <a:ext cx="995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4038600"/>
            <a:ext cx="456946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own Arrow 7"/>
          <p:cNvSpPr/>
          <p:nvPr/>
        </p:nvSpPr>
        <p:spPr>
          <a:xfrm>
            <a:off x="4648200" y="51054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5486400"/>
            <a:ext cx="3429000" cy="128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Mathematical Functions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8382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ceil()</a:t>
            </a:r>
            <a:r>
              <a:rPr lang="en-US" sz="2400" dirty="0" smtClean="0"/>
              <a:t> : The method </a:t>
            </a:r>
            <a:r>
              <a:rPr lang="en-US" sz="2400" b="1" dirty="0" smtClean="0"/>
              <a:t>ceil()</a:t>
            </a:r>
            <a:r>
              <a:rPr lang="en-US" sz="2400" dirty="0" smtClean="0"/>
              <a:t> returns ceiling value of </a:t>
            </a:r>
            <a:r>
              <a:rPr lang="en-US" sz="2400" b="1" dirty="0" smtClean="0"/>
              <a:t>x</a:t>
            </a:r>
            <a:r>
              <a:rPr lang="en-US" sz="2400" dirty="0" smtClean="0"/>
              <a:t> - the smallest integer not less than x.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990600" y="2286000"/>
            <a:ext cx="816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Syntax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667000"/>
            <a:ext cx="2209800" cy="1096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524000" y="3810000"/>
            <a:ext cx="2642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x</a:t>
            </a:r>
            <a:r>
              <a:rPr lang="en-US" dirty="0" smtClean="0"/>
              <a:t>  is a numeric expression.</a:t>
            </a:r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4876800"/>
            <a:ext cx="880737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228600" y="4267200"/>
            <a:ext cx="995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Mathematical Functions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838199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floor()</a:t>
            </a:r>
            <a:r>
              <a:rPr lang="en-US" sz="2400" dirty="0" smtClean="0"/>
              <a:t> : The method </a:t>
            </a:r>
            <a:r>
              <a:rPr lang="en-US" sz="2400" b="1" dirty="0" smtClean="0"/>
              <a:t>floor()</a:t>
            </a:r>
            <a:r>
              <a:rPr lang="en-US" sz="2400" dirty="0" smtClean="0"/>
              <a:t> returns floor of </a:t>
            </a:r>
            <a:r>
              <a:rPr lang="en-US" sz="2400" b="1" dirty="0" smtClean="0"/>
              <a:t>x</a:t>
            </a:r>
            <a:r>
              <a:rPr lang="en-US" sz="2400" dirty="0" smtClean="0"/>
              <a:t> - the largest integer not greater than x.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590800"/>
            <a:ext cx="2438400" cy="115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068" y="4648200"/>
            <a:ext cx="897673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28600" y="3886200"/>
            <a:ext cx="995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Mathematical Functions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39907"/>
            <a:ext cx="8839200" cy="3741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data stored in memory can be of many types. </a:t>
            </a:r>
          </a:p>
          <a:p>
            <a:r>
              <a:rPr lang="en-US" sz="2400" dirty="0" smtClean="0"/>
              <a:t>For example, a person's age is stored as a numeric value and his or her address is stored as alphanumeric characters.</a:t>
            </a:r>
          </a:p>
          <a:p>
            <a:r>
              <a:rPr lang="en-US" sz="2400" dirty="0" smtClean="0"/>
              <a:t>Python has various standard types that are used to define the operations possible on them and the storage method for each of them.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 smtClean="0"/>
              <a:t>Standard Data Types: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Python has following  standard data types:</a:t>
            </a:r>
          </a:p>
          <a:p>
            <a:endParaRPr lang="en-US" sz="2800" dirty="0" smtClean="0"/>
          </a:p>
          <a:p>
            <a:r>
              <a:rPr lang="en-US" sz="2800" dirty="0" smtClean="0"/>
              <a:t>Numbers </a:t>
            </a:r>
          </a:p>
          <a:p>
            <a:r>
              <a:rPr lang="en-US" sz="2800" dirty="0" smtClean="0"/>
              <a:t>String </a:t>
            </a:r>
          </a:p>
          <a:p>
            <a:r>
              <a:rPr lang="en-US" sz="2800" dirty="0" smtClean="0"/>
              <a:t>List </a:t>
            </a:r>
          </a:p>
          <a:p>
            <a:r>
              <a:rPr lang="en-US" sz="2800" dirty="0" smtClean="0"/>
              <a:t>Tuple </a:t>
            </a:r>
          </a:p>
          <a:p>
            <a:r>
              <a:rPr lang="en-US" sz="2800" dirty="0" smtClean="0"/>
              <a:t>Dictionary</a:t>
            </a:r>
          </a:p>
          <a:p>
            <a:r>
              <a:rPr lang="en-US" sz="2800" dirty="0" smtClean="0"/>
              <a:t>set </a:t>
            </a:r>
          </a:p>
          <a:p>
            <a:pPr>
              <a:buNone/>
            </a:pPr>
            <a:endParaRPr lang="en-US" sz="2800" b="1" dirty="0"/>
          </a:p>
        </p:txBody>
      </p:sp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9445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 smtClean="0"/>
              <a:t>Standard Data Types: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The interpreter acts as a simple calculator: you can type an expression at it and it will write the value. </a:t>
            </a:r>
          </a:p>
          <a:p>
            <a:pPr eaLnBrk="1" hangingPunct="1"/>
            <a:r>
              <a:rPr lang="en-US" sz="2800" dirty="0" smtClean="0"/>
              <a:t>Expression syntax is straightforward: </a:t>
            </a:r>
          </a:p>
          <a:p>
            <a:pPr eaLnBrk="1" hangingPunct="1"/>
            <a:r>
              <a:rPr lang="en-US" sz="2800" dirty="0" smtClean="0"/>
              <a:t>operators +, -, * and / work just like in most other languages (for example, C); </a:t>
            </a:r>
          </a:p>
          <a:p>
            <a:pPr eaLnBrk="1" hangingPunct="1"/>
            <a:r>
              <a:rPr lang="en-US" sz="2800" dirty="0" smtClean="0"/>
              <a:t>parentheses can be used for grouping.</a:t>
            </a:r>
            <a:endParaRPr lang="en-US" sz="2800" u="sng" dirty="0" smtClean="0"/>
          </a:p>
        </p:txBody>
      </p:sp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b="1" smtClean="0"/>
              <a:t>Working With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</a:t>
            </a:r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76400"/>
            <a:ext cx="6735763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Python Numbers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b="1" dirty="0" smtClean="0"/>
              <a:t>Python supports following different numerical types </a:t>
            </a:r>
          </a:p>
          <a:p>
            <a:r>
              <a:rPr lang="en-US" sz="2400" b="1" dirty="0" err="1" smtClean="0"/>
              <a:t>int</a:t>
            </a:r>
            <a:r>
              <a:rPr lang="en-US" sz="2400" b="1" dirty="0" smtClean="0"/>
              <a:t> (signed integers)</a:t>
            </a:r>
            <a:r>
              <a:rPr lang="en-US" sz="2400" dirty="0" smtClean="0"/>
              <a:t>: positive or negative whole numbers with no decimal point. </a:t>
            </a:r>
          </a:p>
          <a:p>
            <a:endParaRPr lang="en-US" sz="2400" dirty="0" smtClean="0"/>
          </a:p>
          <a:p>
            <a:r>
              <a:rPr lang="en-US" sz="2400" b="1" dirty="0" smtClean="0"/>
              <a:t>long (long integers )</a:t>
            </a:r>
            <a:r>
              <a:rPr lang="en-US" sz="2400" dirty="0" smtClean="0"/>
              <a:t>: integers of unlimited size, written like integers and followed by an uppercase or lowercase L. </a:t>
            </a:r>
            <a:r>
              <a:rPr lang="en-US" sz="2400" dirty="0" smtClean="0">
                <a:solidFill>
                  <a:srgbClr val="FF0000"/>
                </a:solidFill>
              </a:rPr>
              <a:t>It is not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supported in Python 3.x version.</a:t>
            </a:r>
          </a:p>
          <a:p>
            <a:endParaRPr lang="en-US" sz="2400" dirty="0" smtClean="0"/>
          </a:p>
          <a:p>
            <a:r>
              <a:rPr lang="en-US" sz="2400" b="1" dirty="0" smtClean="0"/>
              <a:t>float (floating point real values)</a:t>
            </a:r>
            <a:r>
              <a:rPr lang="en-US" sz="2400" dirty="0" smtClean="0"/>
              <a:t> :represent real numbers and are written with a decimal point dividing the integer and fractional parts.</a:t>
            </a:r>
          </a:p>
          <a:p>
            <a:r>
              <a:rPr lang="en-US" sz="2400" dirty="0" smtClean="0"/>
              <a:t>Floats may also be in scientific notation, with E or e indicating the power of 10 (2.5e2 = 2.5 x 10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= 250). </a:t>
            </a:r>
          </a:p>
          <a:p>
            <a:endParaRPr lang="en-US" sz="2400" dirty="0" smtClean="0"/>
          </a:p>
          <a:p>
            <a:r>
              <a:rPr lang="en-US" sz="2400" b="1" dirty="0" smtClean="0"/>
              <a:t>complex (complex numbers)</a:t>
            </a:r>
            <a:r>
              <a:rPr lang="en-US" sz="2400" dirty="0" smtClean="0"/>
              <a:t> : are of the form a + </a:t>
            </a:r>
            <a:r>
              <a:rPr lang="en-US" sz="2400" dirty="0" err="1" smtClean="0"/>
              <a:t>bJ</a:t>
            </a:r>
            <a:r>
              <a:rPr lang="en-US" sz="2400" dirty="0" smtClean="0"/>
              <a:t>, where a and b are floats and J (or j) represents the square root of -1 (which is an imaginary number). </a:t>
            </a:r>
          </a:p>
          <a:p>
            <a:r>
              <a:rPr lang="en-US" sz="2400" dirty="0" smtClean="0"/>
              <a:t>The real part of the number is a, and the imaginary part is b. </a:t>
            </a:r>
          </a:p>
          <a:p>
            <a:pPr>
              <a:buNone/>
            </a:pP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Working With Numbers</a:t>
            </a:r>
            <a:endParaRPr lang="en-US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pPr eaLnBrk="1" hangingPunct="1"/>
            <a:r>
              <a:rPr lang="en-US" sz="2800" smtClean="0"/>
              <a:t>The equal sign (’=’) is used to assign a value to a variable. Afterwards, no result is displayed before the next interactive prompt:</a:t>
            </a: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429000"/>
            <a:ext cx="436403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Working With Numbers</a:t>
            </a:r>
            <a:endParaRPr 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/>
          <a:lstStyle/>
          <a:p>
            <a:pPr eaLnBrk="1" hangingPunct="1"/>
            <a:r>
              <a:rPr lang="en-US" sz="2800" smtClean="0"/>
              <a:t>A value can be assigned to several variables simultaneously:</a:t>
            </a: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124200"/>
            <a:ext cx="604043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025" y="3258344"/>
            <a:ext cx="4933950" cy="1209675"/>
          </a:xfrm>
        </p:spPr>
      </p:pic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b="1" smtClean="0"/>
              <a:t>Working With Numbers</a:t>
            </a:r>
            <a:endParaRPr lang="en-US" smtClean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533400" y="1752600"/>
            <a:ext cx="79248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Variables must be “defined” (assigned a value) before they can be used, or an error will occur: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629</Words>
  <Application>Microsoft Office PowerPoint</Application>
  <PresentationFormat>On-screen Show (4:3)</PresentationFormat>
  <Paragraphs>66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Python Programming - II</vt:lpstr>
      <vt:lpstr>Standard Data Types:</vt:lpstr>
      <vt:lpstr>Standard Data Types:</vt:lpstr>
      <vt:lpstr>Working With Numbers</vt:lpstr>
      <vt:lpstr>Examples</vt:lpstr>
      <vt:lpstr>Python Numbers</vt:lpstr>
      <vt:lpstr>Working With Numbers</vt:lpstr>
      <vt:lpstr>Working With Numbers</vt:lpstr>
      <vt:lpstr>Working With Numbers</vt:lpstr>
      <vt:lpstr>Working With Numbers</vt:lpstr>
      <vt:lpstr>Working With Numbers</vt:lpstr>
      <vt:lpstr>Working With Numbers</vt:lpstr>
      <vt:lpstr>Working With Numbers</vt:lpstr>
      <vt:lpstr>Mathematical Functions</vt:lpstr>
      <vt:lpstr>Mathematical Functions</vt:lpstr>
      <vt:lpstr>Mathematical Functions</vt:lpstr>
      <vt:lpstr>Mathematical Functions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- II</dc:title>
  <dc:creator>nimesh</dc:creator>
  <cp:lastModifiedBy>nimesh</cp:lastModifiedBy>
  <cp:revision>1</cp:revision>
  <dcterms:created xsi:type="dcterms:W3CDTF">2006-08-16T00:00:00Z</dcterms:created>
  <dcterms:modified xsi:type="dcterms:W3CDTF">2021-09-23T04:36:51Z</dcterms:modified>
</cp:coreProperties>
</file>