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548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56" r:id="rId14"/>
    <p:sldId id="547" r:id="rId15"/>
    <p:sldId id="519" r:id="rId16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8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D0B07-31B2-48C9-A18B-AA23A67A3A25}" v="2" dt="2024-09-22T23:02:46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9" autoAdjust="0"/>
    <p:restoredTop sz="94790" autoAdjust="0"/>
  </p:normalViewPr>
  <p:slideViewPr>
    <p:cSldViewPr>
      <p:cViewPr varScale="1">
        <p:scale>
          <a:sx n="105" d="100"/>
          <a:sy n="105" d="100"/>
        </p:scale>
        <p:origin x="19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5388"/>
    </p:cViewPr>
  </p:sorterViewPr>
  <p:notesViewPr>
    <p:cSldViewPr>
      <p:cViewPr varScale="1">
        <p:scale>
          <a:sx n="98" d="100"/>
          <a:sy n="98" d="100"/>
        </p:scale>
        <p:origin x="-2604" y="-108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Maadooliat" userId="b0161be8-acaa-4999-ba8b-8ed780d0b7bf" providerId="ADAL" clId="{6364244F-527D-4260-B5FC-10A9AC712A6D}"/>
    <pc:docChg chg="undo custSel addSld delSld modSld">
      <pc:chgData name="Mehdi Maadooliat" userId="b0161be8-acaa-4999-ba8b-8ed780d0b7bf" providerId="ADAL" clId="{6364244F-527D-4260-B5FC-10A9AC712A6D}" dt="2022-11-03T15:21:16.792" v="77" actId="20577"/>
      <pc:docMkLst>
        <pc:docMk/>
      </pc:docMkLst>
      <pc:sldChg chg="modSp mod">
        <pc:chgData name="Mehdi Maadooliat" userId="b0161be8-acaa-4999-ba8b-8ed780d0b7bf" providerId="ADAL" clId="{6364244F-527D-4260-B5FC-10A9AC712A6D}" dt="2022-11-03T15:18:49.507" v="55" actId="1036"/>
        <pc:sldMkLst>
          <pc:docMk/>
          <pc:sldMk cId="2971787907" sldId="541"/>
        </pc:sldMkLst>
        <pc:spChg chg="mod">
          <ac:chgData name="Mehdi Maadooliat" userId="b0161be8-acaa-4999-ba8b-8ed780d0b7bf" providerId="ADAL" clId="{6364244F-527D-4260-B5FC-10A9AC712A6D}" dt="2022-11-03T15:18:06.108" v="34" actId="1076"/>
          <ac:spMkLst>
            <pc:docMk/>
            <pc:sldMk cId="2971787907" sldId="541"/>
            <ac:spMk id="121" creationId="{00000000-0000-0000-0000-000000000000}"/>
          </ac:spMkLst>
        </pc:spChg>
        <pc:spChg chg="mod">
          <ac:chgData name="Mehdi Maadooliat" userId="b0161be8-acaa-4999-ba8b-8ed780d0b7bf" providerId="ADAL" clId="{6364244F-527D-4260-B5FC-10A9AC712A6D}" dt="2022-11-03T15:18:34.968" v="47" actId="20577"/>
          <ac:spMkLst>
            <pc:docMk/>
            <pc:sldMk cId="2971787907" sldId="541"/>
            <ac:spMk id="122" creationId="{00000000-0000-0000-0000-000000000000}"/>
          </ac:spMkLst>
        </pc:spChg>
        <pc:spChg chg="mod">
          <ac:chgData name="Mehdi Maadooliat" userId="b0161be8-acaa-4999-ba8b-8ed780d0b7bf" providerId="ADAL" clId="{6364244F-527D-4260-B5FC-10A9AC712A6D}" dt="2022-11-03T15:18:49.507" v="55" actId="1036"/>
          <ac:spMkLst>
            <pc:docMk/>
            <pc:sldMk cId="2971787907" sldId="541"/>
            <ac:spMk id="123" creationId="{00000000-0000-0000-0000-000000000000}"/>
          </ac:spMkLst>
        </pc:spChg>
      </pc:sldChg>
      <pc:sldChg chg="modSp">
        <pc:chgData name="Mehdi Maadooliat" userId="b0161be8-acaa-4999-ba8b-8ed780d0b7bf" providerId="ADAL" clId="{6364244F-527D-4260-B5FC-10A9AC712A6D}" dt="2022-11-03T15:21:16.792" v="77" actId="20577"/>
        <pc:sldMkLst>
          <pc:docMk/>
          <pc:sldMk cId="1052247534" sldId="543"/>
        </pc:sldMkLst>
        <pc:spChg chg="mod">
          <ac:chgData name="Mehdi Maadooliat" userId="b0161be8-acaa-4999-ba8b-8ed780d0b7bf" providerId="ADAL" clId="{6364244F-527D-4260-B5FC-10A9AC712A6D}" dt="2022-11-03T15:21:16.792" v="77" actId="20577"/>
          <ac:spMkLst>
            <pc:docMk/>
            <pc:sldMk cId="1052247534" sldId="543"/>
            <ac:spMk id="64" creationId="{00000000-0000-0000-0000-000000000000}"/>
          </ac:spMkLst>
        </pc:spChg>
      </pc:sldChg>
      <pc:sldChg chg="new del">
        <pc:chgData name="Mehdi Maadooliat" userId="b0161be8-acaa-4999-ba8b-8ed780d0b7bf" providerId="ADAL" clId="{6364244F-527D-4260-B5FC-10A9AC712A6D}" dt="2022-11-03T15:15:12.895" v="4" actId="680"/>
        <pc:sldMkLst>
          <pc:docMk/>
          <pc:sldMk cId="3906347247" sldId="557"/>
        </pc:sldMkLst>
      </pc:sldChg>
    </pc:docChg>
  </pc:docChgLst>
  <pc:docChgLst>
    <pc:chgData name="Maadooliat, Mehdi" userId="b0161be8-acaa-4999-ba8b-8ed780d0b7bf" providerId="ADAL" clId="{091D0B07-31B2-48C9-A18B-AA23A67A3A25}"/>
    <pc:docChg chg="delSld modSld">
      <pc:chgData name="Maadooliat, Mehdi" userId="b0161be8-acaa-4999-ba8b-8ed780d0b7bf" providerId="ADAL" clId="{091D0B07-31B2-48C9-A18B-AA23A67A3A25}" dt="2024-09-22T23:04:27.144" v="2" actId="47"/>
      <pc:docMkLst>
        <pc:docMk/>
      </pc:docMkLst>
      <pc:sldChg chg="modSp">
        <pc:chgData name="Maadooliat, Mehdi" userId="b0161be8-acaa-4999-ba8b-8ed780d0b7bf" providerId="ADAL" clId="{091D0B07-31B2-48C9-A18B-AA23A67A3A25}" dt="2024-09-22T23:02:46.150" v="1" actId="20577"/>
        <pc:sldMkLst>
          <pc:docMk/>
          <pc:sldMk cId="0" sldId="256"/>
        </pc:sldMkLst>
        <pc:spChg chg="mod">
          <ac:chgData name="Maadooliat, Mehdi" userId="b0161be8-acaa-4999-ba8b-8ed780d0b7bf" providerId="ADAL" clId="{091D0B07-31B2-48C9-A18B-AA23A67A3A25}" dt="2024-09-22T23:02:46.150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153901918" sldId="520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1070805862" sldId="521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3987996684" sldId="522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1503263442" sldId="523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45462322" sldId="524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823408141" sldId="525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2661073184" sldId="526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1590735720" sldId="527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2019568624" sldId="528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3056137238" sldId="529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2851993464" sldId="530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2418880328" sldId="531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2236325633" sldId="532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2073554053" sldId="533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2828673115" sldId="534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3555638616" sldId="535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697088312" sldId="536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3279522166" sldId="537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2190875038" sldId="538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1738748112" sldId="539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3834059048" sldId="540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2971787907" sldId="541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2939140039" sldId="542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1052247534" sldId="543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2790577119" sldId="544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1577481140" sldId="545"/>
        </pc:sldMkLst>
      </pc:sldChg>
      <pc:sldChg chg="del">
        <pc:chgData name="Maadooliat, Mehdi" userId="b0161be8-acaa-4999-ba8b-8ed780d0b7bf" providerId="ADAL" clId="{091D0B07-31B2-48C9-A18B-AA23A67A3A25}" dt="2024-09-22T23:04:27.144" v="2" actId="47"/>
        <pc:sldMkLst>
          <pc:docMk/>
          <pc:sldMk cId="741944977" sldId="546"/>
        </pc:sldMkLst>
      </pc:sldChg>
    </pc:docChg>
  </pc:docChgLst>
  <pc:docChgLst>
    <pc:chgData name="Maadooliat, Mehdi" userId="b0161be8-acaa-4999-ba8b-8ed780d0b7bf" providerId="ADAL" clId="{2532B7E4-7786-44AD-B25D-46779FA8816A}"/>
    <pc:docChg chg="modNotesMaster modHandout">
      <pc:chgData name="Maadooliat, Mehdi" userId="b0161be8-acaa-4999-ba8b-8ed780d0b7bf" providerId="ADAL" clId="{2532B7E4-7786-44AD-B25D-46779FA8816A}" dt="2022-11-01T18:48:27.736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l">
              <a:defRPr sz="1200"/>
            </a:lvl1pPr>
          </a:lstStyle>
          <a:p>
            <a:r>
              <a:rPr lang="en-US"/>
              <a:t>A Gentle Intro to SVMs in Biomedicine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7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r">
              <a:defRPr sz="1200"/>
            </a:lvl1pPr>
          </a:lstStyle>
          <a:p>
            <a:r>
              <a:rPr lang="en-US"/>
              <a:t>November 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7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r">
              <a:defRPr sz="1200"/>
            </a:lvl1pPr>
          </a:lstStyle>
          <a:p>
            <a:fld id="{AFB75B36-8EE9-4540-94A9-FCB795013F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l">
              <a:defRPr sz="1200"/>
            </a:lvl1pPr>
          </a:lstStyle>
          <a:p>
            <a:r>
              <a:rPr lang="en-US"/>
              <a:t>A Gentle Intro to SVMs in Biomedicine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/>
          <a:lstStyle>
            <a:lvl1pPr algn="r">
              <a:defRPr sz="1200"/>
            </a:lvl1pPr>
          </a:lstStyle>
          <a:p>
            <a:r>
              <a:rPr lang="en-US"/>
              <a:t>November 2009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5" tIns="46243" rIns="92485" bIns="462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5" tIns="46243" rIns="92485" bIns="4624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7" y="8772668"/>
            <a:ext cx="3011699" cy="461804"/>
          </a:xfrm>
          <a:prstGeom prst="rect">
            <a:avLst/>
          </a:prstGeom>
        </p:spPr>
        <p:txBody>
          <a:bodyPr vert="horz" lIns="92485" tIns="46243" rIns="92485" bIns="46243" rtlCol="0" anchor="b"/>
          <a:lstStyle>
            <a:lvl1pPr algn="r">
              <a:defRPr sz="1200"/>
            </a:lvl1pPr>
          </a:lstStyle>
          <a:p>
            <a:fld id="{5A5A4D40-D53B-4A55-A256-97F00E1FA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5A4D40-D53B-4A55-A256-97F00E1FAC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A Gentle Intro to SVMs in Biomedicine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November 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D769419-9112-47CC-9D3C-3DC2471C066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96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38238"/>
            <a:ext cx="4578333" cy="4572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1000" y="990600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  <a:t>Mathematical Foundations of Data Science</a:t>
            </a:r>
            <a:b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</a:br>
            <a: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  <a:t>MSSC 5931 (MATH 4931)</a:t>
            </a:r>
            <a:b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</a:br>
            <a:endParaRPr lang="en-US" sz="3600" b="1" dirty="0">
              <a:solidFill>
                <a:srgbClr val="003366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1000" y="15367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5791200"/>
            <a:ext cx="647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Mathematical and Statistical Sciences</a:t>
            </a:r>
          </a:p>
        </p:txBody>
      </p:sp>
    </p:spTree>
    <p:extLst>
      <p:ext uri="{BB962C8B-B14F-4D97-AF65-F5344CB8AC3E}">
        <p14:creationId xmlns:p14="http://schemas.microsoft.com/office/powerpoint/2010/main" val="1790721267"/>
      </p:ext>
    </p:extLst>
  </p:cSld>
  <p:clrMapOvr>
    <a:masterClrMapping/>
  </p:clrMapOvr>
  <p:transition advClick="0"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86600" y="6717226"/>
            <a:ext cx="2057400" cy="140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08FE-714E-4650-B8D4-22361F1FD0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66750" y="9144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67455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86600" y="6717226"/>
            <a:ext cx="2057400" cy="140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08FE-714E-4650-B8D4-22361F1FD0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56029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86600" y="6717226"/>
            <a:ext cx="2057400" cy="140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08FE-714E-4650-B8D4-22361F1FD0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66750" y="9144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33501"/>
      </p:ext>
    </p:extLst>
  </p:cSld>
  <p:clrMapOvr>
    <a:masterClrMapping/>
  </p:clrMapOvr>
  <p:transition advClick="0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86600" y="6717226"/>
            <a:ext cx="2057400" cy="140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08FE-714E-4650-B8D4-22361F1FD0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66750" y="9144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00372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86600" y="6717226"/>
            <a:ext cx="2057400" cy="140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08FE-714E-4650-B8D4-22361F1FD0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685800" y="44069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36251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86600" y="6717226"/>
            <a:ext cx="2057400" cy="140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08FE-714E-4650-B8D4-22361F1FD0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666750" y="9144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7616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86600" y="6717226"/>
            <a:ext cx="2057400" cy="140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08FE-714E-4650-B8D4-22361F1FD0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666750" y="9144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63292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86600" y="6717226"/>
            <a:ext cx="2057400" cy="140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08FE-714E-4650-B8D4-22361F1FD0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66750" y="9144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607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86600" y="6717226"/>
            <a:ext cx="2057400" cy="140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08FE-714E-4650-B8D4-22361F1FD0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87481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1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86600" y="6717226"/>
            <a:ext cx="2057400" cy="140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08FE-714E-4650-B8D4-22361F1FD0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25752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86600" y="6717226"/>
            <a:ext cx="2057400" cy="140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08FE-714E-4650-B8D4-22361F1FD0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0237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88701"/>
            <a:ext cx="1356779" cy="4467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308FE-714E-4650-B8D4-22361F1FD0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2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advClick="0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cap="small" baseline="0">
          <a:solidFill>
            <a:srgbClr val="00336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Times New Roman" panose="02020603050405020304" pitchFamily="18" charset="0"/>
          <a:ea typeface="ＭＳ Ｐゴシック" charset="-128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41.wmf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36.wmf"/><Relationship Id="rId15" Type="http://schemas.openxmlformats.org/officeDocument/2006/relationships/image" Target="../media/image40.wmf"/><Relationship Id="rId10" Type="http://schemas.openxmlformats.org/officeDocument/2006/relationships/image" Target="../media/image38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10662" y="2286000"/>
            <a:ext cx="8534400" cy="22098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Gill Sans MT" pitchFamily="34" charset="0"/>
              </a:rPr>
              <a:t>TOPIC X:</a:t>
            </a:r>
            <a:br>
              <a:rPr lang="en-US" sz="2000" dirty="0">
                <a:latin typeface="Gill Sans MT" pitchFamily="34" charset="0"/>
              </a:rPr>
            </a:br>
            <a:br>
              <a:rPr lang="en-US" sz="2000" dirty="0">
                <a:latin typeface="Gill Sans MT" pitchFamily="34" charset="0"/>
              </a:rPr>
            </a:br>
            <a:r>
              <a:rPr lang="en-US" sz="2000" dirty="0">
                <a:latin typeface="Gill Sans MT" pitchFamily="34" charset="0"/>
              </a:rPr>
              <a:t>Ridge Regression AND Lasso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 and Ridge in Picture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"/>
          </p:nvPr>
        </p:nvSpPr>
        <p:spPr>
          <a:xfrm>
            <a:off x="685800" y="1119995"/>
            <a:ext cx="3810000" cy="4495800"/>
          </a:xfrm>
        </p:spPr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119995"/>
            <a:ext cx="3810000" cy="4495800"/>
          </a:xfrm>
        </p:spPr>
        <p:txBody>
          <a:bodyPr/>
          <a:lstStyle/>
          <a:p>
            <a:r>
              <a:rPr lang="en-US" dirty="0"/>
              <a:t>Ridge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9" y="1573228"/>
            <a:ext cx="4017645" cy="645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35184"/>
          <a:stretch/>
        </p:blipFill>
        <p:spPr>
          <a:xfrm>
            <a:off x="4726466" y="1670275"/>
            <a:ext cx="4189095" cy="5741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11" y="2325715"/>
            <a:ext cx="3314700" cy="4029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275" y="2272878"/>
            <a:ext cx="3371850" cy="4095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800" y="6111850"/>
            <a:ext cx="5486400" cy="7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3881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Flexibility of “loss + penalty”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0308FE-714E-4650-B8D4-22361F1FD0ED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5999" y="1485900"/>
          <a:ext cx="6096000" cy="5166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Loss</a:t>
                      </a:r>
                      <a:r>
                        <a:rPr lang="en-US" sz="2400" baseline="0" dirty="0"/>
                        <a:t> function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Penalty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function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Resulting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algorithm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/>
                        <a:t>Hinge loss: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accent6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gradFill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accent6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SVMs</a:t>
                      </a:r>
                    </a:p>
                  </a:txBody>
                  <a:tcPr anchor="ctr">
                    <a:gradFill>
                      <a:gsLst>
                        <a:gs pos="0">
                          <a:schemeClr val="accent6">
                            <a:lumMod val="20000"/>
                            <a:lumOff val="80000"/>
                          </a:schemeClr>
                        </a:gs>
                        <a:gs pos="50000">
                          <a:schemeClr val="bg1"/>
                        </a:gs>
                        <a:gs pos="100000">
                          <a:schemeClr val="accent6">
                            <a:lumMod val="20000"/>
                            <a:lumOff val="8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  <a:r>
                        <a:rPr lang="en-US" baseline="0" dirty="0"/>
                        <a:t> squared error:</a:t>
                      </a:r>
                    </a:p>
                    <a:p>
                      <a:endParaRPr lang="en-US" baseline="0" dirty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Ridge regression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</a:t>
                      </a:r>
                      <a:r>
                        <a:rPr lang="en-US" baseline="0" dirty="0"/>
                        <a:t> squared error: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Mean</a:t>
                      </a:r>
                      <a:r>
                        <a:rPr lang="en-US" baseline="0" dirty="0"/>
                        <a:t> squared error: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Elastic 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Hinge loss: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1-norm SVM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0" y="990600"/>
            <a:ext cx="464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Minimize</a:t>
            </a:r>
            <a:r>
              <a:rPr lang="en-US" sz="2400" dirty="0"/>
              <a:t> (</a:t>
            </a:r>
            <a:r>
              <a:rPr lang="en-US" sz="2400" i="1" dirty="0">
                <a:solidFill>
                  <a:srgbClr val="0000FF"/>
                </a:solidFill>
              </a:rPr>
              <a:t>Loss</a:t>
            </a:r>
            <a:r>
              <a:rPr lang="en-US" sz="2400" dirty="0"/>
              <a:t> + </a:t>
            </a:r>
            <a:r>
              <a:rPr lang="el-GR" sz="2400" dirty="0">
                <a:solidFill>
                  <a:srgbClr val="00B050"/>
                </a:solidFill>
              </a:rPr>
              <a:t>λ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Penalty</a:t>
            </a:r>
            <a:r>
              <a:rPr lang="en-US" sz="2400" dirty="0"/>
              <a:t>)</a:t>
            </a:r>
          </a:p>
        </p:txBody>
      </p:sp>
      <p:graphicFrame>
        <p:nvGraphicFramePr>
          <p:cNvPr id="155650" name="Object 2"/>
          <p:cNvGraphicFramePr>
            <a:graphicFrameLocks noChangeAspect="1"/>
          </p:cNvGraphicFramePr>
          <p:nvPr/>
        </p:nvGraphicFramePr>
        <p:xfrm>
          <a:off x="3581400" y="2400300"/>
          <a:ext cx="1447800" cy="61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431640" progId="Equation.3">
                  <p:embed/>
                </p:oleObj>
              </mc:Choice>
              <mc:Fallback>
                <p:oleObj name="Equation" r:id="rId2" imgW="1015920" imgH="431640" progId="Equation.3">
                  <p:embed/>
                  <p:pic>
                    <p:nvPicPr>
                      <p:cNvPr id="155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400300"/>
                        <a:ext cx="1447800" cy="611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1" name="Object 3"/>
          <p:cNvGraphicFramePr>
            <a:graphicFrameLocks noChangeAspect="1"/>
          </p:cNvGraphicFramePr>
          <p:nvPr/>
        </p:nvGraphicFramePr>
        <p:xfrm>
          <a:off x="5849937" y="2476500"/>
          <a:ext cx="533400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279360" progId="Equation.3">
                  <p:embed/>
                </p:oleObj>
              </mc:Choice>
              <mc:Fallback>
                <p:oleObj name="Equation" r:id="rId4" imgW="380880" imgH="279360" progId="Equation.3">
                  <p:embed/>
                  <p:pic>
                    <p:nvPicPr>
                      <p:cNvPr id="155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7" y="2476500"/>
                        <a:ext cx="533400" cy="391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3160713" y="3389312"/>
          <a:ext cx="141128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360" imgH="431640" progId="Equation.3">
                  <p:embed/>
                </p:oleObj>
              </mc:Choice>
              <mc:Fallback>
                <p:oleObj name="Equation" r:id="rId6" imgW="990360" imgH="431640" progId="Equation.3">
                  <p:embed/>
                  <p:pic>
                    <p:nvPicPr>
                      <p:cNvPr id="155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3389312"/>
                        <a:ext cx="1411287" cy="611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5849937" y="3314700"/>
          <a:ext cx="533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279360" progId="Equation.3">
                  <p:embed/>
                </p:oleObj>
              </mc:Choice>
              <mc:Fallback>
                <p:oleObj name="Equation" r:id="rId8" imgW="380880" imgH="279360" progId="Equation.3">
                  <p:embed/>
                  <p:pic>
                    <p:nvPicPr>
                      <p:cNvPr id="155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7" y="3314700"/>
                        <a:ext cx="533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6" name="Object 8"/>
          <p:cNvGraphicFramePr>
            <a:graphicFrameLocks noChangeAspect="1"/>
          </p:cNvGraphicFramePr>
          <p:nvPr/>
        </p:nvGraphicFramePr>
        <p:xfrm>
          <a:off x="3124200" y="4303713"/>
          <a:ext cx="14112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90360" imgH="431640" progId="Equation.3">
                  <p:embed/>
                </p:oleObj>
              </mc:Choice>
              <mc:Fallback>
                <p:oleObj name="Equation" r:id="rId9" imgW="990360" imgH="431640" progId="Equation.3">
                  <p:embed/>
                  <p:pic>
                    <p:nvPicPr>
                      <p:cNvPr id="155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03713"/>
                        <a:ext cx="1411287" cy="611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7" name="Object 9"/>
          <p:cNvGraphicFramePr>
            <a:graphicFrameLocks noChangeAspect="1"/>
          </p:cNvGraphicFramePr>
          <p:nvPr/>
        </p:nvGraphicFramePr>
        <p:xfrm>
          <a:off x="5857875" y="4229100"/>
          <a:ext cx="5159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279360" progId="Equation.3">
                  <p:embed/>
                </p:oleObj>
              </mc:Choice>
              <mc:Fallback>
                <p:oleObj name="Equation" r:id="rId11" imgW="368280" imgH="279360" progId="Equation.3">
                  <p:embed/>
                  <p:pic>
                    <p:nvPicPr>
                      <p:cNvPr id="155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4229100"/>
                        <a:ext cx="5159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8" name="Object 10"/>
          <p:cNvGraphicFramePr>
            <a:graphicFrameLocks noChangeAspect="1"/>
          </p:cNvGraphicFramePr>
          <p:nvPr/>
        </p:nvGraphicFramePr>
        <p:xfrm>
          <a:off x="3429000" y="5942012"/>
          <a:ext cx="14478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15920" imgH="431640" progId="Equation.3">
                  <p:embed/>
                </p:oleObj>
              </mc:Choice>
              <mc:Fallback>
                <p:oleObj name="Equation" r:id="rId13" imgW="1015920" imgH="431640" progId="Equation.3">
                  <p:embed/>
                  <p:pic>
                    <p:nvPicPr>
                      <p:cNvPr id="155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942012"/>
                        <a:ext cx="1447800" cy="611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9" name="Object 11"/>
          <p:cNvGraphicFramePr>
            <a:graphicFrameLocks noChangeAspect="1"/>
          </p:cNvGraphicFramePr>
          <p:nvPr/>
        </p:nvGraphicFramePr>
        <p:xfrm>
          <a:off x="5857875" y="6086475"/>
          <a:ext cx="5159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8280" imgH="279360" progId="Equation.3">
                  <p:embed/>
                </p:oleObj>
              </mc:Choice>
              <mc:Fallback>
                <p:oleObj name="Equation" r:id="rId14" imgW="368280" imgH="279360" progId="Equation.3">
                  <p:embed/>
                  <p:pic>
                    <p:nvPicPr>
                      <p:cNvPr id="1556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6086475"/>
                        <a:ext cx="5159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0" name="Object 12"/>
          <p:cNvGraphicFramePr>
            <a:graphicFrameLocks noChangeAspect="1"/>
          </p:cNvGraphicFramePr>
          <p:nvPr/>
        </p:nvGraphicFramePr>
        <p:xfrm>
          <a:off x="3124200" y="5219700"/>
          <a:ext cx="141128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90360" imgH="431640" progId="Equation.3">
                  <p:embed/>
                </p:oleObj>
              </mc:Choice>
              <mc:Fallback>
                <p:oleObj name="Equation" r:id="rId16" imgW="990360" imgH="431640" progId="Equation.3">
                  <p:embed/>
                  <p:pic>
                    <p:nvPicPr>
                      <p:cNvPr id="1556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219700"/>
                        <a:ext cx="1411288" cy="611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1" name="Object 13"/>
          <p:cNvGraphicFramePr>
            <a:graphicFrameLocks noChangeAspect="1"/>
          </p:cNvGraphicFramePr>
          <p:nvPr/>
        </p:nvGraphicFramePr>
        <p:xfrm>
          <a:off x="5392737" y="5219700"/>
          <a:ext cx="13160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39600" imgH="279360" progId="Equation.3">
                  <p:embed/>
                </p:oleObj>
              </mc:Choice>
              <mc:Fallback>
                <p:oleObj name="Equation" r:id="rId17" imgW="939600" imgH="279360" progId="Equation.3">
                  <p:embed/>
                  <p:pic>
                    <p:nvPicPr>
                      <p:cNvPr id="1556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7" y="5219700"/>
                        <a:ext cx="13160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726621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3750" dirty="0"/>
          </a:p>
          <a:p>
            <a:pPr algn="ctr"/>
            <a:endParaRPr lang="en-US" sz="3750" dirty="0"/>
          </a:p>
          <a:p>
            <a:pPr algn="ctr"/>
            <a:r>
              <a:rPr lang="en-US" sz="3750" dirty="0"/>
              <a:t>ANY QUESTION?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DFE42B4-C19F-43D2-91A4-4F92ADCEAA7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106148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775" y="4981573"/>
            <a:ext cx="6753225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33" y="1143000"/>
            <a:ext cx="6915150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75" y="2419350"/>
            <a:ext cx="7038975" cy="1276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775" y="3857624"/>
            <a:ext cx="7096125" cy="9620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462" y="5726858"/>
            <a:ext cx="41338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6592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05" y="1143000"/>
            <a:ext cx="6772275" cy="191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876" y="2128837"/>
            <a:ext cx="2095500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317" y="3253837"/>
            <a:ext cx="6191250" cy="676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05" y="4039650"/>
            <a:ext cx="7153275" cy="1695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805" y="5824749"/>
            <a:ext cx="6858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4636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data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748" y="4098715"/>
            <a:ext cx="7105650" cy="971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23" y="1012615"/>
            <a:ext cx="3476625" cy="3038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248" y="1012615"/>
            <a:ext cx="3486150" cy="3086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748" y="5117890"/>
            <a:ext cx="6972300" cy="13239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248" y="439642"/>
            <a:ext cx="380645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9261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regression: scaling of predictors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7994" y="1373093"/>
            <a:ext cx="7772400" cy="4495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penalty term makes the ridge regression estimates biased  but can also substantially reduce variance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143000"/>
            <a:ext cx="6446520" cy="1534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773251"/>
            <a:ext cx="6343650" cy="1191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4165553"/>
            <a:ext cx="5623560" cy="157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5676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300" y="321625"/>
            <a:ext cx="8137566" cy="762000"/>
          </a:xfrm>
        </p:spPr>
        <p:txBody>
          <a:bodyPr/>
          <a:lstStyle/>
          <a:p>
            <a:r>
              <a:rPr lang="en-US" dirty="0"/>
              <a:t>The Lasso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827" y="1083625"/>
            <a:ext cx="6972300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27" y="2594754"/>
            <a:ext cx="7105650" cy="2324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164" y="5134583"/>
            <a:ext cx="70389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307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Lasso: continued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11" y="1143000"/>
            <a:ext cx="6819900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11" y="3354901"/>
            <a:ext cx="6943725" cy="1381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11" y="4966727"/>
            <a:ext cx="68389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3401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Credit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039482"/>
            <a:ext cx="7143750" cy="3105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14784"/>
          <a:stretch/>
        </p:blipFill>
        <p:spPr>
          <a:xfrm>
            <a:off x="2171700" y="4119839"/>
            <a:ext cx="6972300" cy="25973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253" y="4299909"/>
            <a:ext cx="2242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Cross-validation errors that result from applying ridge regression to the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Credit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data set with various value of λ.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7901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01771"/>
            <a:ext cx="7772400" cy="762000"/>
          </a:xfrm>
        </p:spPr>
        <p:txBody>
          <a:bodyPr/>
          <a:lstStyle/>
          <a:p>
            <a:r>
              <a:rPr lang="en-US" dirty="0"/>
              <a:t>The Variable Selection Property </a:t>
            </a:r>
            <a:br>
              <a:rPr lang="en-US" dirty="0"/>
            </a:br>
            <a:r>
              <a:rPr lang="en-US" dirty="0"/>
              <a:t>of the Lasso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625" y="1620328"/>
            <a:ext cx="7772400" cy="4495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dirty="0"/>
              <a:t>Lasso: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Ridge: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25" y="1396041"/>
            <a:ext cx="693420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785" y="3294246"/>
            <a:ext cx="6696075" cy="1076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911" y="4926291"/>
            <a:ext cx="69818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6901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C848B1791C74D9136AB5F97C04351" ma:contentTypeVersion="12" ma:contentTypeDescription="Create a new document." ma:contentTypeScope="" ma:versionID="807104e1eab876450ba786076feb8040">
  <xsd:schema xmlns:xsd="http://www.w3.org/2001/XMLSchema" xmlns:xs="http://www.w3.org/2001/XMLSchema" xmlns:p="http://schemas.microsoft.com/office/2006/metadata/properties" xmlns:ns2="5fc1bf47-680d-4e10-ba5a-cb1470ec7318" xmlns:ns3="db25d685-5b36-4940-88e7-4e21fc6f3c14" targetNamespace="http://schemas.microsoft.com/office/2006/metadata/properties" ma:root="true" ma:fieldsID="52120e1c29bbab80173ff5a13303cdb8" ns2:_="" ns3:_="">
    <xsd:import namespace="5fc1bf47-680d-4e10-ba5a-cb1470ec7318"/>
    <xsd:import namespace="db25d685-5b36-4940-88e7-4e21fc6f3c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c1bf47-680d-4e10-ba5a-cb1470ec73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6963a87-7139-4f63-9b27-46f0e2e187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25d685-5b36-4940-88e7-4e21fc6f3c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74bdac2-0b29-4544-97e0-8dcbae4cbc2b}" ma:internalName="TaxCatchAll" ma:showField="CatchAllData" ma:web="db25d685-5b36-4940-88e7-4e21fc6f3c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25d685-5b36-4940-88e7-4e21fc6f3c14" xsi:nil="true"/>
    <lcf76f155ced4ddcb4097134ff3c332f xmlns="5fc1bf47-680d-4e10-ba5a-cb1470ec731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F9223A6-21DD-448A-B880-10E7FAE7C3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ED1058-BB3A-42CB-82FE-5FF49AD61E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c1bf47-680d-4e10-ba5a-cb1470ec7318"/>
    <ds:schemaRef ds:uri="db25d685-5b36-4940-88e7-4e21fc6f3c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15643F-5D8C-4B77-ADB1-FCADD3245934}">
  <ds:schemaRefs>
    <ds:schemaRef ds:uri="http://purl.org/dc/dcmitype/"/>
    <ds:schemaRef ds:uri="http://schemas.microsoft.com/office/2006/metadata/properties"/>
    <ds:schemaRef ds:uri="http://purl.org/dc/terms/"/>
    <ds:schemaRef ds:uri="db25d685-5b36-4940-88e7-4e21fc6f3c14"/>
    <ds:schemaRef ds:uri="http://www.w3.org/XML/1998/namespace"/>
    <ds:schemaRef ds:uri="http://schemas.openxmlformats.org/package/2006/metadata/core-properties"/>
    <ds:schemaRef ds:uri="5fc1bf47-680d-4e10-ba5a-cb1470ec7318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Notebook</Template>
  <TotalTime>23230</TotalTime>
  <Words>163</Words>
  <Application>Microsoft Office PowerPoint</Application>
  <PresentationFormat>On-screen Show (4:3)</PresentationFormat>
  <Paragraphs>64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Baskerville Old Face</vt:lpstr>
      <vt:lpstr>Book Antiqua</vt:lpstr>
      <vt:lpstr>Calibri</vt:lpstr>
      <vt:lpstr>Franklin Gothic Demi Cond</vt:lpstr>
      <vt:lpstr>Gill Sans MT</vt:lpstr>
      <vt:lpstr>Times New Roman</vt:lpstr>
      <vt:lpstr>CLSC_Overview</vt:lpstr>
      <vt:lpstr>Equation</vt:lpstr>
      <vt:lpstr>TOPIC X:  Ridge Regression AND Lasso</vt:lpstr>
      <vt:lpstr>Shrinkage Methods</vt:lpstr>
      <vt:lpstr>Ridge regression</vt:lpstr>
      <vt:lpstr>Credit data example</vt:lpstr>
      <vt:lpstr>Ridge regression: scaling of predictors</vt:lpstr>
      <vt:lpstr>The Lasso</vt:lpstr>
      <vt:lpstr>The Lasso: continued</vt:lpstr>
      <vt:lpstr>Example: Credit dataset</vt:lpstr>
      <vt:lpstr>The Variable Selection Property  of the Lasso</vt:lpstr>
      <vt:lpstr>The Lasso and Ridge in Picture</vt:lpstr>
      <vt:lpstr>Flexibility of “loss + penalty” framework</vt:lpstr>
      <vt:lpstr>questions? </vt:lpstr>
    </vt:vector>
  </TitlesOfParts>
  <Company>VUMC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 without Tears</dc:title>
  <dc:creator>Alexander Statnikov</dc:creator>
  <cp:lastModifiedBy>Mehdi Maadooliat</cp:lastModifiedBy>
  <cp:revision>1389</cp:revision>
  <dcterms:created xsi:type="dcterms:W3CDTF">2008-07-29T20:47:01Z</dcterms:created>
  <dcterms:modified xsi:type="dcterms:W3CDTF">2024-09-22T23:04:32Z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0x010100075C848B1791C74D9136AB5F97C04351</vt:lpwstr>
  </property>
</Properties>
</file>