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7"/>
  </p:notesMasterIdLst>
  <p:handoutMasterIdLst>
    <p:handoutMasterId r:id="rId28"/>
  </p:handoutMasterIdLst>
  <p:sldIdLst>
    <p:sldId id="314" r:id="rId2"/>
    <p:sldId id="269" r:id="rId3"/>
    <p:sldId id="278" r:id="rId4"/>
    <p:sldId id="410" r:id="rId5"/>
    <p:sldId id="311" r:id="rId6"/>
    <p:sldId id="309" r:id="rId7"/>
    <p:sldId id="312" r:id="rId8"/>
    <p:sldId id="313" r:id="rId9"/>
    <p:sldId id="273" r:id="rId10"/>
    <p:sldId id="316" r:id="rId11"/>
    <p:sldId id="275" r:id="rId12"/>
    <p:sldId id="336" r:id="rId13"/>
    <p:sldId id="468" r:id="rId14"/>
    <p:sldId id="320" r:id="rId15"/>
    <p:sldId id="321" r:id="rId16"/>
    <p:sldId id="322" r:id="rId17"/>
    <p:sldId id="323" r:id="rId18"/>
    <p:sldId id="324" r:id="rId19"/>
    <p:sldId id="338" r:id="rId20"/>
    <p:sldId id="325" r:id="rId21"/>
    <p:sldId id="326" r:id="rId22"/>
    <p:sldId id="327" r:id="rId23"/>
    <p:sldId id="328" r:id="rId24"/>
    <p:sldId id="329" r:id="rId25"/>
    <p:sldId id="330"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p:cViewPr varScale="1">
        <p:scale>
          <a:sx n="109" d="100"/>
          <a:sy n="109" d="100"/>
        </p:scale>
        <p:origin x="1674" y="102"/>
      </p:cViewPr>
      <p:guideLst>
        <p:guide orient="horz" pos="2160"/>
        <p:guide pos="2880"/>
      </p:guideLst>
    </p:cSldViewPr>
  </p:slideViewPr>
  <p:notesTextViewPr>
    <p:cViewPr>
      <p:scale>
        <a:sx n="3" d="2"/>
        <a:sy n="3" d="2"/>
      </p:scale>
      <p:origin x="0" y="0"/>
    </p:cViewPr>
  </p:notesTextViewPr>
  <p:notesViewPr>
    <p:cSldViewPr>
      <p:cViewPr varScale="1">
        <p:scale>
          <a:sx n="83" d="100"/>
          <a:sy n="83" d="100"/>
        </p:scale>
        <p:origin x="-14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D6F158D5-8951-4722-8C4B-5CFDFA94F59E}" type="slidenum">
              <a:rPr lang="en-US"/>
              <a:pPr/>
              <a:t>‹#›</a:t>
            </a:fld>
            <a:endParaRPr lang="en-US"/>
          </a:p>
        </p:txBody>
      </p:sp>
    </p:spTree>
    <p:extLst>
      <p:ext uri="{BB962C8B-B14F-4D97-AF65-F5344CB8AC3E}">
        <p14:creationId xmlns:p14="http://schemas.microsoft.com/office/powerpoint/2010/main" val="2829474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72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C29BE47-B687-411B-B72B-371612069107}" type="slidenum">
              <a:rPr lang="en-US"/>
              <a:pPr/>
              <a:t>‹#›</a:t>
            </a:fld>
            <a:endParaRPr lang="en-US"/>
          </a:p>
        </p:txBody>
      </p:sp>
    </p:spTree>
    <p:extLst>
      <p:ext uri="{BB962C8B-B14F-4D97-AF65-F5344CB8AC3E}">
        <p14:creationId xmlns:p14="http://schemas.microsoft.com/office/powerpoint/2010/main" val="5365441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9BE47-B687-411B-B72B-371612069107}" type="slidenum">
              <a:rPr lang="en-US" smtClean="0"/>
              <a:pPr/>
              <a:t>1</a:t>
            </a:fld>
            <a:endParaRPr lang="en-US"/>
          </a:p>
        </p:txBody>
      </p:sp>
    </p:spTree>
    <p:extLst>
      <p:ext uri="{BB962C8B-B14F-4D97-AF65-F5344CB8AC3E}">
        <p14:creationId xmlns:p14="http://schemas.microsoft.com/office/powerpoint/2010/main" val="139379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4C161F16-AE7C-41DE-A28F-A6E9979DF386}" type="slidenum">
              <a:rPr lang="en-US" sz="1200">
                <a:latin typeface="Arial" panose="020B0604020202020204" pitchFamily="34" charset="0"/>
              </a:rPr>
              <a:pPr eaLnBrk="1" hangingPunct="1"/>
              <a:t>2</a:t>
            </a:fld>
            <a:endParaRPr 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77253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B188FC6-6005-44CB-8419-058D492B3567}" type="slidenum">
              <a:rPr lang="en-US" sz="1200">
                <a:latin typeface="Arial" panose="020B0604020202020204" pitchFamily="34" charset="0"/>
              </a:rPr>
              <a:pPr eaLnBrk="1" hangingPunct="1"/>
              <a:t>3</a:t>
            </a:fld>
            <a:endParaRPr lang="en-US" sz="1200">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8158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9E190D8-486C-4A40-9E08-6B9F7B62FA7E}" type="slidenum">
              <a:rPr lang="en-US" sz="1200">
                <a:latin typeface="Arial" panose="020B0604020202020204" pitchFamily="34" charset="0"/>
              </a:rPr>
              <a:pPr eaLnBrk="1" hangingPunct="1"/>
              <a:t>6</a:t>
            </a:fld>
            <a:endParaRPr lang="en-US" sz="120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7980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31F95D9-913F-4EE0-875C-47177F700001}" type="slidenum">
              <a:rPr lang="en-US" sz="1200">
                <a:latin typeface="Arial" panose="020B0604020202020204" pitchFamily="34" charset="0"/>
              </a:rPr>
              <a:pPr eaLnBrk="1" hangingPunct="1"/>
              <a:t>9</a:t>
            </a:fld>
            <a:endParaRPr lang="en-US" sz="120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80626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79A796F-B1E1-4E56-91BD-3E784EF97618}" type="slidenum">
              <a:rPr lang="en-US" sz="1200">
                <a:latin typeface="Arial" panose="020B0604020202020204" pitchFamily="34" charset="0"/>
              </a:rPr>
              <a:pPr eaLnBrk="1" hangingPunct="1"/>
              <a:t>10</a:t>
            </a:fld>
            <a:endParaRPr lang="en-US" sz="1200">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7733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617FE12-9E6A-4C2C-8E13-32AA857AE4A3}" type="slidenum">
              <a:rPr lang="en-US" sz="1200">
                <a:latin typeface="Arial" panose="020B0604020202020204" pitchFamily="34" charset="0"/>
              </a:rPr>
              <a:pPr eaLnBrk="1" hangingPunct="1"/>
              <a:t>11</a:t>
            </a:fld>
            <a:endParaRPr lang="en-US" sz="1200">
              <a:latin typeface="Arial"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85401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800" y="1138238"/>
            <a:ext cx="4578333" cy="4572000"/>
          </a:xfrm>
          <a:prstGeom prst="rect">
            <a:avLst/>
          </a:prstGeom>
          <a:noFill/>
          <a:ln>
            <a:noFill/>
          </a:ln>
          <a:effectLst>
            <a:outerShdw blurRad="50800" dist="50800" dir="5400000" algn="ctr" rotWithShape="0">
              <a:srgbClr val="000000">
                <a:alpha val="0"/>
              </a:srgbClr>
            </a:outerShdw>
          </a:effectLst>
        </p:spPr>
      </p:pic>
      <p:sp>
        <p:nvSpPr>
          <p:cNvPr id="11" name="Rectangle 7"/>
          <p:cNvSpPr>
            <a:spLocks noChangeArrowheads="1"/>
          </p:cNvSpPr>
          <p:nvPr userDrawn="1"/>
        </p:nvSpPr>
        <p:spPr bwMode="auto">
          <a:xfrm>
            <a:off x="381000" y="4572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b="1" dirty="0">
                <a:solidFill>
                  <a:srgbClr val="003366"/>
                </a:solidFill>
                <a:latin typeface="Baskerville Old Face" panose="02020602080505020303" pitchFamily="18" charset="0"/>
              </a:rPr>
              <a:t>MATH 4720 / MSCS 5720</a:t>
            </a:r>
          </a:p>
        </p:txBody>
      </p:sp>
      <p:sp>
        <p:nvSpPr>
          <p:cNvPr id="12" name="Line 8"/>
          <p:cNvSpPr>
            <a:spLocks noChangeShapeType="1"/>
          </p:cNvSpPr>
          <p:nvPr userDrawn="1"/>
        </p:nvSpPr>
        <p:spPr bwMode="auto">
          <a:xfrm flipV="1">
            <a:off x="457200" y="976312"/>
            <a:ext cx="4953000" cy="174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9"/>
          <p:cNvSpPr>
            <a:spLocks noChangeArrowheads="1"/>
          </p:cNvSpPr>
          <p:nvPr userDrawn="1"/>
        </p:nvSpPr>
        <p:spPr bwMode="auto">
          <a:xfrm>
            <a:off x="381000" y="1003300"/>
            <a:ext cx="5105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2800" i="0" dirty="0">
                <a:solidFill>
                  <a:srgbClr val="003366"/>
                </a:solidFill>
                <a:latin typeface="Franklin Gothic Demi Cond" panose="020B0706030402020204" pitchFamily="34" charset="0"/>
              </a:rPr>
              <a:t>Instructor: Mehdi </a:t>
            </a:r>
            <a:r>
              <a:rPr lang="en-US" sz="2800" i="0" dirty="0" err="1">
                <a:solidFill>
                  <a:srgbClr val="003366"/>
                </a:solidFill>
                <a:latin typeface="Franklin Gothic Demi Cond" panose="020B0706030402020204" pitchFamily="34" charset="0"/>
              </a:rPr>
              <a:t>Maadooliat</a:t>
            </a:r>
            <a:endParaRPr lang="en-US" sz="2800" i="0" dirty="0">
              <a:solidFill>
                <a:srgbClr val="003366"/>
              </a:solidFill>
              <a:latin typeface="Franklin Gothic Demi Cond" panose="020B0706030402020204" pitchFamily="34" charset="0"/>
            </a:endParaRPr>
          </a:p>
        </p:txBody>
      </p:sp>
      <p:sp>
        <p:nvSpPr>
          <p:cNvPr id="15" name="TextBox 14"/>
          <p:cNvSpPr txBox="1"/>
          <p:nvPr userDrawn="1"/>
        </p:nvSpPr>
        <p:spPr>
          <a:xfrm>
            <a:off x="381000" y="5791200"/>
            <a:ext cx="7446719" cy="461665"/>
          </a:xfrm>
          <a:prstGeom prst="rect">
            <a:avLst/>
          </a:prstGeom>
          <a:noFill/>
        </p:spPr>
        <p:txBody>
          <a:bodyPr wrap="none" rtlCol="0">
            <a:spAutoFit/>
          </a:bodyPr>
          <a:lstStyle/>
          <a:p>
            <a:r>
              <a:rPr lang="en-US" b="0" dirty="0">
                <a:solidFill>
                  <a:srgbClr val="003366"/>
                </a:solidFill>
                <a:latin typeface="Franklin Gothic Demi Cond" panose="020B0706030402020204" pitchFamily="34" charset="0"/>
              </a:rPr>
              <a:t>Department of Mathematics, Statistics and Computer Science</a:t>
            </a:r>
          </a:p>
        </p:txBody>
      </p:sp>
    </p:spTree>
    <p:extLst>
      <p:ext uri="{BB962C8B-B14F-4D97-AF65-F5344CB8AC3E}">
        <p14:creationId xmlns:p14="http://schemas.microsoft.com/office/powerpoint/2010/main" val="1921505998"/>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110143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144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8323774"/>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81000"/>
            <a:ext cx="7772400" cy="762000"/>
          </a:xfrm>
        </p:spPr>
        <p:txBody>
          <a:bodyPr/>
          <a:lstStyle>
            <a:lvl1pPr>
              <a:defRPr/>
            </a:lvl1pPr>
          </a:lstStyle>
          <a:p>
            <a:r>
              <a:rPr lang="en-US" dirty="0"/>
              <a:t/>
            </a:r>
            <a:br>
              <a:rPr lang="en-US" dirty="0"/>
            </a:br>
            <a:r>
              <a:rPr lang="en-US" dirty="0"/>
              <a:t>Click to edit Master title style</a:t>
            </a:r>
          </a:p>
        </p:txBody>
      </p:sp>
      <p:sp>
        <p:nvSpPr>
          <p:cNvPr id="3" name="Text Placeholder 2"/>
          <p:cNvSpPr>
            <a:spLocks noGrp="1"/>
          </p:cNvSpPr>
          <p:nvPr>
            <p:ph type="body" sz="half" idx="1"/>
          </p:nvPr>
        </p:nvSpPr>
        <p:spPr>
          <a:xfrm>
            <a:off x="6858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128609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extLst>
      <p:ext uri="{BB962C8B-B14F-4D97-AF65-F5344CB8AC3E}">
        <p14:creationId xmlns:p14="http://schemas.microsoft.com/office/powerpoint/2010/main" val="135455054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944181"/>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
        <p:nvSpPr>
          <p:cNvPr id="3" name="Content Placeholder 2"/>
          <p:cNvSpPr>
            <a:spLocks noGrp="1"/>
          </p:cNvSpPr>
          <p:nvPr>
            <p:ph sz="half" idx="1"/>
          </p:nvPr>
        </p:nvSpPr>
        <p:spPr>
          <a:xfrm>
            <a:off x="6858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503184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p:spPr>
        <p:txBody>
          <a:bodyPr/>
          <a:lstStyle>
            <a:lvl1pPr>
              <a:defRPr/>
            </a:lvl1pPr>
          </a:lstStyle>
          <a:p>
            <a:r>
              <a:rPr lang="en-US" dirty="0"/>
              <a:t/>
            </a:r>
            <a:br>
              <a:rPr lang="en-US" dirty="0"/>
            </a:br>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86527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r>
            <a:br>
              <a:rPr lang="en-US" dirty="0"/>
            </a:br>
            <a:r>
              <a:rPr lang="en-US" dirty="0"/>
              <a:t>Click to edit Master title style</a:t>
            </a:r>
          </a:p>
        </p:txBody>
      </p:sp>
    </p:spTree>
    <p:extLst>
      <p:ext uri="{BB962C8B-B14F-4D97-AF65-F5344CB8AC3E}">
        <p14:creationId xmlns:p14="http://schemas.microsoft.com/office/powerpoint/2010/main" val="2346567497"/>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69931"/>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6287"/>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762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9383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8332148"/>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968310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685800" y="1447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99" name="Rectangle 4"/>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
            </a:r>
            <a:br>
              <a:rPr lang="en-US" dirty="0"/>
            </a:br>
            <a:r>
              <a:rPr lang="en-US" dirty="0"/>
              <a:t>Click to edit Master title style</a:t>
            </a:r>
          </a:p>
        </p:txBody>
      </p:sp>
      <p:sp>
        <p:nvSpPr>
          <p:cNvPr id="12293" name="Rectangle 5"/>
          <p:cNvSpPr>
            <a:spLocks noChangeArrowheads="1"/>
          </p:cNvSpPr>
          <p:nvPr/>
        </p:nvSpPr>
        <p:spPr bwMode="auto">
          <a:xfrm>
            <a:off x="0" y="0"/>
            <a:ext cx="9144000" cy="144463"/>
          </a:xfrm>
          <a:prstGeom prst="rect">
            <a:avLst/>
          </a:prstGeom>
          <a:solidFill>
            <a:srgbClr val="FFCC00"/>
          </a:solidFill>
          <a:ln w="9525">
            <a:noFill/>
            <a:miter lim="800000"/>
            <a:headEnd/>
            <a:tailEnd/>
          </a:ln>
          <a:effectLst/>
        </p:spPr>
        <p:txBody>
          <a:bodyPr wrap="none" anchor="ctr"/>
          <a:lstStyle/>
          <a:p>
            <a:pPr algn="ctr">
              <a:defRPr/>
            </a:pPr>
            <a:endParaRPr lang="en-US">
              <a:solidFill>
                <a:schemeClr val="bg2"/>
              </a:solidFill>
              <a:latin typeface="Times New Roman" charset="0"/>
              <a:ea typeface="ＭＳ Ｐゴシック" charset="-128"/>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34962" y="166395"/>
            <a:ext cx="1809038" cy="595605"/>
          </a:xfrm>
          <a:prstGeom prst="rect">
            <a:avLst/>
          </a:prstGeom>
        </p:spPr>
      </p:pic>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advClick="0"/>
  <p:hf hdr="0" ftr="0" dt="0"/>
  <p:txStyles>
    <p:titleStyle>
      <a:lvl1pPr algn="l" rtl="0" eaLnBrk="0" fontAlgn="base" hangingPunct="0">
        <a:spcBef>
          <a:spcPct val="0"/>
        </a:spcBef>
        <a:spcAft>
          <a:spcPct val="0"/>
        </a:spcAft>
        <a:defRPr sz="2500" b="1" cap="all" baseline="0">
          <a:solidFill>
            <a:srgbClr val="003366"/>
          </a:solidFill>
          <a:latin typeface="Baskerville Old Face" panose="02020602080505020303" pitchFamily="18" charset="0"/>
          <a:ea typeface="ＭＳ Ｐゴシック" charset="-128"/>
          <a:cs typeface="+mj-cs"/>
        </a:defRPr>
      </a:lvl1pPr>
      <a:lvl2pPr algn="l" rtl="0" eaLnBrk="0" fontAlgn="base" hangingPunct="0">
        <a:spcBef>
          <a:spcPct val="0"/>
        </a:spcBef>
        <a:spcAft>
          <a:spcPct val="0"/>
        </a:spcAft>
        <a:defRPr sz="3300" b="1">
          <a:solidFill>
            <a:srgbClr val="800000"/>
          </a:solidFill>
          <a:latin typeface="Book Antiqua" charset="0"/>
          <a:ea typeface="ＭＳ Ｐゴシック" charset="-128"/>
        </a:defRPr>
      </a:lvl2pPr>
      <a:lvl3pPr algn="l" rtl="0" eaLnBrk="0" fontAlgn="base" hangingPunct="0">
        <a:spcBef>
          <a:spcPct val="0"/>
        </a:spcBef>
        <a:spcAft>
          <a:spcPct val="0"/>
        </a:spcAft>
        <a:defRPr sz="3300" b="1">
          <a:solidFill>
            <a:srgbClr val="800000"/>
          </a:solidFill>
          <a:latin typeface="Book Antiqua" charset="0"/>
          <a:ea typeface="ＭＳ Ｐゴシック" charset="-128"/>
        </a:defRPr>
      </a:lvl3pPr>
      <a:lvl4pPr algn="l" rtl="0" eaLnBrk="0" fontAlgn="base" hangingPunct="0">
        <a:spcBef>
          <a:spcPct val="0"/>
        </a:spcBef>
        <a:spcAft>
          <a:spcPct val="0"/>
        </a:spcAft>
        <a:defRPr sz="3300" b="1">
          <a:solidFill>
            <a:srgbClr val="800000"/>
          </a:solidFill>
          <a:latin typeface="Book Antiqua" charset="0"/>
          <a:ea typeface="ＭＳ Ｐゴシック" charset="-128"/>
        </a:defRPr>
      </a:lvl4pPr>
      <a:lvl5pPr algn="l" rtl="0" eaLnBrk="0" fontAlgn="base" hangingPunct="0">
        <a:spcBef>
          <a:spcPct val="0"/>
        </a:spcBef>
        <a:spcAft>
          <a:spcPct val="0"/>
        </a:spcAft>
        <a:defRPr sz="3300" b="1">
          <a:solidFill>
            <a:srgbClr val="800000"/>
          </a:solidFill>
          <a:latin typeface="Book Antiqua" charset="0"/>
          <a:ea typeface="ＭＳ Ｐゴシック" charset="-128"/>
        </a:defRPr>
      </a:lvl5pPr>
      <a:lvl6pPr marL="457200" algn="l" rtl="0" fontAlgn="base">
        <a:spcBef>
          <a:spcPct val="0"/>
        </a:spcBef>
        <a:spcAft>
          <a:spcPct val="0"/>
        </a:spcAft>
        <a:defRPr sz="3300" b="1">
          <a:solidFill>
            <a:srgbClr val="800000"/>
          </a:solidFill>
          <a:latin typeface="Book Antiqua" charset="0"/>
        </a:defRPr>
      </a:lvl6pPr>
      <a:lvl7pPr marL="914400" algn="l" rtl="0" fontAlgn="base">
        <a:spcBef>
          <a:spcPct val="0"/>
        </a:spcBef>
        <a:spcAft>
          <a:spcPct val="0"/>
        </a:spcAft>
        <a:defRPr sz="3300" b="1">
          <a:solidFill>
            <a:srgbClr val="800000"/>
          </a:solidFill>
          <a:latin typeface="Book Antiqua" charset="0"/>
        </a:defRPr>
      </a:lvl7pPr>
      <a:lvl8pPr marL="1371600" algn="l" rtl="0" fontAlgn="base">
        <a:spcBef>
          <a:spcPct val="0"/>
        </a:spcBef>
        <a:spcAft>
          <a:spcPct val="0"/>
        </a:spcAft>
        <a:defRPr sz="3300" b="1">
          <a:solidFill>
            <a:srgbClr val="800000"/>
          </a:solidFill>
          <a:latin typeface="Book Antiqua" charset="0"/>
        </a:defRPr>
      </a:lvl8pPr>
      <a:lvl9pPr marL="1828800" algn="l" rtl="0" fontAlgn="base">
        <a:spcBef>
          <a:spcPct val="0"/>
        </a:spcBef>
        <a:spcAft>
          <a:spcPct val="0"/>
        </a:spcAft>
        <a:defRPr sz="3300" b="1">
          <a:solidFill>
            <a:srgbClr val="800000"/>
          </a:solidFill>
          <a:latin typeface="Book Antiqua" charset="0"/>
        </a:defRPr>
      </a:lvl9pPr>
    </p:titleStyle>
    <p:body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Simpson's_Paradox" TargetMode="External"/><Relationship Id="rId2" Type="http://schemas.openxmlformats.org/officeDocument/2006/relationships/hyperlink" Target="http://en.wikipedia.org/wiki/Spurious_relationsh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n.wikipedia.org/wiki/Simpson&#8217;s_Parado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mscs.mu.edu/~mehdi/applets/randomsampl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youtu.be/vJG698U2Mvo" TargetMode="External"/><Relationship Id="rId2" Type="http://schemas.openxmlformats.org/officeDocument/2006/relationships/slideLayout" Target="../slideLayouts/slideLayout2.xml"/><Relationship Id="rId1" Type="http://schemas.openxmlformats.org/officeDocument/2006/relationships/video" Target="https://www.youtube.com/embed/vJG698U2Mvo" TargetMode="Externa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hyperlink" Target="https://d2l.mu.edu/index.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3" Type="http://schemas.openxmlformats.org/officeDocument/2006/relationships/hyperlink" Target="file:///C:\Program%20Files%20(x86)\Minitab\Minitab%2017\Mtb.ex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hQxfU-r5qKs" TargetMode="External"/><Relationship Id="rId7" Type="http://schemas.openxmlformats.org/officeDocument/2006/relationships/image" Target="../media/image5.png"/><Relationship Id="rId2" Type="http://schemas.openxmlformats.org/officeDocument/2006/relationships/hyperlink" Target="https://www.simplemost.com/how-to-use-your-phone-to-scan-documents" TargetMode="External"/><Relationship Id="rId1" Type="http://schemas.openxmlformats.org/officeDocument/2006/relationships/slideLayout" Target="../slideLayouts/slideLayout2.xml"/><Relationship Id="rId6" Type="http://schemas.openxmlformats.org/officeDocument/2006/relationships/hyperlink" Target="http://apple.stackexchange.com/questions/11163/how-do-i-combine-two-or-more-images-to-get-a-single-pdf-file" TargetMode="External"/><Relationship Id="rId5" Type="http://schemas.openxmlformats.org/officeDocument/2006/relationships/hyperlink" Target="https://www.youtube.com/watch?v=CgsidiVdaRM" TargetMode="External"/><Relationship Id="rId4" Type="http://schemas.openxmlformats.org/officeDocument/2006/relationships/hyperlink" Target="https://youtu.be/ibELbGJQTK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276600"/>
            <a:ext cx="1470274" cy="523220"/>
          </a:xfrm>
          <a:prstGeom prst="rect">
            <a:avLst/>
          </a:prstGeom>
          <a:noFill/>
        </p:spPr>
        <p:txBody>
          <a:bodyPr wrap="none" rtlCol="0">
            <a:spAutoFit/>
          </a:bodyPr>
          <a:lstStyle/>
          <a:p>
            <a:r>
              <a:rPr lang="en-US" sz="2800" dirty="0">
                <a:latin typeface="+mn-lt"/>
              </a:rPr>
              <a:t>Lecture 1</a:t>
            </a:r>
          </a:p>
        </p:txBody>
      </p:sp>
    </p:spTree>
    <p:extLst>
      <p:ext uri="{BB962C8B-B14F-4D97-AF65-F5344CB8AC3E}">
        <p14:creationId xmlns:p14="http://schemas.microsoft.com/office/powerpoint/2010/main" val="2662421631"/>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457200"/>
            <a:ext cx="7772400" cy="685800"/>
          </a:xfrm>
        </p:spPr>
        <p:txBody>
          <a:bodyPr/>
          <a:lstStyle/>
          <a:p>
            <a:pPr eaLnBrk="1" hangingPunct="1"/>
            <a:r>
              <a:rPr lang="en-US">
                <a:ea typeface="ＭＳ Ｐゴシック" panose="020B0600070205080204" pitchFamily="34" charset="-128"/>
              </a:rPr>
              <a:t>Collecting data</a:t>
            </a:r>
          </a:p>
        </p:txBody>
      </p:sp>
      <p:sp>
        <p:nvSpPr>
          <p:cNvPr id="10243" name="Rectangle 3"/>
          <p:cNvSpPr>
            <a:spLocks noGrp="1" noChangeArrowheads="1"/>
          </p:cNvSpPr>
          <p:nvPr>
            <p:ph idx="1"/>
          </p:nvPr>
        </p:nvSpPr>
        <p:spPr>
          <a:xfrm>
            <a:off x="685800" y="1219200"/>
            <a:ext cx="7772400" cy="5029200"/>
          </a:xfrm>
        </p:spPr>
        <p:txBody>
          <a:bodyPr/>
          <a:lstStyle/>
          <a:p>
            <a:pPr eaLnBrk="1" hangingPunct="1"/>
            <a:r>
              <a:rPr lang="en-US" b="1" dirty="0">
                <a:solidFill>
                  <a:srgbClr val="FF0000"/>
                </a:solidFill>
                <a:ea typeface="ＭＳ Ｐゴシック" panose="020B0600070205080204" pitchFamily="34" charset="-128"/>
              </a:rPr>
              <a:t>Observational study</a:t>
            </a:r>
            <a:r>
              <a:rPr lang="en-US" dirty="0">
                <a:ea typeface="ＭＳ Ｐゴシック" panose="020B0600070205080204" pitchFamily="34" charset="-128"/>
              </a:rPr>
              <a:t>: Observe a group and measure quantities of interest.  This is passive data collection in that one does not attempt to influence the group.  The purpose of the study is to describe the group. </a:t>
            </a:r>
          </a:p>
          <a:p>
            <a:pPr eaLnBrk="1" hangingPunct="1">
              <a:buFontTx/>
              <a:buNone/>
            </a:pPr>
            <a:endParaRPr lang="en-US" dirty="0">
              <a:ea typeface="ＭＳ Ｐゴシック" panose="020B0600070205080204" pitchFamily="34" charset="-128"/>
            </a:endParaRPr>
          </a:p>
          <a:p>
            <a:pPr eaLnBrk="1" hangingPunct="1"/>
            <a:r>
              <a:rPr lang="en-US" b="1" dirty="0">
                <a:solidFill>
                  <a:srgbClr val="FF0000"/>
                </a:solidFill>
                <a:ea typeface="ＭＳ Ｐゴシック" panose="020B0600070205080204" pitchFamily="34" charset="-128"/>
              </a:rPr>
              <a:t>Experiment</a:t>
            </a:r>
            <a:r>
              <a:rPr lang="en-US" b="1" dirty="0">
                <a:ea typeface="ＭＳ Ｐゴシック" panose="020B0600070205080204" pitchFamily="34" charset="-128"/>
              </a:rPr>
              <a:t>:</a:t>
            </a:r>
            <a:r>
              <a:rPr lang="en-US" dirty="0">
                <a:ea typeface="ＭＳ Ｐゴシック" panose="020B0600070205080204" pitchFamily="34" charset="-128"/>
              </a:rPr>
              <a:t> Deliberately impose treatments on groups in order to observe responses.  The purpose is to study whether the treatments cause a change in the responses.</a:t>
            </a:r>
          </a:p>
          <a:p>
            <a:pPr eaLnBrk="1" hangingPunct="1"/>
            <a:endParaRPr lang="en-US" dirty="0">
              <a:ea typeface="ＭＳ Ｐゴシック" panose="020B0600070205080204" pitchFamily="34" charset="-128"/>
            </a:endParaRPr>
          </a:p>
        </p:txBody>
      </p:sp>
      <p:sp>
        <p:nvSpPr>
          <p:cNvPr id="2" name="Slide Number Placeholder 1"/>
          <p:cNvSpPr>
            <a:spLocks noGrp="1"/>
          </p:cNvSpPr>
          <p:nvPr>
            <p:ph type="sldNum" sz="quarter" idx="4"/>
          </p:nvPr>
        </p:nvSpPr>
        <p:spPr/>
        <p:txBody>
          <a:bodyPr/>
          <a:lstStyle/>
          <a:p>
            <a:fld id="{A9A949EE-02F8-4E24-B346-EA33FC0EA551}" type="slidenum">
              <a:rPr lang="en-US" smtClean="0"/>
              <a:t>10</a:t>
            </a:fld>
            <a:endParaRPr lang="en-US"/>
          </a:p>
        </p:txBody>
      </p:sp>
    </p:spTree>
    <p:extLst>
      <p:ext uri="{BB962C8B-B14F-4D97-AF65-F5344CB8AC3E}">
        <p14:creationId xmlns:p14="http://schemas.microsoft.com/office/powerpoint/2010/main" val="365664091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dissolve">
                                      <p:cBhvr>
                                        <p:cTn id="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ea typeface="ＭＳ Ｐゴシック" panose="020B0600070205080204" pitchFamily="34" charset="-128"/>
              </a:rPr>
              <a:t>Experiment Terms</a:t>
            </a:r>
          </a:p>
        </p:txBody>
      </p:sp>
      <p:sp>
        <p:nvSpPr>
          <p:cNvPr id="13315" name="Rectangle 3"/>
          <p:cNvSpPr>
            <a:spLocks noGrp="1" noChangeArrowheads="1"/>
          </p:cNvSpPr>
          <p:nvPr>
            <p:ph idx="1"/>
          </p:nvPr>
        </p:nvSpPr>
        <p:spPr>
          <a:xfrm>
            <a:off x="685800" y="1295400"/>
            <a:ext cx="7772400" cy="5105400"/>
          </a:xfrm>
        </p:spPr>
        <p:txBody>
          <a:bodyPr/>
          <a:lstStyle/>
          <a:p>
            <a:pPr eaLnBrk="1" hangingPunct="1"/>
            <a:r>
              <a:rPr lang="en-US" b="1" dirty="0">
                <a:solidFill>
                  <a:srgbClr val="FF0000"/>
                </a:solidFill>
                <a:ea typeface="ＭＳ Ｐゴシック" panose="020B0600070205080204" pitchFamily="34" charset="-128"/>
              </a:rPr>
              <a:t>Experimental Group</a:t>
            </a:r>
            <a:r>
              <a:rPr lang="en-US" b="1" dirty="0">
                <a:ea typeface="ＭＳ Ｐゴシック" panose="020B0600070205080204" pitchFamily="34" charset="-128"/>
              </a:rPr>
              <a:t>:</a:t>
            </a:r>
            <a:r>
              <a:rPr lang="en-US" dirty="0">
                <a:ea typeface="ＭＳ Ｐゴシック" panose="020B0600070205080204" pitchFamily="34" charset="-128"/>
              </a:rPr>
              <a:t> A collection of experimental units subjected to a real treatment.</a:t>
            </a:r>
          </a:p>
          <a:p>
            <a:pPr eaLnBrk="1" hangingPunct="1"/>
            <a:endParaRPr lang="en-US" dirty="0">
              <a:ea typeface="ＭＳ Ｐゴシック" panose="020B0600070205080204" pitchFamily="34" charset="-128"/>
            </a:endParaRPr>
          </a:p>
          <a:p>
            <a:pPr eaLnBrk="1" hangingPunct="1"/>
            <a:r>
              <a:rPr lang="en-US" b="1" dirty="0">
                <a:solidFill>
                  <a:srgbClr val="FF0000"/>
                </a:solidFill>
                <a:ea typeface="ＭＳ Ｐゴシック" panose="020B0600070205080204" pitchFamily="34" charset="-128"/>
              </a:rPr>
              <a:t>Control Group</a:t>
            </a:r>
            <a:r>
              <a:rPr lang="en-US" b="1" dirty="0">
                <a:ea typeface="ＭＳ Ｐゴシック" panose="020B0600070205080204" pitchFamily="34" charset="-128"/>
              </a:rPr>
              <a:t>:</a:t>
            </a:r>
            <a:r>
              <a:rPr lang="en-US" dirty="0">
                <a:ea typeface="ＭＳ Ｐゴシック" panose="020B0600070205080204" pitchFamily="34" charset="-128"/>
              </a:rPr>
              <a:t> A collection of experimental units subjected to the same conditions as those in an experimental group except that no treatment is imposed.</a:t>
            </a:r>
          </a:p>
          <a:p>
            <a:pPr eaLnBrk="1" hangingPunct="1"/>
            <a:endParaRPr lang="en-US" dirty="0">
              <a:ea typeface="ＭＳ Ｐゴシック" panose="020B0600070205080204" pitchFamily="34" charset="-128"/>
            </a:endParaRPr>
          </a:p>
          <a:p>
            <a:pPr eaLnBrk="1" hangingPunct="1"/>
            <a:r>
              <a:rPr lang="en-US" dirty="0">
                <a:ea typeface="ＭＳ Ｐゴシック" panose="020B0600070205080204" pitchFamily="34" charset="-128"/>
              </a:rPr>
              <a:t>This design helps control for potential </a:t>
            </a:r>
            <a:r>
              <a:rPr lang="en-US" b="1" dirty="0">
                <a:solidFill>
                  <a:srgbClr val="FF0000"/>
                </a:solidFill>
                <a:ea typeface="ＭＳ Ｐゴシック" panose="020B0600070205080204" pitchFamily="34" charset="-128"/>
              </a:rPr>
              <a:t>confounding</a:t>
            </a:r>
            <a:r>
              <a:rPr lang="en-US" dirty="0">
                <a:solidFill>
                  <a:srgbClr val="FF0000"/>
                </a:solidFill>
                <a:ea typeface="ＭＳ Ｐゴシック" panose="020B0600070205080204" pitchFamily="34" charset="-128"/>
              </a:rPr>
              <a:t> </a:t>
            </a:r>
            <a:r>
              <a:rPr lang="en-US" dirty="0">
                <a:ea typeface="ＭＳ Ｐゴシック" panose="020B0600070205080204" pitchFamily="34" charset="-128"/>
              </a:rPr>
              <a:t>effects.</a:t>
            </a:r>
          </a:p>
          <a:p>
            <a:pPr eaLnBrk="1" hangingPunct="1"/>
            <a:endParaRPr lang="en-US" dirty="0">
              <a:ea typeface="ＭＳ Ｐゴシック" panose="020B0600070205080204" pitchFamily="34" charset="-128"/>
            </a:endParaRPr>
          </a:p>
        </p:txBody>
      </p:sp>
      <p:sp>
        <p:nvSpPr>
          <p:cNvPr id="2" name="Slide Number Placeholder 1"/>
          <p:cNvSpPr>
            <a:spLocks noGrp="1"/>
          </p:cNvSpPr>
          <p:nvPr>
            <p:ph type="sldNum" sz="quarter" idx="4"/>
          </p:nvPr>
        </p:nvSpPr>
        <p:spPr/>
        <p:txBody>
          <a:bodyPr/>
          <a:lstStyle/>
          <a:p>
            <a:fld id="{A9A949EE-02F8-4E24-B346-EA33FC0EA551}" type="slidenum">
              <a:rPr lang="en-US" smtClean="0"/>
              <a:t>11</a:t>
            </a:fld>
            <a:endParaRPr 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dissolve">
                                      <p:cBhvr>
                                        <p:cTn id="7" dur="500"/>
                                        <p:tgtEl>
                                          <p:spTgt spid="133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315">
                                            <p:txEl>
                                              <p:pRg st="4" end="4"/>
                                            </p:txEl>
                                          </p:spTgt>
                                        </p:tgtEl>
                                        <p:attrNameLst>
                                          <p:attrName>style.visibility</p:attrName>
                                        </p:attrNameLst>
                                      </p:cBhvr>
                                      <p:to>
                                        <p:strVal val="visible"/>
                                      </p:to>
                                    </p:set>
                                    <p:animEffect transition="in" filter="dissolve">
                                      <p:cBhvr>
                                        <p:cTn id="1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solidFill>
                  <a:srgbClr val="FF0000"/>
                </a:solidFill>
                <a:ea typeface="ＭＳ Ｐゴシック" panose="020B0600070205080204" pitchFamily="34" charset="-128"/>
              </a:rPr>
              <a:t>confounding?</a:t>
            </a:r>
            <a:endParaRPr lang="en-US" dirty="0"/>
          </a:p>
        </p:txBody>
      </p:sp>
      <p:sp>
        <p:nvSpPr>
          <p:cNvPr id="3" name="Content Placeholder 2"/>
          <p:cNvSpPr>
            <a:spLocks noGrp="1"/>
          </p:cNvSpPr>
          <p:nvPr>
            <p:ph idx="1"/>
          </p:nvPr>
        </p:nvSpPr>
        <p:spPr>
          <a:xfrm>
            <a:off x="690154" y="1219200"/>
            <a:ext cx="7848600" cy="4495800"/>
          </a:xfrm>
        </p:spPr>
        <p:txBody>
          <a:bodyPr/>
          <a:lstStyle/>
          <a:p>
            <a:r>
              <a:rPr lang="en-US" dirty="0"/>
              <a:t>The Variables that are not in control of the researcher.</a:t>
            </a:r>
          </a:p>
          <a:p>
            <a:endParaRPr lang="en-US" sz="1200" dirty="0"/>
          </a:p>
          <a:p>
            <a:r>
              <a:rPr lang="en-US" sz="2800" dirty="0"/>
              <a:t>A variable that is not among the </a:t>
            </a:r>
            <a:r>
              <a:rPr lang="en-US" sz="2800" dirty="0">
                <a:solidFill>
                  <a:srgbClr val="FF0000"/>
                </a:solidFill>
              </a:rPr>
              <a:t>explanatory</a:t>
            </a:r>
            <a:r>
              <a:rPr lang="en-US" sz="2800" dirty="0"/>
              <a:t> or </a:t>
            </a:r>
            <a:r>
              <a:rPr lang="en-US" sz="2800" dirty="0">
                <a:solidFill>
                  <a:srgbClr val="FF0000"/>
                </a:solidFill>
              </a:rPr>
              <a:t>response</a:t>
            </a:r>
            <a:r>
              <a:rPr lang="en-US" sz="2800" dirty="0"/>
              <a:t> variables in a study and yet may influence the interpretation of relationships among those variables.</a:t>
            </a:r>
          </a:p>
          <a:p>
            <a:endParaRPr lang="en-US" sz="1200" dirty="0"/>
          </a:p>
          <a:p>
            <a:r>
              <a:rPr lang="en-US" dirty="0"/>
              <a:t>A perceived relationship between an </a:t>
            </a:r>
            <a:r>
              <a:rPr lang="en-US" dirty="0">
                <a:solidFill>
                  <a:srgbClr val="FF0000"/>
                </a:solidFill>
              </a:rPr>
              <a:t>dependent(response) </a:t>
            </a:r>
            <a:r>
              <a:rPr lang="en-US" dirty="0"/>
              <a:t>variable and a </a:t>
            </a:r>
            <a:r>
              <a:rPr lang="en-US" dirty="0">
                <a:solidFill>
                  <a:srgbClr val="FF0000"/>
                </a:solidFill>
              </a:rPr>
              <a:t>independent(explanatory) </a:t>
            </a:r>
            <a:r>
              <a:rPr lang="en-US" dirty="0"/>
              <a:t>variable that has been misestimated due to the failure to account for a confounding factor is termed a </a:t>
            </a:r>
            <a:r>
              <a:rPr lang="en-US" dirty="0">
                <a:hlinkClick r:id="rId2" tooltip="Spurious relationship"/>
              </a:rPr>
              <a:t>spurious relationship</a:t>
            </a:r>
            <a:endParaRPr lang="en-US" dirty="0"/>
          </a:p>
          <a:p>
            <a:pPr lvl="1"/>
            <a:r>
              <a:rPr lang="en-US" dirty="0"/>
              <a:t>Socioeconomic status and Life expectancy</a:t>
            </a:r>
          </a:p>
          <a:p>
            <a:pPr lvl="1"/>
            <a:r>
              <a:rPr lang="en-US" dirty="0"/>
              <a:t>Berkeley gender bias case (</a:t>
            </a:r>
            <a:r>
              <a:rPr lang="en-US" sz="1600" dirty="0">
                <a:hlinkClick r:id="rId3"/>
              </a:rPr>
              <a:t>http://en.wikipedia.org/wiki/Simpson's_Paradox</a:t>
            </a:r>
            <a:r>
              <a:rPr lang="en-US" dirty="0"/>
              <a:t>)</a:t>
            </a:r>
          </a:p>
        </p:txBody>
      </p:sp>
      <p:sp>
        <p:nvSpPr>
          <p:cNvPr id="4" name="Slide Number Placeholder 3"/>
          <p:cNvSpPr>
            <a:spLocks noGrp="1"/>
          </p:cNvSpPr>
          <p:nvPr>
            <p:ph type="sldNum" sz="quarter" idx="4"/>
          </p:nvPr>
        </p:nvSpPr>
        <p:spPr/>
        <p:txBody>
          <a:bodyPr/>
          <a:lstStyle/>
          <a:p>
            <a:fld id="{A9A949EE-02F8-4E24-B346-EA33FC0EA551}" type="slidenum">
              <a:rPr lang="en-US" smtClean="0"/>
              <a:t>12</a:t>
            </a:fld>
            <a:endParaRPr lang="en-US"/>
          </a:p>
        </p:txBody>
      </p:sp>
    </p:spTree>
    <p:extLst>
      <p:ext uri="{BB962C8B-B14F-4D97-AF65-F5344CB8AC3E}">
        <p14:creationId xmlns:p14="http://schemas.microsoft.com/office/powerpoint/2010/main" val="2921628153"/>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sz="2800" dirty="0"/>
              <a:t>Lurking Variable and</a:t>
            </a:r>
            <a:br>
              <a:rPr lang="en-US" sz="2800" dirty="0"/>
            </a:br>
            <a:r>
              <a:rPr lang="en-US" sz="2800" dirty="0"/>
              <a:t>Simpson’s Paradox</a:t>
            </a:r>
            <a:endParaRPr lang="en-US" dirty="0"/>
          </a:p>
        </p:txBody>
      </p:sp>
      <p:sp>
        <p:nvSpPr>
          <p:cNvPr id="3" name="Content Placeholder 2"/>
          <p:cNvSpPr>
            <a:spLocks noGrp="1"/>
          </p:cNvSpPr>
          <p:nvPr>
            <p:ph idx="1"/>
          </p:nvPr>
        </p:nvSpPr>
        <p:spPr>
          <a:xfrm>
            <a:off x="685800" y="1143000"/>
            <a:ext cx="7772400" cy="4800600"/>
          </a:xfrm>
        </p:spPr>
        <p:txBody>
          <a:bodyPr/>
          <a:lstStyle/>
          <a:p>
            <a:r>
              <a:rPr lang="en-US" altLang="en-US" sz="2400" dirty="0">
                <a:solidFill>
                  <a:srgbClr val="0068A6"/>
                </a:solidFill>
              </a:rPr>
              <a:t>Lurking variable:</a:t>
            </a:r>
            <a:r>
              <a:rPr lang="en-US" altLang="en-US" sz="2400" dirty="0"/>
              <a:t> A variable that is not included in a study but has an effect on the variables of the study and makes it</a:t>
            </a:r>
            <a:br>
              <a:rPr lang="en-US" altLang="en-US" sz="2400" dirty="0"/>
            </a:br>
            <a:r>
              <a:rPr lang="en-US" altLang="en-US" sz="2400" dirty="0"/>
              <a:t>appear that those variables are related.</a:t>
            </a:r>
            <a:endParaRPr lang="en-US" sz="2400" dirty="0"/>
          </a:p>
          <a:p>
            <a:r>
              <a:rPr lang="en-US" sz="2400" dirty="0">
                <a:solidFill>
                  <a:srgbClr val="0070C0"/>
                </a:solidFill>
              </a:rPr>
              <a:t>Simpson’s Paradox: </a:t>
            </a:r>
            <a:r>
              <a:rPr lang="en-US" sz="2400" dirty="0"/>
              <a:t>An association or comparison that holds for all of several groups can </a:t>
            </a:r>
            <a:r>
              <a:rPr lang="en-US" sz="2400" dirty="0">
                <a:solidFill>
                  <a:srgbClr val="FF0000"/>
                </a:solidFill>
              </a:rPr>
              <a:t>reverse direction </a:t>
            </a:r>
            <a:r>
              <a:rPr lang="en-US" sz="2400" dirty="0"/>
              <a:t>when a </a:t>
            </a:r>
            <a:r>
              <a:rPr lang="en-US" sz="2400" dirty="0">
                <a:solidFill>
                  <a:srgbClr val="FF0000"/>
                </a:solidFill>
              </a:rPr>
              <a:t>lurking variable </a:t>
            </a:r>
            <a:r>
              <a:rPr lang="en-US" sz="2400" dirty="0"/>
              <a:t>is present.</a:t>
            </a:r>
          </a:p>
          <a:p>
            <a:r>
              <a:rPr lang="en-US" sz="2400" dirty="0"/>
              <a:t>Example: </a:t>
            </a:r>
            <a:r>
              <a:rPr lang="en-US" sz="2400" b="1" dirty="0"/>
              <a:t>Kidney stone treatment(</a:t>
            </a:r>
            <a:r>
              <a:rPr lang="en-US" sz="1050" b="1" dirty="0"/>
              <a:t>Br Med J (</a:t>
            </a:r>
            <a:r>
              <a:rPr lang="en-US" sz="1050" b="1" dirty="0" err="1"/>
              <a:t>Clin</a:t>
            </a:r>
            <a:r>
              <a:rPr lang="en-US" sz="1050" b="1" dirty="0"/>
              <a:t> Res Ed) 292 (6524): 879–882</a:t>
            </a:r>
            <a:r>
              <a:rPr lang="en-US" sz="2400" b="1" dirty="0"/>
              <a:t>)</a:t>
            </a:r>
          </a:p>
          <a:p>
            <a:endParaRPr lang="en-US" sz="2400" b="1" dirty="0"/>
          </a:p>
          <a:p>
            <a:endParaRPr lang="en-US" sz="2400" b="1" dirty="0"/>
          </a:p>
          <a:p>
            <a:endParaRPr lang="en-US" sz="2400" b="1" dirty="0"/>
          </a:p>
          <a:p>
            <a:endParaRPr lang="en-US" sz="2400" b="1" dirty="0"/>
          </a:p>
          <a:p>
            <a:endParaRPr lang="en-US" sz="2400" b="1" dirty="0"/>
          </a:p>
          <a:p>
            <a:endParaRPr lang="en-US" sz="1100" b="1" dirty="0"/>
          </a:p>
          <a:p>
            <a:r>
              <a:rPr lang="en-US" sz="1800" dirty="0">
                <a:hlinkClick r:id="rId2"/>
              </a:rPr>
              <a:t>http://en.wikipedia.org/wiki/</a:t>
            </a:r>
            <a:r>
              <a:rPr lang="en-US" sz="1800" dirty="0" err="1">
                <a:hlinkClick r:id="rId2"/>
              </a:rPr>
              <a:t>Simpson’s_Paradox</a:t>
            </a:r>
            <a:endParaRPr lang="en-US" sz="1800" dirty="0"/>
          </a:p>
        </p:txBody>
      </p:sp>
      <p:graphicFrame>
        <p:nvGraphicFramePr>
          <p:cNvPr id="4" name="Table 3"/>
          <p:cNvGraphicFramePr>
            <a:graphicFrameLocks noGrp="1"/>
          </p:cNvGraphicFramePr>
          <p:nvPr>
            <p:extLst/>
          </p:nvPr>
        </p:nvGraphicFramePr>
        <p:xfrm>
          <a:off x="1447800" y="4145280"/>
          <a:ext cx="6553200" cy="2026920"/>
        </p:xfrm>
        <a:graphic>
          <a:graphicData uri="http://schemas.openxmlformats.org/drawingml/2006/table">
            <a:tbl>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38100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Treatment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Treatment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a:t>
                      </a:r>
                      <a:r>
                        <a:rPr lang="en-US" dirty="0"/>
                        <a:t/>
                      </a:r>
                      <a:br>
                        <a:rPr lang="en-US" dirty="0"/>
                      </a:br>
                      <a:r>
                        <a:rPr lang="en-US" b="1" dirty="0">
                          <a:solidFill>
                            <a:schemeClr val="accent2"/>
                          </a:solidFill>
                        </a:rPr>
                        <a:t>.</a:t>
                      </a:r>
                      <a:endParaRPr lang="en-US"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a:t>
                      </a:r>
                      <a:r>
                        <a:rPr lang="en-US" dirty="0"/>
                        <a:t/>
                      </a:r>
                      <a:br>
                        <a:rPr lang="en-US" dirty="0"/>
                      </a:b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a:t>
                      </a:r>
                      <a:r>
                        <a:rPr lang="en-US" dirty="0"/>
                        <a:t/>
                      </a:r>
                      <a:br>
                        <a:rPr lang="en-US" dirty="0"/>
                      </a:br>
                      <a:r>
                        <a:rPr lang="en-US" b="1" dirty="0">
                          <a:solidFill>
                            <a:schemeClr val="accent2"/>
                          </a:solidFill>
                        </a:rPr>
                        <a:t>.</a:t>
                      </a:r>
                      <a:endParaRPr lang="en-US"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a:t>
                      </a:r>
                      <a:r>
                        <a:rPr lang="en-US" dirty="0"/>
                        <a:t/>
                      </a:r>
                      <a:br>
                        <a:rPr lang="en-US" dirty="0"/>
                      </a:b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dirty="0"/>
                        <a:t>Both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78% (273/350)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solidFill>
                            <a:schemeClr val="accent2"/>
                          </a:solidFill>
                        </a:rPr>
                        <a:t>83% (289/350)</a:t>
                      </a:r>
                      <a:endParaRPr lang="en-US"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4"/>
          </p:nvPr>
        </p:nvSpPr>
        <p:spPr/>
        <p:txBody>
          <a:bodyPr/>
          <a:lstStyle/>
          <a:p>
            <a:fld id="{A9A949EE-02F8-4E24-B346-EA33FC0EA551}" type="slidenum">
              <a:rPr lang="en-US" smtClean="0"/>
              <a:t>13</a:t>
            </a:fld>
            <a:endParaRPr lang="en-US"/>
          </a:p>
        </p:txBody>
      </p:sp>
      <p:graphicFrame>
        <p:nvGraphicFramePr>
          <p:cNvPr id="6" name="Table 5"/>
          <p:cNvGraphicFramePr>
            <a:graphicFrameLocks noGrp="1"/>
          </p:cNvGraphicFramePr>
          <p:nvPr>
            <p:extLst/>
          </p:nvPr>
        </p:nvGraphicFramePr>
        <p:xfrm>
          <a:off x="1447800" y="4145280"/>
          <a:ext cx="6553200" cy="2026920"/>
        </p:xfrm>
        <a:graphic>
          <a:graphicData uri="http://schemas.openxmlformats.org/drawingml/2006/table">
            <a:tbl>
              <a:tblPr/>
              <a:tblGrid>
                <a:gridCol w="2184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gridCol w="2184400">
                  <a:extLst>
                    <a:ext uri="{9D8B030D-6E8A-4147-A177-3AD203B41FA5}">
                      <a16:colId xmlns:a16="http://schemas.microsoft.com/office/drawing/2014/main" val="20002"/>
                    </a:ext>
                  </a:extLst>
                </a:gridCol>
              </a:tblGrid>
              <a:tr h="38100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Treatment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Treatment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dirty="0"/>
                        <a:t>Small Stones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Group 1</a:t>
                      </a:r>
                      <a:r>
                        <a:rPr lang="en-US" dirty="0"/>
                        <a:t/>
                      </a:r>
                      <a:br>
                        <a:rPr lang="en-US" dirty="0"/>
                      </a:br>
                      <a:r>
                        <a:rPr lang="en-US" b="1" dirty="0">
                          <a:solidFill>
                            <a:schemeClr val="accent2"/>
                          </a:solidFill>
                        </a:rPr>
                        <a:t>93% (81/87)</a:t>
                      </a:r>
                      <a:endParaRPr lang="en-US"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Group 2</a:t>
                      </a:r>
                      <a:r>
                        <a:rPr lang="en-US" dirty="0"/>
                        <a:t/>
                      </a:r>
                      <a:br>
                        <a:rPr lang="en-US" dirty="0"/>
                      </a:br>
                      <a:r>
                        <a:rPr lang="en-US" dirty="0"/>
                        <a:t>87% (234/270)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en-US" dirty="0"/>
                        <a:t>Large Stones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Group 3</a:t>
                      </a:r>
                      <a:r>
                        <a:rPr lang="en-US" dirty="0"/>
                        <a:t/>
                      </a:r>
                      <a:br>
                        <a:rPr lang="en-US" dirty="0"/>
                      </a:br>
                      <a:r>
                        <a:rPr lang="en-US" b="1" dirty="0">
                          <a:solidFill>
                            <a:schemeClr val="accent2"/>
                          </a:solidFill>
                        </a:rPr>
                        <a:t>73% (192/263)</a:t>
                      </a:r>
                      <a:endParaRPr lang="en-US"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i="1" dirty="0"/>
                        <a:t>Group 4</a:t>
                      </a:r>
                      <a:r>
                        <a:rPr lang="en-US" dirty="0"/>
                        <a:t/>
                      </a:r>
                      <a:br>
                        <a:rPr lang="en-US" dirty="0"/>
                      </a:br>
                      <a:r>
                        <a:rPr lang="en-US" dirty="0"/>
                        <a:t>69% (55/80)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accent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64293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between cell phone </a:t>
            </a:r>
            <a:br>
              <a:rPr lang="en-US" dirty="0"/>
            </a:br>
            <a:r>
              <a:rPr lang="en-US" dirty="0"/>
              <a:t>use and the occurrence of cancer?</a:t>
            </a:r>
          </a:p>
        </p:txBody>
      </p:sp>
      <p:sp>
        <p:nvSpPr>
          <p:cNvPr id="3" name="Content Placeholder 2"/>
          <p:cNvSpPr>
            <a:spLocks noGrp="1"/>
          </p:cNvSpPr>
          <p:nvPr>
            <p:ph idx="1"/>
          </p:nvPr>
        </p:nvSpPr>
        <p:spPr>
          <a:xfrm>
            <a:off x="685800" y="1170904"/>
            <a:ext cx="7772400" cy="4495800"/>
          </a:xfrm>
        </p:spPr>
        <p:txBody>
          <a:bodyPr/>
          <a:lstStyle/>
          <a:p>
            <a:r>
              <a:rPr lang="en-US" sz="2000" dirty="0"/>
              <a:t>Recent USA Today article.</a:t>
            </a:r>
          </a:p>
          <a:p>
            <a:r>
              <a:rPr lang="en-US" sz="2000" dirty="0"/>
              <a:t>Three studies:</a:t>
            </a:r>
          </a:p>
          <a:p>
            <a:pPr lvl="1"/>
            <a:r>
              <a:rPr lang="en-US" sz="1800" dirty="0"/>
              <a:t>A German study (</a:t>
            </a:r>
            <a:r>
              <a:rPr lang="en-US" sz="1800" dirty="0" err="1"/>
              <a:t>Stang</a:t>
            </a:r>
            <a:r>
              <a:rPr lang="en-US" sz="1800" dirty="0"/>
              <a:t> et al., 2001) compared 118 patients with a rare form of eye cancer to 475 healthy patients who did not have the eye cancer. The patients cell phone use was measured using a questionnaire. The eye cancer patients used cell phones more often, on the average.</a:t>
            </a:r>
          </a:p>
          <a:p>
            <a:pPr lvl="1"/>
            <a:endParaRPr lang="en-US" sz="1200" dirty="0"/>
          </a:p>
          <a:p>
            <a:pPr lvl="1"/>
            <a:r>
              <a:rPr lang="en-US" sz="1800" dirty="0"/>
              <a:t>A British study (Hepworth et al., 2006) compared 966 patients with brain cancer to 1716 patients who did not have brain cancer. The patients cell phone use was measured using a questionnaire. The two groups’ use of cell phones was similar.</a:t>
            </a:r>
          </a:p>
          <a:p>
            <a:pPr lvl="1"/>
            <a:endParaRPr lang="en-US" sz="1200" dirty="0"/>
          </a:p>
          <a:p>
            <a:pPr lvl="1"/>
            <a:r>
              <a:rPr lang="en-US" sz="1800" dirty="0"/>
              <a:t>An Australian study (</a:t>
            </a:r>
            <a:r>
              <a:rPr lang="en-US" sz="1800" dirty="0" err="1"/>
              <a:t>Repacholi</a:t>
            </a:r>
            <a:r>
              <a:rPr lang="en-US" sz="1800" dirty="0"/>
              <a:t>, 1997) conducted an experiment with 200 transgenic mice, specially bred to be susceptible to cancers of the immune system. One hundred mice were exposed for two-half hour periods a day to the same kind of microwaves with roughly the same power as that transmitted from a cell phone. The other 100 were not exposed. After 18 months, the brain tumor rate for the mice exposed to radiation was twice as high as the brain tumor rate for the unexposed mice. </a:t>
            </a:r>
          </a:p>
          <a:p>
            <a:pPr marL="0" indent="0">
              <a:buNone/>
            </a:pPr>
            <a:r>
              <a:rPr lang="en-US" sz="1200" dirty="0"/>
              <a:t>Source: </a:t>
            </a:r>
            <a:r>
              <a:rPr lang="en-US" sz="1200" dirty="0" err="1"/>
              <a:t>Agresti</a:t>
            </a:r>
            <a:r>
              <a:rPr lang="en-US" sz="1200" dirty="0"/>
              <a:t>, A &amp; Franklin C (2009) Statistics: The Art and Science of Learning from Data (2nd </a:t>
            </a:r>
            <a:r>
              <a:rPr lang="en-US" sz="1200" dirty="0" err="1"/>
              <a:t>edn</a:t>
            </a:r>
            <a:r>
              <a:rPr lang="en-US" sz="1200" dirty="0"/>
              <a:t>) Pearson Prentice Hall</a:t>
            </a:r>
          </a:p>
        </p:txBody>
      </p:sp>
      <p:sp>
        <p:nvSpPr>
          <p:cNvPr id="4" name="Slide Number Placeholder 3"/>
          <p:cNvSpPr>
            <a:spLocks noGrp="1"/>
          </p:cNvSpPr>
          <p:nvPr>
            <p:ph type="sldNum" sz="quarter" idx="4"/>
          </p:nvPr>
        </p:nvSpPr>
        <p:spPr/>
        <p:txBody>
          <a:bodyPr/>
          <a:lstStyle/>
          <a:p>
            <a:fld id="{A9A949EE-02F8-4E24-B346-EA33FC0EA551}" type="slidenum">
              <a:rPr lang="en-US" smtClean="0"/>
              <a:t>14</a:t>
            </a:fld>
            <a:endParaRPr lang="en-US"/>
          </a:p>
        </p:txBody>
      </p:sp>
    </p:spTree>
    <p:extLst>
      <p:ext uri="{BB962C8B-B14F-4D97-AF65-F5344CB8AC3E}">
        <p14:creationId xmlns:p14="http://schemas.microsoft.com/office/powerpoint/2010/main" val="342666809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ssolv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for </a:t>
            </a:r>
            <a:br>
              <a:rPr lang="en-US" dirty="0"/>
            </a:br>
            <a:r>
              <a:rPr lang="en-US" dirty="0"/>
              <a:t>cell phone &amp; cancer studies</a:t>
            </a:r>
          </a:p>
        </p:txBody>
      </p:sp>
      <p:sp>
        <p:nvSpPr>
          <p:cNvPr id="3" name="Content Placeholder 2"/>
          <p:cNvSpPr>
            <a:spLocks noGrp="1"/>
          </p:cNvSpPr>
          <p:nvPr>
            <p:ph idx="1"/>
          </p:nvPr>
        </p:nvSpPr>
        <p:spPr/>
        <p:txBody>
          <a:bodyPr/>
          <a:lstStyle/>
          <a:p>
            <a:r>
              <a:rPr lang="en-US" dirty="0"/>
              <a:t>Hepworth, SJ et al., (2006) Mobile phone use and risk of </a:t>
            </a:r>
            <a:r>
              <a:rPr lang="en-US" dirty="0" err="1"/>
              <a:t>glioma</a:t>
            </a:r>
            <a:r>
              <a:rPr lang="en-US" dirty="0"/>
              <a:t> in adults: case control study. British Medical Journal, 332, 883-887.</a:t>
            </a:r>
          </a:p>
          <a:p>
            <a:r>
              <a:rPr lang="en-US" dirty="0" err="1"/>
              <a:t>Repacholi</a:t>
            </a:r>
            <a:r>
              <a:rPr lang="en-US" dirty="0"/>
              <a:t>, HM (1997) Radio frequency field exposure and cancer. Environ. Health Prospect, 105, 1565-1568.</a:t>
            </a:r>
          </a:p>
          <a:p>
            <a:r>
              <a:rPr lang="en-US" dirty="0" err="1"/>
              <a:t>Stang</a:t>
            </a:r>
            <a:r>
              <a:rPr lang="en-US" dirty="0"/>
              <a:t> A et al., (2001) The possible role of radio frequency radiation in the development of </a:t>
            </a:r>
            <a:r>
              <a:rPr lang="en-US" dirty="0" err="1"/>
              <a:t>uveal</a:t>
            </a:r>
            <a:r>
              <a:rPr lang="en-US" dirty="0"/>
              <a:t> melanoma. Epidemiology, 12(1), 7-12.</a:t>
            </a:r>
          </a:p>
          <a:p>
            <a:endParaRPr lang="en-US" dirty="0"/>
          </a:p>
        </p:txBody>
      </p:sp>
      <p:sp>
        <p:nvSpPr>
          <p:cNvPr id="4" name="Slide Number Placeholder 3"/>
          <p:cNvSpPr>
            <a:spLocks noGrp="1"/>
          </p:cNvSpPr>
          <p:nvPr>
            <p:ph type="sldNum" sz="quarter" idx="4"/>
          </p:nvPr>
        </p:nvSpPr>
        <p:spPr/>
        <p:txBody>
          <a:bodyPr/>
          <a:lstStyle/>
          <a:p>
            <a:fld id="{A9A949EE-02F8-4E24-B346-EA33FC0EA551}" type="slidenum">
              <a:rPr lang="en-US" smtClean="0"/>
              <a:t>15</a:t>
            </a:fld>
            <a:endParaRPr lang="en-US"/>
          </a:p>
        </p:txBody>
      </p:sp>
    </p:spTree>
    <p:extLst>
      <p:ext uri="{BB962C8B-B14F-4D97-AF65-F5344CB8AC3E}">
        <p14:creationId xmlns:p14="http://schemas.microsoft.com/office/powerpoint/2010/main" val="2302322056"/>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consider about </a:t>
            </a:r>
            <a:br>
              <a:rPr lang="en-US" dirty="0"/>
            </a:br>
            <a:r>
              <a:rPr lang="en-US" dirty="0"/>
              <a:t>these three studies</a:t>
            </a:r>
          </a:p>
        </p:txBody>
      </p:sp>
      <p:sp>
        <p:nvSpPr>
          <p:cNvPr id="3" name="Content Placeholder 2"/>
          <p:cNvSpPr>
            <a:spLocks noGrp="1"/>
          </p:cNvSpPr>
          <p:nvPr>
            <p:ph idx="1"/>
          </p:nvPr>
        </p:nvSpPr>
        <p:spPr/>
        <p:txBody>
          <a:bodyPr/>
          <a:lstStyle/>
          <a:p>
            <a:r>
              <a:rPr lang="en-US" dirty="0"/>
              <a:t>How do the three studies differ?</a:t>
            </a:r>
          </a:p>
          <a:p>
            <a:pPr lvl="1"/>
            <a:r>
              <a:rPr lang="en-US" dirty="0"/>
              <a:t>In studies 1 and 2 no treatments are assigned. Patients are merely questioned. Thus, studies 1 and 2 are observational studies.</a:t>
            </a:r>
          </a:p>
          <a:p>
            <a:pPr lvl="1"/>
            <a:r>
              <a:rPr lang="en-US" dirty="0"/>
              <a:t>Study 3 uses experiments on mice with the hope of generalizing to humans.</a:t>
            </a:r>
          </a:p>
          <a:p>
            <a:r>
              <a:rPr lang="en-US" dirty="0"/>
              <a:t>Why do the results of different medical studies sometimes disagree?</a:t>
            </a:r>
          </a:p>
          <a:p>
            <a:pPr lvl="1"/>
            <a:r>
              <a:rPr lang="en-US" dirty="0"/>
              <a:t>Differing types of studies, data collection, sample frames.</a:t>
            </a:r>
          </a:p>
          <a:p>
            <a:pPr lvl="1"/>
            <a:r>
              <a:rPr lang="en-US" dirty="0"/>
              <a:t>Sampling variability.</a:t>
            </a:r>
          </a:p>
          <a:p>
            <a:r>
              <a:rPr lang="en-US" dirty="0"/>
              <a:t>Could the third study have used human subjects instead?</a:t>
            </a:r>
          </a:p>
          <a:p>
            <a:pPr lvl="1"/>
            <a:r>
              <a:rPr lang="en-US" dirty="0"/>
              <a:t>No, because it would be unethical to knowingly expose humans to possibly harmful waves.</a:t>
            </a:r>
          </a:p>
          <a:p>
            <a:pPr marL="0" indent="0">
              <a:buNone/>
            </a:pPr>
            <a:endParaRPr lang="en-US" dirty="0"/>
          </a:p>
        </p:txBody>
      </p:sp>
      <p:sp>
        <p:nvSpPr>
          <p:cNvPr id="4" name="Slide Number Placeholder 3"/>
          <p:cNvSpPr>
            <a:spLocks noGrp="1"/>
          </p:cNvSpPr>
          <p:nvPr>
            <p:ph type="sldNum" sz="quarter" idx="4"/>
          </p:nvPr>
        </p:nvSpPr>
        <p:spPr/>
        <p:txBody>
          <a:bodyPr/>
          <a:lstStyle/>
          <a:p>
            <a:fld id="{A9A949EE-02F8-4E24-B346-EA33FC0EA551}" type="slidenum">
              <a:rPr lang="en-US" smtClean="0"/>
              <a:t>16</a:t>
            </a:fld>
            <a:endParaRPr lang="en-US"/>
          </a:p>
        </p:txBody>
      </p:sp>
    </p:spTree>
    <p:extLst>
      <p:ext uri="{BB962C8B-B14F-4D97-AF65-F5344CB8AC3E}">
        <p14:creationId xmlns:p14="http://schemas.microsoft.com/office/powerpoint/2010/main" val="2570527092"/>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Inferential Statistics</a:t>
            </a:r>
          </a:p>
        </p:txBody>
      </p:sp>
      <p:sp>
        <p:nvSpPr>
          <p:cNvPr id="3" name="Content Placeholder 2"/>
          <p:cNvSpPr>
            <a:spLocks noGrp="1"/>
          </p:cNvSpPr>
          <p:nvPr>
            <p:ph idx="1"/>
          </p:nvPr>
        </p:nvSpPr>
        <p:spPr/>
        <p:txBody>
          <a:bodyPr/>
          <a:lstStyle/>
          <a:p>
            <a:pPr>
              <a:lnSpc>
                <a:spcPct val="90000"/>
              </a:lnSpc>
            </a:pPr>
            <a:r>
              <a:rPr lang="en-US" sz="2400" dirty="0"/>
              <a:t>Example (1988, </a:t>
            </a:r>
            <a:r>
              <a:rPr lang="en-US" sz="2400" dirty="0">
                <a:cs typeface="Arial" panose="020B0604020202020204" pitchFamily="34" charset="0"/>
              </a:rPr>
              <a:t>the Steering Committee of the Physicians' Health Study Research Group)</a:t>
            </a:r>
            <a:br>
              <a:rPr lang="en-US" sz="2400" dirty="0">
                <a:cs typeface="Arial" panose="020B0604020202020204" pitchFamily="34" charset="0"/>
              </a:rPr>
            </a:br>
            <a:r>
              <a:rPr lang="en-US" sz="2200" b="1" dirty="0"/>
              <a:t>Question</a:t>
            </a:r>
            <a:r>
              <a:rPr lang="en-US" sz="2200" dirty="0"/>
              <a:t>: </a:t>
            </a:r>
            <a:r>
              <a:rPr lang="en-US" sz="2200" dirty="0">
                <a:cs typeface="Times New Roman" panose="02020603050405020304" pitchFamily="18" charset="0"/>
              </a:rPr>
              <a:t>Can aspirin reduce the risk of heart attack in humans?</a:t>
            </a:r>
            <a:br>
              <a:rPr lang="en-US" sz="2200" dirty="0">
                <a:cs typeface="Times New Roman" panose="02020603050405020304" pitchFamily="18" charset="0"/>
              </a:rPr>
            </a:br>
            <a:endParaRPr lang="en-US" sz="2200" dirty="0"/>
          </a:p>
          <a:p>
            <a:pPr lvl="1">
              <a:lnSpc>
                <a:spcPct val="90000"/>
              </a:lnSpc>
            </a:pPr>
            <a:r>
              <a:rPr lang="en-US" sz="2200" b="1" dirty="0"/>
              <a:t>Sample</a:t>
            </a:r>
            <a:r>
              <a:rPr lang="en-US" sz="2200" dirty="0"/>
              <a:t>: </a:t>
            </a:r>
            <a:r>
              <a:rPr lang="en-US" sz="2200" dirty="0">
                <a:cs typeface="Times New Roman" panose="02020603050405020304" pitchFamily="18" charset="0"/>
              </a:rPr>
              <a:t>Sample of </a:t>
            </a:r>
            <a:r>
              <a:rPr lang="en-US" sz="2200" dirty="0">
                <a:cs typeface="Arial" panose="020B0604020202020204" pitchFamily="34" charset="0"/>
              </a:rPr>
              <a:t>22,071 male physicians between the ages of 40 and 84, randomly assigned to one of two groups.  One group took an ordinary aspirin tablet every other day (headache or not).  </a:t>
            </a:r>
            <a:r>
              <a:rPr lang="en-US" sz="2200" dirty="0">
                <a:cs typeface="Times New Roman" panose="02020603050405020304" pitchFamily="18" charset="0"/>
              </a:rPr>
              <a:t>The other group </a:t>
            </a:r>
            <a:r>
              <a:rPr lang="en-US" sz="2200" dirty="0">
                <a:cs typeface="Arial" panose="020B0604020202020204" pitchFamily="34" charset="0"/>
              </a:rPr>
              <a:t>took a </a:t>
            </a:r>
            <a:r>
              <a:rPr lang="en-US" sz="2200" u="sng" dirty="0">
                <a:cs typeface="Arial" panose="020B0604020202020204" pitchFamily="34" charset="0"/>
              </a:rPr>
              <a:t>placebo</a:t>
            </a:r>
            <a:r>
              <a:rPr lang="en-US" sz="2200" dirty="0">
                <a:cs typeface="Arial" panose="020B0604020202020204" pitchFamily="34" charset="0"/>
              </a:rPr>
              <a:t> every other day.</a:t>
            </a:r>
            <a:r>
              <a:rPr lang="en-US" sz="2200" dirty="0"/>
              <a:t>  This group is the </a:t>
            </a:r>
            <a:r>
              <a:rPr lang="en-US" sz="2200" u="sng" dirty="0"/>
              <a:t>control group</a:t>
            </a:r>
            <a:r>
              <a:rPr lang="en-US" sz="2200" dirty="0"/>
              <a:t>.</a:t>
            </a:r>
            <a:br>
              <a:rPr lang="en-US" sz="2200" dirty="0"/>
            </a:br>
            <a:endParaRPr lang="en-US" sz="2200" dirty="0"/>
          </a:p>
          <a:p>
            <a:pPr lvl="1">
              <a:lnSpc>
                <a:spcPct val="90000"/>
              </a:lnSpc>
            </a:pPr>
            <a:r>
              <a:rPr lang="en-US" sz="2200" b="1" dirty="0"/>
              <a:t>Summary statistic</a:t>
            </a:r>
            <a:r>
              <a:rPr lang="en-US" sz="2200" dirty="0"/>
              <a:t>: </a:t>
            </a:r>
            <a:r>
              <a:rPr lang="en-US" sz="2200" dirty="0">
                <a:cs typeface="Arial" panose="020B0604020202020204" pitchFamily="34" charset="0"/>
              </a:rPr>
              <a:t>The rate of heart attacks in the group taking aspirin was only 55% of the rate of heart attacks in the placebo group.</a:t>
            </a:r>
            <a:r>
              <a:rPr lang="en-US" sz="2200" dirty="0"/>
              <a:t> </a:t>
            </a:r>
            <a:br>
              <a:rPr lang="en-US" sz="2200" dirty="0"/>
            </a:br>
            <a:endParaRPr lang="en-US" sz="2200" dirty="0"/>
          </a:p>
          <a:p>
            <a:pPr lvl="1">
              <a:lnSpc>
                <a:spcPct val="90000"/>
              </a:lnSpc>
            </a:pPr>
            <a:r>
              <a:rPr lang="en-US" sz="2200" b="1" dirty="0"/>
              <a:t>Inference to population</a:t>
            </a:r>
            <a:r>
              <a:rPr lang="en-US" sz="2200" dirty="0"/>
              <a:t>: </a:t>
            </a:r>
            <a:r>
              <a:rPr lang="en-US" sz="2200" dirty="0">
                <a:cs typeface="Arial" panose="020B0604020202020204" pitchFamily="34" charset="0"/>
              </a:rPr>
              <a:t>Taking aspirin causes lower rate of heart attacks in humans.</a:t>
            </a:r>
            <a:endParaRPr lang="en-US" sz="2200" dirty="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fld id="{A9A949EE-02F8-4E24-B346-EA33FC0EA551}" type="slidenum">
              <a:rPr lang="en-US" smtClean="0"/>
              <a:t>17</a:t>
            </a:fld>
            <a:endParaRPr lang="en-US"/>
          </a:p>
        </p:txBody>
      </p:sp>
    </p:spTree>
    <p:extLst>
      <p:ext uri="{BB962C8B-B14F-4D97-AF65-F5344CB8AC3E}">
        <p14:creationId xmlns:p14="http://schemas.microsoft.com/office/powerpoint/2010/main" val="2539292985"/>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9A949EE-02F8-4E24-B346-EA33FC0EA551}" type="slidenum">
              <a:rPr lang="en-US" smtClean="0"/>
              <a:t>18</a:t>
            </a:fld>
            <a:endParaRPr lang="en-US"/>
          </a:p>
        </p:txBody>
      </p:sp>
      <p:sp>
        <p:nvSpPr>
          <p:cNvPr id="20" name="Rectangle 2"/>
          <p:cNvSpPr txBox="1">
            <a:spLocks noChangeArrowheads="1"/>
          </p:cNvSpPr>
          <p:nvPr/>
        </p:nvSpPr>
        <p:spPr bwMode="auto">
          <a:xfrm>
            <a:off x="685800" y="304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500" b="1" cap="all" baseline="0">
                <a:solidFill>
                  <a:srgbClr val="003366"/>
                </a:solidFill>
                <a:latin typeface="Baskerville Old Face" panose="02020602080505020303" pitchFamily="18" charset="0"/>
                <a:ea typeface="ＭＳ Ｐゴシック" charset="-128"/>
                <a:cs typeface="+mj-cs"/>
              </a:defRPr>
            </a:lvl1pPr>
            <a:lvl2pPr algn="l" rtl="0" eaLnBrk="0" fontAlgn="base" hangingPunct="0">
              <a:spcBef>
                <a:spcPct val="0"/>
              </a:spcBef>
              <a:spcAft>
                <a:spcPct val="0"/>
              </a:spcAft>
              <a:defRPr sz="3300" b="1">
                <a:solidFill>
                  <a:srgbClr val="800000"/>
                </a:solidFill>
                <a:latin typeface="Book Antiqua" charset="0"/>
                <a:ea typeface="ＭＳ Ｐゴシック" charset="-128"/>
              </a:defRPr>
            </a:lvl2pPr>
            <a:lvl3pPr algn="l" rtl="0" eaLnBrk="0" fontAlgn="base" hangingPunct="0">
              <a:spcBef>
                <a:spcPct val="0"/>
              </a:spcBef>
              <a:spcAft>
                <a:spcPct val="0"/>
              </a:spcAft>
              <a:defRPr sz="3300" b="1">
                <a:solidFill>
                  <a:srgbClr val="800000"/>
                </a:solidFill>
                <a:latin typeface="Book Antiqua" charset="0"/>
                <a:ea typeface="ＭＳ Ｐゴシック" charset="-128"/>
              </a:defRPr>
            </a:lvl3pPr>
            <a:lvl4pPr algn="l" rtl="0" eaLnBrk="0" fontAlgn="base" hangingPunct="0">
              <a:spcBef>
                <a:spcPct val="0"/>
              </a:spcBef>
              <a:spcAft>
                <a:spcPct val="0"/>
              </a:spcAft>
              <a:defRPr sz="3300" b="1">
                <a:solidFill>
                  <a:srgbClr val="800000"/>
                </a:solidFill>
                <a:latin typeface="Book Antiqua" charset="0"/>
                <a:ea typeface="ＭＳ Ｐゴシック" charset="-128"/>
              </a:defRPr>
            </a:lvl4pPr>
            <a:lvl5pPr algn="l" rtl="0" eaLnBrk="0" fontAlgn="base" hangingPunct="0">
              <a:spcBef>
                <a:spcPct val="0"/>
              </a:spcBef>
              <a:spcAft>
                <a:spcPct val="0"/>
              </a:spcAft>
              <a:defRPr sz="3300" b="1">
                <a:solidFill>
                  <a:srgbClr val="800000"/>
                </a:solidFill>
                <a:latin typeface="Book Antiqua" charset="0"/>
                <a:ea typeface="ＭＳ Ｐゴシック" charset="-128"/>
              </a:defRPr>
            </a:lvl5pPr>
            <a:lvl6pPr marL="457200" algn="l" rtl="0" fontAlgn="base">
              <a:spcBef>
                <a:spcPct val="0"/>
              </a:spcBef>
              <a:spcAft>
                <a:spcPct val="0"/>
              </a:spcAft>
              <a:defRPr sz="3300" b="1">
                <a:solidFill>
                  <a:srgbClr val="800000"/>
                </a:solidFill>
                <a:latin typeface="Book Antiqua" charset="0"/>
              </a:defRPr>
            </a:lvl6pPr>
            <a:lvl7pPr marL="914400" algn="l" rtl="0" fontAlgn="base">
              <a:spcBef>
                <a:spcPct val="0"/>
              </a:spcBef>
              <a:spcAft>
                <a:spcPct val="0"/>
              </a:spcAft>
              <a:defRPr sz="3300" b="1">
                <a:solidFill>
                  <a:srgbClr val="800000"/>
                </a:solidFill>
                <a:latin typeface="Book Antiqua" charset="0"/>
              </a:defRPr>
            </a:lvl7pPr>
            <a:lvl8pPr marL="1371600" algn="l" rtl="0" fontAlgn="base">
              <a:spcBef>
                <a:spcPct val="0"/>
              </a:spcBef>
              <a:spcAft>
                <a:spcPct val="0"/>
              </a:spcAft>
              <a:defRPr sz="3300" b="1">
                <a:solidFill>
                  <a:srgbClr val="800000"/>
                </a:solidFill>
                <a:latin typeface="Book Antiqua" charset="0"/>
              </a:defRPr>
            </a:lvl8pPr>
            <a:lvl9pPr marL="1828800" algn="l" rtl="0" fontAlgn="base">
              <a:spcBef>
                <a:spcPct val="0"/>
              </a:spcBef>
              <a:spcAft>
                <a:spcPct val="0"/>
              </a:spcAft>
              <a:defRPr sz="3300" b="1">
                <a:solidFill>
                  <a:srgbClr val="800000"/>
                </a:solidFill>
                <a:latin typeface="Book Antiqua" charset="0"/>
              </a:defRPr>
            </a:lvl9pPr>
          </a:lstStyle>
          <a:p>
            <a:r>
              <a:rPr lang="en-US" kern="0" dirty="0"/>
              <a:t>Sampling a Single Population</a:t>
            </a:r>
          </a:p>
        </p:txBody>
      </p:sp>
      <p:sp>
        <p:nvSpPr>
          <p:cNvPr id="21" name="Rectangle 3"/>
          <p:cNvSpPr txBox="1">
            <a:spLocks noChangeArrowheads="1"/>
          </p:cNvSpPr>
          <p:nvPr/>
        </p:nvSpPr>
        <p:spPr bwMode="auto">
          <a:xfrm>
            <a:off x="685800" y="12192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a:lstStyle>
          <a:p>
            <a:r>
              <a:rPr lang="en-US" kern="0" dirty="0"/>
              <a:t>Sampling Techniques</a:t>
            </a:r>
          </a:p>
          <a:p>
            <a:pPr lvl="1"/>
            <a:r>
              <a:rPr lang="en-US" b="1" kern="0" dirty="0"/>
              <a:t>Simple Random Sample (SRS)</a:t>
            </a:r>
            <a:r>
              <a:rPr lang="en-US" kern="0" dirty="0"/>
              <a:t>: </a:t>
            </a:r>
            <a:r>
              <a:rPr lang="en-US" kern="0" dirty="0">
                <a:cs typeface="Times New Roman" panose="02020603050405020304" pitchFamily="18" charset="0"/>
              </a:rPr>
              <a:t>every member of the population has an equal chance of being selected.</a:t>
            </a:r>
          </a:p>
          <a:p>
            <a:endParaRPr lang="en-US" kern="0" dirty="0">
              <a:cs typeface="Times New Roman" panose="02020603050405020304" pitchFamily="18" charset="0"/>
            </a:endParaRPr>
          </a:p>
          <a:p>
            <a:endParaRPr lang="en-US" kern="0" dirty="0">
              <a:cs typeface="Times New Roman" panose="02020603050405020304" pitchFamily="18" charset="0"/>
            </a:endParaRPr>
          </a:p>
          <a:p>
            <a:endParaRPr lang="en-US" kern="0" dirty="0">
              <a:cs typeface="Times New Roman" panose="02020603050405020304" pitchFamily="18" charset="0"/>
            </a:endParaRPr>
          </a:p>
          <a:p>
            <a:endParaRPr lang="en-US" kern="0" dirty="0">
              <a:cs typeface="Times New Roman" panose="02020603050405020304" pitchFamily="18" charset="0"/>
            </a:endParaRPr>
          </a:p>
          <a:p>
            <a:endParaRPr lang="en-US" kern="0" dirty="0">
              <a:cs typeface="Times New Roman" panose="02020603050405020304" pitchFamily="18" charset="0"/>
            </a:endParaRPr>
          </a:p>
          <a:p>
            <a:endParaRPr lang="en-US" kern="0" dirty="0">
              <a:cs typeface="Times New Roman" panose="02020603050405020304" pitchFamily="18" charset="0"/>
            </a:endParaRPr>
          </a:p>
          <a:p>
            <a:endParaRPr lang="en-US" kern="0" dirty="0">
              <a:cs typeface="Times New Roman" panose="02020603050405020304" pitchFamily="18" charset="0"/>
            </a:endParaRPr>
          </a:p>
          <a:p>
            <a:r>
              <a:rPr lang="en-US" kern="0" dirty="0">
                <a:cs typeface="Times New Roman" panose="02020603050405020304" pitchFamily="18" charset="0"/>
                <a:hlinkClick r:id="rId2"/>
              </a:rPr>
              <a:t>Simple Random Sample</a:t>
            </a:r>
            <a:endParaRPr lang="en-US" kern="0" dirty="0"/>
          </a:p>
        </p:txBody>
      </p:sp>
      <p:grpSp>
        <p:nvGrpSpPr>
          <p:cNvPr id="22" name="Group 15"/>
          <p:cNvGrpSpPr>
            <a:grpSpLocks/>
          </p:cNvGrpSpPr>
          <p:nvPr/>
        </p:nvGrpSpPr>
        <p:grpSpPr bwMode="auto">
          <a:xfrm>
            <a:off x="1473200" y="2628900"/>
            <a:ext cx="3322638" cy="2857500"/>
            <a:chOff x="584" y="2371"/>
            <a:chExt cx="2093" cy="1800"/>
          </a:xfrm>
        </p:grpSpPr>
        <p:sp>
          <p:nvSpPr>
            <p:cNvPr id="23" name="Oval 4"/>
            <p:cNvSpPr>
              <a:spLocks noChangeArrowheads="1"/>
            </p:cNvSpPr>
            <p:nvPr/>
          </p:nvSpPr>
          <p:spPr bwMode="auto">
            <a:xfrm>
              <a:off x="584" y="2371"/>
              <a:ext cx="2093" cy="135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6"/>
            <p:cNvSpPr txBox="1">
              <a:spLocks noChangeArrowheads="1"/>
            </p:cNvSpPr>
            <p:nvPr/>
          </p:nvSpPr>
          <p:spPr bwMode="auto">
            <a:xfrm>
              <a:off x="1178" y="3880"/>
              <a:ext cx="9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Population</a:t>
              </a:r>
            </a:p>
          </p:txBody>
        </p:sp>
      </p:grpSp>
      <p:grpSp>
        <p:nvGrpSpPr>
          <p:cNvPr id="25" name="Group 16"/>
          <p:cNvGrpSpPr>
            <a:grpSpLocks/>
          </p:cNvGrpSpPr>
          <p:nvPr/>
        </p:nvGrpSpPr>
        <p:grpSpPr bwMode="auto">
          <a:xfrm>
            <a:off x="6629400" y="3248025"/>
            <a:ext cx="1371600" cy="1474787"/>
            <a:chOff x="3832" y="2761"/>
            <a:chExt cx="864" cy="929"/>
          </a:xfrm>
        </p:grpSpPr>
        <p:sp>
          <p:nvSpPr>
            <p:cNvPr id="26" name="Oval 5"/>
            <p:cNvSpPr>
              <a:spLocks noChangeArrowheads="1"/>
            </p:cNvSpPr>
            <p:nvPr/>
          </p:nvSpPr>
          <p:spPr bwMode="auto">
            <a:xfrm>
              <a:off x="3837" y="2761"/>
              <a:ext cx="585" cy="509"/>
            </a:xfrm>
            <a:prstGeom prst="ellipse">
              <a:avLst/>
            </a:prstGeom>
            <a:solidFill>
              <a:srgbClr val="EFC0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7"/>
            <p:cNvSpPr txBox="1">
              <a:spLocks noChangeArrowheads="1"/>
            </p:cNvSpPr>
            <p:nvPr/>
          </p:nvSpPr>
          <p:spPr bwMode="auto">
            <a:xfrm>
              <a:off x="3832" y="3459"/>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Sample</a:t>
              </a:r>
            </a:p>
          </p:txBody>
        </p:sp>
      </p:grpSp>
      <p:sp>
        <p:nvSpPr>
          <p:cNvPr id="28" name="Line 8"/>
          <p:cNvSpPr>
            <a:spLocks noChangeShapeType="1"/>
          </p:cNvSpPr>
          <p:nvPr/>
        </p:nvSpPr>
        <p:spPr bwMode="auto">
          <a:xfrm>
            <a:off x="3033713" y="2871787"/>
            <a:ext cx="3940175" cy="673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9"/>
          <p:cNvSpPr>
            <a:spLocks noChangeShapeType="1"/>
          </p:cNvSpPr>
          <p:nvPr/>
        </p:nvSpPr>
        <p:spPr bwMode="auto">
          <a:xfrm>
            <a:off x="2308225" y="3316287"/>
            <a:ext cx="4759325" cy="336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10"/>
          <p:cNvSpPr>
            <a:spLocks noChangeShapeType="1"/>
          </p:cNvSpPr>
          <p:nvPr/>
        </p:nvSpPr>
        <p:spPr bwMode="auto">
          <a:xfrm flipV="1">
            <a:off x="2428875" y="3921125"/>
            <a:ext cx="4706938" cy="255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11"/>
          <p:cNvSpPr>
            <a:spLocks noChangeShapeType="1"/>
          </p:cNvSpPr>
          <p:nvPr/>
        </p:nvSpPr>
        <p:spPr bwMode="auto">
          <a:xfrm flipV="1">
            <a:off x="3249613" y="3719512"/>
            <a:ext cx="3898900" cy="66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12"/>
          <p:cNvSpPr>
            <a:spLocks noChangeShapeType="1"/>
          </p:cNvSpPr>
          <p:nvPr/>
        </p:nvSpPr>
        <p:spPr bwMode="auto">
          <a:xfrm flipV="1">
            <a:off x="3962400" y="3503612"/>
            <a:ext cx="3267075" cy="8874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13"/>
          <p:cNvSpPr>
            <a:spLocks noChangeShapeType="1"/>
          </p:cNvSpPr>
          <p:nvPr/>
        </p:nvSpPr>
        <p:spPr bwMode="auto">
          <a:xfrm>
            <a:off x="4149725" y="3235325"/>
            <a:ext cx="3146425" cy="403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14"/>
          <p:cNvSpPr>
            <a:spLocks noChangeShapeType="1"/>
          </p:cNvSpPr>
          <p:nvPr/>
        </p:nvSpPr>
        <p:spPr bwMode="auto">
          <a:xfrm flipV="1">
            <a:off x="1890713" y="3382962"/>
            <a:ext cx="5164137" cy="390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7205357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1000" fill="hold"/>
                                        <p:tgtEl>
                                          <p:spTgt spid="30"/>
                                        </p:tgtEl>
                                        <p:attrNameLst>
                                          <p:attrName>ppt_w</p:attrName>
                                        </p:attrNameLst>
                                      </p:cBhvr>
                                      <p:tavLst>
                                        <p:tav tm="0">
                                          <p:val>
                                            <p:fltVal val="0"/>
                                          </p:val>
                                        </p:tav>
                                        <p:tav tm="100000">
                                          <p:val>
                                            <p:strVal val="#ppt_w"/>
                                          </p:val>
                                        </p:tav>
                                      </p:tavLst>
                                    </p:anim>
                                    <p:anim calcmode="lin" valueType="num">
                                      <p:cBhvr>
                                        <p:cTn id="21" dur="1000" fill="hold"/>
                                        <p:tgtEl>
                                          <p:spTgt spid="30"/>
                                        </p:tgtEl>
                                        <p:attrNameLst>
                                          <p:attrName>ppt_h</p:attrName>
                                        </p:attrNameLst>
                                      </p:cBhvr>
                                      <p:tavLst>
                                        <p:tav tm="0">
                                          <p:val>
                                            <p:fltVal val="0"/>
                                          </p:val>
                                        </p:tav>
                                        <p:tav tm="100000">
                                          <p:val>
                                            <p:strVal val="#ppt_h"/>
                                          </p:val>
                                        </p:tav>
                                      </p:tavLst>
                                    </p:anim>
                                    <p:anim calcmode="lin" valueType="num">
                                      <p:cBhvr>
                                        <p:cTn id="22"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ppt_w</p:attrName>
                                        </p:attrNameLst>
                                      </p:cBhvr>
                                      <p:tavLst>
                                        <p:tav tm="0">
                                          <p:val>
                                            <p:fltVal val="0"/>
                                          </p:val>
                                        </p:tav>
                                        <p:tav tm="100000">
                                          <p:val>
                                            <p:strVal val="#ppt_w"/>
                                          </p:val>
                                        </p:tav>
                                      </p:tavLst>
                                    </p:anim>
                                    <p:anim calcmode="lin" valueType="num">
                                      <p:cBhvr>
                                        <p:cTn id="29" dur="1000" fill="hold"/>
                                        <p:tgtEl>
                                          <p:spTgt spid="29"/>
                                        </p:tgtEl>
                                        <p:attrNameLst>
                                          <p:attrName>ppt_h</p:attrName>
                                        </p:attrNameLst>
                                      </p:cBhvr>
                                      <p:tavLst>
                                        <p:tav tm="0">
                                          <p:val>
                                            <p:fltVal val="0"/>
                                          </p:val>
                                        </p:tav>
                                        <p:tav tm="100000">
                                          <p:val>
                                            <p:strVal val="#ppt_h"/>
                                          </p:val>
                                        </p:tav>
                                      </p:tavLst>
                                    </p:anim>
                                    <p:anim calcmode="lin" valueType="num">
                                      <p:cBhvr>
                                        <p:cTn id="30"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1000" fill="hold"/>
                                        <p:tgtEl>
                                          <p:spTgt spid="31"/>
                                        </p:tgtEl>
                                        <p:attrNameLst>
                                          <p:attrName>ppt_w</p:attrName>
                                        </p:attrNameLst>
                                      </p:cBhvr>
                                      <p:tavLst>
                                        <p:tav tm="0">
                                          <p:val>
                                            <p:fltVal val="0"/>
                                          </p:val>
                                        </p:tav>
                                        <p:tav tm="100000">
                                          <p:val>
                                            <p:strVal val="#ppt_w"/>
                                          </p:val>
                                        </p:tav>
                                      </p:tavLst>
                                    </p:anim>
                                    <p:anim calcmode="lin" valueType="num">
                                      <p:cBhvr>
                                        <p:cTn id="37" dur="1000" fill="hold"/>
                                        <p:tgtEl>
                                          <p:spTgt spid="31"/>
                                        </p:tgtEl>
                                        <p:attrNameLst>
                                          <p:attrName>ppt_h</p:attrName>
                                        </p:attrNameLst>
                                      </p:cBhvr>
                                      <p:tavLst>
                                        <p:tav tm="0">
                                          <p:val>
                                            <p:fltVal val="0"/>
                                          </p:val>
                                        </p:tav>
                                        <p:tav tm="100000">
                                          <p:val>
                                            <p:strVal val="#ppt_h"/>
                                          </p:val>
                                        </p:tav>
                                      </p:tavLst>
                                    </p:anim>
                                    <p:anim calcmode="lin" valueType="num">
                                      <p:cBhvr>
                                        <p:cTn id="38"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p:cTn id="44" dur="1000" fill="hold"/>
                                        <p:tgtEl>
                                          <p:spTgt spid="32"/>
                                        </p:tgtEl>
                                        <p:attrNameLst>
                                          <p:attrName>ppt_w</p:attrName>
                                        </p:attrNameLst>
                                      </p:cBhvr>
                                      <p:tavLst>
                                        <p:tav tm="0">
                                          <p:val>
                                            <p:fltVal val="0"/>
                                          </p:val>
                                        </p:tav>
                                        <p:tav tm="100000">
                                          <p:val>
                                            <p:strVal val="#ppt_w"/>
                                          </p:val>
                                        </p:tav>
                                      </p:tavLst>
                                    </p:anim>
                                    <p:anim calcmode="lin" valueType="num">
                                      <p:cBhvr>
                                        <p:cTn id="45" dur="1000" fill="hold"/>
                                        <p:tgtEl>
                                          <p:spTgt spid="32"/>
                                        </p:tgtEl>
                                        <p:attrNameLst>
                                          <p:attrName>ppt_h</p:attrName>
                                        </p:attrNameLst>
                                      </p:cBhvr>
                                      <p:tavLst>
                                        <p:tav tm="0">
                                          <p:val>
                                            <p:fltVal val="0"/>
                                          </p:val>
                                        </p:tav>
                                        <p:tav tm="100000">
                                          <p:val>
                                            <p:strVal val="#ppt_h"/>
                                          </p:val>
                                        </p:tav>
                                      </p:tavLst>
                                    </p:anim>
                                    <p:anim calcmode="lin" valueType="num">
                                      <p:cBhvr>
                                        <p:cTn id="4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p:cTn id="52" dur="1000" fill="hold"/>
                                        <p:tgtEl>
                                          <p:spTgt spid="33"/>
                                        </p:tgtEl>
                                        <p:attrNameLst>
                                          <p:attrName>ppt_w</p:attrName>
                                        </p:attrNameLst>
                                      </p:cBhvr>
                                      <p:tavLst>
                                        <p:tav tm="0">
                                          <p:val>
                                            <p:fltVal val="0"/>
                                          </p:val>
                                        </p:tav>
                                        <p:tav tm="100000">
                                          <p:val>
                                            <p:strVal val="#ppt_w"/>
                                          </p:val>
                                        </p:tav>
                                      </p:tavLst>
                                    </p:anim>
                                    <p:anim calcmode="lin" valueType="num">
                                      <p:cBhvr>
                                        <p:cTn id="53" dur="1000" fill="hold"/>
                                        <p:tgtEl>
                                          <p:spTgt spid="33"/>
                                        </p:tgtEl>
                                        <p:attrNameLst>
                                          <p:attrName>ppt_h</p:attrName>
                                        </p:attrNameLst>
                                      </p:cBhvr>
                                      <p:tavLst>
                                        <p:tav tm="0">
                                          <p:val>
                                            <p:fltVal val="0"/>
                                          </p:val>
                                        </p:tav>
                                        <p:tav tm="100000">
                                          <p:val>
                                            <p:strVal val="#ppt_h"/>
                                          </p:val>
                                        </p:tav>
                                      </p:tavLst>
                                    </p:anim>
                                    <p:anim calcmode="lin" valueType="num">
                                      <p:cBhvr>
                                        <p:cTn id="54"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1000" fill="hold"/>
                                        <p:tgtEl>
                                          <p:spTgt spid="34"/>
                                        </p:tgtEl>
                                        <p:attrNameLst>
                                          <p:attrName>ppt_w</p:attrName>
                                        </p:attrNameLst>
                                      </p:cBhvr>
                                      <p:tavLst>
                                        <p:tav tm="0">
                                          <p:val>
                                            <p:fltVal val="0"/>
                                          </p:val>
                                        </p:tav>
                                        <p:tav tm="100000">
                                          <p:val>
                                            <p:strVal val="#ppt_w"/>
                                          </p:val>
                                        </p:tav>
                                      </p:tavLst>
                                    </p:anim>
                                    <p:anim calcmode="lin" valueType="num">
                                      <p:cBhvr>
                                        <p:cTn id="61" dur="1000" fill="hold"/>
                                        <p:tgtEl>
                                          <p:spTgt spid="34"/>
                                        </p:tgtEl>
                                        <p:attrNameLst>
                                          <p:attrName>ppt_h</p:attrName>
                                        </p:attrNameLst>
                                      </p:cBhvr>
                                      <p:tavLst>
                                        <p:tav tm="0">
                                          <p:val>
                                            <p:fltVal val="0"/>
                                          </p:val>
                                        </p:tav>
                                        <p:tav tm="100000">
                                          <p:val>
                                            <p:strVal val="#ppt_h"/>
                                          </p:val>
                                        </p:tav>
                                      </p:tavLst>
                                    </p:anim>
                                    <p:anim calcmode="lin" valueType="num">
                                      <p:cBhvr>
                                        <p:cTn id="62"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dissolve">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1">
                                            <p:txEl>
                                              <p:pRg st="9" end="9"/>
                                            </p:txEl>
                                          </p:spTgt>
                                        </p:tgtEl>
                                        <p:attrNameLst>
                                          <p:attrName>style.visibility</p:attrName>
                                        </p:attrNameLst>
                                      </p:cBhvr>
                                      <p:to>
                                        <p:strVal val="visible"/>
                                      </p:to>
                                    </p:set>
                                    <p:animEffect transition="in" filter="fade">
                                      <p:cBhvr>
                                        <p:cTn id="73"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3"/>
              </a:rPr>
              <a:t>Is </a:t>
            </a:r>
            <a:r>
              <a:rPr lang="en-US" dirty="0" err="1">
                <a:hlinkClick r:id="rId3"/>
              </a:rPr>
              <a:t>iT</a:t>
            </a:r>
            <a:r>
              <a:rPr lang="en-US" dirty="0">
                <a:hlinkClick r:id="rId3"/>
              </a:rPr>
              <a:t> that easy?</a:t>
            </a:r>
            <a:endParaRPr lang="en-US" dirty="0"/>
          </a:p>
        </p:txBody>
      </p:sp>
      <p:pic>
        <p:nvPicPr>
          <p:cNvPr id="5" name="vJG698U2Mvo"/>
          <p:cNvPicPr>
            <a:picLocks noGrp="1" noRot="1" noChangeAspect="1"/>
          </p:cNvPicPr>
          <p:nvPr>
            <p:ph idx="1"/>
            <a:videoFile r:link="rId1"/>
          </p:nvPr>
        </p:nvPicPr>
        <p:blipFill>
          <a:blip r:embed="rId4"/>
          <a:stretch>
            <a:fillRect/>
          </a:stretch>
        </p:blipFill>
        <p:spPr>
          <a:xfrm>
            <a:off x="1143000" y="1358363"/>
            <a:ext cx="6858000" cy="5143500"/>
          </a:xfrm>
          <a:prstGeom prst="rect">
            <a:avLst/>
          </a:prstGeom>
        </p:spPr>
      </p:pic>
      <p:sp>
        <p:nvSpPr>
          <p:cNvPr id="4" name="Slide Number Placeholder 3"/>
          <p:cNvSpPr>
            <a:spLocks noGrp="1"/>
          </p:cNvSpPr>
          <p:nvPr>
            <p:ph type="sldNum" sz="quarter" idx="4"/>
          </p:nvPr>
        </p:nvSpPr>
        <p:spPr/>
        <p:txBody>
          <a:bodyPr/>
          <a:lstStyle/>
          <a:p>
            <a:fld id="{A9A949EE-02F8-4E24-B346-EA33FC0EA551}" type="slidenum">
              <a:rPr lang="en-US" smtClean="0"/>
              <a:t>19</a:t>
            </a:fld>
            <a:endParaRPr lang="en-US"/>
          </a:p>
        </p:txBody>
      </p:sp>
    </p:spTree>
    <p:extLst>
      <p:ext uri="{BB962C8B-B14F-4D97-AF65-F5344CB8AC3E}">
        <p14:creationId xmlns:p14="http://schemas.microsoft.com/office/powerpoint/2010/main" val="3947767016"/>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ea typeface="ＭＳ Ｐゴシック" panose="020B0600070205080204" pitchFamily="34" charset="-128"/>
              </a:rPr>
              <a:t/>
            </a:r>
            <a:br>
              <a:rPr lang="en-US" dirty="0">
                <a:ea typeface="ＭＳ Ｐゴシック" panose="020B0600070205080204" pitchFamily="34" charset="-128"/>
              </a:rPr>
            </a:br>
            <a:r>
              <a:rPr lang="en-US" dirty="0">
                <a:ea typeface="ＭＳ Ｐゴシック" panose="020B0600070205080204" pitchFamily="34" charset="-128"/>
              </a:rPr>
              <a:t>Syllabus - D2L - online materials</a:t>
            </a:r>
          </a:p>
        </p:txBody>
      </p:sp>
      <p:sp>
        <p:nvSpPr>
          <p:cNvPr id="7171" name="Rectangle 3"/>
          <p:cNvSpPr>
            <a:spLocks noGrp="1" noChangeArrowheads="1"/>
          </p:cNvSpPr>
          <p:nvPr>
            <p:ph idx="1"/>
          </p:nvPr>
        </p:nvSpPr>
        <p:spPr/>
        <p:txBody>
          <a:bodyPr/>
          <a:lstStyle/>
          <a:p>
            <a:pPr eaLnBrk="1" hangingPunct="1"/>
            <a:r>
              <a:rPr lang="en-US" dirty="0">
                <a:ea typeface="ＭＳ Ｐゴシック" panose="020B0600070205080204" pitchFamily="34" charset="-128"/>
              </a:rPr>
              <a:t>Syllabus</a:t>
            </a:r>
          </a:p>
          <a:p>
            <a:pPr eaLnBrk="1" hangingPunct="1"/>
            <a:r>
              <a:rPr lang="en-US" dirty="0">
                <a:ea typeface="ＭＳ Ｐゴシック" panose="020B0600070205080204" pitchFamily="34" charset="-128"/>
              </a:rPr>
              <a:t>Go to </a:t>
            </a:r>
            <a:r>
              <a:rPr lang="en-US" b="1" dirty="0">
                <a:ea typeface="ＭＳ Ｐゴシック" panose="020B0600070205080204" pitchFamily="34" charset="-128"/>
                <a:hlinkClick r:id="rId3"/>
              </a:rPr>
              <a:t>https://d2l.mu.edu/index.asp</a:t>
            </a:r>
            <a:endParaRPr lang="en-US" b="1" dirty="0">
              <a:ea typeface="ＭＳ Ｐゴシック" panose="020B0600070205080204" pitchFamily="34" charset="-128"/>
            </a:endParaRPr>
          </a:p>
          <a:p>
            <a:pPr eaLnBrk="1" hangingPunct="1"/>
            <a:r>
              <a:rPr lang="en-US" dirty="0">
                <a:ea typeface="ＭＳ Ｐゴシック" panose="020B0600070205080204" pitchFamily="34" charset="-128"/>
              </a:rPr>
              <a:t>Enter your account info and click on </a:t>
            </a:r>
            <a:r>
              <a:rPr lang="en-US" b="1" dirty="0">
                <a:ea typeface="ＭＳ Ｐゴシック" panose="020B0600070205080204" pitchFamily="34" charset="-128"/>
              </a:rPr>
              <a:t>Log in!</a:t>
            </a:r>
            <a:r>
              <a:rPr lang="en-US" dirty="0">
                <a:ea typeface="ＭＳ Ｐゴシック" panose="020B0600070205080204" pitchFamily="34" charset="-128"/>
              </a:rPr>
              <a:t> </a:t>
            </a:r>
          </a:p>
        </p:txBody>
      </p:sp>
      <p:pic>
        <p:nvPicPr>
          <p:cNvPr id="2" name="Picture 1"/>
          <p:cNvPicPr>
            <a:picLocks noChangeAspect="1"/>
          </p:cNvPicPr>
          <p:nvPr/>
        </p:nvPicPr>
        <p:blipFill>
          <a:blip r:embed="rId4"/>
          <a:stretch>
            <a:fillRect/>
          </a:stretch>
        </p:blipFill>
        <p:spPr>
          <a:xfrm>
            <a:off x="2220685" y="2971800"/>
            <a:ext cx="4702629" cy="3657600"/>
          </a:xfrm>
          <a:prstGeom prst="rect">
            <a:avLst/>
          </a:prstGeom>
        </p:spPr>
      </p:pic>
      <p:sp>
        <p:nvSpPr>
          <p:cNvPr id="3" name="Slide Number Placeholder 2"/>
          <p:cNvSpPr>
            <a:spLocks noGrp="1"/>
          </p:cNvSpPr>
          <p:nvPr>
            <p:ph type="sldNum" sz="quarter" idx="4"/>
          </p:nvPr>
        </p:nvSpPr>
        <p:spPr/>
        <p:txBody>
          <a:bodyPr/>
          <a:lstStyle/>
          <a:p>
            <a:fld id="{A9A949EE-02F8-4E24-B346-EA33FC0EA551}" type="slidenum">
              <a:rPr lang="en-US" smtClean="0"/>
              <a:t>2</a:t>
            </a:fld>
            <a:endParaRPr lang="en-US"/>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Sampling a Single Population</a:t>
            </a:r>
          </a:p>
        </p:txBody>
      </p:sp>
      <p:sp>
        <p:nvSpPr>
          <p:cNvPr id="50179" name="Rectangle 3"/>
          <p:cNvSpPr>
            <a:spLocks noGrp="1" noChangeArrowheads="1"/>
          </p:cNvSpPr>
          <p:nvPr>
            <p:ph type="body" idx="1"/>
          </p:nvPr>
        </p:nvSpPr>
        <p:spPr>
          <a:xfrm>
            <a:off x="685800" y="1143000"/>
            <a:ext cx="7772400" cy="4800600"/>
          </a:xfrm>
        </p:spPr>
        <p:txBody>
          <a:bodyPr/>
          <a:lstStyle/>
          <a:p>
            <a:r>
              <a:rPr lang="en-US" dirty="0"/>
              <a:t>Sampling Techniques</a:t>
            </a:r>
          </a:p>
          <a:p>
            <a:pPr lvl="1"/>
            <a:r>
              <a:rPr lang="en-US" b="1" dirty="0"/>
              <a:t>Stratified Random Sample</a:t>
            </a:r>
            <a:r>
              <a:rPr lang="en-US" dirty="0"/>
              <a:t>: </a:t>
            </a:r>
            <a:r>
              <a:rPr lang="en-US" dirty="0">
                <a:cs typeface="Times New Roman" panose="02020603050405020304" pitchFamily="18" charset="0"/>
              </a:rPr>
              <a:t>Divide the sample into several strata.  Then take a SRS from each stratum.</a:t>
            </a:r>
          </a:p>
          <a:p>
            <a:pPr lvl="1"/>
            <a:endParaRPr lang="en-US" dirty="0">
              <a:cs typeface="Times New Roman" panose="02020603050405020304" pitchFamily="18" charset="0"/>
            </a:endParaRPr>
          </a:p>
          <a:p>
            <a:pPr lvl="1"/>
            <a:endParaRPr lang="en-US" dirty="0">
              <a:cs typeface="Times New Roman" panose="02020603050405020304" pitchFamily="18" charset="0"/>
            </a:endParaRPr>
          </a:p>
          <a:p>
            <a:pPr lvl="1"/>
            <a:endParaRPr lang="en-US" dirty="0">
              <a:cs typeface="Times New Roman" panose="02020603050405020304" pitchFamily="18" charset="0"/>
            </a:endParaRPr>
          </a:p>
          <a:p>
            <a:pPr lvl="1"/>
            <a:endParaRPr lang="en-US" dirty="0">
              <a:cs typeface="Times New Roman" panose="02020603050405020304" pitchFamily="18" charset="0"/>
            </a:endParaRPr>
          </a:p>
          <a:p>
            <a:pPr lvl="1"/>
            <a:endParaRPr lang="en-US" dirty="0">
              <a:cs typeface="Times New Roman" panose="02020603050405020304" pitchFamily="18" charset="0"/>
            </a:endParaRPr>
          </a:p>
          <a:p>
            <a:pPr lvl="1"/>
            <a:endParaRPr lang="en-US" dirty="0">
              <a:cs typeface="Times New Roman" panose="02020603050405020304" pitchFamily="18" charset="0"/>
            </a:endParaRPr>
          </a:p>
          <a:p>
            <a:pPr lvl="1"/>
            <a:endParaRPr lang="en-US" dirty="0">
              <a:cs typeface="Times New Roman" panose="02020603050405020304" pitchFamily="18" charset="0"/>
            </a:endParaRPr>
          </a:p>
          <a:p>
            <a:pPr lvl="1"/>
            <a:endParaRPr lang="en-US" dirty="0">
              <a:cs typeface="Times New Roman" panose="02020603050405020304" pitchFamily="18" charset="0"/>
            </a:endParaRPr>
          </a:p>
          <a:p>
            <a:pPr lvl="2"/>
            <a:endParaRPr lang="en-US" dirty="0"/>
          </a:p>
          <a:p>
            <a:pPr lvl="2"/>
            <a:r>
              <a:rPr lang="en-US" dirty="0"/>
              <a:t>Advantage: Each stratum is guaranteed to be randomly sampled</a:t>
            </a:r>
          </a:p>
          <a:p>
            <a:pPr lvl="2"/>
            <a:r>
              <a:rPr lang="en-US" dirty="0"/>
              <a:t>Example: Obtain a list of all SSN for individuals in the U.S. who are over 65.  Divide up the SSNs into region of the country (time zones).  Then randomly sample 30 from each time zone.</a:t>
            </a:r>
          </a:p>
          <a:p>
            <a:pPr marL="457200" lvl="1" indent="0">
              <a:buNone/>
            </a:pPr>
            <a:endParaRPr lang="en-US" dirty="0"/>
          </a:p>
        </p:txBody>
      </p:sp>
      <p:grpSp>
        <p:nvGrpSpPr>
          <p:cNvPr id="50200" name="Group 24"/>
          <p:cNvGrpSpPr>
            <a:grpSpLocks/>
          </p:cNvGrpSpPr>
          <p:nvPr/>
        </p:nvGrpSpPr>
        <p:grpSpPr bwMode="auto">
          <a:xfrm>
            <a:off x="533400" y="2552701"/>
            <a:ext cx="3322638" cy="2681288"/>
            <a:chOff x="584" y="2371"/>
            <a:chExt cx="2093" cy="1689"/>
          </a:xfrm>
        </p:grpSpPr>
        <p:sp>
          <p:nvSpPr>
            <p:cNvPr id="50181" name="Oval 5"/>
            <p:cNvSpPr>
              <a:spLocks noChangeArrowheads="1"/>
            </p:cNvSpPr>
            <p:nvPr/>
          </p:nvSpPr>
          <p:spPr bwMode="auto">
            <a:xfrm>
              <a:off x="584" y="2371"/>
              <a:ext cx="2093" cy="135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Text Box 6"/>
            <p:cNvSpPr txBox="1">
              <a:spLocks noChangeArrowheads="1"/>
            </p:cNvSpPr>
            <p:nvPr/>
          </p:nvSpPr>
          <p:spPr bwMode="auto">
            <a:xfrm>
              <a:off x="1173" y="3769"/>
              <a:ext cx="9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Population</a:t>
              </a:r>
            </a:p>
          </p:txBody>
        </p:sp>
      </p:grpSp>
      <p:grpSp>
        <p:nvGrpSpPr>
          <p:cNvPr id="50183" name="Group 7"/>
          <p:cNvGrpSpPr>
            <a:grpSpLocks/>
          </p:cNvGrpSpPr>
          <p:nvPr/>
        </p:nvGrpSpPr>
        <p:grpSpPr bwMode="auto">
          <a:xfrm>
            <a:off x="7597775" y="3211512"/>
            <a:ext cx="1371600" cy="1474788"/>
            <a:chOff x="3832" y="2761"/>
            <a:chExt cx="864" cy="929"/>
          </a:xfrm>
        </p:grpSpPr>
        <p:sp>
          <p:nvSpPr>
            <p:cNvPr id="50184" name="Oval 8"/>
            <p:cNvSpPr>
              <a:spLocks noChangeArrowheads="1"/>
            </p:cNvSpPr>
            <p:nvPr/>
          </p:nvSpPr>
          <p:spPr bwMode="auto">
            <a:xfrm>
              <a:off x="3837" y="2761"/>
              <a:ext cx="585" cy="509"/>
            </a:xfrm>
            <a:prstGeom prst="ellipse">
              <a:avLst/>
            </a:prstGeom>
            <a:solidFill>
              <a:srgbClr val="EFC0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5" name="Text Box 9"/>
            <p:cNvSpPr txBox="1">
              <a:spLocks noChangeArrowheads="1"/>
            </p:cNvSpPr>
            <p:nvPr/>
          </p:nvSpPr>
          <p:spPr bwMode="auto">
            <a:xfrm>
              <a:off x="3832" y="3459"/>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Sample</a:t>
              </a:r>
            </a:p>
          </p:txBody>
        </p:sp>
      </p:grpSp>
      <p:grpSp>
        <p:nvGrpSpPr>
          <p:cNvPr id="50199" name="Group 23"/>
          <p:cNvGrpSpPr>
            <a:grpSpLocks/>
          </p:cNvGrpSpPr>
          <p:nvPr/>
        </p:nvGrpSpPr>
        <p:grpSpPr bwMode="auto">
          <a:xfrm>
            <a:off x="614363" y="3182937"/>
            <a:ext cx="3160712" cy="757238"/>
            <a:chOff x="635" y="2752"/>
            <a:chExt cx="1991" cy="477"/>
          </a:xfrm>
        </p:grpSpPr>
        <p:sp>
          <p:nvSpPr>
            <p:cNvPr id="50193" name="Line 17"/>
            <p:cNvSpPr>
              <a:spLocks noChangeShapeType="1"/>
            </p:cNvSpPr>
            <p:nvPr/>
          </p:nvSpPr>
          <p:spPr bwMode="auto">
            <a:xfrm flipV="1">
              <a:off x="695" y="2752"/>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8" name="Line 22"/>
            <p:cNvSpPr>
              <a:spLocks noChangeShapeType="1"/>
            </p:cNvSpPr>
            <p:nvPr/>
          </p:nvSpPr>
          <p:spPr bwMode="auto">
            <a:xfrm>
              <a:off x="635" y="3227"/>
              <a:ext cx="1991"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11" name="AutoShape 35"/>
          <p:cNvSpPr>
            <a:spLocks noChangeArrowheads="1"/>
          </p:cNvSpPr>
          <p:nvPr/>
        </p:nvSpPr>
        <p:spPr bwMode="auto">
          <a:xfrm>
            <a:off x="3021013" y="4341812"/>
            <a:ext cx="1558925" cy="390525"/>
          </a:xfrm>
          <a:prstGeom prst="rightArrow">
            <a:avLst>
              <a:gd name="adj1" fmla="val 50000"/>
              <a:gd name="adj2" fmla="val 9979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2" name="AutoShape 36"/>
          <p:cNvSpPr>
            <a:spLocks noChangeArrowheads="1"/>
          </p:cNvSpPr>
          <p:nvPr/>
        </p:nvSpPr>
        <p:spPr bwMode="auto">
          <a:xfrm>
            <a:off x="3078163" y="2598737"/>
            <a:ext cx="1558925" cy="390525"/>
          </a:xfrm>
          <a:prstGeom prst="rightArrow">
            <a:avLst>
              <a:gd name="adj1" fmla="val 50000"/>
              <a:gd name="adj2" fmla="val 9979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3" name="AutoShape 37"/>
          <p:cNvSpPr>
            <a:spLocks noChangeArrowheads="1"/>
          </p:cNvSpPr>
          <p:nvPr/>
        </p:nvSpPr>
        <p:spPr bwMode="auto">
          <a:xfrm>
            <a:off x="3257550" y="3382962"/>
            <a:ext cx="1558925" cy="390525"/>
          </a:xfrm>
          <a:prstGeom prst="rightArrow">
            <a:avLst>
              <a:gd name="adj1" fmla="val 50000"/>
              <a:gd name="adj2" fmla="val 9979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17" name="Group 41"/>
          <p:cNvGrpSpPr>
            <a:grpSpLocks/>
          </p:cNvGrpSpPr>
          <p:nvPr/>
        </p:nvGrpSpPr>
        <p:grpSpPr bwMode="auto">
          <a:xfrm>
            <a:off x="4821238" y="2286000"/>
            <a:ext cx="1693862" cy="806450"/>
            <a:chOff x="2981" y="2203"/>
            <a:chExt cx="1067" cy="508"/>
          </a:xfrm>
        </p:grpSpPr>
        <p:sp>
          <p:nvSpPr>
            <p:cNvPr id="50204" name="Oval 28"/>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4" name="Text Box 38"/>
            <p:cNvSpPr txBox="1">
              <a:spLocks noChangeArrowheads="1"/>
            </p:cNvSpPr>
            <p:nvPr/>
          </p:nvSpPr>
          <p:spPr bwMode="auto">
            <a:xfrm>
              <a:off x="3209" y="2341"/>
              <a:ext cx="7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Strata 1</a:t>
              </a:r>
            </a:p>
          </p:txBody>
        </p:sp>
      </p:grpSp>
      <p:grpSp>
        <p:nvGrpSpPr>
          <p:cNvPr id="50218" name="Group 42"/>
          <p:cNvGrpSpPr>
            <a:grpSpLocks/>
          </p:cNvGrpSpPr>
          <p:nvPr/>
        </p:nvGrpSpPr>
        <p:grpSpPr bwMode="auto">
          <a:xfrm>
            <a:off x="4972050" y="3265487"/>
            <a:ext cx="1801813" cy="847725"/>
            <a:chOff x="3076" y="2820"/>
            <a:chExt cx="1135" cy="534"/>
          </a:xfrm>
        </p:grpSpPr>
        <p:sp>
          <p:nvSpPr>
            <p:cNvPr id="50205" name="Oval 29"/>
            <p:cNvSpPr>
              <a:spLocks noChangeArrowheads="1"/>
            </p:cNvSpPr>
            <p:nvPr/>
          </p:nvSpPr>
          <p:spPr bwMode="auto">
            <a:xfrm>
              <a:off x="3076" y="2820"/>
              <a:ext cx="1135" cy="53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5" name="Text Box 39"/>
            <p:cNvSpPr txBox="1">
              <a:spLocks noChangeArrowheads="1"/>
            </p:cNvSpPr>
            <p:nvPr/>
          </p:nvSpPr>
          <p:spPr bwMode="auto">
            <a:xfrm>
              <a:off x="3313" y="2974"/>
              <a:ext cx="7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Strata 2</a:t>
              </a:r>
            </a:p>
          </p:txBody>
        </p:sp>
      </p:grpSp>
      <p:grpSp>
        <p:nvGrpSpPr>
          <p:cNvPr id="50219" name="Group 43"/>
          <p:cNvGrpSpPr>
            <a:grpSpLocks/>
          </p:cNvGrpSpPr>
          <p:nvPr/>
        </p:nvGrpSpPr>
        <p:grpSpPr bwMode="auto">
          <a:xfrm>
            <a:off x="4821238" y="4208462"/>
            <a:ext cx="1828800" cy="739775"/>
            <a:chOff x="2981" y="3414"/>
            <a:chExt cx="1152" cy="466"/>
          </a:xfrm>
        </p:grpSpPr>
        <p:sp>
          <p:nvSpPr>
            <p:cNvPr id="50206" name="Oval 30"/>
            <p:cNvSpPr>
              <a:spLocks noChangeArrowheads="1"/>
            </p:cNvSpPr>
            <p:nvPr/>
          </p:nvSpPr>
          <p:spPr bwMode="auto">
            <a:xfrm>
              <a:off x="2981" y="3414"/>
              <a:ext cx="1152" cy="46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6" name="Text Box 40"/>
            <p:cNvSpPr txBox="1">
              <a:spLocks noChangeArrowheads="1"/>
            </p:cNvSpPr>
            <p:nvPr/>
          </p:nvSpPr>
          <p:spPr bwMode="auto">
            <a:xfrm>
              <a:off x="3248" y="3531"/>
              <a:ext cx="7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Strata 3</a:t>
              </a:r>
            </a:p>
          </p:txBody>
        </p:sp>
      </p:grpSp>
      <p:sp>
        <p:nvSpPr>
          <p:cNvPr id="50220" name="Line 44"/>
          <p:cNvSpPr>
            <a:spLocks noChangeShapeType="1"/>
          </p:cNvSpPr>
          <p:nvPr/>
        </p:nvSpPr>
        <p:spPr bwMode="auto">
          <a:xfrm>
            <a:off x="5857875" y="2433637"/>
            <a:ext cx="2165350" cy="954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1" name="Line 45"/>
          <p:cNvSpPr>
            <a:spLocks noChangeShapeType="1"/>
          </p:cNvSpPr>
          <p:nvPr/>
        </p:nvSpPr>
        <p:spPr bwMode="auto">
          <a:xfrm>
            <a:off x="5656263" y="3468687"/>
            <a:ext cx="2205037" cy="93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2" name="Line 46"/>
          <p:cNvSpPr>
            <a:spLocks noChangeShapeType="1"/>
          </p:cNvSpPr>
          <p:nvPr/>
        </p:nvSpPr>
        <p:spPr bwMode="auto">
          <a:xfrm flipV="1">
            <a:off x="6435725" y="3602037"/>
            <a:ext cx="1774825" cy="176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Line 47"/>
          <p:cNvSpPr>
            <a:spLocks noChangeShapeType="1"/>
          </p:cNvSpPr>
          <p:nvPr/>
        </p:nvSpPr>
        <p:spPr bwMode="auto">
          <a:xfrm flipV="1">
            <a:off x="6315075" y="3790950"/>
            <a:ext cx="1720850" cy="847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4" name="Line 48"/>
          <p:cNvSpPr>
            <a:spLocks noChangeShapeType="1"/>
          </p:cNvSpPr>
          <p:nvPr/>
        </p:nvSpPr>
        <p:spPr bwMode="auto">
          <a:xfrm>
            <a:off x="5064125" y="2635250"/>
            <a:ext cx="2986088" cy="846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5" name="Line 49"/>
          <p:cNvSpPr>
            <a:spLocks noChangeShapeType="1"/>
          </p:cNvSpPr>
          <p:nvPr/>
        </p:nvSpPr>
        <p:spPr bwMode="auto">
          <a:xfrm flipV="1">
            <a:off x="5588000" y="3709987"/>
            <a:ext cx="2676525" cy="700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6" name="Line 50"/>
          <p:cNvSpPr>
            <a:spLocks noChangeShapeType="1"/>
          </p:cNvSpPr>
          <p:nvPr/>
        </p:nvSpPr>
        <p:spPr bwMode="auto">
          <a:xfrm flipV="1">
            <a:off x="5386388" y="3535362"/>
            <a:ext cx="2944812" cy="295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7" name="Line 51"/>
          <p:cNvSpPr>
            <a:spLocks noChangeShapeType="1"/>
          </p:cNvSpPr>
          <p:nvPr/>
        </p:nvSpPr>
        <p:spPr bwMode="auto">
          <a:xfrm flipV="1">
            <a:off x="5843588" y="3898900"/>
            <a:ext cx="2420937" cy="873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8" name="Line 52"/>
          <p:cNvSpPr>
            <a:spLocks noChangeShapeType="1"/>
          </p:cNvSpPr>
          <p:nvPr/>
        </p:nvSpPr>
        <p:spPr bwMode="auto">
          <a:xfrm>
            <a:off x="5656263" y="2566987"/>
            <a:ext cx="2581275" cy="874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4"/>
          </p:nvPr>
        </p:nvSpPr>
        <p:spPr/>
        <p:txBody>
          <a:bodyPr/>
          <a:lstStyle/>
          <a:p>
            <a:fld id="{A9A949EE-02F8-4E24-B346-EA33FC0EA551}" type="slidenum">
              <a:rPr lang="en-US" smtClean="0"/>
              <a:t>20</a:t>
            </a:fld>
            <a:endParaRPr lang="en-US"/>
          </a:p>
        </p:txBody>
      </p:sp>
    </p:spTree>
    <p:extLst>
      <p:ext uri="{BB962C8B-B14F-4D97-AF65-F5344CB8AC3E}">
        <p14:creationId xmlns:p14="http://schemas.microsoft.com/office/powerpoint/2010/main" val="123406672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200"/>
                                        </p:tgtEl>
                                        <p:attrNameLst>
                                          <p:attrName>style.visibility</p:attrName>
                                        </p:attrNameLst>
                                      </p:cBhvr>
                                      <p:to>
                                        <p:strVal val="visible"/>
                                      </p:to>
                                    </p:set>
                                    <p:animEffect transition="in" filter="dissolve">
                                      <p:cBhvr>
                                        <p:cTn id="7" dur="500"/>
                                        <p:tgtEl>
                                          <p:spTgt spid="50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019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50212"/>
                                        </p:tgtEl>
                                        <p:attrNameLst>
                                          <p:attrName>style.visibility</p:attrName>
                                        </p:attrNameLst>
                                      </p:cBhvr>
                                      <p:to>
                                        <p:strVal val="visible"/>
                                      </p:to>
                                    </p:set>
                                    <p:anim calcmode="lin" valueType="num">
                                      <p:cBhvr additive="base">
                                        <p:cTn id="16" dur="500" fill="hold"/>
                                        <p:tgtEl>
                                          <p:spTgt spid="50212"/>
                                        </p:tgtEl>
                                        <p:attrNameLst>
                                          <p:attrName>ppt_x</p:attrName>
                                        </p:attrNameLst>
                                      </p:cBhvr>
                                      <p:tavLst>
                                        <p:tav tm="0">
                                          <p:val>
                                            <p:strVal val="0-#ppt_w/2"/>
                                          </p:val>
                                        </p:tav>
                                        <p:tav tm="100000">
                                          <p:val>
                                            <p:strVal val="#ppt_x"/>
                                          </p:val>
                                        </p:tav>
                                      </p:tavLst>
                                    </p:anim>
                                    <p:anim calcmode="lin" valueType="num">
                                      <p:cBhvr additive="base">
                                        <p:cTn id="17" dur="500" fill="hold"/>
                                        <p:tgtEl>
                                          <p:spTgt spid="5021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0217"/>
                                        </p:tgtEl>
                                        <p:attrNameLst>
                                          <p:attrName>style.visibility</p:attrName>
                                        </p:attrNameLst>
                                      </p:cBhvr>
                                      <p:to>
                                        <p:strVal val="visible"/>
                                      </p:to>
                                    </p:set>
                                    <p:animEffect transition="in" filter="dissolve">
                                      <p:cBhvr>
                                        <p:cTn id="22" dur="500"/>
                                        <p:tgtEl>
                                          <p:spTgt spid="502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0213"/>
                                        </p:tgtEl>
                                        <p:attrNameLst>
                                          <p:attrName>style.visibility</p:attrName>
                                        </p:attrNameLst>
                                      </p:cBhvr>
                                      <p:to>
                                        <p:strVal val="visible"/>
                                      </p:to>
                                    </p:set>
                                    <p:anim calcmode="lin" valueType="num">
                                      <p:cBhvr additive="base">
                                        <p:cTn id="27" dur="500" fill="hold"/>
                                        <p:tgtEl>
                                          <p:spTgt spid="50213"/>
                                        </p:tgtEl>
                                        <p:attrNameLst>
                                          <p:attrName>ppt_x</p:attrName>
                                        </p:attrNameLst>
                                      </p:cBhvr>
                                      <p:tavLst>
                                        <p:tav tm="0">
                                          <p:val>
                                            <p:strVal val="0-#ppt_w/2"/>
                                          </p:val>
                                        </p:tav>
                                        <p:tav tm="100000">
                                          <p:val>
                                            <p:strVal val="#ppt_x"/>
                                          </p:val>
                                        </p:tav>
                                      </p:tavLst>
                                    </p:anim>
                                    <p:anim calcmode="lin" valueType="num">
                                      <p:cBhvr additive="base">
                                        <p:cTn id="28" dur="500" fill="hold"/>
                                        <p:tgtEl>
                                          <p:spTgt spid="5021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50218"/>
                                        </p:tgtEl>
                                        <p:attrNameLst>
                                          <p:attrName>style.visibility</p:attrName>
                                        </p:attrNameLst>
                                      </p:cBhvr>
                                      <p:to>
                                        <p:strVal val="visible"/>
                                      </p:to>
                                    </p:set>
                                    <p:animEffect transition="in" filter="dissolve">
                                      <p:cBhvr>
                                        <p:cTn id="33" dur="500"/>
                                        <p:tgtEl>
                                          <p:spTgt spid="502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0211"/>
                                        </p:tgtEl>
                                        <p:attrNameLst>
                                          <p:attrName>style.visibility</p:attrName>
                                        </p:attrNameLst>
                                      </p:cBhvr>
                                      <p:to>
                                        <p:strVal val="visible"/>
                                      </p:to>
                                    </p:set>
                                    <p:anim calcmode="lin" valueType="num">
                                      <p:cBhvr additive="base">
                                        <p:cTn id="38" dur="500" fill="hold"/>
                                        <p:tgtEl>
                                          <p:spTgt spid="50211"/>
                                        </p:tgtEl>
                                        <p:attrNameLst>
                                          <p:attrName>ppt_x</p:attrName>
                                        </p:attrNameLst>
                                      </p:cBhvr>
                                      <p:tavLst>
                                        <p:tav tm="0">
                                          <p:val>
                                            <p:strVal val="0-#ppt_w/2"/>
                                          </p:val>
                                        </p:tav>
                                        <p:tav tm="100000">
                                          <p:val>
                                            <p:strVal val="#ppt_x"/>
                                          </p:val>
                                        </p:tav>
                                      </p:tavLst>
                                    </p:anim>
                                    <p:anim calcmode="lin" valueType="num">
                                      <p:cBhvr additive="base">
                                        <p:cTn id="39" dur="500" fill="hold"/>
                                        <p:tgtEl>
                                          <p:spTgt spid="50211"/>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50219"/>
                                        </p:tgtEl>
                                        <p:attrNameLst>
                                          <p:attrName>style.visibility</p:attrName>
                                        </p:attrNameLst>
                                      </p:cBhvr>
                                      <p:to>
                                        <p:strVal val="visible"/>
                                      </p:to>
                                    </p:set>
                                    <p:animEffect transition="in" filter="dissolve">
                                      <p:cBhvr>
                                        <p:cTn id="44" dur="500"/>
                                        <p:tgtEl>
                                          <p:spTgt spid="502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50224"/>
                                        </p:tgtEl>
                                        <p:attrNameLst>
                                          <p:attrName>style.visibility</p:attrName>
                                        </p:attrNameLst>
                                      </p:cBhvr>
                                      <p:to>
                                        <p:strVal val="visible"/>
                                      </p:to>
                                    </p:set>
                                    <p:anim calcmode="lin" valueType="num">
                                      <p:cBhvr>
                                        <p:cTn id="49" dur="1000" fill="hold"/>
                                        <p:tgtEl>
                                          <p:spTgt spid="50224"/>
                                        </p:tgtEl>
                                        <p:attrNameLst>
                                          <p:attrName>ppt_w</p:attrName>
                                        </p:attrNameLst>
                                      </p:cBhvr>
                                      <p:tavLst>
                                        <p:tav tm="0">
                                          <p:val>
                                            <p:fltVal val="0"/>
                                          </p:val>
                                        </p:tav>
                                        <p:tav tm="100000">
                                          <p:val>
                                            <p:strVal val="#ppt_w"/>
                                          </p:val>
                                        </p:tav>
                                      </p:tavLst>
                                    </p:anim>
                                    <p:anim calcmode="lin" valueType="num">
                                      <p:cBhvr>
                                        <p:cTn id="50" dur="1000" fill="hold"/>
                                        <p:tgtEl>
                                          <p:spTgt spid="50224"/>
                                        </p:tgtEl>
                                        <p:attrNameLst>
                                          <p:attrName>ppt_h</p:attrName>
                                        </p:attrNameLst>
                                      </p:cBhvr>
                                      <p:tavLst>
                                        <p:tav tm="0">
                                          <p:val>
                                            <p:fltVal val="0"/>
                                          </p:val>
                                        </p:tav>
                                        <p:tav tm="100000">
                                          <p:val>
                                            <p:strVal val="#ppt_h"/>
                                          </p:val>
                                        </p:tav>
                                      </p:tavLst>
                                    </p:anim>
                                    <p:anim calcmode="lin" valueType="num">
                                      <p:cBhvr>
                                        <p:cTn id="51" dur="1000" fill="hold"/>
                                        <p:tgtEl>
                                          <p:spTgt spid="50224"/>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502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50220"/>
                                        </p:tgtEl>
                                        <p:attrNameLst>
                                          <p:attrName>style.visibility</p:attrName>
                                        </p:attrNameLst>
                                      </p:cBhvr>
                                      <p:to>
                                        <p:strVal val="visible"/>
                                      </p:to>
                                    </p:set>
                                    <p:anim calcmode="lin" valueType="num">
                                      <p:cBhvr>
                                        <p:cTn id="57" dur="1000" fill="hold"/>
                                        <p:tgtEl>
                                          <p:spTgt spid="50220"/>
                                        </p:tgtEl>
                                        <p:attrNameLst>
                                          <p:attrName>ppt_w</p:attrName>
                                        </p:attrNameLst>
                                      </p:cBhvr>
                                      <p:tavLst>
                                        <p:tav tm="0">
                                          <p:val>
                                            <p:fltVal val="0"/>
                                          </p:val>
                                        </p:tav>
                                        <p:tav tm="100000">
                                          <p:val>
                                            <p:strVal val="#ppt_w"/>
                                          </p:val>
                                        </p:tav>
                                      </p:tavLst>
                                    </p:anim>
                                    <p:anim calcmode="lin" valueType="num">
                                      <p:cBhvr>
                                        <p:cTn id="58" dur="1000" fill="hold"/>
                                        <p:tgtEl>
                                          <p:spTgt spid="50220"/>
                                        </p:tgtEl>
                                        <p:attrNameLst>
                                          <p:attrName>ppt_h</p:attrName>
                                        </p:attrNameLst>
                                      </p:cBhvr>
                                      <p:tavLst>
                                        <p:tav tm="0">
                                          <p:val>
                                            <p:fltVal val="0"/>
                                          </p:val>
                                        </p:tav>
                                        <p:tav tm="100000">
                                          <p:val>
                                            <p:strVal val="#ppt_h"/>
                                          </p:val>
                                        </p:tav>
                                      </p:tavLst>
                                    </p:anim>
                                    <p:anim calcmode="lin" valueType="num">
                                      <p:cBhvr>
                                        <p:cTn id="59" dur="1000" fill="hold"/>
                                        <p:tgtEl>
                                          <p:spTgt spid="50220"/>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502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5" presetClass="entr" presetSubtype="0" fill="hold" grpId="0" nodeType="clickEffect">
                                  <p:stCondLst>
                                    <p:cond delay="0"/>
                                  </p:stCondLst>
                                  <p:childTnLst>
                                    <p:set>
                                      <p:cBhvr>
                                        <p:cTn id="64" dur="1" fill="hold">
                                          <p:stCondLst>
                                            <p:cond delay="0"/>
                                          </p:stCondLst>
                                        </p:cTn>
                                        <p:tgtEl>
                                          <p:spTgt spid="50228"/>
                                        </p:tgtEl>
                                        <p:attrNameLst>
                                          <p:attrName>style.visibility</p:attrName>
                                        </p:attrNameLst>
                                      </p:cBhvr>
                                      <p:to>
                                        <p:strVal val="visible"/>
                                      </p:to>
                                    </p:set>
                                    <p:anim calcmode="lin" valueType="num">
                                      <p:cBhvr>
                                        <p:cTn id="65" dur="1000" fill="hold"/>
                                        <p:tgtEl>
                                          <p:spTgt spid="50228"/>
                                        </p:tgtEl>
                                        <p:attrNameLst>
                                          <p:attrName>ppt_w</p:attrName>
                                        </p:attrNameLst>
                                      </p:cBhvr>
                                      <p:tavLst>
                                        <p:tav tm="0">
                                          <p:val>
                                            <p:fltVal val="0"/>
                                          </p:val>
                                        </p:tav>
                                        <p:tav tm="100000">
                                          <p:val>
                                            <p:strVal val="#ppt_w"/>
                                          </p:val>
                                        </p:tav>
                                      </p:tavLst>
                                    </p:anim>
                                    <p:anim calcmode="lin" valueType="num">
                                      <p:cBhvr>
                                        <p:cTn id="66" dur="1000" fill="hold"/>
                                        <p:tgtEl>
                                          <p:spTgt spid="50228"/>
                                        </p:tgtEl>
                                        <p:attrNameLst>
                                          <p:attrName>ppt_h</p:attrName>
                                        </p:attrNameLst>
                                      </p:cBhvr>
                                      <p:tavLst>
                                        <p:tav tm="0">
                                          <p:val>
                                            <p:fltVal val="0"/>
                                          </p:val>
                                        </p:tav>
                                        <p:tav tm="100000">
                                          <p:val>
                                            <p:strVal val="#ppt_h"/>
                                          </p:val>
                                        </p:tav>
                                      </p:tavLst>
                                    </p:anim>
                                    <p:anim calcmode="lin" valueType="num">
                                      <p:cBhvr>
                                        <p:cTn id="67" dur="1000" fill="hold"/>
                                        <p:tgtEl>
                                          <p:spTgt spid="50228"/>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502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5" presetClass="entr" presetSubtype="0" fill="hold" grpId="0" nodeType="clickEffect">
                                  <p:stCondLst>
                                    <p:cond delay="0"/>
                                  </p:stCondLst>
                                  <p:childTnLst>
                                    <p:set>
                                      <p:cBhvr>
                                        <p:cTn id="72" dur="1" fill="hold">
                                          <p:stCondLst>
                                            <p:cond delay="0"/>
                                          </p:stCondLst>
                                        </p:cTn>
                                        <p:tgtEl>
                                          <p:spTgt spid="50222"/>
                                        </p:tgtEl>
                                        <p:attrNameLst>
                                          <p:attrName>style.visibility</p:attrName>
                                        </p:attrNameLst>
                                      </p:cBhvr>
                                      <p:to>
                                        <p:strVal val="visible"/>
                                      </p:to>
                                    </p:set>
                                    <p:anim calcmode="lin" valueType="num">
                                      <p:cBhvr>
                                        <p:cTn id="73" dur="1000" fill="hold"/>
                                        <p:tgtEl>
                                          <p:spTgt spid="50222"/>
                                        </p:tgtEl>
                                        <p:attrNameLst>
                                          <p:attrName>ppt_w</p:attrName>
                                        </p:attrNameLst>
                                      </p:cBhvr>
                                      <p:tavLst>
                                        <p:tav tm="0">
                                          <p:val>
                                            <p:fltVal val="0"/>
                                          </p:val>
                                        </p:tav>
                                        <p:tav tm="100000">
                                          <p:val>
                                            <p:strVal val="#ppt_w"/>
                                          </p:val>
                                        </p:tav>
                                      </p:tavLst>
                                    </p:anim>
                                    <p:anim calcmode="lin" valueType="num">
                                      <p:cBhvr>
                                        <p:cTn id="74" dur="1000" fill="hold"/>
                                        <p:tgtEl>
                                          <p:spTgt spid="50222"/>
                                        </p:tgtEl>
                                        <p:attrNameLst>
                                          <p:attrName>ppt_h</p:attrName>
                                        </p:attrNameLst>
                                      </p:cBhvr>
                                      <p:tavLst>
                                        <p:tav tm="0">
                                          <p:val>
                                            <p:fltVal val="0"/>
                                          </p:val>
                                        </p:tav>
                                        <p:tav tm="100000">
                                          <p:val>
                                            <p:strVal val="#ppt_h"/>
                                          </p:val>
                                        </p:tav>
                                      </p:tavLst>
                                    </p:anim>
                                    <p:anim calcmode="lin" valueType="num">
                                      <p:cBhvr>
                                        <p:cTn id="75" dur="1000" fill="hold"/>
                                        <p:tgtEl>
                                          <p:spTgt spid="50222"/>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502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5" presetClass="entr" presetSubtype="0" fill="hold" grpId="0" nodeType="clickEffect">
                                  <p:stCondLst>
                                    <p:cond delay="0"/>
                                  </p:stCondLst>
                                  <p:childTnLst>
                                    <p:set>
                                      <p:cBhvr>
                                        <p:cTn id="80" dur="1" fill="hold">
                                          <p:stCondLst>
                                            <p:cond delay="0"/>
                                          </p:stCondLst>
                                        </p:cTn>
                                        <p:tgtEl>
                                          <p:spTgt spid="50221"/>
                                        </p:tgtEl>
                                        <p:attrNameLst>
                                          <p:attrName>style.visibility</p:attrName>
                                        </p:attrNameLst>
                                      </p:cBhvr>
                                      <p:to>
                                        <p:strVal val="visible"/>
                                      </p:to>
                                    </p:set>
                                    <p:anim calcmode="lin" valueType="num">
                                      <p:cBhvr>
                                        <p:cTn id="81" dur="1000" fill="hold"/>
                                        <p:tgtEl>
                                          <p:spTgt spid="50221"/>
                                        </p:tgtEl>
                                        <p:attrNameLst>
                                          <p:attrName>ppt_w</p:attrName>
                                        </p:attrNameLst>
                                      </p:cBhvr>
                                      <p:tavLst>
                                        <p:tav tm="0">
                                          <p:val>
                                            <p:fltVal val="0"/>
                                          </p:val>
                                        </p:tav>
                                        <p:tav tm="100000">
                                          <p:val>
                                            <p:strVal val="#ppt_w"/>
                                          </p:val>
                                        </p:tav>
                                      </p:tavLst>
                                    </p:anim>
                                    <p:anim calcmode="lin" valueType="num">
                                      <p:cBhvr>
                                        <p:cTn id="82" dur="1000" fill="hold"/>
                                        <p:tgtEl>
                                          <p:spTgt spid="50221"/>
                                        </p:tgtEl>
                                        <p:attrNameLst>
                                          <p:attrName>ppt_h</p:attrName>
                                        </p:attrNameLst>
                                      </p:cBhvr>
                                      <p:tavLst>
                                        <p:tav tm="0">
                                          <p:val>
                                            <p:fltVal val="0"/>
                                          </p:val>
                                        </p:tav>
                                        <p:tav tm="100000">
                                          <p:val>
                                            <p:strVal val="#ppt_h"/>
                                          </p:val>
                                        </p:tav>
                                      </p:tavLst>
                                    </p:anim>
                                    <p:anim calcmode="lin" valueType="num">
                                      <p:cBhvr>
                                        <p:cTn id="83" dur="1000" fill="hold"/>
                                        <p:tgtEl>
                                          <p:spTgt spid="50221"/>
                                        </p:tgtEl>
                                        <p:attrNameLst>
                                          <p:attrName>ppt_x</p:attrName>
                                        </p:attrNameLst>
                                      </p:cBhvr>
                                      <p:tavLst>
                                        <p:tav tm="0" fmla="#ppt_x+(cos(-2*pi*(1-$))*-#ppt_x-sin(-2*pi*(1-$))*(1-#ppt_y))*(1-$)">
                                          <p:val>
                                            <p:fltVal val="0"/>
                                          </p:val>
                                        </p:tav>
                                        <p:tav tm="100000">
                                          <p:val>
                                            <p:fltVal val="1"/>
                                          </p:val>
                                        </p:tav>
                                      </p:tavLst>
                                    </p:anim>
                                    <p:anim calcmode="lin" valueType="num">
                                      <p:cBhvr>
                                        <p:cTn id="84" dur="1000" fill="hold"/>
                                        <p:tgtEl>
                                          <p:spTgt spid="502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5" presetClass="entr" presetSubtype="0" fill="hold" grpId="0" nodeType="clickEffect">
                                  <p:stCondLst>
                                    <p:cond delay="0"/>
                                  </p:stCondLst>
                                  <p:childTnLst>
                                    <p:set>
                                      <p:cBhvr>
                                        <p:cTn id="88" dur="1" fill="hold">
                                          <p:stCondLst>
                                            <p:cond delay="0"/>
                                          </p:stCondLst>
                                        </p:cTn>
                                        <p:tgtEl>
                                          <p:spTgt spid="50226"/>
                                        </p:tgtEl>
                                        <p:attrNameLst>
                                          <p:attrName>style.visibility</p:attrName>
                                        </p:attrNameLst>
                                      </p:cBhvr>
                                      <p:to>
                                        <p:strVal val="visible"/>
                                      </p:to>
                                    </p:set>
                                    <p:anim calcmode="lin" valueType="num">
                                      <p:cBhvr>
                                        <p:cTn id="89" dur="1000" fill="hold"/>
                                        <p:tgtEl>
                                          <p:spTgt spid="50226"/>
                                        </p:tgtEl>
                                        <p:attrNameLst>
                                          <p:attrName>ppt_w</p:attrName>
                                        </p:attrNameLst>
                                      </p:cBhvr>
                                      <p:tavLst>
                                        <p:tav tm="0">
                                          <p:val>
                                            <p:fltVal val="0"/>
                                          </p:val>
                                        </p:tav>
                                        <p:tav tm="100000">
                                          <p:val>
                                            <p:strVal val="#ppt_w"/>
                                          </p:val>
                                        </p:tav>
                                      </p:tavLst>
                                    </p:anim>
                                    <p:anim calcmode="lin" valueType="num">
                                      <p:cBhvr>
                                        <p:cTn id="90" dur="1000" fill="hold"/>
                                        <p:tgtEl>
                                          <p:spTgt spid="50226"/>
                                        </p:tgtEl>
                                        <p:attrNameLst>
                                          <p:attrName>ppt_h</p:attrName>
                                        </p:attrNameLst>
                                      </p:cBhvr>
                                      <p:tavLst>
                                        <p:tav tm="0">
                                          <p:val>
                                            <p:fltVal val="0"/>
                                          </p:val>
                                        </p:tav>
                                        <p:tav tm="100000">
                                          <p:val>
                                            <p:strVal val="#ppt_h"/>
                                          </p:val>
                                        </p:tav>
                                      </p:tavLst>
                                    </p:anim>
                                    <p:anim calcmode="lin" valueType="num">
                                      <p:cBhvr>
                                        <p:cTn id="91" dur="1000" fill="hold"/>
                                        <p:tgtEl>
                                          <p:spTgt spid="50226"/>
                                        </p:tgtEl>
                                        <p:attrNameLst>
                                          <p:attrName>ppt_x</p:attrName>
                                        </p:attrNameLst>
                                      </p:cBhvr>
                                      <p:tavLst>
                                        <p:tav tm="0" fmla="#ppt_x+(cos(-2*pi*(1-$))*-#ppt_x-sin(-2*pi*(1-$))*(1-#ppt_y))*(1-$)">
                                          <p:val>
                                            <p:fltVal val="0"/>
                                          </p:val>
                                        </p:tav>
                                        <p:tav tm="100000">
                                          <p:val>
                                            <p:fltVal val="1"/>
                                          </p:val>
                                        </p:tav>
                                      </p:tavLst>
                                    </p:anim>
                                    <p:anim calcmode="lin" valueType="num">
                                      <p:cBhvr>
                                        <p:cTn id="92" dur="1000" fill="hold"/>
                                        <p:tgtEl>
                                          <p:spTgt spid="502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5" presetClass="entr" presetSubtype="0" fill="hold" grpId="0" nodeType="clickEffect">
                                  <p:stCondLst>
                                    <p:cond delay="0"/>
                                  </p:stCondLst>
                                  <p:childTnLst>
                                    <p:set>
                                      <p:cBhvr>
                                        <p:cTn id="96" dur="1" fill="hold">
                                          <p:stCondLst>
                                            <p:cond delay="0"/>
                                          </p:stCondLst>
                                        </p:cTn>
                                        <p:tgtEl>
                                          <p:spTgt spid="50227"/>
                                        </p:tgtEl>
                                        <p:attrNameLst>
                                          <p:attrName>style.visibility</p:attrName>
                                        </p:attrNameLst>
                                      </p:cBhvr>
                                      <p:to>
                                        <p:strVal val="visible"/>
                                      </p:to>
                                    </p:set>
                                    <p:anim calcmode="lin" valueType="num">
                                      <p:cBhvr>
                                        <p:cTn id="97" dur="1000" fill="hold"/>
                                        <p:tgtEl>
                                          <p:spTgt spid="50227"/>
                                        </p:tgtEl>
                                        <p:attrNameLst>
                                          <p:attrName>ppt_w</p:attrName>
                                        </p:attrNameLst>
                                      </p:cBhvr>
                                      <p:tavLst>
                                        <p:tav tm="0">
                                          <p:val>
                                            <p:fltVal val="0"/>
                                          </p:val>
                                        </p:tav>
                                        <p:tav tm="100000">
                                          <p:val>
                                            <p:strVal val="#ppt_w"/>
                                          </p:val>
                                        </p:tav>
                                      </p:tavLst>
                                    </p:anim>
                                    <p:anim calcmode="lin" valueType="num">
                                      <p:cBhvr>
                                        <p:cTn id="98" dur="1000" fill="hold"/>
                                        <p:tgtEl>
                                          <p:spTgt spid="50227"/>
                                        </p:tgtEl>
                                        <p:attrNameLst>
                                          <p:attrName>ppt_h</p:attrName>
                                        </p:attrNameLst>
                                      </p:cBhvr>
                                      <p:tavLst>
                                        <p:tav tm="0">
                                          <p:val>
                                            <p:fltVal val="0"/>
                                          </p:val>
                                        </p:tav>
                                        <p:tav tm="100000">
                                          <p:val>
                                            <p:strVal val="#ppt_h"/>
                                          </p:val>
                                        </p:tav>
                                      </p:tavLst>
                                    </p:anim>
                                    <p:anim calcmode="lin" valueType="num">
                                      <p:cBhvr>
                                        <p:cTn id="99" dur="1000" fill="hold"/>
                                        <p:tgtEl>
                                          <p:spTgt spid="50227"/>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502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5" presetClass="entr" presetSubtype="0" fill="hold" grpId="0" nodeType="clickEffect">
                                  <p:stCondLst>
                                    <p:cond delay="0"/>
                                  </p:stCondLst>
                                  <p:childTnLst>
                                    <p:set>
                                      <p:cBhvr>
                                        <p:cTn id="104" dur="1" fill="hold">
                                          <p:stCondLst>
                                            <p:cond delay="0"/>
                                          </p:stCondLst>
                                        </p:cTn>
                                        <p:tgtEl>
                                          <p:spTgt spid="50225"/>
                                        </p:tgtEl>
                                        <p:attrNameLst>
                                          <p:attrName>style.visibility</p:attrName>
                                        </p:attrNameLst>
                                      </p:cBhvr>
                                      <p:to>
                                        <p:strVal val="visible"/>
                                      </p:to>
                                    </p:set>
                                    <p:anim calcmode="lin" valueType="num">
                                      <p:cBhvr>
                                        <p:cTn id="105" dur="1000" fill="hold"/>
                                        <p:tgtEl>
                                          <p:spTgt spid="50225"/>
                                        </p:tgtEl>
                                        <p:attrNameLst>
                                          <p:attrName>ppt_w</p:attrName>
                                        </p:attrNameLst>
                                      </p:cBhvr>
                                      <p:tavLst>
                                        <p:tav tm="0">
                                          <p:val>
                                            <p:fltVal val="0"/>
                                          </p:val>
                                        </p:tav>
                                        <p:tav tm="100000">
                                          <p:val>
                                            <p:strVal val="#ppt_w"/>
                                          </p:val>
                                        </p:tav>
                                      </p:tavLst>
                                    </p:anim>
                                    <p:anim calcmode="lin" valueType="num">
                                      <p:cBhvr>
                                        <p:cTn id="106" dur="1000" fill="hold"/>
                                        <p:tgtEl>
                                          <p:spTgt spid="50225"/>
                                        </p:tgtEl>
                                        <p:attrNameLst>
                                          <p:attrName>ppt_h</p:attrName>
                                        </p:attrNameLst>
                                      </p:cBhvr>
                                      <p:tavLst>
                                        <p:tav tm="0">
                                          <p:val>
                                            <p:fltVal val="0"/>
                                          </p:val>
                                        </p:tav>
                                        <p:tav tm="100000">
                                          <p:val>
                                            <p:strVal val="#ppt_h"/>
                                          </p:val>
                                        </p:tav>
                                      </p:tavLst>
                                    </p:anim>
                                    <p:anim calcmode="lin" valueType="num">
                                      <p:cBhvr>
                                        <p:cTn id="107" dur="1000" fill="hold"/>
                                        <p:tgtEl>
                                          <p:spTgt spid="50225"/>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502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5" presetClass="entr" presetSubtype="0" fill="hold" grpId="0" nodeType="clickEffect">
                                  <p:stCondLst>
                                    <p:cond delay="0"/>
                                  </p:stCondLst>
                                  <p:childTnLst>
                                    <p:set>
                                      <p:cBhvr>
                                        <p:cTn id="112" dur="1" fill="hold">
                                          <p:stCondLst>
                                            <p:cond delay="0"/>
                                          </p:stCondLst>
                                        </p:cTn>
                                        <p:tgtEl>
                                          <p:spTgt spid="50223"/>
                                        </p:tgtEl>
                                        <p:attrNameLst>
                                          <p:attrName>style.visibility</p:attrName>
                                        </p:attrNameLst>
                                      </p:cBhvr>
                                      <p:to>
                                        <p:strVal val="visible"/>
                                      </p:to>
                                    </p:set>
                                    <p:anim calcmode="lin" valueType="num">
                                      <p:cBhvr>
                                        <p:cTn id="113" dur="1000" fill="hold"/>
                                        <p:tgtEl>
                                          <p:spTgt spid="50223"/>
                                        </p:tgtEl>
                                        <p:attrNameLst>
                                          <p:attrName>ppt_w</p:attrName>
                                        </p:attrNameLst>
                                      </p:cBhvr>
                                      <p:tavLst>
                                        <p:tav tm="0">
                                          <p:val>
                                            <p:fltVal val="0"/>
                                          </p:val>
                                        </p:tav>
                                        <p:tav tm="100000">
                                          <p:val>
                                            <p:strVal val="#ppt_w"/>
                                          </p:val>
                                        </p:tav>
                                      </p:tavLst>
                                    </p:anim>
                                    <p:anim calcmode="lin" valueType="num">
                                      <p:cBhvr>
                                        <p:cTn id="114" dur="1000" fill="hold"/>
                                        <p:tgtEl>
                                          <p:spTgt spid="50223"/>
                                        </p:tgtEl>
                                        <p:attrNameLst>
                                          <p:attrName>ppt_h</p:attrName>
                                        </p:attrNameLst>
                                      </p:cBhvr>
                                      <p:tavLst>
                                        <p:tav tm="0">
                                          <p:val>
                                            <p:fltVal val="0"/>
                                          </p:val>
                                        </p:tav>
                                        <p:tav tm="100000">
                                          <p:val>
                                            <p:strVal val="#ppt_h"/>
                                          </p:val>
                                        </p:tav>
                                      </p:tavLst>
                                    </p:anim>
                                    <p:anim calcmode="lin" valueType="num">
                                      <p:cBhvr>
                                        <p:cTn id="115" dur="1000" fill="hold"/>
                                        <p:tgtEl>
                                          <p:spTgt spid="50223"/>
                                        </p:tgtEl>
                                        <p:attrNameLst>
                                          <p:attrName>ppt_x</p:attrName>
                                        </p:attrNameLst>
                                      </p:cBhvr>
                                      <p:tavLst>
                                        <p:tav tm="0" fmla="#ppt_x+(cos(-2*pi*(1-$))*-#ppt_x-sin(-2*pi*(1-$))*(1-#ppt_y))*(1-$)">
                                          <p:val>
                                            <p:fltVal val="0"/>
                                          </p:val>
                                        </p:tav>
                                        <p:tav tm="100000">
                                          <p:val>
                                            <p:fltVal val="1"/>
                                          </p:val>
                                        </p:tav>
                                      </p:tavLst>
                                    </p:anim>
                                    <p:anim calcmode="lin" valueType="num">
                                      <p:cBhvr>
                                        <p:cTn id="116" dur="1000" fill="hold"/>
                                        <p:tgtEl>
                                          <p:spTgt spid="502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nodeType="clickEffect">
                                  <p:stCondLst>
                                    <p:cond delay="0"/>
                                  </p:stCondLst>
                                  <p:childTnLst>
                                    <p:set>
                                      <p:cBhvr>
                                        <p:cTn id="120" dur="1" fill="hold">
                                          <p:stCondLst>
                                            <p:cond delay="0"/>
                                          </p:stCondLst>
                                        </p:cTn>
                                        <p:tgtEl>
                                          <p:spTgt spid="50183"/>
                                        </p:tgtEl>
                                        <p:attrNameLst>
                                          <p:attrName>style.visibility</p:attrName>
                                        </p:attrNameLst>
                                      </p:cBhvr>
                                      <p:to>
                                        <p:strVal val="visible"/>
                                      </p:to>
                                    </p:set>
                                    <p:animEffect transition="in" filter="dissolve">
                                      <p:cBhvr>
                                        <p:cTn id="121" dur="500"/>
                                        <p:tgtEl>
                                          <p:spTgt spid="50183"/>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50179">
                                            <p:txEl>
                                              <p:pRg st="11" end="11"/>
                                            </p:txEl>
                                          </p:spTgt>
                                        </p:tgtEl>
                                        <p:attrNameLst>
                                          <p:attrName>style.visibility</p:attrName>
                                        </p:attrNameLst>
                                      </p:cBhvr>
                                      <p:to>
                                        <p:strVal val="visible"/>
                                      </p:to>
                                    </p:set>
                                    <p:anim calcmode="lin" valueType="num">
                                      <p:cBhvr additive="base">
                                        <p:cTn id="126" dur="500" fill="hold"/>
                                        <p:tgtEl>
                                          <p:spTgt spid="50179">
                                            <p:txEl>
                                              <p:pRg st="11" end="11"/>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50179">
                                            <p:txEl>
                                              <p:pRg st="11" end="11"/>
                                            </p:txEl>
                                          </p:spTgt>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50179">
                                            <p:txEl>
                                              <p:pRg st="12" end="12"/>
                                            </p:txEl>
                                          </p:spTgt>
                                        </p:tgtEl>
                                        <p:attrNameLst>
                                          <p:attrName>style.visibility</p:attrName>
                                        </p:attrNameLst>
                                      </p:cBhvr>
                                      <p:to>
                                        <p:strVal val="visible"/>
                                      </p:to>
                                    </p:set>
                                    <p:anim calcmode="lin" valueType="num">
                                      <p:cBhvr additive="base">
                                        <p:cTn id="130" dur="500" fill="hold"/>
                                        <p:tgtEl>
                                          <p:spTgt spid="50179">
                                            <p:txEl>
                                              <p:pRg st="12" end="12"/>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501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1" grpId="0" animBg="1"/>
      <p:bldP spid="50212" grpId="0" animBg="1"/>
      <p:bldP spid="50213" grpId="0" animBg="1"/>
      <p:bldP spid="50220" grpId="0" animBg="1"/>
      <p:bldP spid="50221" grpId="0" animBg="1"/>
      <p:bldP spid="50222" grpId="0" animBg="1"/>
      <p:bldP spid="50223" grpId="0" animBg="1"/>
      <p:bldP spid="50224" grpId="0" animBg="1"/>
      <p:bldP spid="50225" grpId="0" animBg="1"/>
      <p:bldP spid="50226" grpId="0" animBg="1"/>
      <p:bldP spid="50227" grpId="0" animBg="1"/>
      <p:bldP spid="502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Sampling a Single Population</a:t>
            </a:r>
          </a:p>
        </p:txBody>
      </p:sp>
      <p:sp>
        <p:nvSpPr>
          <p:cNvPr id="87043" name="Rectangle 3"/>
          <p:cNvSpPr>
            <a:spLocks noGrp="1" noChangeArrowheads="1"/>
          </p:cNvSpPr>
          <p:nvPr>
            <p:ph type="body" idx="1"/>
          </p:nvPr>
        </p:nvSpPr>
        <p:spPr>
          <a:xfrm>
            <a:off x="457200" y="1600200"/>
            <a:ext cx="8512175" cy="4525963"/>
          </a:xfrm>
        </p:spPr>
        <p:txBody>
          <a:bodyPr/>
          <a:lstStyle/>
          <a:p>
            <a:r>
              <a:rPr lang="en-US"/>
              <a:t>Sampling Techniques</a:t>
            </a:r>
          </a:p>
          <a:p>
            <a:pPr lvl="1"/>
            <a:r>
              <a:rPr lang="en-US" b="1"/>
              <a:t>Cluster Sample: </a:t>
            </a:r>
            <a:r>
              <a:rPr lang="en-US">
                <a:cs typeface="Times New Roman" panose="02020603050405020304" pitchFamily="18" charset="0"/>
              </a:rPr>
              <a:t>Divide the sample into several strata or clusters.  Then take a SRS of clusters.</a:t>
            </a:r>
            <a:endParaRPr lang="en-US"/>
          </a:p>
          <a:p>
            <a:pPr lvl="1"/>
            <a:endParaRPr lang="en-US"/>
          </a:p>
        </p:txBody>
      </p:sp>
      <p:grpSp>
        <p:nvGrpSpPr>
          <p:cNvPr id="87044" name="Group 4"/>
          <p:cNvGrpSpPr>
            <a:grpSpLocks/>
          </p:cNvGrpSpPr>
          <p:nvPr/>
        </p:nvGrpSpPr>
        <p:grpSpPr bwMode="auto">
          <a:xfrm>
            <a:off x="444500" y="3763963"/>
            <a:ext cx="3322638" cy="2857500"/>
            <a:chOff x="584" y="2371"/>
            <a:chExt cx="2093" cy="1800"/>
          </a:xfrm>
        </p:grpSpPr>
        <p:sp>
          <p:nvSpPr>
            <p:cNvPr id="87045" name="Oval 5"/>
            <p:cNvSpPr>
              <a:spLocks noChangeArrowheads="1"/>
            </p:cNvSpPr>
            <p:nvPr/>
          </p:nvSpPr>
          <p:spPr bwMode="auto">
            <a:xfrm>
              <a:off x="584" y="2371"/>
              <a:ext cx="2093" cy="135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46" name="Text Box 6"/>
            <p:cNvSpPr txBox="1">
              <a:spLocks noChangeArrowheads="1"/>
            </p:cNvSpPr>
            <p:nvPr/>
          </p:nvSpPr>
          <p:spPr bwMode="auto">
            <a:xfrm>
              <a:off x="1178" y="3880"/>
              <a:ext cx="10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Population</a:t>
              </a:r>
            </a:p>
          </p:txBody>
        </p:sp>
      </p:grpSp>
      <p:sp>
        <p:nvSpPr>
          <p:cNvPr id="87047" name="AutoShape 7"/>
          <p:cNvSpPr>
            <a:spLocks noChangeArrowheads="1"/>
          </p:cNvSpPr>
          <p:nvPr/>
        </p:nvSpPr>
        <p:spPr bwMode="auto">
          <a:xfrm>
            <a:off x="3046413" y="4633913"/>
            <a:ext cx="1558925" cy="390525"/>
          </a:xfrm>
          <a:prstGeom prst="rightArrow">
            <a:avLst>
              <a:gd name="adj1" fmla="val 50000"/>
              <a:gd name="adj2" fmla="val 9979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7048" name="Group 8"/>
          <p:cNvGrpSpPr>
            <a:grpSpLocks/>
          </p:cNvGrpSpPr>
          <p:nvPr/>
        </p:nvGrpSpPr>
        <p:grpSpPr bwMode="auto">
          <a:xfrm>
            <a:off x="525463" y="3819525"/>
            <a:ext cx="3160712" cy="2057400"/>
            <a:chOff x="331" y="2406"/>
            <a:chExt cx="1991" cy="1296"/>
          </a:xfrm>
        </p:grpSpPr>
        <p:grpSp>
          <p:nvGrpSpPr>
            <p:cNvPr id="87049" name="Group 9"/>
            <p:cNvGrpSpPr>
              <a:grpSpLocks/>
            </p:cNvGrpSpPr>
            <p:nvPr/>
          </p:nvGrpSpPr>
          <p:grpSpPr bwMode="auto">
            <a:xfrm>
              <a:off x="331" y="2768"/>
              <a:ext cx="1991" cy="477"/>
              <a:chOff x="635" y="2752"/>
              <a:chExt cx="1991" cy="477"/>
            </a:xfrm>
          </p:grpSpPr>
          <p:sp>
            <p:nvSpPr>
              <p:cNvPr id="87050" name="Line 10"/>
              <p:cNvSpPr>
                <a:spLocks noChangeShapeType="1"/>
              </p:cNvSpPr>
              <p:nvPr/>
            </p:nvSpPr>
            <p:spPr bwMode="auto">
              <a:xfrm flipV="1">
                <a:off x="695" y="2752"/>
                <a:ext cx="18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1" name="Line 11"/>
              <p:cNvSpPr>
                <a:spLocks noChangeShapeType="1"/>
              </p:cNvSpPr>
              <p:nvPr/>
            </p:nvSpPr>
            <p:spPr bwMode="auto">
              <a:xfrm>
                <a:off x="635" y="3227"/>
                <a:ext cx="1991"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052" name="Line 12"/>
            <p:cNvSpPr>
              <a:spLocks noChangeShapeType="1"/>
            </p:cNvSpPr>
            <p:nvPr/>
          </p:nvSpPr>
          <p:spPr bwMode="auto">
            <a:xfrm>
              <a:off x="1016" y="2406"/>
              <a:ext cx="9" cy="1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53" name="Line 13"/>
            <p:cNvSpPr>
              <a:spLocks noChangeShapeType="1"/>
            </p:cNvSpPr>
            <p:nvPr/>
          </p:nvSpPr>
          <p:spPr bwMode="auto">
            <a:xfrm flipH="1">
              <a:off x="1618" y="2414"/>
              <a:ext cx="51" cy="1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7054" name="Group 14"/>
          <p:cNvGrpSpPr>
            <a:grpSpLocks/>
          </p:cNvGrpSpPr>
          <p:nvPr/>
        </p:nvGrpSpPr>
        <p:grpSpPr bwMode="auto">
          <a:xfrm>
            <a:off x="3965575" y="3192463"/>
            <a:ext cx="2867025" cy="3365500"/>
            <a:chOff x="2498" y="2011"/>
            <a:chExt cx="1806" cy="2120"/>
          </a:xfrm>
        </p:grpSpPr>
        <p:grpSp>
          <p:nvGrpSpPr>
            <p:cNvPr id="87055" name="Group 15"/>
            <p:cNvGrpSpPr>
              <a:grpSpLocks/>
            </p:cNvGrpSpPr>
            <p:nvPr/>
          </p:nvGrpSpPr>
          <p:grpSpPr bwMode="auto">
            <a:xfrm>
              <a:off x="2498" y="2228"/>
              <a:ext cx="651" cy="330"/>
              <a:chOff x="2981" y="2203"/>
              <a:chExt cx="1067" cy="508"/>
            </a:xfrm>
          </p:grpSpPr>
          <p:sp>
            <p:nvSpPr>
              <p:cNvPr id="87056" name="Oval 16"/>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7" name="Text Box 17"/>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1</a:t>
                </a:r>
              </a:p>
            </p:txBody>
          </p:sp>
        </p:grpSp>
        <p:grpSp>
          <p:nvGrpSpPr>
            <p:cNvPr id="87058" name="Group 18"/>
            <p:cNvGrpSpPr>
              <a:grpSpLocks/>
            </p:cNvGrpSpPr>
            <p:nvPr/>
          </p:nvGrpSpPr>
          <p:grpSpPr bwMode="auto">
            <a:xfrm>
              <a:off x="3315" y="2011"/>
              <a:ext cx="651" cy="330"/>
              <a:chOff x="2981" y="2203"/>
              <a:chExt cx="1067" cy="508"/>
            </a:xfrm>
          </p:grpSpPr>
          <p:sp>
            <p:nvSpPr>
              <p:cNvPr id="87059" name="Oval 19"/>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0" name="Text Box 20"/>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2</a:t>
                </a:r>
              </a:p>
            </p:txBody>
          </p:sp>
        </p:grpSp>
        <p:grpSp>
          <p:nvGrpSpPr>
            <p:cNvPr id="87061" name="Group 21"/>
            <p:cNvGrpSpPr>
              <a:grpSpLocks/>
            </p:cNvGrpSpPr>
            <p:nvPr/>
          </p:nvGrpSpPr>
          <p:grpSpPr bwMode="auto">
            <a:xfrm>
              <a:off x="3605" y="2403"/>
              <a:ext cx="651" cy="330"/>
              <a:chOff x="2981" y="2203"/>
              <a:chExt cx="1067" cy="508"/>
            </a:xfrm>
          </p:grpSpPr>
          <p:sp>
            <p:nvSpPr>
              <p:cNvPr id="87062" name="Oval 22"/>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3" name="Text Box 23"/>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3</a:t>
                </a:r>
              </a:p>
            </p:txBody>
          </p:sp>
        </p:grpSp>
        <p:grpSp>
          <p:nvGrpSpPr>
            <p:cNvPr id="87064" name="Group 24"/>
            <p:cNvGrpSpPr>
              <a:grpSpLocks/>
            </p:cNvGrpSpPr>
            <p:nvPr/>
          </p:nvGrpSpPr>
          <p:grpSpPr bwMode="auto">
            <a:xfrm>
              <a:off x="2896" y="2643"/>
              <a:ext cx="651" cy="330"/>
              <a:chOff x="2981" y="2203"/>
              <a:chExt cx="1067" cy="508"/>
            </a:xfrm>
          </p:grpSpPr>
          <p:sp>
            <p:nvSpPr>
              <p:cNvPr id="87065" name="Oval 25"/>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6" name="Text Box 26"/>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4</a:t>
                </a:r>
              </a:p>
            </p:txBody>
          </p:sp>
        </p:grpSp>
        <p:grpSp>
          <p:nvGrpSpPr>
            <p:cNvPr id="87067" name="Group 27"/>
            <p:cNvGrpSpPr>
              <a:grpSpLocks/>
            </p:cNvGrpSpPr>
            <p:nvPr/>
          </p:nvGrpSpPr>
          <p:grpSpPr bwMode="auto">
            <a:xfrm>
              <a:off x="3653" y="2875"/>
              <a:ext cx="651" cy="330"/>
              <a:chOff x="2981" y="2203"/>
              <a:chExt cx="1067" cy="508"/>
            </a:xfrm>
          </p:grpSpPr>
          <p:sp>
            <p:nvSpPr>
              <p:cNvPr id="87068" name="Oval 28"/>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9" name="Text Box 29"/>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5</a:t>
                </a:r>
              </a:p>
            </p:txBody>
          </p:sp>
        </p:grpSp>
        <p:grpSp>
          <p:nvGrpSpPr>
            <p:cNvPr id="87070" name="Group 30"/>
            <p:cNvGrpSpPr>
              <a:grpSpLocks/>
            </p:cNvGrpSpPr>
            <p:nvPr/>
          </p:nvGrpSpPr>
          <p:grpSpPr bwMode="auto">
            <a:xfrm>
              <a:off x="2894" y="3064"/>
              <a:ext cx="651" cy="330"/>
              <a:chOff x="2981" y="2203"/>
              <a:chExt cx="1067" cy="508"/>
            </a:xfrm>
          </p:grpSpPr>
          <p:sp>
            <p:nvSpPr>
              <p:cNvPr id="87071" name="Oval 31"/>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2" name="Text Box 32"/>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6</a:t>
                </a:r>
              </a:p>
            </p:txBody>
          </p:sp>
        </p:grpSp>
        <p:grpSp>
          <p:nvGrpSpPr>
            <p:cNvPr id="87073" name="Group 33"/>
            <p:cNvGrpSpPr>
              <a:grpSpLocks/>
            </p:cNvGrpSpPr>
            <p:nvPr/>
          </p:nvGrpSpPr>
          <p:grpSpPr bwMode="auto">
            <a:xfrm>
              <a:off x="3498" y="3354"/>
              <a:ext cx="651" cy="330"/>
              <a:chOff x="2981" y="2203"/>
              <a:chExt cx="1067" cy="508"/>
            </a:xfrm>
          </p:grpSpPr>
          <p:sp>
            <p:nvSpPr>
              <p:cNvPr id="87074" name="Oval 34"/>
              <p:cNvSpPr>
                <a:spLocks noChangeArrowheads="1"/>
              </p:cNvSpPr>
              <p:nvPr/>
            </p:nvSpPr>
            <p:spPr bwMode="auto">
              <a:xfrm>
                <a:off x="2981" y="2203"/>
                <a:ext cx="1067" cy="508"/>
              </a:xfrm>
              <a:prstGeom prst="ellipse">
                <a:avLst/>
              </a:prstGeom>
              <a:solidFill>
                <a:srgbClr val="3ECB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5" name="Text Box 35"/>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7</a:t>
                </a:r>
              </a:p>
            </p:txBody>
          </p:sp>
        </p:grpSp>
        <p:grpSp>
          <p:nvGrpSpPr>
            <p:cNvPr id="87076" name="Group 36"/>
            <p:cNvGrpSpPr>
              <a:grpSpLocks/>
            </p:cNvGrpSpPr>
            <p:nvPr/>
          </p:nvGrpSpPr>
          <p:grpSpPr bwMode="auto">
            <a:xfrm>
              <a:off x="2577" y="3544"/>
              <a:ext cx="651" cy="330"/>
              <a:chOff x="2981" y="2203"/>
              <a:chExt cx="1067" cy="508"/>
            </a:xfrm>
          </p:grpSpPr>
          <p:sp>
            <p:nvSpPr>
              <p:cNvPr id="87077" name="Oval 37"/>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8" name="Text Box 38"/>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8</a:t>
                </a:r>
              </a:p>
            </p:txBody>
          </p:sp>
        </p:grpSp>
        <p:grpSp>
          <p:nvGrpSpPr>
            <p:cNvPr id="87079" name="Group 39"/>
            <p:cNvGrpSpPr>
              <a:grpSpLocks/>
            </p:cNvGrpSpPr>
            <p:nvPr/>
          </p:nvGrpSpPr>
          <p:grpSpPr bwMode="auto">
            <a:xfrm>
              <a:off x="3240" y="3801"/>
              <a:ext cx="651" cy="330"/>
              <a:chOff x="2981" y="2203"/>
              <a:chExt cx="1067" cy="508"/>
            </a:xfrm>
          </p:grpSpPr>
          <p:sp>
            <p:nvSpPr>
              <p:cNvPr id="87080" name="Oval 40"/>
              <p:cNvSpPr>
                <a:spLocks noChangeArrowheads="1"/>
              </p:cNvSpPr>
              <p:nvPr/>
            </p:nvSpPr>
            <p:spPr bwMode="auto">
              <a:xfrm>
                <a:off x="2981" y="2203"/>
                <a:ext cx="1067" cy="50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1" name="Text Box 41"/>
              <p:cNvSpPr txBox="1">
                <a:spLocks noChangeArrowheads="1"/>
              </p:cNvSpPr>
              <p:nvPr/>
            </p:nvSpPr>
            <p:spPr bwMode="auto">
              <a:xfrm>
                <a:off x="3207" y="2341"/>
                <a:ext cx="6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9</a:t>
                </a:r>
              </a:p>
            </p:txBody>
          </p:sp>
        </p:grpSp>
      </p:grpSp>
      <p:grpSp>
        <p:nvGrpSpPr>
          <p:cNvPr id="87082" name="Group 42"/>
          <p:cNvGrpSpPr>
            <a:grpSpLocks/>
          </p:cNvGrpSpPr>
          <p:nvPr/>
        </p:nvGrpSpPr>
        <p:grpSpPr bwMode="auto">
          <a:xfrm>
            <a:off x="3965575" y="3536950"/>
            <a:ext cx="2211388" cy="3021013"/>
            <a:chOff x="2498" y="2228"/>
            <a:chExt cx="1393" cy="1903"/>
          </a:xfrm>
        </p:grpSpPr>
        <p:grpSp>
          <p:nvGrpSpPr>
            <p:cNvPr id="87083" name="Group 43"/>
            <p:cNvGrpSpPr>
              <a:grpSpLocks/>
            </p:cNvGrpSpPr>
            <p:nvPr/>
          </p:nvGrpSpPr>
          <p:grpSpPr bwMode="auto">
            <a:xfrm>
              <a:off x="2498" y="2228"/>
              <a:ext cx="651" cy="330"/>
              <a:chOff x="2981" y="2203"/>
              <a:chExt cx="1067" cy="508"/>
            </a:xfrm>
          </p:grpSpPr>
          <p:sp>
            <p:nvSpPr>
              <p:cNvPr id="87084" name="Oval 44"/>
              <p:cNvSpPr>
                <a:spLocks noChangeArrowheads="1"/>
              </p:cNvSpPr>
              <p:nvPr/>
            </p:nvSpPr>
            <p:spPr bwMode="auto">
              <a:xfrm>
                <a:off x="2981" y="2203"/>
                <a:ext cx="1067" cy="508"/>
              </a:xfrm>
              <a:prstGeom prst="ellipse">
                <a:avLst/>
              </a:prstGeom>
              <a:solidFill>
                <a:srgbClr val="3ECB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5" name="Text Box 45"/>
              <p:cNvSpPr txBox="1">
                <a:spLocks noChangeArrowheads="1"/>
              </p:cNvSpPr>
              <p:nvPr/>
            </p:nvSpPr>
            <p:spPr bwMode="auto">
              <a:xfrm>
                <a:off x="3207" y="2341"/>
                <a:ext cx="689" cy="237"/>
              </a:xfrm>
              <a:prstGeom prst="rect">
                <a:avLst/>
              </a:prstGeom>
              <a:solidFill>
                <a:srgbClr val="3ECB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1</a:t>
                </a:r>
              </a:p>
            </p:txBody>
          </p:sp>
        </p:grpSp>
        <p:grpSp>
          <p:nvGrpSpPr>
            <p:cNvPr id="87086" name="Group 46"/>
            <p:cNvGrpSpPr>
              <a:grpSpLocks/>
            </p:cNvGrpSpPr>
            <p:nvPr/>
          </p:nvGrpSpPr>
          <p:grpSpPr bwMode="auto">
            <a:xfrm>
              <a:off x="2896" y="2643"/>
              <a:ext cx="651" cy="330"/>
              <a:chOff x="2981" y="2203"/>
              <a:chExt cx="1067" cy="508"/>
            </a:xfrm>
          </p:grpSpPr>
          <p:sp>
            <p:nvSpPr>
              <p:cNvPr id="87087" name="Oval 47"/>
              <p:cNvSpPr>
                <a:spLocks noChangeArrowheads="1"/>
              </p:cNvSpPr>
              <p:nvPr/>
            </p:nvSpPr>
            <p:spPr bwMode="auto">
              <a:xfrm>
                <a:off x="2981" y="2203"/>
                <a:ext cx="1067" cy="508"/>
              </a:xfrm>
              <a:prstGeom prst="ellipse">
                <a:avLst/>
              </a:prstGeom>
              <a:solidFill>
                <a:srgbClr val="3ECB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8" name="Text Box 48"/>
              <p:cNvSpPr txBox="1">
                <a:spLocks noChangeArrowheads="1"/>
              </p:cNvSpPr>
              <p:nvPr/>
            </p:nvSpPr>
            <p:spPr bwMode="auto">
              <a:xfrm>
                <a:off x="3207" y="2341"/>
                <a:ext cx="689" cy="237"/>
              </a:xfrm>
              <a:prstGeom prst="rect">
                <a:avLst/>
              </a:prstGeom>
              <a:solidFill>
                <a:srgbClr val="3ECB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4</a:t>
                </a:r>
              </a:p>
            </p:txBody>
          </p:sp>
        </p:grpSp>
        <p:grpSp>
          <p:nvGrpSpPr>
            <p:cNvPr id="87089" name="Group 49"/>
            <p:cNvGrpSpPr>
              <a:grpSpLocks/>
            </p:cNvGrpSpPr>
            <p:nvPr/>
          </p:nvGrpSpPr>
          <p:grpSpPr bwMode="auto">
            <a:xfrm>
              <a:off x="3240" y="3801"/>
              <a:ext cx="651" cy="330"/>
              <a:chOff x="2981" y="2203"/>
              <a:chExt cx="1067" cy="508"/>
            </a:xfrm>
          </p:grpSpPr>
          <p:sp>
            <p:nvSpPr>
              <p:cNvPr id="87090" name="Oval 50"/>
              <p:cNvSpPr>
                <a:spLocks noChangeArrowheads="1"/>
              </p:cNvSpPr>
              <p:nvPr/>
            </p:nvSpPr>
            <p:spPr bwMode="auto">
              <a:xfrm>
                <a:off x="2981" y="2203"/>
                <a:ext cx="1067" cy="508"/>
              </a:xfrm>
              <a:prstGeom prst="ellipse">
                <a:avLst/>
              </a:prstGeom>
              <a:solidFill>
                <a:srgbClr val="3ECB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1" name="Text Box 51"/>
              <p:cNvSpPr txBox="1">
                <a:spLocks noChangeArrowheads="1"/>
              </p:cNvSpPr>
              <p:nvPr/>
            </p:nvSpPr>
            <p:spPr bwMode="auto">
              <a:xfrm>
                <a:off x="3207" y="2341"/>
                <a:ext cx="689" cy="237"/>
              </a:xfrm>
              <a:prstGeom prst="rect">
                <a:avLst/>
              </a:prstGeom>
              <a:solidFill>
                <a:srgbClr val="3ECB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000"/>
                  <a:t>Strata 9</a:t>
                </a:r>
              </a:p>
            </p:txBody>
          </p:sp>
        </p:grpSp>
      </p:grpSp>
      <p:grpSp>
        <p:nvGrpSpPr>
          <p:cNvPr id="87092" name="Group 52"/>
          <p:cNvGrpSpPr>
            <a:grpSpLocks/>
          </p:cNvGrpSpPr>
          <p:nvPr/>
        </p:nvGrpSpPr>
        <p:grpSpPr bwMode="auto">
          <a:xfrm>
            <a:off x="7508875" y="4422775"/>
            <a:ext cx="1371600" cy="1474788"/>
            <a:chOff x="3832" y="2761"/>
            <a:chExt cx="864" cy="929"/>
          </a:xfrm>
        </p:grpSpPr>
        <p:sp>
          <p:nvSpPr>
            <p:cNvPr id="87093" name="Oval 53"/>
            <p:cNvSpPr>
              <a:spLocks noChangeArrowheads="1"/>
            </p:cNvSpPr>
            <p:nvPr/>
          </p:nvSpPr>
          <p:spPr bwMode="auto">
            <a:xfrm>
              <a:off x="3837" y="2761"/>
              <a:ext cx="585" cy="509"/>
            </a:xfrm>
            <a:prstGeom prst="ellipse">
              <a:avLst/>
            </a:prstGeom>
            <a:solidFill>
              <a:srgbClr val="EFC0A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4" name="Text Box 54"/>
            <p:cNvSpPr txBox="1">
              <a:spLocks noChangeArrowheads="1"/>
            </p:cNvSpPr>
            <p:nvPr/>
          </p:nvSpPr>
          <p:spPr bwMode="auto">
            <a:xfrm>
              <a:off x="3832" y="3459"/>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Sample</a:t>
              </a:r>
            </a:p>
          </p:txBody>
        </p:sp>
      </p:grpSp>
      <p:sp>
        <p:nvSpPr>
          <p:cNvPr id="87095" name="Line 55"/>
          <p:cNvSpPr>
            <a:spLocks noChangeShapeType="1"/>
          </p:cNvSpPr>
          <p:nvPr/>
        </p:nvSpPr>
        <p:spPr bwMode="auto">
          <a:xfrm>
            <a:off x="4503738" y="3890963"/>
            <a:ext cx="3522662" cy="719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99" name="Line 59"/>
          <p:cNvSpPr>
            <a:spLocks noChangeShapeType="1"/>
          </p:cNvSpPr>
          <p:nvPr/>
        </p:nvSpPr>
        <p:spPr bwMode="auto">
          <a:xfrm>
            <a:off x="5083175" y="4598988"/>
            <a:ext cx="2662238"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03" name="Line 63"/>
          <p:cNvSpPr>
            <a:spLocks noChangeShapeType="1"/>
          </p:cNvSpPr>
          <p:nvPr/>
        </p:nvSpPr>
        <p:spPr bwMode="auto">
          <a:xfrm flipV="1">
            <a:off x="5675313" y="5029200"/>
            <a:ext cx="2433637"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04" name="Line 64"/>
          <p:cNvSpPr>
            <a:spLocks noChangeShapeType="1"/>
          </p:cNvSpPr>
          <p:nvPr/>
        </p:nvSpPr>
        <p:spPr bwMode="auto">
          <a:xfrm flipV="1">
            <a:off x="6073775" y="4819650"/>
            <a:ext cx="2011363" cy="889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4"/>
          </p:nvPr>
        </p:nvSpPr>
        <p:spPr/>
        <p:txBody>
          <a:bodyPr/>
          <a:lstStyle/>
          <a:p>
            <a:fld id="{A9A949EE-02F8-4E24-B346-EA33FC0EA551}" type="slidenum">
              <a:rPr lang="en-US" smtClean="0"/>
              <a:t>21</a:t>
            </a:fld>
            <a:endParaRPr lang="en-US"/>
          </a:p>
        </p:txBody>
      </p:sp>
    </p:spTree>
    <p:extLst>
      <p:ext uri="{BB962C8B-B14F-4D97-AF65-F5344CB8AC3E}">
        <p14:creationId xmlns:p14="http://schemas.microsoft.com/office/powerpoint/2010/main" val="767717910"/>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dissolve">
                                      <p:cBhvr>
                                        <p:cTn id="7" dur="500"/>
                                        <p:tgtEl>
                                          <p:spTgt spid="8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8704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87047"/>
                                        </p:tgtEl>
                                        <p:attrNameLst>
                                          <p:attrName>style.visibility</p:attrName>
                                        </p:attrNameLst>
                                      </p:cBhvr>
                                      <p:to>
                                        <p:strVal val="visible"/>
                                      </p:to>
                                    </p:set>
                                    <p:anim calcmode="lin" valueType="num">
                                      <p:cBhvr additive="base">
                                        <p:cTn id="16" dur="500" fill="hold"/>
                                        <p:tgtEl>
                                          <p:spTgt spid="87047"/>
                                        </p:tgtEl>
                                        <p:attrNameLst>
                                          <p:attrName>ppt_x</p:attrName>
                                        </p:attrNameLst>
                                      </p:cBhvr>
                                      <p:tavLst>
                                        <p:tav tm="0">
                                          <p:val>
                                            <p:strVal val="0-#ppt_w/2"/>
                                          </p:val>
                                        </p:tav>
                                        <p:tav tm="100000">
                                          <p:val>
                                            <p:strVal val="#ppt_x"/>
                                          </p:val>
                                        </p:tav>
                                      </p:tavLst>
                                    </p:anim>
                                    <p:anim calcmode="lin" valueType="num">
                                      <p:cBhvr additive="base">
                                        <p:cTn id="17"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7054"/>
                                        </p:tgtEl>
                                        <p:attrNameLst>
                                          <p:attrName>style.visibility</p:attrName>
                                        </p:attrNameLst>
                                      </p:cBhvr>
                                      <p:to>
                                        <p:strVal val="visible"/>
                                      </p:to>
                                    </p:set>
                                    <p:animEffect transition="in" filter="dissolve">
                                      <p:cBhvr>
                                        <p:cTn id="22" dur="500"/>
                                        <p:tgtEl>
                                          <p:spTgt spid="870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7082"/>
                                        </p:tgtEl>
                                        <p:attrNameLst>
                                          <p:attrName>style.visibility</p:attrName>
                                        </p:attrNameLst>
                                      </p:cBhvr>
                                      <p:to>
                                        <p:strVal val="visible"/>
                                      </p:to>
                                    </p:set>
                                    <p:animEffect transition="in" filter="dissolve">
                                      <p:cBhvr>
                                        <p:cTn id="27" dur="500"/>
                                        <p:tgtEl>
                                          <p:spTgt spid="870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87095"/>
                                        </p:tgtEl>
                                        <p:attrNameLst>
                                          <p:attrName>style.visibility</p:attrName>
                                        </p:attrNameLst>
                                      </p:cBhvr>
                                      <p:to>
                                        <p:strVal val="visible"/>
                                      </p:to>
                                    </p:set>
                                    <p:anim calcmode="lin" valueType="num">
                                      <p:cBhvr>
                                        <p:cTn id="32" dur="1000" fill="hold"/>
                                        <p:tgtEl>
                                          <p:spTgt spid="87095"/>
                                        </p:tgtEl>
                                        <p:attrNameLst>
                                          <p:attrName>ppt_w</p:attrName>
                                        </p:attrNameLst>
                                      </p:cBhvr>
                                      <p:tavLst>
                                        <p:tav tm="0">
                                          <p:val>
                                            <p:fltVal val="0"/>
                                          </p:val>
                                        </p:tav>
                                        <p:tav tm="100000">
                                          <p:val>
                                            <p:strVal val="#ppt_w"/>
                                          </p:val>
                                        </p:tav>
                                      </p:tavLst>
                                    </p:anim>
                                    <p:anim calcmode="lin" valueType="num">
                                      <p:cBhvr>
                                        <p:cTn id="33" dur="1000" fill="hold"/>
                                        <p:tgtEl>
                                          <p:spTgt spid="87095"/>
                                        </p:tgtEl>
                                        <p:attrNameLst>
                                          <p:attrName>ppt_h</p:attrName>
                                        </p:attrNameLst>
                                      </p:cBhvr>
                                      <p:tavLst>
                                        <p:tav tm="0">
                                          <p:val>
                                            <p:fltVal val="0"/>
                                          </p:val>
                                        </p:tav>
                                        <p:tav tm="100000">
                                          <p:val>
                                            <p:strVal val="#ppt_h"/>
                                          </p:val>
                                        </p:tav>
                                      </p:tavLst>
                                    </p:anim>
                                    <p:anim calcmode="lin" valueType="num">
                                      <p:cBhvr>
                                        <p:cTn id="34" dur="1000" fill="hold"/>
                                        <p:tgtEl>
                                          <p:spTgt spid="87095"/>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870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87099"/>
                                        </p:tgtEl>
                                        <p:attrNameLst>
                                          <p:attrName>style.visibility</p:attrName>
                                        </p:attrNameLst>
                                      </p:cBhvr>
                                      <p:to>
                                        <p:strVal val="visible"/>
                                      </p:to>
                                    </p:set>
                                    <p:anim calcmode="lin" valueType="num">
                                      <p:cBhvr>
                                        <p:cTn id="40" dur="1000" fill="hold"/>
                                        <p:tgtEl>
                                          <p:spTgt spid="87099"/>
                                        </p:tgtEl>
                                        <p:attrNameLst>
                                          <p:attrName>ppt_w</p:attrName>
                                        </p:attrNameLst>
                                      </p:cBhvr>
                                      <p:tavLst>
                                        <p:tav tm="0">
                                          <p:val>
                                            <p:fltVal val="0"/>
                                          </p:val>
                                        </p:tav>
                                        <p:tav tm="100000">
                                          <p:val>
                                            <p:strVal val="#ppt_w"/>
                                          </p:val>
                                        </p:tav>
                                      </p:tavLst>
                                    </p:anim>
                                    <p:anim calcmode="lin" valueType="num">
                                      <p:cBhvr>
                                        <p:cTn id="41" dur="1000" fill="hold"/>
                                        <p:tgtEl>
                                          <p:spTgt spid="87099"/>
                                        </p:tgtEl>
                                        <p:attrNameLst>
                                          <p:attrName>ppt_h</p:attrName>
                                        </p:attrNameLst>
                                      </p:cBhvr>
                                      <p:tavLst>
                                        <p:tav tm="0">
                                          <p:val>
                                            <p:fltVal val="0"/>
                                          </p:val>
                                        </p:tav>
                                        <p:tav tm="100000">
                                          <p:val>
                                            <p:strVal val="#ppt_h"/>
                                          </p:val>
                                        </p:tav>
                                      </p:tavLst>
                                    </p:anim>
                                    <p:anim calcmode="lin" valueType="num">
                                      <p:cBhvr>
                                        <p:cTn id="42" dur="1000" fill="hold"/>
                                        <p:tgtEl>
                                          <p:spTgt spid="87099"/>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870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87104"/>
                                        </p:tgtEl>
                                        <p:attrNameLst>
                                          <p:attrName>style.visibility</p:attrName>
                                        </p:attrNameLst>
                                      </p:cBhvr>
                                      <p:to>
                                        <p:strVal val="visible"/>
                                      </p:to>
                                    </p:set>
                                    <p:anim calcmode="lin" valueType="num">
                                      <p:cBhvr additive="base">
                                        <p:cTn id="48" dur="500" fill="hold"/>
                                        <p:tgtEl>
                                          <p:spTgt spid="87104"/>
                                        </p:tgtEl>
                                        <p:attrNameLst>
                                          <p:attrName>ppt_x</p:attrName>
                                        </p:attrNameLst>
                                      </p:cBhvr>
                                      <p:tavLst>
                                        <p:tav tm="0">
                                          <p:val>
                                            <p:strVal val="#ppt_x"/>
                                          </p:val>
                                        </p:tav>
                                        <p:tav tm="100000">
                                          <p:val>
                                            <p:strVal val="#ppt_x"/>
                                          </p:val>
                                        </p:tav>
                                      </p:tavLst>
                                    </p:anim>
                                    <p:anim calcmode="lin" valueType="num">
                                      <p:cBhvr additive="base">
                                        <p:cTn id="49" dur="500" fill="hold"/>
                                        <p:tgtEl>
                                          <p:spTgt spid="8710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87103"/>
                                        </p:tgtEl>
                                        <p:attrNameLst>
                                          <p:attrName>style.visibility</p:attrName>
                                        </p:attrNameLst>
                                      </p:cBhvr>
                                      <p:to>
                                        <p:strVal val="visible"/>
                                      </p:to>
                                    </p:set>
                                    <p:anim calcmode="lin" valueType="num">
                                      <p:cBhvr>
                                        <p:cTn id="54" dur="1000" fill="hold"/>
                                        <p:tgtEl>
                                          <p:spTgt spid="87103"/>
                                        </p:tgtEl>
                                        <p:attrNameLst>
                                          <p:attrName>ppt_w</p:attrName>
                                        </p:attrNameLst>
                                      </p:cBhvr>
                                      <p:tavLst>
                                        <p:tav tm="0">
                                          <p:val>
                                            <p:fltVal val="0"/>
                                          </p:val>
                                        </p:tav>
                                        <p:tav tm="100000">
                                          <p:val>
                                            <p:strVal val="#ppt_w"/>
                                          </p:val>
                                        </p:tav>
                                      </p:tavLst>
                                    </p:anim>
                                    <p:anim calcmode="lin" valueType="num">
                                      <p:cBhvr>
                                        <p:cTn id="55" dur="1000" fill="hold"/>
                                        <p:tgtEl>
                                          <p:spTgt spid="87103"/>
                                        </p:tgtEl>
                                        <p:attrNameLst>
                                          <p:attrName>ppt_h</p:attrName>
                                        </p:attrNameLst>
                                      </p:cBhvr>
                                      <p:tavLst>
                                        <p:tav tm="0">
                                          <p:val>
                                            <p:fltVal val="0"/>
                                          </p:val>
                                        </p:tav>
                                        <p:tav tm="100000">
                                          <p:val>
                                            <p:strVal val="#ppt_h"/>
                                          </p:val>
                                        </p:tav>
                                      </p:tavLst>
                                    </p:anim>
                                    <p:anim calcmode="lin" valueType="num">
                                      <p:cBhvr>
                                        <p:cTn id="56" dur="1000" fill="hold"/>
                                        <p:tgtEl>
                                          <p:spTgt spid="87103"/>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871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87092"/>
                                        </p:tgtEl>
                                        <p:attrNameLst>
                                          <p:attrName>style.visibility</p:attrName>
                                        </p:attrNameLst>
                                      </p:cBhvr>
                                      <p:to>
                                        <p:strVal val="visible"/>
                                      </p:to>
                                    </p:set>
                                    <p:animEffect transition="in" filter="dissolve">
                                      <p:cBhvr>
                                        <p:cTn id="62" dur="500"/>
                                        <p:tgtEl>
                                          <p:spTgt spid="8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nimBg="1"/>
      <p:bldP spid="87095" grpId="0" animBg="1"/>
      <p:bldP spid="87099" grpId="0" animBg="1"/>
      <p:bldP spid="87103" grpId="0" animBg="1"/>
      <p:bldP spid="8710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Sampling a Single Population</a:t>
            </a:r>
          </a:p>
        </p:txBody>
      </p:sp>
      <p:sp>
        <p:nvSpPr>
          <p:cNvPr id="88067" name="Rectangle 3"/>
          <p:cNvSpPr>
            <a:spLocks noGrp="1" noChangeArrowheads="1"/>
          </p:cNvSpPr>
          <p:nvPr>
            <p:ph type="body" idx="1"/>
          </p:nvPr>
        </p:nvSpPr>
        <p:spPr/>
        <p:txBody>
          <a:bodyPr/>
          <a:lstStyle/>
          <a:p>
            <a:r>
              <a:rPr lang="en-US" dirty="0"/>
              <a:t>Sampling Techniques</a:t>
            </a:r>
          </a:p>
          <a:p>
            <a:pPr lvl="1"/>
            <a:r>
              <a:rPr lang="en-US" b="1" dirty="0"/>
              <a:t>Cluster Sample</a:t>
            </a:r>
          </a:p>
          <a:p>
            <a:pPr lvl="2"/>
            <a:r>
              <a:rPr lang="en-US" dirty="0"/>
              <a:t>Advantage: May be the only feasible method, given </a:t>
            </a:r>
            <a:r>
              <a:rPr lang="en-US" dirty="0" err="1"/>
              <a:t>resoures</a:t>
            </a:r>
            <a:r>
              <a:rPr lang="en-US" dirty="0"/>
              <a:t>.</a:t>
            </a:r>
          </a:p>
          <a:p>
            <a:pPr lvl="2"/>
            <a:r>
              <a:rPr lang="en-US" dirty="0"/>
              <a:t>Example: Obtain a list of all SSNs for individuals in the U.S. who are over 65.  Sort the SSNs by the last 4 digits making each set of 100 a cluster.  Use a random number table to pick the clusters.  You may get the 4100’s, 5600’s and 8200’s for example.</a:t>
            </a:r>
          </a:p>
          <a:p>
            <a:pPr lvl="2"/>
            <a:endParaRPr lang="en-US" dirty="0"/>
          </a:p>
        </p:txBody>
      </p:sp>
      <p:sp>
        <p:nvSpPr>
          <p:cNvPr id="2" name="Slide Number Placeholder 1"/>
          <p:cNvSpPr>
            <a:spLocks noGrp="1"/>
          </p:cNvSpPr>
          <p:nvPr>
            <p:ph type="sldNum" sz="quarter" idx="4"/>
          </p:nvPr>
        </p:nvSpPr>
        <p:spPr/>
        <p:txBody>
          <a:bodyPr/>
          <a:lstStyle/>
          <a:p>
            <a:fld id="{A9A949EE-02F8-4E24-B346-EA33FC0EA551}" type="slidenum">
              <a:rPr lang="en-US" smtClean="0"/>
              <a:t>22</a:t>
            </a:fld>
            <a:endParaRPr lang="en-US"/>
          </a:p>
        </p:txBody>
      </p:sp>
    </p:spTree>
    <p:extLst>
      <p:ext uri="{BB962C8B-B14F-4D97-AF65-F5344CB8AC3E}">
        <p14:creationId xmlns:p14="http://schemas.microsoft.com/office/powerpoint/2010/main" val="1382880668"/>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Inference Overview</a:t>
            </a:r>
          </a:p>
        </p:txBody>
      </p:sp>
      <p:sp>
        <p:nvSpPr>
          <p:cNvPr id="75779" name="Rectangle 3"/>
          <p:cNvSpPr>
            <a:spLocks noGrp="1" noChangeArrowheads="1"/>
          </p:cNvSpPr>
          <p:nvPr>
            <p:ph type="body" idx="1"/>
          </p:nvPr>
        </p:nvSpPr>
        <p:spPr/>
        <p:txBody>
          <a:bodyPr/>
          <a:lstStyle/>
          <a:p>
            <a:pPr>
              <a:lnSpc>
                <a:spcPct val="90000"/>
              </a:lnSpc>
            </a:pPr>
            <a:r>
              <a:rPr lang="en-US" dirty="0"/>
              <a:t>Describing a Population</a:t>
            </a:r>
          </a:p>
          <a:p>
            <a:pPr lvl="1">
              <a:lnSpc>
                <a:spcPct val="90000"/>
              </a:lnSpc>
            </a:pPr>
            <a:r>
              <a:rPr lang="en-US" sz="2000" dirty="0"/>
              <a:t>It is common practice to use Greek letters when talking about a population.</a:t>
            </a:r>
          </a:p>
          <a:p>
            <a:pPr lvl="1">
              <a:lnSpc>
                <a:spcPct val="90000"/>
              </a:lnSpc>
            </a:pPr>
            <a:endParaRPr lang="en-US" sz="2000" dirty="0"/>
          </a:p>
          <a:p>
            <a:pPr lvl="1">
              <a:lnSpc>
                <a:spcPct val="90000"/>
              </a:lnSpc>
            </a:pPr>
            <a:r>
              <a:rPr lang="en-US" sz="2000" dirty="0"/>
              <a:t>We call the mean of a population </a:t>
            </a:r>
            <a:r>
              <a:rPr lang="en-US" sz="2000" b="1" i="1" dirty="0">
                <a:solidFill>
                  <a:srgbClr val="FF0000"/>
                </a:solidFill>
                <a:latin typeface="Symbol" panose="05050102010706020507" pitchFamily="18" charset="2"/>
              </a:rPr>
              <a:t>m</a:t>
            </a:r>
            <a:r>
              <a:rPr lang="en-US" sz="2000" b="1" dirty="0"/>
              <a:t>.</a:t>
            </a:r>
          </a:p>
          <a:p>
            <a:pPr lvl="1">
              <a:lnSpc>
                <a:spcPct val="90000"/>
              </a:lnSpc>
            </a:pPr>
            <a:endParaRPr lang="en-US" sz="2000" dirty="0"/>
          </a:p>
          <a:p>
            <a:pPr lvl="1">
              <a:lnSpc>
                <a:spcPct val="90000"/>
              </a:lnSpc>
            </a:pPr>
            <a:r>
              <a:rPr lang="en-US" sz="2000" dirty="0"/>
              <a:t>We call the standard deviation of a population </a:t>
            </a:r>
            <a:r>
              <a:rPr lang="en-US" sz="2000" b="1" i="1" dirty="0">
                <a:solidFill>
                  <a:srgbClr val="FF0000"/>
                </a:solidFill>
                <a:latin typeface="Symbol" panose="05050102010706020507" pitchFamily="18" charset="2"/>
              </a:rPr>
              <a:t>s</a:t>
            </a:r>
            <a:r>
              <a:rPr lang="en-US" sz="2000" dirty="0"/>
              <a:t> and the variance </a:t>
            </a:r>
            <a:r>
              <a:rPr lang="en-US" sz="2000" b="1" i="1" dirty="0">
                <a:solidFill>
                  <a:srgbClr val="FF0000"/>
                </a:solidFill>
                <a:latin typeface="Symbol" panose="05050102010706020507" pitchFamily="18" charset="2"/>
              </a:rPr>
              <a:t>s</a:t>
            </a:r>
            <a:r>
              <a:rPr lang="en-US" sz="2000" b="1" i="1" baseline="30000" dirty="0">
                <a:solidFill>
                  <a:srgbClr val="FF0000"/>
                </a:solidFill>
              </a:rPr>
              <a:t>2</a:t>
            </a:r>
            <a:r>
              <a:rPr lang="en-US" sz="2000" dirty="0"/>
              <a:t>.</a:t>
            </a:r>
          </a:p>
          <a:p>
            <a:pPr lvl="1">
              <a:lnSpc>
                <a:spcPct val="90000"/>
              </a:lnSpc>
            </a:pPr>
            <a:r>
              <a:rPr lang="en-US" sz="2000" dirty="0"/>
              <a:t>When we are talking about percentages, we call the population proportion </a:t>
            </a:r>
            <a:r>
              <a:rPr lang="en-US" sz="2000" b="1" i="1" dirty="0">
                <a:solidFill>
                  <a:srgbClr val="FF0000"/>
                </a:solidFill>
                <a:latin typeface="Symbol" panose="05050102010706020507" pitchFamily="18" charset="2"/>
              </a:rPr>
              <a:t>p</a:t>
            </a:r>
            <a:r>
              <a:rPr lang="en-US" sz="2000" dirty="0"/>
              <a:t>.  (or pi).</a:t>
            </a:r>
          </a:p>
          <a:p>
            <a:pPr lvl="1">
              <a:lnSpc>
                <a:spcPct val="90000"/>
              </a:lnSpc>
            </a:pPr>
            <a:endParaRPr lang="en-US" sz="2000" dirty="0"/>
          </a:p>
          <a:p>
            <a:pPr lvl="1">
              <a:lnSpc>
                <a:spcPct val="90000"/>
              </a:lnSpc>
            </a:pPr>
            <a:r>
              <a:rPr lang="en-US" sz="2000" dirty="0"/>
              <a:t>It is important to know that for a given population there is only </a:t>
            </a:r>
            <a:r>
              <a:rPr lang="en-US" sz="2000" b="1" dirty="0"/>
              <a:t>one</a:t>
            </a:r>
            <a:r>
              <a:rPr lang="en-US" sz="2000" dirty="0"/>
              <a:t> true mean and </a:t>
            </a:r>
            <a:r>
              <a:rPr lang="en-US" sz="2000" b="1" dirty="0">
                <a:solidFill>
                  <a:srgbClr val="FF0000"/>
                </a:solidFill>
              </a:rPr>
              <a:t>one</a:t>
            </a:r>
            <a:r>
              <a:rPr lang="en-US" sz="2000" dirty="0">
                <a:solidFill>
                  <a:srgbClr val="FF0000"/>
                </a:solidFill>
              </a:rPr>
              <a:t> </a:t>
            </a:r>
            <a:r>
              <a:rPr lang="en-US" sz="2000" dirty="0"/>
              <a:t>true standard deviation and variance or </a:t>
            </a:r>
            <a:r>
              <a:rPr lang="en-US" sz="2000" b="1" dirty="0"/>
              <a:t>one</a:t>
            </a:r>
            <a:r>
              <a:rPr lang="en-US" sz="2000" dirty="0"/>
              <a:t> true proportion. </a:t>
            </a:r>
          </a:p>
          <a:p>
            <a:pPr lvl="1">
              <a:lnSpc>
                <a:spcPct val="90000"/>
              </a:lnSpc>
            </a:pPr>
            <a:endParaRPr lang="en-US" sz="2000" dirty="0"/>
          </a:p>
          <a:p>
            <a:pPr lvl="1">
              <a:lnSpc>
                <a:spcPct val="90000"/>
              </a:lnSpc>
            </a:pPr>
            <a:r>
              <a:rPr lang="en-US" sz="2000" dirty="0"/>
              <a:t>There is a special name for these values: </a:t>
            </a:r>
            <a:r>
              <a:rPr lang="en-US" sz="2000" b="1" dirty="0">
                <a:solidFill>
                  <a:srgbClr val="FF0000"/>
                </a:solidFill>
              </a:rPr>
              <a:t>parameters</a:t>
            </a:r>
            <a:r>
              <a:rPr lang="en-US" sz="2000" dirty="0"/>
              <a:t>. </a:t>
            </a:r>
          </a:p>
        </p:txBody>
      </p:sp>
      <p:sp>
        <p:nvSpPr>
          <p:cNvPr id="2" name="Slide Number Placeholder 1"/>
          <p:cNvSpPr>
            <a:spLocks noGrp="1"/>
          </p:cNvSpPr>
          <p:nvPr>
            <p:ph type="sldNum" sz="quarter" idx="4"/>
          </p:nvPr>
        </p:nvSpPr>
        <p:spPr/>
        <p:txBody>
          <a:bodyPr/>
          <a:lstStyle/>
          <a:p>
            <a:fld id="{A9A949EE-02F8-4E24-B346-EA33FC0EA551}" type="slidenum">
              <a:rPr lang="en-US" smtClean="0"/>
              <a:t>23</a:t>
            </a:fld>
            <a:endParaRPr lang="en-US"/>
          </a:p>
        </p:txBody>
      </p:sp>
    </p:spTree>
    <p:extLst>
      <p:ext uri="{BB962C8B-B14F-4D97-AF65-F5344CB8AC3E}">
        <p14:creationId xmlns:p14="http://schemas.microsoft.com/office/powerpoint/2010/main" val="2510527220"/>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Inference Overview</a:t>
            </a:r>
          </a:p>
        </p:txBody>
      </p:sp>
      <mc:AlternateContent xmlns:mc="http://schemas.openxmlformats.org/markup-compatibility/2006" xmlns:a14="http://schemas.microsoft.com/office/drawing/2010/main">
        <mc:Choice Requires="a14">
          <p:sp>
            <p:nvSpPr>
              <p:cNvPr id="76803" name="Rectangle 3"/>
              <p:cNvSpPr>
                <a:spLocks noGrp="1" noChangeArrowheads="1"/>
              </p:cNvSpPr>
              <p:nvPr>
                <p:ph type="body" idx="1"/>
              </p:nvPr>
            </p:nvSpPr>
            <p:spPr/>
            <p:txBody>
              <a:bodyPr/>
              <a:lstStyle/>
              <a:p>
                <a:r>
                  <a:rPr lang="en-US" dirty="0"/>
                  <a:t>Describing a Sample</a:t>
                </a:r>
              </a:p>
              <a:p>
                <a:pPr lvl="1"/>
                <a:r>
                  <a:rPr lang="en-US" sz="2000" dirty="0"/>
                  <a:t>We call the mean of a sample </a:t>
                </a:r>
                <a14:m>
                  <m:oMath xmlns:m="http://schemas.openxmlformats.org/officeDocument/2006/math">
                    <m:bar>
                      <m:barPr>
                        <m:pos m:val="top"/>
                        <m:ctrlPr>
                          <a:rPr lang="en-US" sz="2000" b="0" i="1" smtClean="0">
                            <a:solidFill>
                              <a:srgbClr val="FF0000"/>
                            </a:solidFill>
                            <a:latin typeface="Cambria Math" panose="02040503050406030204" pitchFamily="18" charset="0"/>
                          </a:rPr>
                        </m:ctrlPr>
                      </m:barPr>
                      <m:e>
                        <m:r>
                          <a:rPr lang="en-US" sz="2000" b="0" i="1" smtClean="0">
                            <a:solidFill>
                              <a:srgbClr val="FF0000"/>
                            </a:solidFill>
                            <a:latin typeface="Cambria Math" panose="02040503050406030204" pitchFamily="18" charset="0"/>
                          </a:rPr>
                          <m:t>𝑥</m:t>
                        </m:r>
                      </m:e>
                    </m:bar>
                    <m:r>
                      <a:rPr lang="en-US" sz="2000" b="0" i="1" smtClean="0">
                        <a:latin typeface="Cambria Math" panose="02040503050406030204" pitchFamily="18" charset="0"/>
                      </a:rPr>
                      <m:t>.</m:t>
                    </m:r>
                  </m:oMath>
                </a14:m>
                <a:endParaRPr lang="en-US" sz="2000" dirty="0"/>
              </a:p>
              <a:p>
                <a:pPr lvl="1"/>
                <a:endParaRPr lang="en-US" sz="2000" dirty="0"/>
              </a:p>
              <a:p>
                <a:pPr lvl="1"/>
                <a:r>
                  <a:rPr lang="en-US" sz="2000" dirty="0"/>
                  <a:t>We call the standard deviation of a sample </a:t>
                </a:r>
                <a:r>
                  <a:rPr lang="en-US" sz="2000" b="1" i="1" dirty="0"/>
                  <a:t>s</a:t>
                </a:r>
                <a:r>
                  <a:rPr lang="en-US" sz="2000" dirty="0"/>
                  <a:t> and the variance </a:t>
                </a:r>
                <a:r>
                  <a:rPr lang="en-US" sz="2000" b="1" i="1" dirty="0">
                    <a:solidFill>
                      <a:srgbClr val="FF0000"/>
                    </a:solidFill>
                  </a:rPr>
                  <a:t>s</a:t>
                </a:r>
                <a:r>
                  <a:rPr lang="en-US" sz="2000" b="1" i="1" baseline="30000" dirty="0">
                    <a:solidFill>
                      <a:srgbClr val="FF0000"/>
                    </a:solidFill>
                  </a:rPr>
                  <a:t>2</a:t>
                </a:r>
                <a:r>
                  <a:rPr lang="en-US" sz="2000" dirty="0"/>
                  <a:t>.</a:t>
                </a:r>
              </a:p>
              <a:p>
                <a:pPr lvl="1"/>
                <a:endParaRPr lang="en-US" sz="2000" dirty="0"/>
              </a:p>
              <a:p>
                <a:pPr lvl="1"/>
                <a:r>
                  <a:rPr lang="en-US" sz="2000" dirty="0"/>
                  <a:t>When we are talking about percentages, we call the sample proportion </a:t>
                </a:r>
                <a14:m>
                  <m:oMath xmlns:m="http://schemas.openxmlformats.org/officeDocument/2006/math">
                    <m:acc>
                      <m:accPr>
                        <m:chr m:val="̂"/>
                        <m:ctrlPr>
                          <a:rPr lang="en-US" sz="2000" b="1" i="1" dirty="0" smtClean="0">
                            <a:solidFill>
                              <a:srgbClr val="FF0000"/>
                            </a:solidFill>
                            <a:latin typeface="Cambria Math" panose="02040503050406030204" pitchFamily="18" charset="0"/>
                            <a:ea typeface="Cambria Math" panose="02040503050406030204" pitchFamily="18" charset="0"/>
                          </a:rPr>
                        </m:ctrlPr>
                      </m:accPr>
                      <m:e>
                        <m:r>
                          <a:rPr lang="en-US" b="1" i="1" dirty="0" smtClean="0">
                            <a:solidFill>
                              <a:srgbClr val="FF0000"/>
                            </a:solidFill>
                            <a:latin typeface="Cambria Math" panose="02040503050406030204" pitchFamily="18" charset="0"/>
                            <a:ea typeface="Cambria Math" panose="02040503050406030204" pitchFamily="18" charset="0"/>
                          </a:rPr>
                          <m:t>𝝅</m:t>
                        </m:r>
                      </m:e>
                    </m:acc>
                  </m:oMath>
                </a14:m>
                <a:r>
                  <a:rPr lang="en-US" sz="2000" dirty="0"/>
                  <a:t>.</a:t>
                </a:r>
              </a:p>
              <a:p>
                <a:pPr lvl="1"/>
                <a:endParaRPr lang="en-US" sz="2000" dirty="0"/>
              </a:p>
              <a:p>
                <a:pPr lvl="1"/>
                <a:r>
                  <a:rPr lang="en-US" sz="2000" dirty="0"/>
                  <a:t>There are many different possible samples that could be taken from a given population.  For each sample there may be a </a:t>
                </a:r>
                <a:r>
                  <a:rPr lang="en-US" sz="2000" b="1" dirty="0">
                    <a:solidFill>
                      <a:srgbClr val="FF0000"/>
                    </a:solidFill>
                  </a:rPr>
                  <a:t>different</a:t>
                </a:r>
                <a:r>
                  <a:rPr lang="en-US" sz="2000" dirty="0">
                    <a:solidFill>
                      <a:srgbClr val="FF0000"/>
                    </a:solidFill>
                  </a:rPr>
                  <a:t> </a:t>
                </a:r>
                <a:r>
                  <a:rPr lang="en-US" sz="2000" dirty="0"/>
                  <a:t>mean, standard deviation, variance, or proportion. </a:t>
                </a:r>
              </a:p>
              <a:p>
                <a:pPr lvl="1"/>
                <a:endParaRPr lang="en-US" sz="2000" dirty="0"/>
              </a:p>
              <a:p>
                <a:pPr lvl="1"/>
                <a:r>
                  <a:rPr lang="en-US" sz="2000" dirty="0"/>
                  <a:t>There is a special name for these values: </a:t>
                </a:r>
                <a:r>
                  <a:rPr lang="en-US" sz="2000" b="1" dirty="0">
                    <a:solidFill>
                      <a:srgbClr val="FF0000"/>
                    </a:solidFill>
                  </a:rPr>
                  <a:t>statistics</a:t>
                </a:r>
                <a:r>
                  <a:rPr lang="en-US" sz="2000" dirty="0"/>
                  <a:t>. </a:t>
                </a:r>
              </a:p>
            </p:txBody>
          </p:sp>
        </mc:Choice>
        <mc:Fallback xmlns="">
          <p:sp>
            <p:nvSpPr>
              <p:cNvPr id="76803"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255" t="-1221" r="-78" b="-6784"/>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A9A949EE-02F8-4E24-B346-EA33FC0EA551}" type="slidenum">
              <a:rPr lang="en-US" smtClean="0"/>
              <a:t>24</a:t>
            </a:fld>
            <a:endParaRPr lang="en-US"/>
          </a:p>
        </p:txBody>
      </p:sp>
    </p:spTree>
    <p:extLst>
      <p:ext uri="{BB962C8B-B14F-4D97-AF65-F5344CB8AC3E}">
        <p14:creationId xmlns:p14="http://schemas.microsoft.com/office/powerpoint/2010/main" val="1246789149"/>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7826" name="Group 2"/>
          <p:cNvGrpSpPr>
            <a:grpSpLocks/>
          </p:cNvGrpSpPr>
          <p:nvPr/>
        </p:nvGrpSpPr>
        <p:grpSpPr bwMode="auto">
          <a:xfrm>
            <a:off x="6629400" y="3048000"/>
            <a:ext cx="1676400" cy="1676400"/>
            <a:chOff x="3264" y="2160"/>
            <a:chExt cx="1056" cy="1056"/>
          </a:xfrm>
        </p:grpSpPr>
        <p:sp>
          <p:nvSpPr>
            <p:cNvPr id="77827" name="Oval 3"/>
            <p:cNvSpPr>
              <a:spLocks noChangeArrowheads="1"/>
            </p:cNvSpPr>
            <p:nvPr/>
          </p:nvSpPr>
          <p:spPr bwMode="auto">
            <a:xfrm>
              <a:off x="3264" y="2592"/>
              <a:ext cx="864" cy="624"/>
            </a:xfrm>
            <a:prstGeom prst="ellipse">
              <a:avLst/>
            </a:prstGeom>
            <a:solidFill>
              <a:srgbClr val="FF99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8" name="Text Box 4"/>
            <p:cNvSpPr txBox="1">
              <a:spLocks noChangeArrowheads="1"/>
            </p:cNvSpPr>
            <p:nvPr/>
          </p:nvSpPr>
          <p:spPr bwMode="auto">
            <a:xfrm>
              <a:off x="3360" y="2160"/>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latin typeface="Times New Roman" panose="02020603050405020304" pitchFamily="18" charset="0"/>
                </a:rPr>
                <a:t>Sample</a:t>
              </a:r>
            </a:p>
          </p:txBody>
        </p:sp>
      </p:grpSp>
      <p:sp>
        <p:nvSpPr>
          <p:cNvPr id="77829" name="Rectangle 5"/>
          <p:cNvSpPr>
            <a:spLocks noGrp="1" noChangeArrowheads="1"/>
          </p:cNvSpPr>
          <p:nvPr>
            <p:ph type="title"/>
          </p:nvPr>
        </p:nvSpPr>
        <p:spPr/>
        <p:txBody>
          <a:bodyPr/>
          <a:lstStyle/>
          <a:p>
            <a:r>
              <a:rPr lang="en-US"/>
              <a:t>Inference Overview</a:t>
            </a:r>
          </a:p>
        </p:txBody>
      </p:sp>
      <p:sp>
        <p:nvSpPr>
          <p:cNvPr id="77830" name="Rectangle 6"/>
          <p:cNvSpPr>
            <a:spLocks noGrp="1" noChangeArrowheads="1"/>
          </p:cNvSpPr>
          <p:nvPr>
            <p:ph type="body" idx="1"/>
          </p:nvPr>
        </p:nvSpPr>
        <p:spPr/>
        <p:txBody>
          <a:bodyPr/>
          <a:lstStyle/>
          <a:p>
            <a:r>
              <a:rPr lang="en-US"/>
              <a:t>We use sample statistics to make inference about population parameters</a:t>
            </a:r>
            <a:endParaRPr lang="en-US" sz="2400"/>
          </a:p>
        </p:txBody>
      </p:sp>
      <p:graphicFrame>
        <p:nvGraphicFramePr>
          <p:cNvPr id="77831" name="Object 7"/>
          <p:cNvGraphicFramePr>
            <a:graphicFrameLocks noChangeAspect="1"/>
          </p:cNvGraphicFramePr>
          <p:nvPr>
            <p:extLst>
              <p:ext uri="{D42A27DB-BD31-4B8C-83A1-F6EECF244321}">
                <p14:modId xmlns:p14="http://schemas.microsoft.com/office/powerpoint/2010/main" val="2611195844"/>
              </p:ext>
            </p:extLst>
          </p:nvPr>
        </p:nvGraphicFramePr>
        <p:xfrm>
          <a:off x="7208837" y="5210175"/>
          <a:ext cx="411163" cy="479425"/>
        </p:xfrm>
        <a:graphic>
          <a:graphicData uri="http://schemas.openxmlformats.org/presentationml/2006/ole">
            <mc:AlternateContent xmlns:mc="http://schemas.openxmlformats.org/markup-compatibility/2006">
              <mc:Choice xmlns:v="urn:schemas-microsoft-com:vml" Requires="v">
                <p:oleObj spid="_x0000_s76819" name="Equation" r:id="rId3" imgW="139680" imgH="164880" progId="Equation.3">
                  <p:embed/>
                </p:oleObj>
              </mc:Choice>
              <mc:Fallback>
                <p:oleObj name="Equation" r:id="rId3" imgW="139680" imgH="164880" progId="Equation.3">
                  <p:embed/>
                  <p:pic>
                    <p:nvPicPr>
                      <p:cNvPr id="0" name=""/>
                      <p:cNvPicPr>
                        <a:picLocks noChangeAspect="1" noChangeArrowheads="1"/>
                      </p:cNvPicPr>
                      <p:nvPr/>
                    </p:nvPicPr>
                    <p:blipFill>
                      <a:blip r:embed="rId4"/>
                      <a:srcRect/>
                      <a:stretch>
                        <a:fillRect/>
                      </a:stretch>
                    </p:blipFill>
                    <p:spPr bwMode="auto">
                      <a:xfrm>
                        <a:off x="7208837" y="5210175"/>
                        <a:ext cx="4111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832" name="Group 8"/>
          <p:cNvGrpSpPr>
            <a:grpSpLocks/>
          </p:cNvGrpSpPr>
          <p:nvPr/>
        </p:nvGrpSpPr>
        <p:grpSpPr bwMode="auto">
          <a:xfrm>
            <a:off x="2438400" y="3048000"/>
            <a:ext cx="2438400" cy="1981200"/>
            <a:chOff x="480" y="2160"/>
            <a:chExt cx="1536" cy="1248"/>
          </a:xfrm>
        </p:grpSpPr>
        <p:sp>
          <p:nvSpPr>
            <p:cNvPr id="77833" name="Text Box 9"/>
            <p:cNvSpPr txBox="1">
              <a:spLocks noChangeArrowheads="1"/>
            </p:cNvSpPr>
            <p:nvPr/>
          </p:nvSpPr>
          <p:spPr bwMode="auto">
            <a:xfrm>
              <a:off x="768" y="216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latin typeface="Times New Roman" panose="02020603050405020304" pitchFamily="18" charset="0"/>
                </a:rPr>
                <a:t>Population</a:t>
              </a:r>
            </a:p>
          </p:txBody>
        </p:sp>
        <p:sp>
          <p:nvSpPr>
            <p:cNvPr id="77834" name="Oval 10"/>
            <p:cNvSpPr>
              <a:spLocks noChangeArrowheads="1"/>
            </p:cNvSpPr>
            <p:nvPr/>
          </p:nvSpPr>
          <p:spPr bwMode="auto">
            <a:xfrm>
              <a:off x="480" y="2496"/>
              <a:ext cx="1536" cy="912"/>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835" name="Line 11"/>
          <p:cNvSpPr>
            <a:spLocks noChangeShapeType="1"/>
          </p:cNvSpPr>
          <p:nvPr/>
        </p:nvSpPr>
        <p:spPr bwMode="auto">
          <a:xfrm>
            <a:off x="3962400" y="3886200"/>
            <a:ext cx="3657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6" name="Line 12"/>
          <p:cNvSpPr>
            <a:spLocks noChangeShapeType="1"/>
          </p:cNvSpPr>
          <p:nvPr/>
        </p:nvSpPr>
        <p:spPr bwMode="auto">
          <a:xfrm flipV="1">
            <a:off x="2667000" y="4191000"/>
            <a:ext cx="464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7" name="Line 13"/>
          <p:cNvSpPr>
            <a:spLocks noChangeShapeType="1"/>
          </p:cNvSpPr>
          <p:nvPr/>
        </p:nvSpPr>
        <p:spPr bwMode="auto">
          <a:xfrm flipV="1">
            <a:off x="3505200" y="4343400"/>
            <a:ext cx="3733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838" name="Group 14"/>
          <p:cNvGrpSpPr>
            <a:grpSpLocks/>
          </p:cNvGrpSpPr>
          <p:nvPr/>
        </p:nvGrpSpPr>
        <p:grpSpPr bwMode="auto">
          <a:xfrm>
            <a:off x="457200" y="5181600"/>
            <a:ext cx="2743200" cy="1371600"/>
            <a:chOff x="288" y="3264"/>
            <a:chExt cx="1728" cy="864"/>
          </a:xfrm>
        </p:grpSpPr>
        <p:sp>
          <p:nvSpPr>
            <p:cNvPr id="77839" name="Text Box 15"/>
            <p:cNvSpPr txBox="1">
              <a:spLocks noChangeArrowheads="1"/>
            </p:cNvSpPr>
            <p:nvPr/>
          </p:nvSpPr>
          <p:spPr bwMode="auto">
            <a:xfrm>
              <a:off x="288" y="3264"/>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latin typeface="Times New Roman" panose="02020603050405020304" pitchFamily="18" charset="0"/>
                </a:rPr>
                <a:t>Mean:</a:t>
              </a:r>
            </a:p>
          </p:txBody>
        </p:sp>
        <p:sp>
          <p:nvSpPr>
            <p:cNvPr id="77840" name="Text Box 16"/>
            <p:cNvSpPr txBox="1">
              <a:spLocks noChangeArrowheads="1"/>
            </p:cNvSpPr>
            <p:nvPr/>
          </p:nvSpPr>
          <p:spPr bwMode="auto">
            <a:xfrm>
              <a:off x="288" y="3552"/>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latin typeface="Times New Roman" panose="02020603050405020304" pitchFamily="18" charset="0"/>
                </a:rPr>
                <a:t>Standard Deviation:</a:t>
              </a:r>
            </a:p>
          </p:txBody>
        </p:sp>
        <p:sp>
          <p:nvSpPr>
            <p:cNvPr id="77841" name="Text Box 17"/>
            <p:cNvSpPr txBox="1">
              <a:spLocks noChangeArrowheads="1"/>
            </p:cNvSpPr>
            <p:nvPr/>
          </p:nvSpPr>
          <p:spPr bwMode="auto">
            <a:xfrm>
              <a:off x="288" y="3840"/>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latin typeface="Times New Roman" panose="02020603050405020304" pitchFamily="18" charset="0"/>
                </a:rPr>
                <a:t>Proportion:</a:t>
              </a:r>
            </a:p>
          </p:txBody>
        </p:sp>
      </p:grpSp>
      <p:sp>
        <p:nvSpPr>
          <p:cNvPr id="77842" name="Text Box 18"/>
          <p:cNvSpPr txBox="1">
            <a:spLocks noChangeArrowheads="1"/>
          </p:cNvSpPr>
          <p:nvPr/>
        </p:nvSpPr>
        <p:spPr bwMode="auto">
          <a:xfrm>
            <a:off x="3429000" y="51435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i="1" dirty="0">
                <a:latin typeface="Symbol" panose="05050102010706020507" pitchFamily="18" charset="2"/>
              </a:rPr>
              <a:t>m</a:t>
            </a:r>
            <a:endParaRPr lang="en-US" b="1" i="1" dirty="0">
              <a:latin typeface="Symbol" panose="05050102010706020507" pitchFamily="18" charset="2"/>
            </a:endParaRPr>
          </a:p>
        </p:txBody>
      </p:sp>
      <p:sp>
        <p:nvSpPr>
          <p:cNvPr id="77843" name="Text Box 19"/>
          <p:cNvSpPr txBox="1">
            <a:spLocks noChangeArrowheads="1"/>
          </p:cNvSpPr>
          <p:nvPr/>
        </p:nvSpPr>
        <p:spPr bwMode="auto">
          <a:xfrm>
            <a:off x="3429000" y="5588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i="1" dirty="0">
                <a:latin typeface="Symbol" panose="05050102010706020507" pitchFamily="18" charset="2"/>
              </a:rPr>
              <a:t>s</a:t>
            </a:r>
            <a:endParaRPr lang="en-US" b="1" i="1" dirty="0">
              <a:latin typeface="Symbol" panose="05050102010706020507" pitchFamily="18" charset="2"/>
            </a:endParaRPr>
          </a:p>
        </p:txBody>
      </p:sp>
      <p:sp>
        <p:nvSpPr>
          <p:cNvPr id="77844" name="Text Box 20"/>
          <p:cNvSpPr txBox="1">
            <a:spLocks noChangeArrowheads="1"/>
          </p:cNvSpPr>
          <p:nvPr/>
        </p:nvSpPr>
        <p:spPr bwMode="auto">
          <a:xfrm>
            <a:off x="3429000" y="603408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i="1" dirty="0">
                <a:latin typeface="Symbol" panose="05050102010706020507" pitchFamily="18" charset="2"/>
              </a:rPr>
              <a:t>p</a:t>
            </a:r>
            <a:endParaRPr lang="en-US" b="1" i="1" dirty="0">
              <a:latin typeface="Symbol" panose="05050102010706020507" pitchFamily="18" charset="2"/>
            </a:endParaRPr>
          </a:p>
        </p:txBody>
      </p:sp>
      <p:sp>
        <p:nvSpPr>
          <p:cNvPr id="77845" name="Text Box 21"/>
          <p:cNvSpPr txBox="1">
            <a:spLocks noChangeArrowheads="1"/>
          </p:cNvSpPr>
          <p:nvPr/>
        </p:nvSpPr>
        <p:spPr bwMode="auto">
          <a:xfrm>
            <a:off x="7239000" y="5576887"/>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i="1" dirty="0">
                <a:latin typeface="Times New Roman" panose="02020603050405020304" pitchFamily="18" charset="0"/>
              </a:rPr>
              <a:t>s</a:t>
            </a:r>
            <a:endParaRPr lang="en-US" sz="2400" i="1"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7846" name="Text Box 22"/>
              <p:cNvSpPr txBox="1">
                <a:spLocks noChangeArrowheads="1"/>
              </p:cNvSpPr>
              <p:nvPr/>
            </p:nvSpPr>
            <p:spPr bwMode="auto">
              <a:xfrm>
                <a:off x="7162800" y="6019800"/>
                <a:ext cx="360363"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eaLnBrk="0" hangingPunct="0">
                  <a:spcBef>
                    <a:spcPct val="50000"/>
                  </a:spcBef>
                </a:pPr>
                <a14:m>
                  <m:oMathPara xmlns:m="http://schemas.openxmlformats.org/officeDocument/2006/math">
                    <m:oMathParaPr>
                      <m:jc m:val="centerGroup"/>
                    </m:oMathParaPr>
                    <m:oMath xmlns:m="http://schemas.openxmlformats.org/officeDocument/2006/math">
                      <m:acc>
                        <m:accPr>
                          <m:chr m:val="̂"/>
                          <m:ctrlPr>
                            <a:rPr lang="en-US" sz="2800" i="1" dirty="0" smtClean="0">
                              <a:solidFill>
                                <a:schemeClr val="tx1"/>
                              </a:solidFill>
                              <a:latin typeface="Cambria Math" panose="02040503050406030204" pitchFamily="18" charset="0"/>
                              <a:ea typeface="Cambria Math" panose="02040503050406030204" pitchFamily="18" charset="0"/>
                            </a:rPr>
                          </m:ctrlPr>
                        </m:accPr>
                        <m:e>
                          <m:r>
                            <a:rPr lang="en-US" sz="2800" b="0" i="1" dirty="0" smtClean="0">
                              <a:solidFill>
                                <a:schemeClr val="tx1"/>
                              </a:solidFill>
                              <a:latin typeface="Cambria Math" panose="02040503050406030204" pitchFamily="18" charset="0"/>
                              <a:ea typeface="Cambria Math" panose="02040503050406030204" pitchFamily="18" charset="0"/>
                            </a:rPr>
                            <m:t>𝜋</m:t>
                          </m:r>
                        </m:e>
                      </m:acc>
                    </m:oMath>
                  </m:oMathPara>
                </a14:m>
                <a:endParaRPr lang="en-US" sz="2400" i="1" dirty="0">
                  <a:solidFill>
                    <a:schemeClr val="tx1"/>
                  </a:solidFill>
                </a:endParaRPr>
              </a:p>
            </p:txBody>
          </p:sp>
        </mc:Choice>
        <mc:Fallback xmlns="">
          <p:sp>
            <p:nvSpPr>
              <p:cNvPr id="77846" name="Text Box 22"/>
              <p:cNvSpPr txBox="1">
                <a:spLocks noRot="1" noChangeAspect="1" noMove="1" noResize="1" noEditPoints="1" noAdjustHandles="1" noChangeArrowheads="1" noChangeShapeType="1" noTextEdit="1"/>
              </p:cNvSpPr>
              <p:nvPr/>
            </p:nvSpPr>
            <p:spPr bwMode="auto">
              <a:xfrm>
                <a:off x="7162800" y="6019800"/>
                <a:ext cx="360363" cy="523220"/>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A9A949EE-02F8-4E24-B346-EA33FC0EA551}" type="slidenum">
              <a:rPr lang="en-US" smtClean="0"/>
              <a:t>25</a:t>
            </a:fld>
            <a:endParaRPr lang="en-US"/>
          </a:p>
        </p:txBody>
      </p:sp>
    </p:spTree>
    <p:extLst>
      <p:ext uri="{BB962C8B-B14F-4D97-AF65-F5344CB8AC3E}">
        <p14:creationId xmlns:p14="http://schemas.microsoft.com/office/powerpoint/2010/main" val="210142119"/>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832"/>
                                        </p:tgtEl>
                                        <p:attrNameLst>
                                          <p:attrName>style.visibility</p:attrName>
                                        </p:attrNameLst>
                                      </p:cBhvr>
                                      <p:to>
                                        <p:strVal val="visible"/>
                                      </p:to>
                                    </p:set>
                                    <p:animEffect transition="in" filter="dissolve">
                                      <p:cBhvr>
                                        <p:cTn id="7" dur="500"/>
                                        <p:tgtEl>
                                          <p:spTgt spid="778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7835"/>
                                        </p:tgtEl>
                                        <p:attrNameLst>
                                          <p:attrName>style.visibility</p:attrName>
                                        </p:attrNameLst>
                                      </p:cBhvr>
                                      <p:to>
                                        <p:strVal val="visible"/>
                                      </p:to>
                                    </p:set>
                                    <p:anim calcmode="lin" valueType="num">
                                      <p:cBhvr>
                                        <p:cTn id="12" dur="1000" fill="hold"/>
                                        <p:tgtEl>
                                          <p:spTgt spid="77835"/>
                                        </p:tgtEl>
                                        <p:attrNameLst>
                                          <p:attrName>ppt_w</p:attrName>
                                        </p:attrNameLst>
                                      </p:cBhvr>
                                      <p:tavLst>
                                        <p:tav tm="0">
                                          <p:val>
                                            <p:fltVal val="0"/>
                                          </p:val>
                                        </p:tav>
                                        <p:tav tm="100000">
                                          <p:val>
                                            <p:strVal val="#ppt_w"/>
                                          </p:val>
                                        </p:tav>
                                      </p:tavLst>
                                    </p:anim>
                                    <p:anim calcmode="lin" valueType="num">
                                      <p:cBhvr>
                                        <p:cTn id="13" dur="1000" fill="hold"/>
                                        <p:tgtEl>
                                          <p:spTgt spid="77835"/>
                                        </p:tgtEl>
                                        <p:attrNameLst>
                                          <p:attrName>ppt_h</p:attrName>
                                        </p:attrNameLst>
                                      </p:cBhvr>
                                      <p:tavLst>
                                        <p:tav tm="0">
                                          <p:val>
                                            <p:fltVal val="0"/>
                                          </p:val>
                                        </p:tav>
                                        <p:tav tm="100000">
                                          <p:val>
                                            <p:strVal val="#ppt_h"/>
                                          </p:val>
                                        </p:tav>
                                      </p:tavLst>
                                    </p:anim>
                                    <p:anim calcmode="lin" valueType="num">
                                      <p:cBhvr>
                                        <p:cTn id="14" dur="1000" fill="hold"/>
                                        <p:tgtEl>
                                          <p:spTgt spid="7783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78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77836"/>
                                        </p:tgtEl>
                                        <p:attrNameLst>
                                          <p:attrName>style.visibility</p:attrName>
                                        </p:attrNameLst>
                                      </p:cBhvr>
                                      <p:to>
                                        <p:strVal val="visible"/>
                                      </p:to>
                                    </p:set>
                                    <p:anim calcmode="lin" valueType="num">
                                      <p:cBhvr>
                                        <p:cTn id="20" dur="1000" fill="hold"/>
                                        <p:tgtEl>
                                          <p:spTgt spid="77836"/>
                                        </p:tgtEl>
                                        <p:attrNameLst>
                                          <p:attrName>ppt_w</p:attrName>
                                        </p:attrNameLst>
                                      </p:cBhvr>
                                      <p:tavLst>
                                        <p:tav tm="0">
                                          <p:val>
                                            <p:fltVal val="0"/>
                                          </p:val>
                                        </p:tav>
                                        <p:tav tm="100000">
                                          <p:val>
                                            <p:strVal val="#ppt_w"/>
                                          </p:val>
                                        </p:tav>
                                      </p:tavLst>
                                    </p:anim>
                                    <p:anim calcmode="lin" valueType="num">
                                      <p:cBhvr>
                                        <p:cTn id="21" dur="1000" fill="hold"/>
                                        <p:tgtEl>
                                          <p:spTgt spid="77836"/>
                                        </p:tgtEl>
                                        <p:attrNameLst>
                                          <p:attrName>ppt_h</p:attrName>
                                        </p:attrNameLst>
                                      </p:cBhvr>
                                      <p:tavLst>
                                        <p:tav tm="0">
                                          <p:val>
                                            <p:fltVal val="0"/>
                                          </p:val>
                                        </p:tav>
                                        <p:tav tm="100000">
                                          <p:val>
                                            <p:strVal val="#ppt_h"/>
                                          </p:val>
                                        </p:tav>
                                      </p:tavLst>
                                    </p:anim>
                                    <p:anim calcmode="lin" valueType="num">
                                      <p:cBhvr>
                                        <p:cTn id="22" dur="1000" fill="hold"/>
                                        <p:tgtEl>
                                          <p:spTgt spid="77836"/>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778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77837"/>
                                        </p:tgtEl>
                                        <p:attrNameLst>
                                          <p:attrName>style.visibility</p:attrName>
                                        </p:attrNameLst>
                                      </p:cBhvr>
                                      <p:to>
                                        <p:strVal val="visible"/>
                                      </p:to>
                                    </p:set>
                                    <p:anim calcmode="lin" valueType="num">
                                      <p:cBhvr>
                                        <p:cTn id="28" dur="1000" fill="hold"/>
                                        <p:tgtEl>
                                          <p:spTgt spid="77837"/>
                                        </p:tgtEl>
                                        <p:attrNameLst>
                                          <p:attrName>ppt_w</p:attrName>
                                        </p:attrNameLst>
                                      </p:cBhvr>
                                      <p:tavLst>
                                        <p:tav tm="0">
                                          <p:val>
                                            <p:fltVal val="0"/>
                                          </p:val>
                                        </p:tav>
                                        <p:tav tm="100000">
                                          <p:val>
                                            <p:strVal val="#ppt_w"/>
                                          </p:val>
                                        </p:tav>
                                      </p:tavLst>
                                    </p:anim>
                                    <p:anim calcmode="lin" valueType="num">
                                      <p:cBhvr>
                                        <p:cTn id="29" dur="1000" fill="hold"/>
                                        <p:tgtEl>
                                          <p:spTgt spid="77837"/>
                                        </p:tgtEl>
                                        <p:attrNameLst>
                                          <p:attrName>ppt_h</p:attrName>
                                        </p:attrNameLst>
                                      </p:cBhvr>
                                      <p:tavLst>
                                        <p:tav tm="0">
                                          <p:val>
                                            <p:fltVal val="0"/>
                                          </p:val>
                                        </p:tav>
                                        <p:tav tm="100000">
                                          <p:val>
                                            <p:strVal val="#ppt_h"/>
                                          </p:val>
                                        </p:tav>
                                      </p:tavLst>
                                    </p:anim>
                                    <p:anim calcmode="lin" valueType="num">
                                      <p:cBhvr>
                                        <p:cTn id="30" dur="1000" fill="hold"/>
                                        <p:tgtEl>
                                          <p:spTgt spid="77837"/>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778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77826"/>
                                        </p:tgtEl>
                                        <p:attrNameLst>
                                          <p:attrName>style.visibility</p:attrName>
                                        </p:attrNameLst>
                                      </p:cBhvr>
                                      <p:to>
                                        <p:strVal val="visible"/>
                                      </p:to>
                                    </p:set>
                                    <p:animEffect transition="in" filter="dissolve">
                                      <p:cBhvr>
                                        <p:cTn id="36" dur="500"/>
                                        <p:tgtEl>
                                          <p:spTgt spid="778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77838"/>
                                        </p:tgtEl>
                                        <p:attrNameLst>
                                          <p:attrName>style.visibility</p:attrName>
                                        </p:attrNameLst>
                                      </p:cBhvr>
                                      <p:to>
                                        <p:strVal val="visible"/>
                                      </p:to>
                                    </p:set>
                                    <p:animEffect transition="in" filter="dissolve">
                                      <p:cBhvr>
                                        <p:cTn id="41" dur="500"/>
                                        <p:tgtEl>
                                          <p:spTgt spid="778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4" fill="hold" grpId="0" nodeType="clickEffect">
                                  <p:stCondLst>
                                    <p:cond delay="0"/>
                                  </p:stCondLst>
                                  <p:childTnLst>
                                    <p:set>
                                      <p:cBhvr>
                                        <p:cTn id="45" dur="1" fill="hold">
                                          <p:stCondLst>
                                            <p:cond delay="0"/>
                                          </p:stCondLst>
                                        </p:cTn>
                                        <p:tgtEl>
                                          <p:spTgt spid="77842"/>
                                        </p:tgtEl>
                                        <p:attrNameLst>
                                          <p:attrName>style.visibility</p:attrName>
                                        </p:attrNameLst>
                                      </p:cBhvr>
                                      <p:to>
                                        <p:strVal val="visible"/>
                                      </p:to>
                                    </p:set>
                                    <p:anim calcmode="lin" valueType="num">
                                      <p:cBhvr>
                                        <p:cTn id="46" dur="500" fill="hold"/>
                                        <p:tgtEl>
                                          <p:spTgt spid="77842"/>
                                        </p:tgtEl>
                                        <p:attrNameLst>
                                          <p:attrName>ppt_x</p:attrName>
                                        </p:attrNameLst>
                                      </p:cBhvr>
                                      <p:tavLst>
                                        <p:tav tm="0">
                                          <p:val>
                                            <p:strVal val="#ppt_x"/>
                                          </p:val>
                                        </p:tav>
                                        <p:tav tm="100000">
                                          <p:val>
                                            <p:strVal val="#ppt_x"/>
                                          </p:val>
                                        </p:tav>
                                      </p:tavLst>
                                    </p:anim>
                                    <p:anim calcmode="lin" valueType="num">
                                      <p:cBhvr>
                                        <p:cTn id="47" dur="500" fill="hold"/>
                                        <p:tgtEl>
                                          <p:spTgt spid="77842"/>
                                        </p:tgtEl>
                                        <p:attrNameLst>
                                          <p:attrName>ppt_y</p:attrName>
                                        </p:attrNameLst>
                                      </p:cBhvr>
                                      <p:tavLst>
                                        <p:tav tm="0">
                                          <p:val>
                                            <p:strVal val="#ppt_y+#ppt_h/2"/>
                                          </p:val>
                                        </p:tav>
                                        <p:tav tm="100000">
                                          <p:val>
                                            <p:strVal val="#ppt_y"/>
                                          </p:val>
                                        </p:tav>
                                      </p:tavLst>
                                    </p:anim>
                                    <p:anim calcmode="lin" valueType="num">
                                      <p:cBhvr>
                                        <p:cTn id="48" dur="500" fill="hold"/>
                                        <p:tgtEl>
                                          <p:spTgt spid="77842"/>
                                        </p:tgtEl>
                                        <p:attrNameLst>
                                          <p:attrName>ppt_w</p:attrName>
                                        </p:attrNameLst>
                                      </p:cBhvr>
                                      <p:tavLst>
                                        <p:tav tm="0">
                                          <p:val>
                                            <p:strVal val="#ppt_w"/>
                                          </p:val>
                                        </p:tav>
                                        <p:tav tm="100000">
                                          <p:val>
                                            <p:strVal val="#ppt_w"/>
                                          </p:val>
                                        </p:tav>
                                      </p:tavLst>
                                    </p:anim>
                                    <p:anim calcmode="lin" valueType="num">
                                      <p:cBhvr>
                                        <p:cTn id="49" dur="500" fill="hold"/>
                                        <p:tgtEl>
                                          <p:spTgt spid="77842"/>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4" fill="hold" nodeType="clickEffect">
                                  <p:stCondLst>
                                    <p:cond delay="0"/>
                                  </p:stCondLst>
                                  <p:childTnLst>
                                    <p:set>
                                      <p:cBhvr>
                                        <p:cTn id="53" dur="1" fill="hold">
                                          <p:stCondLst>
                                            <p:cond delay="0"/>
                                          </p:stCondLst>
                                        </p:cTn>
                                        <p:tgtEl>
                                          <p:spTgt spid="77831"/>
                                        </p:tgtEl>
                                        <p:attrNameLst>
                                          <p:attrName>style.visibility</p:attrName>
                                        </p:attrNameLst>
                                      </p:cBhvr>
                                      <p:to>
                                        <p:strVal val="visible"/>
                                      </p:to>
                                    </p:set>
                                    <p:anim calcmode="lin" valueType="num">
                                      <p:cBhvr>
                                        <p:cTn id="54" dur="500" fill="hold"/>
                                        <p:tgtEl>
                                          <p:spTgt spid="77831"/>
                                        </p:tgtEl>
                                        <p:attrNameLst>
                                          <p:attrName>ppt_x</p:attrName>
                                        </p:attrNameLst>
                                      </p:cBhvr>
                                      <p:tavLst>
                                        <p:tav tm="0">
                                          <p:val>
                                            <p:strVal val="#ppt_x"/>
                                          </p:val>
                                        </p:tav>
                                        <p:tav tm="100000">
                                          <p:val>
                                            <p:strVal val="#ppt_x"/>
                                          </p:val>
                                        </p:tav>
                                      </p:tavLst>
                                    </p:anim>
                                    <p:anim calcmode="lin" valueType="num">
                                      <p:cBhvr>
                                        <p:cTn id="55" dur="500" fill="hold"/>
                                        <p:tgtEl>
                                          <p:spTgt spid="77831"/>
                                        </p:tgtEl>
                                        <p:attrNameLst>
                                          <p:attrName>ppt_y</p:attrName>
                                        </p:attrNameLst>
                                      </p:cBhvr>
                                      <p:tavLst>
                                        <p:tav tm="0">
                                          <p:val>
                                            <p:strVal val="#ppt_y+#ppt_h/2"/>
                                          </p:val>
                                        </p:tav>
                                        <p:tav tm="100000">
                                          <p:val>
                                            <p:strVal val="#ppt_y"/>
                                          </p:val>
                                        </p:tav>
                                      </p:tavLst>
                                    </p:anim>
                                    <p:anim calcmode="lin" valueType="num">
                                      <p:cBhvr>
                                        <p:cTn id="56" dur="500" fill="hold"/>
                                        <p:tgtEl>
                                          <p:spTgt spid="77831"/>
                                        </p:tgtEl>
                                        <p:attrNameLst>
                                          <p:attrName>ppt_w</p:attrName>
                                        </p:attrNameLst>
                                      </p:cBhvr>
                                      <p:tavLst>
                                        <p:tav tm="0">
                                          <p:val>
                                            <p:strVal val="#ppt_w"/>
                                          </p:val>
                                        </p:tav>
                                        <p:tav tm="100000">
                                          <p:val>
                                            <p:strVal val="#ppt_w"/>
                                          </p:val>
                                        </p:tav>
                                      </p:tavLst>
                                    </p:anim>
                                    <p:anim calcmode="lin" valueType="num">
                                      <p:cBhvr>
                                        <p:cTn id="57" dur="500" fill="hold"/>
                                        <p:tgtEl>
                                          <p:spTgt spid="77831"/>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7" presetClass="entr" presetSubtype="4" fill="hold" grpId="0" nodeType="clickEffect">
                                  <p:stCondLst>
                                    <p:cond delay="0"/>
                                  </p:stCondLst>
                                  <p:childTnLst>
                                    <p:set>
                                      <p:cBhvr>
                                        <p:cTn id="61" dur="1" fill="hold">
                                          <p:stCondLst>
                                            <p:cond delay="0"/>
                                          </p:stCondLst>
                                        </p:cTn>
                                        <p:tgtEl>
                                          <p:spTgt spid="77843"/>
                                        </p:tgtEl>
                                        <p:attrNameLst>
                                          <p:attrName>style.visibility</p:attrName>
                                        </p:attrNameLst>
                                      </p:cBhvr>
                                      <p:to>
                                        <p:strVal val="visible"/>
                                      </p:to>
                                    </p:set>
                                    <p:anim calcmode="lin" valueType="num">
                                      <p:cBhvr>
                                        <p:cTn id="62" dur="500" fill="hold"/>
                                        <p:tgtEl>
                                          <p:spTgt spid="77843"/>
                                        </p:tgtEl>
                                        <p:attrNameLst>
                                          <p:attrName>ppt_x</p:attrName>
                                        </p:attrNameLst>
                                      </p:cBhvr>
                                      <p:tavLst>
                                        <p:tav tm="0">
                                          <p:val>
                                            <p:strVal val="#ppt_x"/>
                                          </p:val>
                                        </p:tav>
                                        <p:tav tm="100000">
                                          <p:val>
                                            <p:strVal val="#ppt_x"/>
                                          </p:val>
                                        </p:tav>
                                      </p:tavLst>
                                    </p:anim>
                                    <p:anim calcmode="lin" valueType="num">
                                      <p:cBhvr>
                                        <p:cTn id="63" dur="500" fill="hold"/>
                                        <p:tgtEl>
                                          <p:spTgt spid="77843"/>
                                        </p:tgtEl>
                                        <p:attrNameLst>
                                          <p:attrName>ppt_y</p:attrName>
                                        </p:attrNameLst>
                                      </p:cBhvr>
                                      <p:tavLst>
                                        <p:tav tm="0">
                                          <p:val>
                                            <p:strVal val="#ppt_y+#ppt_h/2"/>
                                          </p:val>
                                        </p:tav>
                                        <p:tav tm="100000">
                                          <p:val>
                                            <p:strVal val="#ppt_y"/>
                                          </p:val>
                                        </p:tav>
                                      </p:tavLst>
                                    </p:anim>
                                    <p:anim calcmode="lin" valueType="num">
                                      <p:cBhvr>
                                        <p:cTn id="64" dur="500" fill="hold"/>
                                        <p:tgtEl>
                                          <p:spTgt spid="77843"/>
                                        </p:tgtEl>
                                        <p:attrNameLst>
                                          <p:attrName>ppt_w</p:attrName>
                                        </p:attrNameLst>
                                      </p:cBhvr>
                                      <p:tavLst>
                                        <p:tav tm="0">
                                          <p:val>
                                            <p:strVal val="#ppt_w"/>
                                          </p:val>
                                        </p:tav>
                                        <p:tav tm="100000">
                                          <p:val>
                                            <p:strVal val="#ppt_w"/>
                                          </p:val>
                                        </p:tav>
                                      </p:tavLst>
                                    </p:anim>
                                    <p:anim calcmode="lin" valueType="num">
                                      <p:cBhvr>
                                        <p:cTn id="65" dur="500" fill="hold"/>
                                        <p:tgtEl>
                                          <p:spTgt spid="77843"/>
                                        </p:tgtEl>
                                        <p:attrNameLst>
                                          <p:attrName>ppt_h</p:attrName>
                                        </p:attrNameLst>
                                      </p:cBhvr>
                                      <p:tavLst>
                                        <p:tav tm="0">
                                          <p:val>
                                            <p:fltVal val="0"/>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4" fill="hold" grpId="0" nodeType="clickEffect">
                                  <p:stCondLst>
                                    <p:cond delay="0"/>
                                  </p:stCondLst>
                                  <p:childTnLst>
                                    <p:set>
                                      <p:cBhvr>
                                        <p:cTn id="69" dur="1" fill="hold">
                                          <p:stCondLst>
                                            <p:cond delay="0"/>
                                          </p:stCondLst>
                                        </p:cTn>
                                        <p:tgtEl>
                                          <p:spTgt spid="77845"/>
                                        </p:tgtEl>
                                        <p:attrNameLst>
                                          <p:attrName>style.visibility</p:attrName>
                                        </p:attrNameLst>
                                      </p:cBhvr>
                                      <p:to>
                                        <p:strVal val="visible"/>
                                      </p:to>
                                    </p:set>
                                    <p:anim calcmode="lin" valueType="num">
                                      <p:cBhvr>
                                        <p:cTn id="70" dur="500" fill="hold"/>
                                        <p:tgtEl>
                                          <p:spTgt spid="77845"/>
                                        </p:tgtEl>
                                        <p:attrNameLst>
                                          <p:attrName>ppt_x</p:attrName>
                                        </p:attrNameLst>
                                      </p:cBhvr>
                                      <p:tavLst>
                                        <p:tav tm="0">
                                          <p:val>
                                            <p:strVal val="#ppt_x"/>
                                          </p:val>
                                        </p:tav>
                                        <p:tav tm="100000">
                                          <p:val>
                                            <p:strVal val="#ppt_x"/>
                                          </p:val>
                                        </p:tav>
                                      </p:tavLst>
                                    </p:anim>
                                    <p:anim calcmode="lin" valueType="num">
                                      <p:cBhvr>
                                        <p:cTn id="71" dur="500" fill="hold"/>
                                        <p:tgtEl>
                                          <p:spTgt spid="77845"/>
                                        </p:tgtEl>
                                        <p:attrNameLst>
                                          <p:attrName>ppt_y</p:attrName>
                                        </p:attrNameLst>
                                      </p:cBhvr>
                                      <p:tavLst>
                                        <p:tav tm="0">
                                          <p:val>
                                            <p:strVal val="#ppt_y+#ppt_h/2"/>
                                          </p:val>
                                        </p:tav>
                                        <p:tav tm="100000">
                                          <p:val>
                                            <p:strVal val="#ppt_y"/>
                                          </p:val>
                                        </p:tav>
                                      </p:tavLst>
                                    </p:anim>
                                    <p:anim calcmode="lin" valueType="num">
                                      <p:cBhvr>
                                        <p:cTn id="72" dur="500" fill="hold"/>
                                        <p:tgtEl>
                                          <p:spTgt spid="77845"/>
                                        </p:tgtEl>
                                        <p:attrNameLst>
                                          <p:attrName>ppt_w</p:attrName>
                                        </p:attrNameLst>
                                      </p:cBhvr>
                                      <p:tavLst>
                                        <p:tav tm="0">
                                          <p:val>
                                            <p:strVal val="#ppt_w"/>
                                          </p:val>
                                        </p:tav>
                                        <p:tav tm="100000">
                                          <p:val>
                                            <p:strVal val="#ppt_w"/>
                                          </p:val>
                                        </p:tav>
                                      </p:tavLst>
                                    </p:anim>
                                    <p:anim calcmode="lin" valueType="num">
                                      <p:cBhvr>
                                        <p:cTn id="73" dur="500" fill="hold"/>
                                        <p:tgtEl>
                                          <p:spTgt spid="77845"/>
                                        </p:tgtEl>
                                        <p:attrNameLst>
                                          <p:attrName>ppt_h</p:attrName>
                                        </p:attrNameLst>
                                      </p:cBhvr>
                                      <p:tavLst>
                                        <p:tav tm="0">
                                          <p:val>
                                            <p:fltVal val="0"/>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4" fill="hold" grpId="0" nodeType="clickEffect">
                                  <p:stCondLst>
                                    <p:cond delay="0"/>
                                  </p:stCondLst>
                                  <p:childTnLst>
                                    <p:set>
                                      <p:cBhvr>
                                        <p:cTn id="77" dur="1" fill="hold">
                                          <p:stCondLst>
                                            <p:cond delay="0"/>
                                          </p:stCondLst>
                                        </p:cTn>
                                        <p:tgtEl>
                                          <p:spTgt spid="77844"/>
                                        </p:tgtEl>
                                        <p:attrNameLst>
                                          <p:attrName>style.visibility</p:attrName>
                                        </p:attrNameLst>
                                      </p:cBhvr>
                                      <p:to>
                                        <p:strVal val="visible"/>
                                      </p:to>
                                    </p:set>
                                    <p:anim calcmode="lin" valueType="num">
                                      <p:cBhvr>
                                        <p:cTn id="78" dur="500" fill="hold"/>
                                        <p:tgtEl>
                                          <p:spTgt spid="77844"/>
                                        </p:tgtEl>
                                        <p:attrNameLst>
                                          <p:attrName>ppt_x</p:attrName>
                                        </p:attrNameLst>
                                      </p:cBhvr>
                                      <p:tavLst>
                                        <p:tav tm="0">
                                          <p:val>
                                            <p:strVal val="#ppt_x"/>
                                          </p:val>
                                        </p:tav>
                                        <p:tav tm="100000">
                                          <p:val>
                                            <p:strVal val="#ppt_x"/>
                                          </p:val>
                                        </p:tav>
                                      </p:tavLst>
                                    </p:anim>
                                    <p:anim calcmode="lin" valueType="num">
                                      <p:cBhvr>
                                        <p:cTn id="79" dur="500" fill="hold"/>
                                        <p:tgtEl>
                                          <p:spTgt spid="77844"/>
                                        </p:tgtEl>
                                        <p:attrNameLst>
                                          <p:attrName>ppt_y</p:attrName>
                                        </p:attrNameLst>
                                      </p:cBhvr>
                                      <p:tavLst>
                                        <p:tav tm="0">
                                          <p:val>
                                            <p:strVal val="#ppt_y+#ppt_h/2"/>
                                          </p:val>
                                        </p:tav>
                                        <p:tav tm="100000">
                                          <p:val>
                                            <p:strVal val="#ppt_y"/>
                                          </p:val>
                                        </p:tav>
                                      </p:tavLst>
                                    </p:anim>
                                    <p:anim calcmode="lin" valueType="num">
                                      <p:cBhvr>
                                        <p:cTn id="80" dur="500" fill="hold"/>
                                        <p:tgtEl>
                                          <p:spTgt spid="77844"/>
                                        </p:tgtEl>
                                        <p:attrNameLst>
                                          <p:attrName>ppt_w</p:attrName>
                                        </p:attrNameLst>
                                      </p:cBhvr>
                                      <p:tavLst>
                                        <p:tav tm="0">
                                          <p:val>
                                            <p:strVal val="#ppt_w"/>
                                          </p:val>
                                        </p:tav>
                                        <p:tav tm="100000">
                                          <p:val>
                                            <p:strVal val="#ppt_w"/>
                                          </p:val>
                                        </p:tav>
                                      </p:tavLst>
                                    </p:anim>
                                    <p:anim calcmode="lin" valueType="num">
                                      <p:cBhvr>
                                        <p:cTn id="81" dur="500" fill="hold"/>
                                        <p:tgtEl>
                                          <p:spTgt spid="77844"/>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4" fill="hold" grpId="0" nodeType="clickEffect">
                                  <p:stCondLst>
                                    <p:cond delay="0"/>
                                  </p:stCondLst>
                                  <p:childTnLst>
                                    <p:set>
                                      <p:cBhvr>
                                        <p:cTn id="85" dur="1" fill="hold">
                                          <p:stCondLst>
                                            <p:cond delay="0"/>
                                          </p:stCondLst>
                                        </p:cTn>
                                        <p:tgtEl>
                                          <p:spTgt spid="77846"/>
                                        </p:tgtEl>
                                        <p:attrNameLst>
                                          <p:attrName>style.visibility</p:attrName>
                                        </p:attrNameLst>
                                      </p:cBhvr>
                                      <p:to>
                                        <p:strVal val="visible"/>
                                      </p:to>
                                    </p:set>
                                    <p:anim calcmode="lin" valueType="num">
                                      <p:cBhvr>
                                        <p:cTn id="86" dur="500" fill="hold"/>
                                        <p:tgtEl>
                                          <p:spTgt spid="77846"/>
                                        </p:tgtEl>
                                        <p:attrNameLst>
                                          <p:attrName>ppt_x</p:attrName>
                                        </p:attrNameLst>
                                      </p:cBhvr>
                                      <p:tavLst>
                                        <p:tav tm="0">
                                          <p:val>
                                            <p:strVal val="#ppt_x"/>
                                          </p:val>
                                        </p:tav>
                                        <p:tav tm="100000">
                                          <p:val>
                                            <p:strVal val="#ppt_x"/>
                                          </p:val>
                                        </p:tav>
                                      </p:tavLst>
                                    </p:anim>
                                    <p:anim calcmode="lin" valueType="num">
                                      <p:cBhvr>
                                        <p:cTn id="87" dur="500" fill="hold"/>
                                        <p:tgtEl>
                                          <p:spTgt spid="77846"/>
                                        </p:tgtEl>
                                        <p:attrNameLst>
                                          <p:attrName>ppt_y</p:attrName>
                                        </p:attrNameLst>
                                      </p:cBhvr>
                                      <p:tavLst>
                                        <p:tav tm="0">
                                          <p:val>
                                            <p:strVal val="#ppt_y+#ppt_h/2"/>
                                          </p:val>
                                        </p:tav>
                                        <p:tav tm="100000">
                                          <p:val>
                                            <p:strVal val="#ppt_y"/>
                                          </p:val>
                                        </p:tav>
                                      </p:tavLst>
                                    </p:anim>
                                    <p:anim calcmode="lin" valueType="num">
                                      <p:cBhvr>
                                        <p:cTn id="88" dur="500" fill="hold"/>
                                        <p:tgtEl>
                                          <p:spTgt spid="77846"/>
                                        </p:tgtEl>
                                        <p:attrNameLst>
                                          <p:attrName>ppt_w</p:attrName>
                                        </p:attrNameLst>
                                      </p:cBhvr>
                                      <p:tavLst>
                                        <p:tav tm="0">
                                          <p:val>
                                            <p:strVal val="#ppt_w"/>
                                          </p:val>
                                        </p:tav>
                                        <p:tav tm="100000">
                                          <p:val>
                                            <p:strVal val="#ppt_w"/>
                                          </p:val>
                                        </p:tav>
                                      </p:tavLst>
                                    </p:anim>
                                    <p:anim calcmode="lin" valueType="num">
                                      <p:cBhvr>
                                        <p:cTn id="89" dur="500" fill="hold"/>
                                        <p:tgtEl>
                                          <p:spTgt spid="778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5" grpId="0" animBg="1"/>
      <p:bldP spid="77836" grpId="0" animBg="1"/>
      <p:bldP spid="77837" grpId="0" animBg="1"/>
      <p:bldP spid="77842" grpId="0" autoUpdateAnimBg="0"/>
      <p:bldP spid="77843" grpId="0" autoUpdateAnimBg="0"/>
      <p:bldP spid="77844" grpId="0" autoUpdateAnimBg="0"/>
      <p:bldP spid="77845" grpId="0" autoUpdateAnimBg="0"/>
      <p:bldP spid="7784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152400"/>
            <a:ext cx="7772400" cy="762000"/>
          </a:xfrm>
        </p:spPr>
        <p:txBody>
          <a:bodyPr/>
          <a:lstStyle/>
          <a:p>
            <a:pPr eaLnBrk="1" hangingPunct="1"/>
            <a:r>
              <a:rPr lang="en-US" dirty="0">
                <a:ea typeface="ＭＳ Ｐゴシック" panose="020B0600070205080204" pitchFamily="34" charset="-128"/>
              </a:rPr>
              <a:t>Analyzing data</a:t>
            </a:r>
          </a:p>
        </p:txBody>
      </p:sp>
      <p:sp>
        <p:nvSpPr>
          <p:cNvPr id="15363" name="Rectangle 3"/>
          <p:cNvSpPr>
            <a:spLocks noGrp="1" noChangeArrowheads="1"/>
          </p:cNvSpPr>
          <p:nvPr>
            <p:ph idx="1"/>
          </p:nvPr>
        </p:nvSpPr>
        <p:spPr>
          <a:xfrm>
            <a:off x="685800" y="838200"/>
            <a:ext cx="7848600" cy="5334000"/>
          </a:xfrm>
        </p:spPr>
        <p:txBody>
          <a:bodyPr/>
          <a:lstStyle/>
          <a:p>
            <a:pPr eaLnBrk="1" hangingPunct="1"/>
            <a:r>
              <a:rPr lang="en-US" sz="2200" b="1" dirty="0">
                <a:solidFill>
                  <a:srgbClr val="FF0000"/>
                </a:solidFill>
                <a:ea typeface="ＭＳ Ｐゴシック" panose="020B0600070205080204" pitchFamily="34" charset="-128"/>
                <a:hlinkClick r:id="rId3" action="ppaction://hlinkfile"/>
              </a:rPr>
              <a:t>Minitab</a:t>
            </a:r>
            <a:r>
              <a:rPr lang="en-US" sz="2200" b="1" dirty="0">
                <a:ea typeface="ＭＳ Ｐゴシック" panose="020B0600070205080204" pitchFamily="34" charset="-128"/>
                <a:hlinkClick r:id="rId3" action="ppaction://hlinkfile"/>
              </a:rPr>
              <a:t> </a:t>
            </a:r>
            <a:r>
              <a:rPr lang="en-US" sz="2200" dirty="0">
                <a:ea typeface="ＭＳ Ｐゴシック" panose="020B0600070205080204" pitchFamily="34" charset="-128"/>
              </a:rPr>
              <a:t>is a statistical software package that we mostly use in this course.</a:t>
            </a:r>
          </a:p>
          <a:p>
            <a:pPr eaLnBrk="1" hangingPunct="1"/>
            <a:r>
              <a:rPr lang="en-US" sz="2200" dirty="0">
                <a:ea typeface="ＭＳ Ｐゴシック" panose="020B0600070205080204" pitchFamily="34" charset="-128"/>
              </a:rPr>
              <a:t>You can access Minitab for from open access labs.</a:t>
            </a:r>
          </a:p>
          <a:p>
            <a:pPr eaLnBrk="1" hangingPunct="1"/>
            <a:endParaRPr lang="en-US" sz="2200" dirty="0">
              <a:ea typeface="ＭＳ Ｐゴシック" panose="020B0600070205080204" pitchFamily="34" charset="-128"/>
            </a:endParaRPr>
          </a:p>
          <a:p>
            <a:pPr eaLnBrk="1" hangingPunct="1">
              <a:buFontTx/>
              <a:buNone/>
            </a:pPr>
            <a:endParaRPr lang="en-US" dirty="0">
              <a:ea typeface="ＭＳ Ｐゴシック" panose="020B0600070205080204" pitchFamily="34" charset="-128"/>
            </a:endParaRPr>
          </a:p>
        </p:txBody>
      </p:sp>
      <p:sp>
        <p:nvSpPr>
          <p:cNvPr id="15364" name="Rectangle 159"/>
          <p:cNvSpPr>
            <a:spLocks noChangeArrowheads="1"/>
          </p:cNvSpPr>
          <p:nvPr/>
        </p:nvSpPr>
        <p:spPr bwMode="auto">
          <a:xfrm>
            <a:off x="2486025" y="4759325"/>
            <a:ext cx="184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800">
                <a:latin typeface="Arial" panose="020B0604020202020204" pitchFamily="34" charset="0"/>
              </a:rPr>
              <a:t/>
            </a:r>
            <a:br>
              <a:rPr lang="en-US" sz="1800">
                <a:latin typeface="Arial" panose="020B0604020202020204" pitchFamily="34" charset="0"/>
              </a:rPr>
            </a:br>
            <a:r>
              <a:rPr lang="en-US" sz="1800">
                <a:latin typeface="Arial" panose="020B0604020202020204" pitchFamily="34" charset="0"/>
              </a:rPr>
              <a:t/>
            </a:r>
            <a:br>
              <a:rPr lang="en-US" sz="1800">
                <a:latin typeface="Arial" panose="020B0604020202020204" pitchFamily="34" charset="0"/>
              </a:rPr>
            </a:br>
            <a:endParaRPr lang="en-US" sz="1800">
              <a:latin typeface="Arial" panose="020B0604020202020204" pitchFamily="34" charset="0"/>
            </a:endParaRPr>
          </a:p>
        </p:txBody>
      </p:sp>
      <p:sp>
        <p:nvSpPr>
          <p:cNvPr id="3" name="Slide Number Placeholder 2"/>
          <p:cNvSpPr>
            <a:spLocks noGrp="1"/>
          </p:cNvSpPr>
          <p:nvPr>
            <p:ph type="sldNum" sz="quarter" idx="4"/>
          </p:nvPr>
        </p:nvSpPr>
        <p:spPr/>
        <p:txBody>
          <a:bodyPr/>
          <a:lstStyle/>
          <a:p>
            <a:fld id="{A9A949EE-02F8-4E24-B346-EA33FC0EA551}" type="slidenum">
              <a:rPr lang="en-US" smtClean="0"/>
              <a:t>3</a:t>
            </a:fld>
            <a:endParaRPr lang="en-US"/>
          </a:p>
        </p:txBody>
      </p:sp>
      <p:pic>
        <p:nvPicPr>
          <p:cNvPr id="4" name="Picture 3"/>
          <p:cNvPicPr>
            <a:picLocks noChangeAspect="1"/>
          </p:cNvPicPr>
          <p:nvPr/>
        </p:nvPicPr>
        <p:blipFill>
          <a:blip r:embed="rId4"/>
          <a:stretch>
            <a:fillRect/>
          </a:stretch>
        </p:blipFill>
        <p:spPr>
          <a:xfrm>
            <a:off x="2228850" y="2514600"/>
            <a:ext cx="4762500" cy="3429000"/>
          </a:xfrm>
          <a:prstGeom prst="rect">
            <a:avLst/>
          </a:prstGeom>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MATH </a:t>
            </a:r>
            <a:r>
              <a:rPr lang="en-US" dirty="0" smtClean="0"/>
              <a:t>4720 </a:t>
            </a:r>
            <a:r>
              <a:rPr lang="en-US" dirty="0" err="1"/>
              <a:t>Cont</a:t>
            </a:r>
            <a:r>
              <a:rPr lang="en-US" dirty="0"/>
              <a:t>…</a:t>
            </a:r>
          </a:p>
        </p:txBody>
      </p:sp>
      <p:sp>
        <p:nvSpPr>
          <p:cNvPr id="3" name="Content Placeholder 2"/>
          <p:cNvSpPr>
            <a:spLocks noGrp="1"/>
          </p:cNvSpPr>
          <p:nvPr>
            <p:ph idx="1"/>
          </p:nvPr>
        </p:nvSpPr>
        <p:spPr>
          <a:xfrm>
            <a:off x="685800" y="1066800"/>
            <a:ext cx="7772400" cy="4495800"/>
          </a:xfrm>
        </p:spPr>
        <p:txBody>
          <a:bodyPr/>
          <a:lstStyle/>
          <a:p>
            <a:r>
              <a:rPr lang="en-US" dirty="0"/>
              <a:t>Any General questions about </a:t>
            </a:r>
            <a:br>
              <a:rPr lang="en-US" dirty="0"/>
            </a:br>
            <a:r>
              <a:rPr lang="en-US" dirty="0"/>
              <a:t>Homework and Exams: </a:t>
            </a:r>
          </a:p>
          <a:p>
            <a:pPr lvl="1"/>
            <a:r>
              <a:rPr lang="en-US" dirty="0">
                <a:solidFill>
                  <a:srgbClr val="FF0000"/>
                </a:solidFill>
              </a:rPr>
              <a:t>SHOULD</a:t>
            </a:r>
            <a:r>
              <a:rPr lang="en-US" dirty="0"/>
              <a:t> be posted in d2l </a:t>
            </a:r>
            <a:br>
              <a:rPr lang="en-US" dirty="0"/>
            </a:br>
            <a:r>
              <a:rPr lang="en-US" dirty="0"/>
              <a:t>Discussion Board. </a:t>
            </a:r>
          </a:p>
          <a:p>
            <a:pPr lvl="1"/>
            <a:r>
              <a:rPr lang="en-US" dirty="0"/>
              <a:t>Grader and I will </a:t>
            </a:r>
            <a:r>
              <a:rPr lang="en-US" dirty="0">
                <a:solidFill>
                  <a:srgbClr val="FF0000"/>
                </a:solidFill>
              </a:rPr>
              <a:t>NOT</a:t>
            </a:r>
            <a:r>
              <a:rPr lang="en-US" dirty="0"/>
              <a:t> answer general </a:t>
            </a:r>
            <a:br>
              <a:rPr lang="en-US" dirty="0"/>
            </a:br>
            <a:r>
              <a:rPr lang="en-US" dirty="0"/>
              <a:t>emails about</a:t>
            </a:r>
            <a:br>
              <a:rPr lang="en-US" dirty="0"/>
            </a:br>
            <a:r>
              <a:rPr lang="en-US" dirty="0"/>
              <a:t>Homework and Exams. </a:t>
            </a:r>
          </a:p>
          <a:p>
            <a:endParaRPr lang="en-US" sz="1400" b="1" dirty="0"/>
          </a:p>
          <a:p>
            <a:r>
              <a:rPr lang="en-US" b="1" dirty="0"/>
              <a:t>Homework and Projects:</a:t>
            </a:r>
          </a:p>
          <a:p>
            <a:pPr lvl="1"/>
            <a:r>
              <a:rPr lang="en-US" b="1" dirty="0"/>
              <a:t>Should be submitted as a </a:t>
            </a:r>
            <a:r>
              <a:rPr lang="en-US" b="1" dirty="0">
                <a:solidFill>
                  <a:srgbClr val="FF0000"/>
                </a:solidFill>
              </a:rPr>
              <a:t>PDF</a:t>
            </a:r>
            <a:r>
              <a:rPr lang="en-US" b="1" dirty="0"/>
              <a:t> file:</a:t>
            </a:r>
          </a:p>
          <a:p>
            <a:pPr lvl="2"/>
            <a:r>
              <a:rPr lang="en-US" b="1" dirty="0" smtClean="0">
                <a:hlinkClick r:id="rId2"/>
              </a:rPr>
              <a:t>How to use your phone to scan documents</a:t>
            </a:r>
            <a:endParaRPr lang="en-US" b="1" dirty="0" smtClean="0"/>
          </a:p>
          <a:p>
            <a:pPr lvl="2"/>
            <a:r>
              <a:rPr lang="en-US" b="1" dirty="0" smtClean="0"/>
              <a:t>How </a:t>
            </a:r>
            <a:r>
              <a:rPr lang="en-US" b="1" dirty="0"/>
              <a:t>to Combine Images into a PDF file [FREE &amp; EASY + No Software] </a:t>
            </a:r>
            <a:r>
              <a:rPr lang="en-US" b="1" dirty="0" smtClean="0"/>
              <a:t>(</a:t>
            </a:r>
            <a:r>
              <a:rPr lang="en-US" b="1" dirty="0" smtClean="0">
                <a:hlinkClick r:id="rId3"/>
              </a:rPr>
              <a:t>YouTube</a:t>
            </a:r>
            <a:r>
              <a:rPr lang="en-US" b="1" dirty="0" smtClean="0"/>
              <a:t>)</a:t>
            </a:r>
            <a:endParaRPr lang="en-US" b="1" dirty="0"/>
          </a:p>
          <a:p>
            <a:pPr lvl="2"/>
            <a:r>
              <a:rPr lang="en-US" b="1" dirty="0"/>
              <a:t>Microsoft Word to PDF in 10 Seconds (</a:t>
            </a:r>
            <a:r>
              <a:rPr lang="en-US" b="1" dirty="0" smtClean="0">
                <a:hlinkClick r:id="rId4"/>
              </a:rPr>
              <a:t>YouTube</a:t>
            </a:r>
            <a:r>
              <a:rPr lang="en-US" b="1" dirty="0"/>
              <a:t>)</a:t>
            </a:r>
          </a:p>
          <a:p>
            <a:pPr lvl="2"/>
            <a:r>
              <a:rPr lang="en-US" b="1" dirty="0"/>
              <a:t>How to: convert Images to PDF in </a:t>
            </a:r>
            <a:r>
              <a:rPr lang="en-US" b="1" dirty="0" err="1"/>
              <a:t>Macbook</a:t>
            </a:r>
            <a:r>
              <a:rPr lang="en-US" b="1" dirty="0"/>
              <a:t>/iMac (</a:t>
            </a:r>
            <a:r>
              <a:rPr lang="en-US" b="1" dirty="0" smtClean="0">
                <a:hlinkClick r:id="rId5"/>
              </a:rPr>
              <a:t>YouTube</a:t>
            </a:r>
            <a:r>
              <a:rPr lang="en-US" b="1" dirty="0"/>
              <a:t>)</a:t>
            </a:r>
          </a:p>
          <a:p>
            <a:pPr lvl="3"/>
            <a:r>
              <a:rPr lang="en-US" dirty="0">
                <a:hlinkClick r:id="rId6"/>
              </a:rPr>
              <a:t>http://apple.stackexchange.com/questions/11163/how-do-i-combine-two-or-more-images-to-get-a-single-pdf-file</a:t>
            </a:r>
            <a:endParaRPr lang="en-US" dirty="0"/>
          </a:p>
          <a:p>
            <a:pPr lvl="2"/>
            <a:endParaRPr lang="en-US" b="1" dirty="0"/>
          </a:p>
          <a:p>
            <a:pPr lvl="3"/>
            <a:endParaRPr lang="en-US" dirty="0"/>
          </a:p>
        </p:txBody>
      </p:sp>
      <p:sp>
        <p:nvSpPr>
          <p:cNvPr id="4" name="Slide Number Placeholder 3"/>
          <p:cNvSpPr>
            <a:spLocks noGrp="1"/>
          </p:cNvSpPr>
          <p:nvPr>
            <p:ph type="sldNum" sz="quarter" idx="4"/>
          </p:nvPr>
        </p:nvSpPr>
        <p:spPr/>
        <p:txBody>
          <a:bodyPr/>
          <a:lstStyle/>
          <a:p>
            <a:fld id="{A9A949EE-02F8-4E24-B346-EA33FC0EA551}" type="slidenum">
              <a:rPr lang="en-US" smtClean="0"/>
              <a:t>4</a:t>
            </a:fld>
            <a:endParaRPr lang="en-US"/>
          </a:p>
        </p:txBody>
      </p:sp>
      <p:pic>
        <p:nvPicPr>
          <p:cNvPr id="5" name="Picture 4"/>
          <p:cNvPicPr>
            <a:picLocks noChangeAspect="1"/>
          </p:cNvPicPr>
          <p:nvPr/>
        </p:nvPicPr>
        <p:blipFill rotWithShape="1">
          <a:blip r:embed="rId7"/>
          <a:srcRect b="3370"/>
          <a:stretch/>
        </p:blipFill>
        <p:spPr>
          <a:xfrm>
            <a:off x="5257800" y="990600"/>
            <a:ext cx="3824288" cy="3276600"/>
          </a:xfrm>
          <a:prstGeom prst="rect">
            <a:avLst/>
          </a:prstGeom>
        </p:spPr>
      </p:pic>
    </p:spTree>
    <p:extLst>
      <p:ext uri="{BB962C8B-B14F-4D97-AF65-F5344CB8AC3E}">
        <p14:creationId xmlns:p14="http://schemas.microsoft.com/office/powerpoint/2010/main" val="294574729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2" presetClass="entr" presetSubtype="4"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 calcmode="lin" valueType="num">
                                      <p:cBhvr additive="base">
                                        <p:cTn id="4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 calcmode="lin" valueType="num">
                                      <p:cBhvr additive="base">
                                        <p:cTn id="4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381000"/>
            <a:ext cx="8686800" cy="762000"/>
          </a:xfrm>
        </p:spPr>
        <p:txBody>
          <a:bodyPr/>
          <a:lstStyle/>
          <a:p>
            <a:pPr eaLnBrk="1" hangingPunct="1"/>
            <a:r>
              <a:rPr lang="en-US" dirty="0">
                <a:ea typeface="ＭＳ Ｐゴシック" panose="020B0600070205080204" pitchFamily="34" charset="-128"/>
              </a:rPr>
              <a:t/>
            </a:r>
            <a:br>
              <a:rPr lang="en-US" dirty="0">
                <a:ea typeface="ＭＳ Ｐゴシック" panose="020B0600070205080204" pitchFamily="34" charset="-128"/>
              </a:rPr>
            </a:br>
            <a:r>
              <a:rPr lang="en-US" dirty="0">
                <a:ea typeface="ＭＳ Ｐゴシック" panose="020B0600070205080204" pitchFamily="34" charset="-128"/>
              </a:rPr>
              <a:t>Topic 1: Chapter 1-2</a:t>
            </a:r>
          </a:p>
        </p:txBody>
      </p:sp>
      <p:sp>
        <p:nvSpPr>
          <p:cNvPr id="8195" name="Content Placeholder 2"/>
          <p:cNvSpPr>
            <a:spLocks noGrp="1"/>
          </p:cNvSpPr>
          <p:nvPr>
            <p:ph idx="1"/>
          </p:nvPr>
        </p:nvSpPr>
        <p:spPr>
          <a:xfrm>
            <a:off x="457200" y="1447800"/>
            <a:ext cx="8382000" cy="4495800"/>
          </a:xfrm>
        </p:spPr>
        <p:txBody>
          <a:bodyPr/>
          <a:lstStyle/>
          <a:p>
            <a:r>
              <a:rPr lang="en-US" dirty="0">
                <a:ea typeface="ＭＳ Ｐゴシック" panose="020B0600070205080204" pitchFamily="34" charset="-128"/>
              </a:rPr>
              <a:t>Statistics and Data Description</a:t>
            </a:r>
          </a:p>
          <a:p>
            <a:r>
              <a:rPr lang="fr-FR" dirty="0">
                <a:ea typeface="ＭＳ Ｐゴシック" panose="020B0600070205080204" pitchFamily="34" charset="-128"/>
              </a:rPr>
              <a:t>Populations and </a:t>
            </a:r>
            <a:r>
              <a:rPr lang="fr-FR" dirty="0" err="1">
                <a:ea typeface="ＭＳ Ｐゴシック" panose="020B0600070205080204" pitchFamily="34" charset="-128"/>
              </a:rPr>
              <a:t>Samples</a:t>
            </a:r>
            <a:endParaRPr lang="fr-FR" dirty="0">
              <a:ea typeface="ＭＳ Ｐゴシック" panose="020B0600070205080204" pitchFamily="34" charset="-128"/>
            </a:endParaRPr>
          </a:p>
          <a:p>
            <a:r>
              <a:rPr lang="en-US" dirty="0">
                <a:ea typeface="ＭＳ Ｐゴシック" panose="020B0600070205080204" pitchFamily="34" charset="-128"/>
              </a:rPr>
              <a:t>Types of Studies</a:t>
            </a:r>
          </a:p>
          <a:p>
            <a:r>
              <a:rPr lang="en-US" dirty="0">
                <a:ea typeface="ＭＳ Ｐゴシック" panose="020B0600070205080204" pitchFamily="34" charset="-128"/>
              </a:rPr>
              <a:t>Confounding Variable</a:t>
            </a:r>
          </a:p>
        </p:txBody>
      </p:sp>
      <p:sp>
        <p:nvSpPr>
          <p:cNvPr id="2" name="Slide Number Placeholder 1"/>
          <p:cNvSpPr>
            <a:spLocks noGrp="1"/>
          </p:cNvSpPr>
          <p:nvPr>
            <p:ph type="sldNum" sz="quarter" idx="4"/>
          </p:nvPr>
        </p:nvSpPr>
        <p:spPr/>
        <p:txBody>
          <a:bodyPr/>
          <a:lstStyle/>
          <a:p>
            <a:fld id="{A9A949EE-02F8-4E24-B346-EA33FC0EA551}" type="slidenum">
              <a:rPr lang="en-US" smtClean="0"/>
              <a:t>5</a:t>
            </a:fld>
            <a:endParaRPr lang="en-US"/>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ea typeface="ＭＳ Ｐゴシック" panose="020B0600070205080204" pitchFamily="34" charset="-128"/>
              </a:rPr>
              <a:t/>
            </a:r>
            <a:br>
              <a:rPr lang="en-US" dirty="0">
                <a:ea typeface="ＭＳ Ｐゴシック" panose="020B0600070205080204" pitchFamily="34" charset="-128"/>
              </a:rPr>
            </a:br>
            <a:r>
              <a:rPr lang="en-US" dirty="0">
                <a:ea typeface="ＭＳ Ｐゴシック" panose="020B0600070205080204" pitchFamily="34" charset="-128"/>
              </a:rPr>
              <a:t>What is Statistics?</a:t>
            </a:r>
          </a:p>
        </p:txBody>
      </p:sp>
      <p:sp>
        <p:nvSpPr>
          <p:cNvPr id="9219" name="Rectangle 3"/>
          <p:cNvSpPr>
            <a:spLocks noGrp="1" noChangeArrowheads="1"/>
          </p:cNvSpPr>
          <p:nvPr>
            <p:ph idx="1"/>
          </p:nvPr>
        </p:nvSpPr>
        <p:spPr/>
        <p:txBody>
          <a:bodyPr/>
          <a:lstStyle/>
          <a:p>
            <a:pPr eaLnBrk="1" hangingPunct="1"/>
            <a:r>
              <a:rPr lang="en-US" dirty="0">
                <a:ea typeface="ＭＳ Ｐゴシック" panose="020B0600070205080204" pitchFamily="34" charset="-128"/>
              </a:rPr>
              <a:t>What do you think of when you hear the word “statistics”?</a:t>
            </a:r>
          </a:p>
          <a:p>
            <a:pPr eaLnBrk="1" hangingPunct="1"/>
            <a:endParaRPr lang="en-US" dirty="0">
              <a:ea typeface="ＭＳ Ｐゴシック" panose="020B0600070205080204" pitchFamily="34" charset="-128"/>
            </a:endParaRPr>
          </a:p>
          <a:p>
            <a:pPr eaLnBrk="1" hangingPunct="1"/>
            <a:r>
              <a:rPr lang="en-US" dirty="0">
                <a:solidFill>
                  <a:srgbClr val="FF0000"/>
                </a:solidFill>
                <a:ea typeface="ＭＳ Ｐゴシック" panose="020B0600070205080204" pitchFamily="34" charset="-128"/>
              </a:rPr>
              <a:t>Statistics</a:t>
            </a:r>
            <a:r>
              <a:rPr lang="en-US" dirty="0">
                <a:ea typeface="ＭＳ Ｐゴシック" panose="020B0600070205080204" pitchFamily="34" charset="-128"/>
              </a:rPr>
              <a:t>: The science of collecting, classifying, and interpreting data.</a:t>
            </a:r>
          </a:p>
          <a:p>
            <a:pPr eaLnBrk="1" hangingPunct="1"/>
            <a:endParaRPr lang="en-US" dirty="0">
              <a:ea typeface="ＭＳ Ｐゴシック" panose="020B0600070205080204" pitchFamily="34" charset="-128"/>
            </a:endParaRPr>
          </a:p>
          <a:p>
            <a:pPr eaLnBrk="1" hangingPunct="1"/>
            <a:r>
              <a:rPr lang="en-US" dirty="0">
                <a:ea typeface="ＭＳ Ｐゴシック" panose="020B0600070205080204" pitchFamily="34" charset="-128"/>
              </a:rPr>
              <a:t>Anticipated learning outcomes:</a:t>
            </a:r>
          </a:p>
          <a:p>
            <a:pPr lvl="1" eaLnBrk="1" hangingPunct="1"/>
            <a:r>
              <a:rPr lang="en-US" sz="2600" dirty="0">
                <a:ea typeface="ＭＳ Ｐゴシック" panose="020B0600070205080204" pitchFamily="34" charset="-128"/>
              </a:rPr>
              <a:t>appreciate and apply basic statistical methods </a:t>
            </a:r>
            <a:r>
              <a:rPr lang="en-US" sz="2600" b="1" dirty="0">
                <a:solidFill>
                  <a:srgbClr val="FF0000"/>
                </a:solidFill>
                <a:ea typeface="ＭＳ Ｐゴシック" panose="020B0600070205080204" pitchFamily="34" charset="-128"/>
              </a:rPr>
              <a:t>in their scientific field</a:t>
            </a:r>
          </a:p>
          <a:p>
            <a:pPr lvl="1" eaLnBrk="1" hangingPunct="1"/>
            <a:r>
              <a:rPr lang="en-US" sz="2600" dirty="0">
                <a:ea typeface="ＭＳ Ｐゴシック" panose="020B0600070205080204" pitchFamily="34" charset="-128"/>
              </a:rPr>
              <a:t>appreciate and apply basic statistical methods </a:t>
            </a:r>
            <a:r>
              <a:rPr lang="en-US" sz="2600" b="1" dirty="0">
                <a:solidFill>
                  <a:srgbClr val="FF0000"/>
                </a:solidFill>
                <a:ea typeface="ＭＳ Ｐゴシック" panose="020B0600070205080204" pitchFamily="34" charset="-128"/>
              </a:rPr>
              <a:t>in an everyday life setting</a:t>
            </a:r>
            <a:endParaRPr lang="en-US" sz="2600" dirty="0">
              <a:solidFill>
                <a:srgbClr val="FF0000"/>
              </a:solidFill>
              <a:ea typeface="ＭＳ Ｐゴシック" panose="020B0600070205080204" pitchFamily="34" charset="-128"/>
            </a:endParaRPr>
          </a:p>
        </p:txBody>
      </p:sp>
      <p:sp>
        <p:nvSpPr>
          <p:cNvPr id="2" name="Slide Number Placeholder 1"/>
          <p:cNvSpPr>
            <a:spLocks noGrp="1"/>
          </p:cNvSpPr>
          <p:nvPr>
            <p:ph type="sldNum" sz="quarter" idx="4"/>
          </p:nvPr>
        </p:nvSpPr>
        <p:spPr/>
        <p:txBody>
          <a:bodyPr/>
          <a:lstStyle/>
          <a:p>
            <a:fld id="{A9A949EE-02F8-4E24-B346-EA33FC0EA551}" type="slidenum">
              <a:rPr lang="en-US" smtClean="0"/>
              <a:t>6</a:t>
            </a:fld>
            <a:endParaRPr 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dissolve">
                                      <p:cBhvr>
                                        <p:cTn id="7" dur="500"/>
                                        <p:tgtEl>
                                          <p:spTgt spid="921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19">
                                            <p:txEl>
                                              <p:pRg st="4" end="4"/>
                                            </p:txEl>
                                          </p:spTgt>
                                        </p:tgtEl>
                                        <p:attrNameLst>
                                          <p:attrName>style.visibility</p:attrName>
                                        </p:attrNameLst>
                                      </p:cBhvr>
                                      <p:to>
                                        <p:strVal val="visible"/>
                                      </p:to>
                                    </p:set>
                                    <p:animEffect transition="in" filter="dissolve">
                                      <p:cBhvr>
                                        <p:cTn id="10" dur="500"/>
                                        <p:tgtEl>
                                          <p:spTgt spid="921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animEffect transition="in" filter="dissolve">
                                      <p:cBhvr>
                                        <p:cTn id="15" dur="500"/>
                                        <p:tgtEl>
                                          <p:spTgt spid="9219">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9219">
                                            <p:txEl>
                                              <p:pRg st="6" end="6"/>
                                            </p:txEl>
                                          </p:spTgt>
                                        </p:tgtEl>
                                        <p:attrNameLst>
                                          <p:attrName>style.visibility</p:attrName>
                                        </p:attrNameLst>
                                      </p:cBhvr>
                                      <p:to>
                                        <p:strVal val="visible"/>
                                      </p:to>
                                    </p:set>
                                    <p:animEffect transition="in" filter="dissolve">
                                      <p:cBhvr>
                                        <p:cTn id="18"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How to learn from Data?</a:t>
            </a:r>
          </a:p>
        </p:txBody>
      </p:sp>
      <p:pic>
        <p:nvPicPr>
          <p:cNvPr id="4" name="Content Placeholder 3"/>
          <p:cNvPicPr>
            <a:picLocks noGrp="1" noChangeAspect="1"/>
          </p:cNvPicPr>
          <p:nvPr>
            <p:ph idx="1"/>
          </p:nvPr>
        </p:nvPicPr>
        <p:blipFill>
          <a:blip r:embed="rId2"/>
          <a:stretch>
            <a:fillRect/>
          </a:stretch>
        </p:blipFill>
        <p:spPr>
          <a:xfrm>
            <a:off x="1400571" y="1943319"/>
            <a:ext cx="6342857" cy="3504762"/>
          </a:xfrm>
          <a:prstGeom prst="rect">
            <a:avLst/>
          </a:prstGeom>
        </p:spPr>
      </p:pic>
      <p:sp>
        <p:nvSpPr>
          <p:cNvPr id="3" name="Slide Number Placeholder 2"/>
          <p:cNvSpPr>
            <a:spLocks noGrp="1"/>
          </p:cNvSpPr>
          <p:nvPr>
            <p:ph type="sldNum" sz="quarter" idx="4"/>
          </p:nvPr>
        </p:nvSpPr>
        <p:spPr/>
        <p:txBody>
          <a:bodyPr/>
          <a:lstStyle/>
          <a:p>
            <a:fld id="{A9A949EE-02F8-4E24-B346-EA33FC0EA551}" type="slidenum">
              <a:rPr lang="en-US" smtClean="0"/>
              <a:t>7</a:t>
            </a:fld>
            <a:endParaRPr lang="en-US"/>
          </a:p>
        </p:txBody>
      </p:sp>
    </p:spTree>
    <p:extLst>
      <p:ext uri="{BB962C8B-B14F-4D97-AF65-F5344CB8AC3E}">
        <p14:creationId xmlns:p14="http://schemas.microsoft.com/office/powerpoint/2010/main" val="1040563665"/>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What should you expect?</a:t>
            </a:r>
          </a:p>
        </p:txBody>
      </p:sp>
      <p:pic>
        <p:nvPicPr>
          <p:cNvPr id="4" name="Content Placeholder 3"/>
          <p:cNvPicPr>
            <a:picLocks noGrp="1" noChangeAspect="1"/>
          </p:cNvPicPr>
          <p:nvPr>
            <p:ph idx="1"/>
          </p:nvPr>
        </p:nvPicPr>
        <p:blipFill>
          <a:blip r:embed="rId2"/>
          <a:stretch>
            <a:fillRect/>
          </a:stretch>
        </p:blipFill>
        <p:spPr>
          <a:xfrm>
            <a:off x="685800" y="1938969"/>
            <a:ext cx="7772400" cy="3513461"/>
          </a:xfrm>
          <a:prstGeom prst="rect">
            <a:avLst/>
          </a:prstGeom>
        </p:spPr>
      </p:pic>
      <p:sp>
        <p:nvSpPr>
          <p:cNvPr id="3" name="Slide Number Placeholder 2"/>
          <p:cNvSpPr>
            <a:spLocks noGrp="1"/>
          </p:cNvSpPr>
          <p:nvPr>
            <p:ph type="sldNum" sz="quarter" idx="4"/>
          </p:nvPr>
        </p:nvSpPr>
        <p:spPr/>
        <p:txBody>
          <a:bodyPr/>
          <a:lstStyle/>
          <a:p>
            <a:fld id="{A9A949EE-02F8-4E24-B346-EA33FC0EA551}" type="slidenum">
              <a:rPr lang="en-US" smtClean="0"/>
              <a:t>8</a:t>
            </a:fld>
            <a:endParaRPr lang="en-US"/>
          </a:p>
        </p:txBody>
      </p:sp>
    </p:spTree>
    <p:extLst>
      <p:ext uri="{BB962C8B-B14F-4D97-AF65-F5344CB8AC3E}">
        <p14:creationId xmlns:p14="http://schemas.microsoft.com/office/powerpoint/2010/main" val="3814888436"/>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533400"/>
            <a:ext cx="7772400" cy="685800"/>
          </a:xfrm>
        </p:spPr>
        <p:txBody>
          <a:bodyPr/>
          <a:lstStyle/>
          <a:p>
            <a:pPr eaLnBrk="1" hangingPunct="1"/>
            <a:r>
              <a:rPr lang="en-US" dirty="0">
                <a:ea typeface="ＭＳ Ｐゴシック" panose="020B0600070205080204" pitchFamily="34" charset="-128"/>
              </a:rPr>
              <a:t>Population vs. Sample</a:t>
            </a:r>
          </a:p>
        </p:txBody>
      </p:sp>
      <p:sp>
        <p:nvSpPr>
          <p:cNvPr id="11267" name="Rectangle 3"/>
          <p:cNvSpPr>
            <a:spLocks noGrp="1" noChangeArrowheads="1"/>
          </p:cNvSpPr>
          <p:nvPr>
            <p:ph idx="1"/>
          </p:nvPr>
        </p:nvSpPr>
        <p:spPr>
          <a:xfrm>
            <a:off x="609600" y="1371600"/>
            <a:ext cx="8153400" cy="4648200"/>
          </a:xfrm>
        </p:spPr>
        <p:txBody>
          <a:bodyPr/>
          <a:lstStyle/>
          <a:p>
            <a:pPr eaLnBrk="1" hangingPunct="1"/>
            <a:r>
              <a:rPr lang="en-US" b="1" dirty="0">
                <a:solidFill>
                  <a:srgbClr val="FF0000"/>
                </a:solidFill>
                <a:ea typeface="ＭＳ Ｐゴシック" panose="020B0600070205080204" pitchFamily="34" charset="-128"/>
              </a:rPr>
              <a:t>Population</a:t>
            </a:r>
            <a:r>
              <a:rPr lang="en-US" b="1" dirty="0">
                <a:ea typeface="ＭＳ Ｐゴシック" panose="020B0600070205080204" pitchFamily="34" charset="-128"/>
              </a:rPr>
              <a:t>:</a:t>
            </a:r>
            <a:r>
              <a:rPr lang="en-US" dirty="0">
                <a:ea typeface="ＭＳ Ｐゴシック" panose="020B0600070205080204" pitchFamily="34" charset="-128"/>
              </a:rPr>
              <a:t> The entire group of interest</a:t>
            </a:r>
          </a:p>
          <a:p>
            <a:pPr eaLnBrk="1" hangingPunct="1"/>
            <a:r>
              <a:rPr lang="en-US" b="1" dirty="0">
                <a:solidFill>
                  <a:srgbClr val="FF0000"/>
                </a:solidFill>
                <a:ea typeface="ＭＳ Ｐゴシック" panose="020B0600070205080204" pitchFamily="34" charset="-128"/>
              </a:rPr>
              <a:t>Sample</a:t>
            </a:r>
            <a:r>
              <a:rPr lang="en-US" b="1" dirty="0">
                <a:ea typeface="ＭＳ Ｐゴシック" panose="020B0600070205080204" pitchFamily="34" charset="-128"/>
              </a:rPr>
              <a:t>:</a:t>
            </a:r>
            <a:r>
              <a:rPr lang="en-US" dirty="0">
                <a:ea typeface="ＭＳ Ｐゴシック" panose="020B0600070205080204" pitchFamily="34" charset="-128"/>
              </a:rPr>
              <a:t> A part of the population selected to draw conclusions about the entire population </a:t>
            </a:r>
          </a:p>
        </p:txBody>
      </p:sp>
      <p:pic>
        <p:nvPicPr>
          <p:cNvPr id="2" name="Picture 1"/>
          <p:cNvPicPr>
            <a:picLocks noChangeAspect="1"/>
          </p:cNvPicPr>
          <p:nvPr/>
        </p:nvPicPr>
        <p:blipFill>
          <a:blip r:embed="rId3"/>
          <a:stretch>
            <a:fillRect/>
          </a:stretch>
        </p:blipFill>
        <p:spPr>
          <a:xfrm>
            <a:off x="1319212" y="2762250"/>
            <a:ext cx="6734175" cy="4095750"/>
          </a:xfrm>
          <a:prstGeom prst="rect">
            <a:avLst/>
          </a:prstGeom>
        </p:spPr>
      </p:pic>
      <p:sp>
        <p:nvSpPr>
          <p:cNvPr id="3" name="Slide Number Placeholder 2"/>
          <p:cNvSpPr>
            <a:spLocks noGrp="1"/>
          </p:cNvSpPr>
          <p:nvPr>
            <p:ph type="sldNum" sz="quarter" idx="4"/>
          </p:nvPr>
        </p:nvSpPr>
        <p:spPr/>
        <p:txBody>
          <a:bodyPr/>
          <a:lstStyle/>
          <a:p>
            <a:fld id="{A9A949EE-02F8-4E24-B346-EA33FC0EA551}" type="slidenum">
              <a:rPr lang="en-US" smtClean="0"/>
              <a:t>9</a:t>
            </a:fld>
            <a:endParaRPr lang="en-US"/>
          </a:p>
        </p:txBody>
      </p:sp>
    </p:spTree>
  </p:cSld>
  <p:clrMapOvr>
    <a:masterClrMapping/>
  </p:clrMapOvr>
  <p:transition advClick="0"/>
</p:sld>
</file>

<file path=ppt/theme/theme1.xml><?xml version="1.0" encoding="utf-8"?>
<a:theme xmlns:a="http://schemas.openxmlformats.org/drawingml/2006/main" name="CLSC_Overview">
  <a:themeElements>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fontScheme name="MU">
      <a:majorFont>
        <a:latin typeface="Baskerville Old Face"/>
        <a:ea typeface=""/>
        <a:cs typeface=""/>
      </a:majorFont>
      <a:minorFont>
        <a:latin typeface="Franklin Gothic Demi C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LSC_Overvie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SC_Overvie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SC_Overvie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SC_Overvie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SC_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SC_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SC_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4852</TotalTime>
  <Words>1694</Words>
  <Application>Microsoft Office PowerPoint</Application>
  <PresentationFormat>On-screen Show (4:3)</PresentationFormat>
  <Paragraphs>233</Paragraphs>
  <Slides>25</Slides>
  <Notes>7</Notes>
  <HiddenSlides>0</HiddenSlides>
  <MMClips>1</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ＭＳ Ｐゴシック</vt:lpstr>
      <vt:lpstr>Arial</vt:lpstr>
      <vt:lpstr>Baskerville Old Face</vt:lpstr>
      <vt:lpstr>Book Antiqua</vt:lpstr>
      <vt:lpstr>Cambria Math</vt:lpstr>
      <vt:lpstr>Franklin Gothic Demi Cond</vt:lpstr>
      <vt:lpstr>Symbol</vt:lpstr>
      <vt:lpstr>Times New Roman</vt:lpstr>
      <vt:lpstr>CLSC_Overview</vt:lpstr>
      <vt:lpstr>Equation</vt:lpstr>
      <vt:lpstr>PowerPoint Presentation</vt:lpstr>
      <vt:lpstr> Syllabus - D2L - online materials</vt:lpstr>
      <vt:lpstr>Analyzing data</vt:lpstr>
      <vt:lpstr>MATH 4720 Cont…</vt:lpstr>
      <vt:lpstr> Topic 1: Chapter 1-2</vt:lpstr>
      <vt:lpstr> What is Statistics?</vt:lpstr>
      <vt:lpstr> How to learn from Data?</vt:lpstr>
      <vt:lpstr> What should you expect?</vt:lpstr>
      <vt:lpstr>Population vs. Sample</vt:lpstr>
      <vt:lpstr>Collecting data</vt:lpstr>
      <vt:lpstr>Experiment Terms</vt:lpstr>
      <vt:lpstr>What is confounding?</vt:lpstr>
      <vt:lpstr>Lurking Variable and Simpson’s Paradox</vt:lpstr>
      <vt:lpstr>Association between cell phone  use and the occurrence of cancer?</vt:lpstr>
      <vt:lpstr>References for  cell phone &amp; cancer studies</vt:lpstr>
      <vt:lpstr>Questions to consider about  these three studies</vt:lpstr>
      <vt:lpstr> Inferential Statistics</vt:lpstr>
      <vt:lpstr>PowerPoint Presentation</vt:lpstr>
      <vt:lpstr>Is iT that easy?</vt:lpstr>
      <vt:lpstr>Sampling a Single Population</vt:lpstr>
      <vt:lpstr>Sampling a Single Population</vt:lpstr>
      <vt:lpstr>Sampling a Single Population</vt:lpstr>
      <vt:lpstr>Inference Overview</vt:lpstr>
      <vt:lpstr>Inference Overview</vt:lpstr>
      <vt:lpstr>Inference Overview</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Statistics</dc:creator>
  <cp:lastModifiedBy>Mehdi Maadooliat</cp:lastModifiedBy>
  <cp:revision>128</cp:revision>
  <dcterms:created xsi:type="dcterms:W3CDTF">2006-07-17T20:20:48Z</dcterms:created>
  <dcterms:modified xsi:type="dcterms:W3CDTF">2021-10-20T21:15:03Z</dcterms:modified>
</cp:coreProperties>
</file>