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14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413" r:id="rId10"/>
    <p:sldId id="398" r:id="rId11"/>
    <p:sldId id="399" r:id="rId12"/>
    <p:sldId id="400" r:id="rId13"/>
    <p:sldId id="401" r:id="rId14"/>
    <p:sldId id="402" r:id="rId15"/>
    <p:sldId id="403" r:id="rId16"/>
    <p:sldId id="411" r:id="rId17"/>
    <p:sldId id="414" r:id="rId18"/>
    <p:sldId id="415" r:id="rId19"/>
    <p:sldId id="404" r:id="rId20"/>
    <p:sldId id="405" r:id="rId21"/>
    <p:sldId id="406" r:id="rId22"/>
    <p:sldId id="40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  <a:endParaRPr lang="en-US" b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79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+mn-lt"/>
              </a:rPr>
              <a:t>Chapter </a:t>
            </a:r>
            <a:r>
              <a:rPr lang="en-US" sz="2800" smtClean="0">
                <a:latin typeface="+mn-lt"/>
              </a:rPr>
              <a:t>10(Part A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</p:spPr>
            <p:txBody>
              <a:bodyPr/>
              <a:lstStyle/>
              <a:p>
                <a:r>
                  <a:rPr lang="en-US" dirty="0" smtClean="0"/>
                  <a:t>Confidence interval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 with a 100(1-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sz="2400" dirty="0"/>
                  <a:t>)% confidence interval</a:t>
                </a:r>
              </a:p>
              <a:p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sz="2400" dirty="0"/>
                  <a:t>: 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</a:rPr>
                        <m:t>≥5,  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≥5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788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Back to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685800" y="685800"/>
                <a:ext cx="7772400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lang="en-US" sz="2400" dirty="0" smtClean="0"/>
                  <a:t>In an exit poll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1,000 </m:t>
                    </m:r>
                  </m:oMath>
                </a14:m>
                <a:r>
                  <a:rPr lang="en-US" sz="2400" dirty="0" smtClean="0"/>
                  <a:t>voters,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516 </m:t>
                    </m:r>
                  </m:oMath>
                </a14:m>
                <a:r>
                  <a:rPr lang="en-US" sz="2400" dirty="0" smtClean="0"/>
                  <a:t>voted for R. Assume that there are only two candidates: R  and  D. Is there a sufficient evidence to conclude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400" dirty="0"/>
                  <a:t> that “R won” the election.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 is the proportion of all voters voted for 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Assumption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=500≥5,  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≥5</m:t>
                    </m:r>
                  </m:oMath>
                </a14:m>
                <a:r>
                  <a:rPr lang="en-US" sz="2400" dirty="0"/>
                  <a:t>  (True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T.S.</a:t>
                </a: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516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=0.516,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85800"/>
                <a:ext cx="7772400" cy="4495800"/>
              </a:xfrm>
              <a:prstGeom prst="rect">
                <a:avLst/>
              </a:prstGeom>
              <a:blipFill rotWithShape="0">
                <a:blip r:embed="rId2"/>
                <a:stretch>
                  <a:fillRect l="-1098" t="-950" b="-340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57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0.516−0.5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0.5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1−0.5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1000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/>
                      </a:rPr>
                      <m:t>=1.01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 smtClean="0"/>
                  <a:t>: </a:t>
                </a:r>
              </a:p>
              <a:p>
                <a:pPr lvl="1"/>
                <a:r>
                  <a:rPr lang="en-US" sz="2400" dirty="0" smtClean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=1.64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Conclusion: 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&gt;1.64?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dirty="0" smtClean="0"/>
                  <a:t>. </a:t>
                </a:r>
                <a:r>
                  <a:rPr lang="en-US" dirty="0"/>
                  <a:t>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do not have sufficient evidence to conclude that “R won.”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conclude the same based </a:t>
                </a:r>
                <a:r>
                  <a:rPr lang="en-US" sz="2400" dirty="0" smtClean="0"/>
                  <a:t>on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p-value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𝑣𝑎𝑙𝑢𝑒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&gt;1.01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=0.1562&gt;0.05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2"/>
                <a:stretch>
                  <a:fillRect l="-1098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08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Estimate the proportion of all voters voted for </a:t>
                </a:r>
                <a:r>
                  <a:rPr lang="en-US" sz="2400" dirty="0">
                    <a:solidFill>
                      <a:srgbClr val="800000"/>
                    </a:solidFill>
                  </a:rPr>
                  <a:t>R</a:t>
                </a:r>
                <a:r>
                  <a:rPr lang="en-US" sz="2400" dirty="0"/>
                  <a:t> using 95% confidence interval</a:t>
                </a:r>
              </a:p>
              <a:p>
                <a:endParaRPr lang="en-US" sz="1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400" dirty="0"/>
              </a:p>
              <a:p>
                <a:pPr lvl="1"/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=0.516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=516≥5   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n-US" sz="2400" i="1" dirty="0">
                        <a:latin typeface="Cambria Math"/>
                      </a:rPr>
                      <m:t>≥484≥5</m:t>
                    </m:r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r>
                  <a:rPr lang="en-US" sz="2400" dirty="0"/>
                  <a:t>95% CI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0.516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±1.96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0.516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1−0.516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1000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 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0.516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±0.031</m:t>
                    </m:r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.485&lt;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&lt;0.547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b="-23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485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Sample Size Determination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Finding sample size so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 can be estimated with 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)% </m:t>
                    </m:r>
                  </m:oMath>
                </a14:m>
                <a:r>
                  <a:rPr lang="en-US" sz="2400" dirty="0"/>
                  <a:t>at a margin of error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endParaRPr lang="en-US" sz="1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Formula</a:t>
                </a:r>
                <a:r>
                  <a:rPr lang="en-US" sz="2400" dirty="0"/>
                  <a:t>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 is unknown,  a good guess can be used.</a:t>
                </a:r>
              </a:p>
              <a:p>
                <a:endParaRPr lang="en-US" sz="1800" dirty="0" smtClean="0"/>
              </a:p>
              <a:p>
                <a:r>
                  <a:rPr lang="en-US" sz="2400" dirty="0" smtClean="0"/>
                  <a:t>Or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max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, we can use</a:t>
                </a:r>
              </a:p>
              <a:p>
                <a:endParaRPr lang="en-US" sz="1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Formula</a:t>
                </a:r>
                <a:r>
                  <a:rPr lang="en-US" sz="2400" dirty="0"/>
                  <a:t>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b="-2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20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Back to Exit Poll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82296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We want to know how many voters to sample to estimate the proportion of voters voted for R with 95% confidence at 2% margin of error.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=1.96,</m:t>
                    </m:r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r>
                  <a:rPr lang="en-US" sz="2400" dirty="0" smtClean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=0.02,</m:t>
                    </m:r>
                  </m:oMath>
                </a14:m>
                <a:endParaRPr lang="en-US" sz="2400" b="0" dirty="0" smtClean="0"/>
              </a:p>
              <a:p>
                <a:endParaRPr lang="en-US" sz="1800" dirty="0" smtClean="0"/>
              </a:p>
              <a:p>
                <a:r>
                  <a:rPr lang="en-US" sz="24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/>
                  <a:t>unknown, use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max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endParaRPr lang="en-US" sz="1800" dirty="0" smtClean="0"/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0.02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=2401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8229600" cy="4495800"/>
              </a:xfrm>
              <a:blipFill rotWithShape="0">
                <a:blip r:embed="rId2"/>
                <a:stretch>
                  <a:fillRect l="-1037" t="-950" r="-370" b="-26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690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Two Population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82296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Comparing Two Population Proportions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Group </a:t>
                </a:r>
                <a:r>
                  <a:rPr lang="en-US" sz="2400" dirty="0"/>
                  <a:t>1	Group 2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#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of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success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-  Population proportion of success of Group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-  Population proportion of success of Group </a:t>
                </a:r>
                <a:r>
                  <a:rPr lang="en-US" sz="2400" dirty="0" smtClean="0"/>
                  <a:t>2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8229600" cy="4495800"/>
              </a:xfrm>
              <a:blipFill rotWithShape="0">
                <a:blip r:embed="rId2"/>
                <a:stretch>
                  <a:fillRect l="-1111" t="-950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5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</p:spPr>
            <p:txBody>
              <a:bodyPr/>
              <a:lstStyle/>
              <a:p>
                <a:r>
                  <a:rPr lang="en-US" dirty="0" err="1" smtClean="0"/>
                  <a:t>Hypthesis</a:t>
                </a:r>
                <a:r>
                  <a:rPr lang="en-US" dirty="0" smtClean="0"/>
                  <a:t> Testing for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  <a:blipFill rotWithShape="0">
                <a:blip r:embed="rId2"/>
                <a:stretch>
                  <a:fillRect l="-1333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9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T.S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11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Assumption</a:t>
                </a:r>
                <a:r>
                  <a:rPr lang="en-US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≥5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≥5</m:t>
                    </m:r>
                  </m:oMath>
                </a14:m>
                <a:endParaRPr lang="en-US" dirty="0"/>
              </a:p>
              <a:p>
                <a:endParaRPr lang="en-US" sz="110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3"/>
                <a:stretch>
                  <a:fillRect l="-1176" t="-949" b="-3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44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</p:spPr>
            <p:txBody>
              <a:bodyPr/>
              <a:lstStyle/>
              <a:p>
                <a:r>
                  <a:rPr lang="en-US" dirty="0" smtClean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confidence interval</a:t>
                </a:r>
              </a:p>
              <a:p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𝛼</m:t>
                          </m:r>
                          <m:r>
                            <a:rPr lang="en-US" sz="2400" i="1">
                              <a:latin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800000"/>
                    </a:solidFill>
                  </a:rPr>
                  <a:t>Assumption</a:t>
                </a:r>
                <a:r>
                  <a:rPr lang="en-US" sz="2400" dirty="0"/>
                  <a:t>: 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≥5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≥5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098" t="-949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04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Book Example 10.7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848600" cy="4495800"/>
              </a:xfrm>
            </p:spPr>
            <p:txBody>
              <a:bodyPr/>
              <a:lstStyle/>
              <a:p>
                <a:r>
                  <a:rPr lang="en-US" sz="2400" dirty="0"/>
                  <a:t>A study was done on 300 students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compare the effectiveness</a:t>
                </a:r>
                <a:r>
                  <a:rPr lang="en-US" sz="2400" dirty="0"/>
                  <a:t> of teaching English to non-English-speaking people by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computer software program </a:t>
                </a:r>
                <a:r>
                  <a:rPr lang="en-US" sz="2400" dirty="0"/>
                  <a:t>and by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traditional classroom system</a:t>
                </a:r>
                <a:r>
                  <a:rPr lang="en-US" sz="2400" dirty="0"/>
                  <a:t>.  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A randomly selected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125 </m:t>
                    </m:r>
                  </m:oMath>
                </a14:m>
                <a:r>
                  <a:rPr lang="en-US" sz="2400" dirty="0"/>
                  <a:t>students were assigned to computer program and the remaining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175 </m:t>
                    </m:r>
                  </m:oMath>
                </a14:m>
                <a:r>
                  <a:rPr lang="en-US" sz="2400" dirty="0"/>
                  <a:t>were assigned to traditional program. </a:t>
                </a:r>
                <a:endParaRPr lang="en-US" sz="2400" dirty="0" smtClean="0"/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Exam Results	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Computer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		Traditional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Pass</a:t>
                </a:r>
                <a:r>
                  <a:rPr lang="en-US" sz="2400" dirty="0"/>
                  <a:t>		        94			        113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Fail</a:t>
                </a:r>
                <a:r>
                  <a:rPr lang="en-US" sz="2400" dirty="0"/>
                  <a:t>		        31			          </a:t>
                </a:r>
                <a:r>
                  <a:rPr lang="en-US" sz="2400" dirty="0" smtClean="0"/>
                  <a:t>62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rgbClr val="800000"/>
                    </a:solidFill>
                  </a:rPr>
                  <a:t>Total		       125			        175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Is there sufficient evidence to conclude that the computer program is more effective than the traditional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848600" cy="4495800"/>
              </a:xfrm>
              <a:blipFill rotWithShape="0">
                <a:blip r:embed="rId2"/>
                <a:stretch>
                  <a:fillRect l="-1088" t="-949" r="-699" b="-3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27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Analysis for Count Data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 smtClean="0"/>
              <a:t>Two Categorical Variables</a:t>
            </a:r>
          </a:p>
          <a:p>
            <a:r>
              <a:rPr lang="en-US" sz="2400" dirty="0" smtClean="0"/>
              <a:t>Example: (</a:t>
            </a:r>
            <a:r>
              <a:rPr lang="en-US" sz="2400" dirty="0" smtClean="0">
                <a:solidFill>
                  <a:srgbClr val="C00000"/>
                </a:solidFill>
              </a:rPr>
              <a:t>Evaluation of president’s performance </a:t>
            </a:r>
            <a:r>
              <a:rPr lang="en-US" sz="2400" dirty="0" err="1" smtClean="0">
                <a:solidFill>
                  <a:srgbClr val="C00000"/>
                </a:solidFill>
              </a:rPr>
              <a:t>vs</a:t>
            </a:r>
            <a:r>
              <a:rPr lang="en-US" sz="2400" dirty="0" smtClean="0">
                <a:solidFill>
                  <a:srgbClr val="C00000"/>
                </a:solidFill>
              </a:rPr>
              <a:t> Gender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Variables: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President’s Job Performance: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Approve</a:t>
            </a:r>
            <a:r>
              <a:rPr lang="en-US" dirty="0"/>
              <a:t>, Disapprove, No Opinion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Gender:			</a:t>
            </a:r>
            <a:r>
              <a:rPr lang="en-US" dirty="0"/>
              <a:t>Male, Female</a:t>
            </a:r>
          </a:p>
          <a:p>
            <a:endParaRPr lang="en-US" sz="1400" dirty="0" smtClean="0"/>
          </a:p>
          <a:p>
            <a:r>
              <a:rPr lang="en-US" sz="2400" dirty="0" smtClean="0"/>
              <a:t>First </a:t>
            </a:r>
            <a:r>
              <a:rPr lang="en-US" sz="2400" dirty="0"/>
              <a:t>variable has three </a:t>
            </a:r>
            <a:r>
              <a:rPr lang="en-US" sz="2400" dirty="0" smtClean="0"/>
              <a:t>levels, </a:t>
            </a:r>
            <a:r>
              <a:rPr lang="en-US" sz="2400" dirty="0"/>
              <a:t>and the second has two </a:t>
            </a:r>
            <a:r>
              <a:rPr lang="en-US" sz="2400" dirty="0" smtClean="0"/>
              <a:t>levels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37738"/>
              </p:ext>
            </p:extLst>
          </p:nvPr>
        </p:nvGraphicFramePr>
        <p:xfrm>
          <a:off x="1371600" y="1981200"/>
          <a:ext cx="6096000" cy="2494280"/>
        </p:xfrm>
        <a:graphic>
          <a:graphicData uri="http://schemas.openxmlformats.org/drawingml/2006/table">
            <a:tbl>
              <a:tblPr firstRow="1" bandRow="1"/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President’s Job Performance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Disapprove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No opinion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 10.7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33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 vs.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Here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Pop. Prop. of students passing the exam under </a:t>
                </a:r>
                <a:r>
                  <a:rPr lang="en-US" sz="1800" dirty="0" smtClean="0"/>
                  <a:t>computer </a:t>
                </a:r>
                <a:r>
                  <a:rPr lang="en-US" sz="1800" dirty="0"/>
                  <a:t>program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Pop. Prop. of students passing the exam under </a:t>
                </a:r>
                <a:r>
                  <a:rPr lang="en-US" sz="1800" dirty="0" smtClean="0"/>
                  <a:t>traditional </a:t>
                </a:r>
                <a:r>
                  <a:rPr lang="en-US" sz="1800" dirty="0"/>
                  <a:t>program </a:t>
                </a:r>
              </a:p>
              <a:p>
                <a:endParaRPr lang="en-US" sz="105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94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125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=0.752,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113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175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=0.646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Assumptions</a:t>
                </a:r>
                <a:r>
                  <a:rPr lang="en-US" sz="2400" dirty="0"/>
                  <a:t>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=94≥5,  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=31≥5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=113</m:t>
                    </m:r>
                    <m:r>
                      <a:rPr lang="en-US" sz="1800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=62≥5</m:t>
                    </m:r>
                  </m:oMath>
                </a14:m>
                <a:endParaRPr lang="en-US" sz="1800" dirty="0"/>
              </a:p>
              <a:p>
                <a:endParaRPr lang="en-US" sz="105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T.S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sz="2400">
                        <a:latin typeface="Cambria Math"/>
                      </a:rPr>
                      <m:t>=2.00</m:t>
                    </m:r>
                  </m:oMath>
                </a14:m>
                <a:endParaRPr lang="en-US" sz="2400" dirty="0"/>
              </a:p>
              <a:p>
                <a:endParaRPr lang="en-US" sz="105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=1.64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&gt;1.64?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Yes</a:t>
                </a:r>
                <a:r>
                  <a:rPr lang="en-US" dirty="0"/>
                  <a:t>.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We have sufficient evidence to conclude that the computer program is more effective.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33400"/>
                <a:ext cx="7772400" cy="4495800"/>
              </a:xfrm>
              <a:blipFill rotWithShape="0">
                <a:blip r:embed="rId2"/>
                <a:stretch>
                  <a:fillRect l="-1176" t="-950" b="-4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58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dirty="0"/>
              <a:t>Example 10.7 </a:t>
            </a:r>
            <a:r>
              <a:rPr lang="en-US" dirty="0" err="1" smtClean="0"/>
              <a:t>Cont’D</a:t>
            </a:r>
            <a:r>
              <a:rPr lang="en-US" dirty="0" smtClean="0"/>
              <a:t> (Confidence Int.)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Now, suppose you want to know how much effective is the computer program?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using a 95% confidence interval.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=1.96</m:t>
                    </m:r>
                  </m:oMath>
                </a14:m>
                <a:r>
                  <a:rPr lang="en-US" sz="2400" dirty="0"/>
                  <a:t>.    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0.752−0.646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±1.96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0.752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1−0.752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125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0.646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1−0.646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175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0.106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±0.104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95% C.I.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800000"/>
                          </a:solidFill>
                          <a:latin typeface="Cambria Math"/>
                        </a:rPr>
                        <m:t>0.002&lt;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8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800000"/>
                          </a:solidFill>
                          <a:latin typeface="Cambria Math"/>
                        </a:rPr>
                        <m:t>&lt;0.21</m:t>
                      </m:r>
                    </m:oMath>
                  </m:oMathPara>
                </a14:m>
                <a:endParaRPr lang="en-US" sz="24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  <a:blipFill rotWithShape="0">
                <a:blip r:embed="rId2"/>
                <a:stretch>
                  <a:fillRect l="-1176" t="-950" b="-3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060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3058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Assumption </a:t>
                </a:r>
                <a:r>
                  <a:rPr lang="en-US" sz="2400" dirty="0"/>
                  <a:t>that</a:t>
                </a:r>
              </a:p>
              <a:p>
                <a:pPr lvl="1"/>
                <a:r>
                  <a:rPr lang="en-US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≥5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≥5,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≥5</m:t>
                    </m:r>
                  </m:oMath>
                </a14:m>
                <a:endParaRPr lang="en-US" dirty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is </a:t>
                </a:r>
                <a:r>
                  <a:rPr lang="en-US" sz="2400" dirty="0"/>
                  <a:t>not satisfied for some experiment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may be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very </a:t>
                </a:r>
                <a:r>
                  <a:rPr lang="en-US" sz="2400" dirty="0"/>
                  <a:t>smalls. </a:t>
                </a:r>
              </a:p>
              <a:p>
                <a:endParaRPr lang="en-US" sz="1200" b="1" dirty="0"/>
              </a:p>
              <a:p>
                <a:r>
                  <a:rPr lang="en-US" sz="2400" dirty="0"/>
                  <a:t>Example:  Certain car battery causes fire in engine.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smtClean="0"/>
                  <a:t>	Test </a:t>
                </a:r>
                <a:r>
                  <a:rPr lang="en-US" sz="2400" dirty="0"/>
                  <a:t>Battery		Good Battery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</m:t>
                    </m:r>
                  </m:oMath>
                </a14:m>
                <a:r>
                  <a:rPr lang="en-US" sz="2400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# </a:t>
                </a:r>
                <a:r>
                  <a:rPr lang="en-US" sz="2400" dirty="0"/>
                  <a:t>of cases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 </a:t>
                </a:r>
                <a:r>
                  <a:rPr lang="en-US" sz="2400" dirty="0"/>
                  <a:t>fire occurred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The above assumption is not satisfied. So, z-test </a:t>
                </a:r>
                <a:r>
                  <a:rPr lang="en-US" sz="2400" dirty="0">
                    <a:solidFill>
                      <a:srgbClr val="800000"/>
                    </a:solidFill>
                  </a:rPr>
                  <a:t>cannot</a:t>
                </a:r>
                <a:r>
                  <a:rPr lang="en-US" sz="2400" dirty="0"/>
                  <a:t> be used.</a:t>
                </a:r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such cases, we use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Fisher’s Exact test  (See Book Example 10.8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305800" cy="4495800"/>
              </a:xfrm>
              <a:blipFill rotWithShape="0">
                <a:blip r:embed="rId2"/>
                <a:stretch>
                  <a:fillRect l="-1027" t="-949" b="-3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094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Analysis of 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4495800"/>
          </a:xfrm>
        </p:spPr>
        <p:txBody>
          <a:bodyPr/>
          <a:lstStyle/>
          <a:p>
            <a:r>
              <a:rPr lang="en-US" sz="2400" dirty="0"/>
              <a:t>We can of course convert this data into count data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One </a:t>
            </a:r>
            <a:r>
              <a:rPr lang="en-US" sz="2400" dirty="0"/>
              <a:t>question may be to test whether the opinion on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President’s </a:t>
            </a:r>
            <a:r>
              <a:rPr lang="en-US" sz="2400" dirty="0">
                <a:solidFill>
                  <a:srgbClr val="FF0000"/>
                </a:solidFill>
              </a:rPr>
              <a:t>Job Performance depends on Gender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How </a:t>
            </a:r>
            <a:r>
              <a:rPr lang="en-US" sz="2400" dirty="0"/>
              <a:t>to formulate this problem in hypothesis </a:t>
            </a:r>
            <a:r>
              <a:rPr lang="en-US" sz="2400" dirty="0" smtClean="0"/>
              <a:t>testing?</a:t>
            </a:r>
          </a:p>
          <a:p>
            <a:endParaRPr lang="en-US" sz="2400" dirty="0"/>
          </a:p>
          <a:p>
            <a:r>
              <a:rPr lang="en-US" sz="2400" dirty="0" smtClean="0"/>
              <a:t>What </a:t>
            </a:r>
            <a:r>
              <a:rPr lang="en-US" sz="2400" dirty="0"/>
              <a:t>is the probability distribution? </a:t>
            </a:r>
            <a:endParaRPr lang="en-US" sz="2400" dirty="0" smtClean="0"/>
          </a:p>
          <a:p>
            <a:pPr lvl="1"/>
            <a:r>
              <a:rPr lang="en-US" sz="2400" dirty="0" smtClean="0"/>
              <a:t>Of </a:t>
            </a:r>
            <a:r>
              <a:rPr lang="en-US" sz="2400" dirty="0"/>
              <a:t>course, we </a:t>
            </a:r>
            <a:r>
              <a:rPr lang="en-US" sz="2400" dirty="0" smtClean="0"/>
              <a:t>cannot use normal distribution.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94" y="1600200"/>
            <a:ext cx="6127011" cy="16094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86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Analysis of Count Data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In general, for Categorical Data, what probability distribution should be considered?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Categorical Variable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/>
                  <a:t> with categories: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Switch to Count Data, and we get: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400" dirty="0"/>
                  <a:t>		   A: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	Count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  <a:blipFill rotWithShape="0">
                <a:blip r:embed="rId2"/>
                <a:stretch>
                  <a:fillRect l="-1098" t="-950" b="-38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94940"/>
            <a:ext cx="6133108" cy="23532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97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What is the Probability </a:t>
            </a:r>
            <a:br>
              <a:rPr lang="en-US" dirty="0" smtClean="0"/>
            </a:br>
            <a:r>
              <a:rPr lang="en-US" dirty="0" smtClean="0"/>
              <a:t>Distribution of This Counts?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Multinomial </a:t>
                </a:r>
                <a:r>
                  <a:rPr lang="en-US" sz="2400" dirty="0" smtClean="0"/>
                  <a:t>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Here 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Population proportion of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Population proportion of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Population proportion of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2400" dirty="0"/>
              </a:p>
              <a:p>
                <a:r>
                  <a:rPr lang="en-US" sz="2400" dirty="0"/>
                  <a:t>We write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𝑀𝑢𝑙𝑡𝑖𝑛𝑜𝑚𝑖𝑎𝑙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Note that this is a generalization of the binomial distribution. In the binomial distribution, you have two categories: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𝑠𝑢𝑐𝑐𝑒𝑠𝑠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𝑎𝑛𝑑</m:t>
                    </m:r>
                    <m:r>
                      <a:rPr lang="en-US" sz="2400" i="1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𝐹𝑎𝑖𝑙𝑢𝑟𝑒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098" t="-950" b="-34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95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Going Back to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In the example of President’s Job Performance, we have</a:t>
                </a:r>
              </a:p>
              <a:p>
                <a:endParaRPr lang="en-US" sz="1600" dirty="0" smtClean="0"/>
              </a:p>
              <a:p>
                <a:pPr lvl="1"/>
                <a:r>
                  <a:rPr lang="en-US" dirty="0" smtClean="0"/>
                  <a:t>President </a:t>
                </a:r>
                <a:r>
                  <a:rPr lang="en-US" dirty="0"/>
                  <a:t>Job </a:t>
                </a:r>
                <a:r>
                  <a:rPr lang="en-US" dirty="0" smtClean="0"/>
                  <a:t>Performance:	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Approve	 Disapprove      No </a:t>
                </a:r>
                <a:r>
                  <a:rPr lang="en-US" dirty="0">
                    <a:solidFill>
                      <a:srgbClr val="C00000"/>
                    </a:solidFill>
                  </a:rPr>
                  <a:t>Opinion</a:t>
                </a:r>
              </a:p>
              <a:p>
                <a:pPr lvl="1"/>
                <a:r>
                  <a:rPr lang="en-US" dirty="0" smtClean="0"/>
                  <a:t>Count</a:t>
                </a:r>
                <a:r>
                  <a:rPr lang="en-US" dirty="0"/>
                  <a:t>		 </a:t>
                </a:r>
                <a:r>
                  <a:rPr lang="en-US" dirty="0" smtClean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~ 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𝑀𝑢𝑙𝑡𝑖𝑛𝑜𝑚𝑖𝑎𝑙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;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𝐴𝑝𝑝𝑟𝑜𝑣𝑒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𝑃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𝐷𝑖𝑠𝑎𝑝𝑝𝑟𝑜𝑣𝑒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𝑃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𝑁𝑜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𝑂𝑝𝑖𝑛𝑖𝑜𝑛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400" dirty="0" smtClean="0"/>
              </a:p>
              <a:p>
                <a:r>
                  <a:rPr lang="en-US" sz="2400" dirty="0"/>
                  <a:t>Any statistical inference, now, can be made in terms of </a:t>
                </a:r>
                <a:endParaRPr lang="en-US" sz="2400" dirty="0" smtClean="0"/>
              </a:p>
              <a:p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the statistical analysis for the categorical data is statistical analysis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multinomial distribution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176" t="-950" r="-1647" b="-3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400" dirty="0" smtClean="0"/>
              <a:t>Simple Example (Binomial)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495800"/>
          </a:xfrm>
        </p:spPr>
        <p:txBody>
          <a:bodyPr/>
          <a:lstStyle/>
          <a:p>
            <a:r>
              <a:rPr lang="en-US" sz="2400" dirty="0"/>
              <a:t>Example: Exit Poll</a:t>
            </a:r>
          </a:p>
          <a:p>
            <a:endParaRPr lang="en-US" sz="2400" dirty="0" smtClean="0"/>
          </a:p>
          <a:p>
            <a:r>
              <a:rPr lang="en-US" sz="2400" dirty="0" smtClean="0"/>
              <a:t>Suppose</a:t>
            </a:r>
            <a:r>
              <a:rPr lang="en-US" sz="2400" dirty="0"/>
              <a:t>, we collected data on 1,000 voters in election with only two candidates:  </a:t>
            </a:r>
            <a:r>
              <a:rPr lang="en-US" sz="2400" dirty="0">
                <a:solidFill>
                  <a:srgbClr val="C00000"/>
                </a:solidFill>
              </a:rPr>
              <a:t>R</a:t>
            </a:r>
            <a:r>
              <a:rPr lang="en-US" sz="2400" dirty="0"/>
              <a:t>  and  </a:t>
            </a:r>
            <a:r>
              <a:rPr lang="en-US" sz="2400" dirty="0" smtClean="0">
                <a:solidFill>
                  <a:srgbClr val="C00000"/>
                </a:solidFill>
              </a:rPr>
              <a:t>D</a:t>
            </a:r>
          </a:p>
          <a:p>
            <a:endParaRPr lang="en-US" sz="2400" dirty="0"/>
          </a:p>
          <a:p>
            <a:r>
              <a:rPr lang="en-US" sz="2400" dirty="0"/>
              <a:t>Data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Based </a:t>
            </a:r>
            <a:r>
              <a:rPr lang="en-US" sz="2400" dirty="0"/>
              <a:t>on this data, we want to forecast who won the election.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428"/>
            <a:ext cx="6120914" cy="19813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88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Poll Example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>
                        <a:latin typeface="Cambria Math"/>
                      </a:rPr>
                      <m:t>#</m:t>
                    </m:r>
                  </m:oMath>
                </a14:m>
                <a:r>
                  <a:rPr lang="en-US" sz="2400" dirty="0"/>
                  <a:t> of voters voted for R  = 551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</a:rPr>
                      <m:t>𝐵𝑖𝑛𝑖𝑚𝑖𝑎𝑙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=1000,  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P(a voter voted for R)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:r>
                  <a:rPr lang="en-US" sz="2400" dirty="0" smtClean="0"/>
                  <a:t>   = </a:t>
                </a:r>
                <a:r>
                  <a:rPr lang="en-US" sz="2400" dirty="0"/>
                  <a:t>proportion of all voters voted for R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We want to predict that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R won the election</a:t>
                </a:r>
                <a:r>
                  <a:rPr lang="en-US" sz="2400" dirty="0"/>
                  <a:t>”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(more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voted for R)</a:t>
                </a:r>
              </a:p>
              <a:p>
                <a:endParaRPr lang="en-US" sz="1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So, if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=0.05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this would mean that our forecast that “R won” is with P(False Discovery)=0.05.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r="-1725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098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</p:spPr>
            <p:txBody>
              <a:bodyPr/>
              <a:lstStyle/>
              <a:p>
                <a:r>
                  <a:rPr lang="en-US" dirty="0" err="1" smtClean="0"/>
                  <a:t>Hypthesis</a:t>
                </a:r>
                <a:r>
                  <a:rPr lang="en-US" dirty="0" smtClean="0"/>
                  <a:t> Testing for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762000"/>
              </a:xfrm>
              <a:blipFill rotWithShape="0">
                <a:blip r:embed="rId2"/>
                <a:stretch>
                  <a:fillRect l="-1333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9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T.S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sample proportion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Assumption</a:t>
                </a:r>
                <a:r>
                  <a:rPr lang="en-US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≥5,  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≥5</m:t>
                    </m:r>
                  </m:oMath>
                </a14:m>
                <a:endParaRPr lang="en-US" sz="2400" dirty="0"/>
              </a:p>
              <a:p>
                <a:endParaRPr lang="en-US" sz="110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  <a:blipFill rotWithShape="0">
                <a:blip r:embed="rId3"/>
                <a:stretch>
                  <a:fillRect l="-1176" t="-950" b="-37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568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11538</TotalTime>
  <Words>475</Words>
  <Application>Microsoft Office PowerPoint</Application>
  <PresentationFormat>On-screen Show (4:3)</PresentationFormat>
  <Paragraphs>313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CLSC_Overview</vt:lpstr>
      <vt:lpstr>PowerPoint Presentation</vt:lpstr>
      <vt:lpstr>Categorical Data Analysis (Analysis for Count Data)</vt:lpstr>
      <vt:lpstr>Analysis of Count Data</vt:lpstr>
      <vt:lpstr>Analysis of Count Data Cont’D</vt:lpstr>
      <vt:lpstr>What is the Probability  Distribution of This Counts?</vt:lpstr>
      <vt:lpstr>Going Back to Example</vt:lpstr>
      <vt:lpstr>Simple Example (Binomial)</vt:lpstr>
      <vt:lpstr>Poll Example Cont’d</vt:lpstr>
      <vt:lpstr>Hypthesis Testing for π</vt:lpstr>
      <vt:lpstr>Confidence interval for π</vt:lpstr>
      <vt:lpstr>Back to Example</vt:lpstr>
      <vt:lpstr>Example Cont’D</vt:lpstr>
      <vt:lpstr>Example Cont’D</vt:lpstr>
      <vt:lpstr>Sample Size Determination</vt:lpstr>
      <vt:lpstr>Back to Exit Poll Example:</vt:lpstr>
      <vt:lpstr>Two Population Proportion</vt:lpstr>
      <vt:lpstr>Hypthesis Testing for π</vt:lpstr>
      <vt:lpstr>Confidence interval for π_1-π_2</vt:lpstr>
      <vt:lpstr>Book Example 10.7</vt:lpstr>
      <vt:lpstr>Example 10.7 Cont’D</vt:lpstr>
      <vt:lpstr>Example 10.7 Cont’D (Confidence Int.)</vt:lpstr>
      <vt:lpstr>Remark</vt:lpstr>
    </vt:vector>
  </TitlesOfParts>
  <Company>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</cp:lastModifiedBy>
  <cp:revision>413</cp:revision>
  <dcterms:created xsi:type="dcterms:W3CDTF">2006-07-17T20:20:48Z</dcterms:created>
  <dcterms:modified xsi:type="dcterms:W3CDTF">2015-01-10T16:47:15Z</dcterms:modified>
</cp:coreProperties>
</file>