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3"/>
  </p:notesMasterIdLst>
  <p:handoutMasterIdLst>
    <p:handoutMasterId r:id="rId24"/>
  </p:handoutMasterIdLst>
  <p:sldIdLst>
    <p:sldId id="314" r:id="rId2"/>
    <p:sldId id="391" r:id="rId3"/>
    <p:sldId id="392" r:id="rId4"/>
    <p:sldId id="393" r:id="rId5"/>
    <p:sldId id="394" r:id="rId6"/>
    <p:sldId id="395" r:id="rId7"/>
    <p:sldId id="396" r:id="rId8"/>
    <p:sldId id="397" r:id="rId9"/>
    <p:sldId id="414" r:id="rId10"/>
    <p:sldId id="415" r:id="rId11"/>
    <p:sldId id="416" r:id="rId12"/>
    <p:sldId id="417" r:id="rId13"/>
    <p:sldId id="413" r:id="rId14"/>
    <p:sldId id="398" r:id="rId15"/>
    <p:sldId id="399" r:id="rId16"/>
    <p:sldId id="400" r:id="rId17"/>
    <p:sldId id="401" r:id="rId18"/>
    <p:sldId id="402" r:id="rId19"/>
    <p:sldId id="403" r:id="rId20"/>
    <p:sldId id="404" r:id="rId21"/>
    <p:sldId id="406"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0033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116" d="100"/>
          <a:sy n="116" d="100"/>
        </p:scale>
        <p:origin x="1332" y="108"/>
      </p:cViewPr>
      <p:guideLst>
        <p:guide orient="horz" pos="2160"/>
        <p:guide pos="2880"/>
      </p:guideLst>
    </p:cSldViewPr>
  </p:slideViewPr>
  <p:outlineViewPr>
    <p:cViewPr>
      <p:scale>
        <a:sx n="33" d="100"/>
        <a:sy n="33" d="100"/>
      </p:scale>
      <p:origin x="0" y="-6492"/>
    </p:cViewPr>
  </p:outlineViewPr>
  <p:notesTextViewPr>
    <p:cViewPr>
      <p:scale>
        <a:sx n="3" d="2"/>
        <a:sy n="3" d="2"/>
      </p:scale>
      <p:origin x="0" y="0"/>
    </p:cViewPr>
  </p:notesTextViewPr>
  <p:sorterViewPr>
    <p:cViewPr>
      <p:scale>
        <a:sx n="200" d="100"/>
        <a:sy n="200" d="100"/>
      </p:scale>
      <p:origin x="0" y="-4824"/>
    </p:cViewPr>
  </p:sorterViewPr>
  <p:notesViewPr>
    <p:cSldViewPr>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15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D6F158D5-8951-4722-8C4B-5CFDFA94F59E}" type="slidenum">
              <a:rPr lang="en-US"/>
              <a:pPr/>
              <a:t>‹#›</a:t>
            </a:fld>
            <a:endParaRPr lang="en-US"/>
          </a:p>
        </p:txBody>
      </p:sp>
    </p:spTree>
    <p:extLst>
      <p:ext uri="{BB962C8B-B14F-4D97-AF65-F5344CB8AC3E}">
        <p14:creationId xmlns:p14="http://schemas.microsoft.com/office/powerpoint/2010/main" val="2829474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72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C29BE47-B687-411B-B72B-371612069107}" type="slidenum">
              <a:rPr lang="en-US"/>
              <a:pPr/>
              <a:t>‹#›</a:t>
            </a:fld>
            <a:endParaRPr lang="en-US"/>
          </a:p>
        </p:txBody>
      </p:sp>
    </p:spTree>
    <p:extLst>
      <p:ext uri="{BB962C8B-B14F-4D97-AF65-F5344CB8AC3E}">
        <p14:creationId xmlns:p14="http://schemas.microsoft.com/office/powerpoint/2010/main" val="5365441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9BE47-B687-411B-B72B-371612069107}" type="slidenum">
              <a:rPr lang="en-US" smtClean="0"/>
              <a:pPr/>
              <a:t>1</a:t>
            </a:fld>
            <a:endParaRPr lang="en-US"/>
          </a:p>
        </p:txBody>
      </p:sp>
    </p:spTree>
    <p:extLst>
      <p:ext uri="{BB962C8B-B14F-4D97-AF65-F5344CB8AC3E}">
        <p14:creationId xmlns:p14="http://schemas.microsoft.com/office/powerpoint/2010/main" val="1074495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800" y="1138238"/>
            <a:ext cx="4578333" cy="4572000"/>
          </a:xfrm>
          <a:prstGeom prst="rect">
            <a:avLst/>
          </a:prstGeom>
          <a:noFill/>
          <a:ln>
            <a:noFill/>
          </a:ln>
          <a:effectLst>
            <a:outerShdw blurRad="50800" dist="50800" dir="5400000" algn="ctr" rotWithShape="0">
              <a:srgbClr val="000000">
                <a:alpha val="0"/>
              </a:srgbClr>
            </a:outerShdw>
          </a:effectLst>
        </p:spPr>
      </p:pic>
      <p:sp>
        <p:nvSpPr>
          <p:cNvPr id="11" name="Rectangle 7"/>
          <p:cNvSpPr>
            <a:spLocks noChangeArrowheads="1"/>
          </p:cNvSpPr>
          <p:nvPr userDrawn="1"/>
        </p:nvSpPr>
        <p:spPr bwMode="auto">
          <a:xfrm>
            <a:off x="381000" y="4572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b="1" dirty="0" smtClean="0">
                <a:solidFill>
                  <a:srgbClr val="003366"/>
                </a:solidFill>
                <a:latin typeface="Baskerville Old Face" panose="02020602080505020303" pitchFamily="18" charset="0"/>
              </a:rPr>
              <a:t>MATH 4720 / MSCS 5720</a:t>
            </a:r>
            <a:endParaRPr lang="en-US" sz="3600" b="1" dirty="0">
              <a:solidFill>
                <a:srgbClr val="003366"/>
              </a:solidFill>
              <a:latin typeface="Baskerville Old Face" panose="02020602080505020303" pitchFamily="18" charset="0"/>
            </a:endParaRPr>
          </a:p>
        </p:txBody>
      </p:sp>
      <p:sp>
        <p:nvSpPr>
          <p:cNvPr id="12" name="Line 8"/>
          <p:cNvSpPr>
            <a:spLocks noChangeShapeType="1"/>
          </p:cNvSpPr>
          <p:nvPr userDrawn="1"/>
        </p:nvSpPr>
        <p:spPr bwMode="auto">
          <a:xfrm flipV="1">
            <a:off x="457200" y="976312"/>
            <a:ext cx="4953000" cy="174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9"/>
          <p:cNvSpPr>
            <a:spLocks noChangeArrowheads="1"/>
          </p:cNvSpPr>
          <p:nvPr userDrawn="1"/>
        </p:nvSpPr>
        <p:spPr bwMode="auto">
          <a:xfrm>
            <a:off x="381000" y="1003300"/>
            <a:ext cx="5105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2800" i="0" dirty="0">
                <a:solidFill>
                  <a:srgbClr val="003366"/>
                </a:solidFill>
                <a:latin typeface="Franklin Gothic Demi Cond" panose="020B0706030402020204" pitchFamily="34" charset="0"/>
              </a:rPr>
              <a:t>Instructor: Mehdi </a:t>
            </a:r>
            <a:r>
              <a:rPr lang="en-US" sz="2800" i="0" dirty="0" err="1">
                <a:solidFill>
                  <a:srgbClr val="003366"/>
                </a:solidFill>
                <a:latin typeface="Franklin Gothic Demi Cond" panose="020B0706030402020204" pitchFamily="34" charset="0"/>
              </a:rPr>
              <a:t>Maadooliat</a:t>
            </a:r>
            <a:endParaRPr lang="en-US" sz="2800" i="0" dirty="0">
              <a:solidFill>
                <a:srgbClr val="003366"/>
              </a:solidFill>
              <a:latin typeface="Franklin Gothic Demi Cond" panose="020B0706030402020204" pitchFamily="34" charset="0"/>
            </a:endParaRPr>
          </a:p>
        </p:txBody>
      </p:sp>
      <p:sp>
        <p:nvSpPr>
          <p:cNvPr id="15" name="TextBox 14"/>
          <p:cNvSpPr txBox="1"/>
          <p:nvPr userDrawn="1"/>
        </p:nvSpPr>
        <p:spPr>
          <a:xfrm>
            <a:off x="381000" y="5791200"/>
            <a:ext cx="7446719" cy="461665"/>
          </a:xfrm>
          <a:prstGeom prst="rect">
            <a:avLst/>
          </a:prstGeom>
          <a:noFill/>
        </p:spPr>
        <p:txBody>
          <a:bodyPr wrap="none" rtlCol="0">
            <a:spAutoFit/>
          </a:bodyPr>
          <a:lstStyle/>
          <a:p>
            <a:r>
              <a:rPr lang="en-US" b="0" dirty="0" smtClean="0">
                <a:solidFill>
                  <a:srgbClr val="003366"/>
                </a:solidFill>
                <a:latin typeface="Franklin Gothic Demi Cond" panose="020B0706030402020204" pitchFamily="34" charset="0"/>
              </a:rPr>
              <a:t>Department of Mathematics, Statistics and Computer Science</a:t>
            </a:r>
            <a:endParaRPr lang="en-US" b="0" dirty="0">
              <a:solidFill>
                <a:srgbClr val="003366"/>
              </a:solidFill>
              <a:latin typeface="Franklin Gothic Demi Cond" panose="020B0706030402020204" pitchFamily="34" charset="0"/>
            </a:endParaRPr>
          </a:p>
        </p:txBody>
      </p:sp>
    </p:spTree>
    <p:extLst>
      <p:ext uri="{BB962C8B-B14F-4D97-AF65-F5344CB8AC3E}">
        <p14:creationId xmlns:p14="http://schemas.microsoft.com/office/powerpoint/2010/main" val="1921505998"/>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1101430"/>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144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832377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81000"/>
            <a:ext cx="7772400" cy="762000"/>
          </a:xfrm>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Text Placeholder 2"/>
          <p:cNvSpPr>
            <a:spLocks noGrp="1"/>
          </p:cNvSpPr>
          <p:nvPr>
            <p:ph type="body" sz="half" idx="1"/>
          </p:nvPr>
        </p:nvSpPr>
        <p:spPr>
          <a:xfrm>
            <a:off x="685800" y="14478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1286092"/>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extLst>
      <p:ext uri="{BB962C8B-B14F-4D97-AF65-F5344CB8AC3E}">
        <p14:creationId xmlns:p14="http://schemas.microsoft.com/office/powerpoint/2010/main" val="1354550544"/>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944181"/>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Content Placeholder 2"/>
          <p:cNvSpPr>
            <a:spLocks noGrp="1"/>
          </p:cNvSpPr>
          <p:nvPr>
            <p:ph sz="half" idx="1"/>
          </p:nvPr>
        </p:nvSpPr>
        <p:spPr>
          <a:xfrm>
            <a:off x="6858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5031847"/>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5865276"/>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Tree>
    <p:extLst>
      <p:ext uri="{BB962C8B-B14F-4D97-AF65-F5344CB8AC3E}">
        <p14:creationId xmlns:p14="http://schemas.microsoft.com/office/powerpoint/2010/main" val="2346567497"/>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69931"/>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62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7762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9383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8332148"/>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9683104"/>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685800" y="14478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099" name="Rectangle 4"/>
          <p:cNvSpPr>
            <a:spLocks noGrp="1" noChangeArrowheads="1"/>
          </p:cNvSpPr>
          <p:nvPr>
            <p:ph type="title"/>
          </p:nvPr>
        </p:nvSpPr>
        <p:spPr bwMode="auto">
          <a:xfrm>
            <a:off x="685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
            </a:r>
            <a:br>
              <a:rPr lang="en-US" dirty="0" smtClean="0"/>
            </a:br>
            <a:r>
              <a:rPr lang="en-US" dirty="0" smtClean="0"/>
              <a:t>Click to edit Master title style</a:t>
            </a:r>
          </a:p>
        </p:txBody>
      </p:sp>
      <p:sp>
        <p:nvSpPr>
          <p:cNvPr id="12293" name="Rectangle 5"/>
          <p:cNvSpPr>
            <a:spLocks noChangeArrowheads="1"/>
          </p:cNvSpPr>
          <p:nvPr/>
        </p:nvSpPr>
        <p:spPr bwMode="auto">
          <a:xfrm>
            <a:off x="0" y="0"/>
            <a:ext cx="9144000" cy="144463"/>
          </a:xfrm>
          <a:prstGeom prst="rect">
            <a:avLst/>
          </a:prstGeom>
          <a:solidFill>
            <a:srgbClr val="FFCC00"/>
          </a:solidFill>
          <a:ln w="9525">
            <a:noFill/>
            <a:miter lim="800000"/>
            <a:headEnd/>
            <a:tailEnd/>
          </a:ln>
          <a:effectLst/>
        </p:spPr>
        <p:txBody>
          <a:bodyPr wrap="none" anchor="ctr"/>
          <a:lstStyle/>
          <a:p>
            <a:pPr algn="ctr">
              <a:defRPr/>
            </a:pPr>
            <a:endParaRPr lang="en-US">
              <a:solidFill>
                <a:schemeClr val="bg2"/>
              </a:solidFill>
              <a:latin typeface="Times New Roman" charset="0"/>
              <a:ea typeface="ＭＳ Ｐゴシック" charset="-128"/>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34962" y="166395"/>
            <a:ext cx="1809038" cy="595605"/>
          </a:xfrm>
          <a:prstGeom prst="rect">
            <a:avLst/>
          </a:prstGeom>
        </p:spPr>
      </p:pic>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advClick="0"/>
  <p:timing>
    <p:tnLst>
      <p:par>
        <p:cTn id="1" dur="indefinite" restart="never" nodeType="tmRoot"/>
      </p:par>
    </p:tnLst>
  </p:timing>
  <p:hf hdr="0" ftr="0" dt="0"/>
  <p:txStyles>
    <p:titleStyle>
      <a:lvl1pPr algn="l" rtl="0" eaLnBrk="0" fontAlgn="base" hangingPunct="0">
        <a:spcBef>
          <a:spcPct val="0"/>
        </a:spcBef>
        <a:spcAft>
          <a:spcPct val="0"/>
        </a:spcAft>
        <a:defRPr sz="2500" b="1" cap="all" baseline="0">
          <a:solidFill>
            <a:srgbClr val="003366"/>
          </a:solidFill>
          <a:latin typeface="Baskerville Old Face" panose="02020602080505020303" pitchFamily="18" charset="0"/>
          <a:ea typeface="ＭＳ Ｐゴシック" charset="-128"/>
          <a:cs typeface="+mj-cs"/>
        </a:defRPr>
      </a:lvl1pPr>
      <a:lvl2pPr algn="l" rtl="0" eaLnBrk="0" fontAlgn="base" hangingPunct="0">
        <a:spcBef>
          <a:spcPct val="0"/>
        </a:spcBef>
        <a:spcAft>
          <a:spcPct val="0"/>
        </a:spcAft>
        <a:defRPr sz="3300" b="1">
          <a:solidFill>
            <a:srgbClr val="800000"/>
          </a:solidFill>
          <a:latin typeface="Book Antiqua" charset="0"/>
          <a:ea typeface="ＭＳ Ｐゴシック" charset="-128"/>
        </a:defRPr>
      </a:lvl2pPr>
      <a:lvl3pPr algn="l" rtl="0" eaLnBrk="0" fontAlgn="base" hangingPunct="0">
        <a:spcBef>
          <a:spcPct val="0"/>
        </a:spcBef>
        <a:spcAft>
          <a:spcPct val="0"/>
        </a:spcAft>
        <a:defRPr sz="3300" b="1">
          <a:solidFill>
            <a:srgbClr val="800000"/>
          </a:solidFill>
          <a:latin typeface="Book Antiqua" charset="0"/>
          <a:ea typeface="ＭＳ Ｐゴシック" charset="-128"/>
        </a:defRPr>
      </a:lvl3pPr>
      <a:lvl4pPr algn="l" rtl="0" eaLnBrk="0" fontAlgn="base" hangingPunct="0">
        <a:spcBef>
          <a:spcPct val="0"/>
        </a:spcBef>
        <a:spcAft>
          <a:spcPct val="0"/>
        </a:spcAft>
        <a:defRPr sz="3300" b="1">
          <a:solidFill>
            <a:srgbClr val="800000"/>
          </a:solidFill>
          <a:latin typeface="Book Antiqua" charset="0"/>
          <a:ea typeface="ＭＳ Ｐゴシック" charset="-128"/>
        </a:defRPr>
      </a:lvl4pPr>
      <a:lvl5pPr algn="l" rtl="0" eaLnBrk="0" fontAlgn="base" hangingPunct="0">
        <a:spcBef>
          <a:spcPct val="0"/>
        </a:spcBef>
        <a:spcAft>
          <a:spcPct val="0"/>
        </a:spcAft>
        <a:defRPr sz="3300" b="1">
          <a:solidFill>
            <a:srgbClr val="800000"/>
          </a:solidFill>
          <a:latin typeface="Book Antiqua" charset="0"/>
          <a:ea typeface="ＭＳ Ｐゴシック" charset="-128"/>
        </a:defRPr>
      </a:lvl5pPr>
      <a:lvl6pPr marL="457200" algn="l" rtl="0" fontAlgn="base">
        <a:spcBef>
          <a:spcPct val="0"/>
        </a:spcBef>
        <a:spcAft>
          <a:spcPct val="0"/>
        </a:spcAft>
        <a:defRPr sz="3300" b="1">
          <a:solidFill>
            <a:srgbClr val="800000"/>
          </a:solidFill>
          <a:latin typeface="Book Antiqua" charset="0"/>
        </a:defRPr>
      </a:lvl6pPr>
      <a:lvl7pPr marL="914400" algn="l" rtl="0" fontAlgn="base">
        <a:spcBef>
          <a:spcPct val="0"/>
        </a:spcBef>
        <a:spcAft>
          <a:spcPct val="0"/>
        </a:spcAft>
        <a:defRPr sz="3300" b="1">
          <a:solidFill>
            <a:srgbClr val="800000"/>
          </a:solidFill>
          <a:latin typeface="Book Antiqua" charset="0"/>
        </a:defRPr>
      </a:lvl7pPr>
      <a:lvl8pPr marL="1371600" algn="l" rtl="0" fontAlgn="base">
        <a:spcBef>
          <a:spcPct val="0"/>
        </a:spcBef>
        <a:spcAft>
          <a:spcPct val="0"/>
        </a:spcAft>
        <a:defRPr sz="3300" b="1">
          <a:solidFill>
            <a:srgbClr val="800000"/>
          </a:solidFill>
          <a:latin typeface="Book Antiqua" charset="0"/>
        </a:defRPr>
      </a:lvl8pPr>
      <a:lvl9pPr marL="1828800" algn="l" rtl="0" fontAlgn="base">
        <a:spcBef>
          <a:spcPct val="0"/>
        </a:spcBef>
        <a:spcAft>
          <a:spcPct val="0"/>
        </a:spcAft>
        <a:defRPr sz="3300" b="1">
          <a:solidFill>
            <a:srgbClr val="800000"/>
          </a:solidFill>
          <a:latin typeface="Book Antiqua" charset="0"/>
        </a:defRPr>
      </a:lvl9pPr>
    </p:titleStyle>
    <p:body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01.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220.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140.png"/><Relationship Id="rId4" Type="http://schemas.openxmlformats.org/officeDocument/2006/relationships/image" Target="../media/image190.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stat.tamu.edu/~west/calculators/calculator.php?calc=Chi2Calculator&amp;width=90%25&amp;height=90%2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276600"/>
            <a:ext cx="2875915" cy="523220"/>
          </a:xfrm>
          <a:prstGeom prst="rect">
            <a:avLst/>
          </a:prstGeom>
          <a:noFill/>
        </p:spPr>
        <p:txBody>
          <a:bodyPr wrap="none" rtlCol="0">
            <a:spAutoFit/>
          </a:bodyPr>
          <a:lstStyle/>
          <a:p>
            <a:r>
              <a:rPr lang="en-US" sz="2800" dirty="0">
                <a:latin typeface="+mn-lt"/>
              </a:rPr>
              <a:t>Chapter </a:t>
            </a:r>
            <a:r>
              <a:rPr lang="en-US" sz="2800" dirty="0" smtClean="0">
                <a:latin typeface="+mn-lt"/>
              </a:rPr>
              <a:t>10 (Part B)</a:t>
            </a:r>
            <a:endParaRPr lang="en-US" sz="2800" dirty="0">
              <a:latin typeface="+mn-lt"/>
            </a:endParaRPr>
          </a:p>
        </p:txBody>
      </p:sp>
    </p:spTree>
    <p:extLst>
      <p:ext uri="{BB962C8B-B14F-4D97-AF65-F5344CB8AC3E}">
        <p14:creationId xmlns:p14="http://schemas.microsoft.com/office/powerpoint/2010/main" val="2662421631"/>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Example 10.11 </a:t>
            </a:r>
            <a:r>
              <a:rPr lang="en-US" dirty="0" err="1" smtClean="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smtClean="0"/>
                  <a:t>Observed Counts:</a:t>
                </a:r>
              </a:p>
              <a:p>
                <a:endParaRPr lang="en-US" sz="2400" dirty="0"/>
              </a:p>
              <a:p>
                <a:endParaRPr lang="en-US" sz="1600" dirty="0" smtClean="0"/>
              </a:p>
              <a:p>
                <a:r>
                  <a:rPr lang="en-US" sz="2400" dirty="0" smtClean="0"/>
                  <a:t>Sample mean,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limLoc m:val="subSup"/>
                            <m:supHide m:val="on"/>
                            <m:ctrlPr>
                              <a:rPr lang="en-US" sz="2400" b="0" i="1" smtClean="0">
                                <a:latin typeface="Cambria Math" panose="02040503050406030204" pitchFamily="18" charset="0"/>
                              </a:rPr>
                            </m:ctrlPr>
                          </m:naryPr>
                          <m:sub>
                            <m:r>
                              <m:rPr>
                                <m:brk m:alnAt="9"/>
                              </m:rP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𝑖</m:t>
                                </m:r>
                              </m:sub>
                            </m:sSub>
                          </m:e>
                        </m:nary>
                      </m:num>
                      <m:den>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e>
                        </m:nary>
                      </m:den>
                    </m:f>
                    <m:r>
                      <a:rPr lang="en-US" sz="2400" b="0" i="1" smtClean="0">
                        <a:latin typeface="Cambria Math" panose="02040503050406030204" pitchFamily="18" charset="0"/>
                      </a:rPr>
                      <m:t>=3.3</m:t>
                    </m:r>
                  </m:oMath>
                </a14:m>
                <a:r>
                  <a:rPr lang="en-US" sz="2400" dirty="0" smtClean="0"/>
                  <a:t> is a good estimate for </a:t>
                </a:r>
                <a14:m>
                  <m:oMath xmlns:m="http://schemas.openxmlformats.org/officeDocument/2006/math">
                    <m:r>
                      <a:rPr lang="en-US" sz="2400" i="1">
                        <a:latin typeface="Cambria Math"/>
                      </a:rPr>
                      <m:t>𝜇</m:t>
                    </m:r>
                  </m:oMath>
                </a14:m>
                <a:endParaRPr lang="en-US" sz="2400" dirty="0" smtClean="0"/>
              </a:p>
              <a:p>
                <a:pPr lvl="1"/>
                <a14:m>
                  <m:oMath xmlns:m="http://schemas.openxmlformats.org/officeDocument/2006/math">
                    <m:acc>
                      <m:accPr>
                        <m:chr m:val="̂"/>
                        <m:ctrlPr>
                          <a:rPr lang="en-US" sz="1800" i="1" smtClean="0">
                            <a:latin typeface="Cambria Math" panose="02040503050406030204" pitchFamily="18" charset="0"/>
                          </a:rPr>
                        </m:ctrlPr>
                      </m:accPr>
                      <m:e>
                        <m:r>
                          <a:rPr lang="en-US" sz="1800" i="1">
                            <a:latin typeface="Cambria Math"/>
                          </a:rPr>
                          <m:t>𝜇</m:t>
                        </m:r>
                      </m:e>
                    </m:acc>
                    <m:r>
                      <a:rPr lang="en-US" sz="1800" b="0" i="1" smtClean="0">
                        <a:latin typeface="Cambria Math" panose="02040503050406030204" pitchFamily="18" charset="0"/>
                      </a:rPr>
                      <m:t>=3.3</m:t>
                    </m:r>
                  </m:oMath>
                </a14:m>
                <a:endParaRPr lang="en-US" sz="1800" dirty="0"/>
              </a:p>
              <a:p>
                <a:pPr lvl="1"/>
                <a:endParaRPr lang="en-US" sz="1200" dirty="0" smtClean="0"/>
              </a:p>
              <a:p>
                <a:r>
                  <a:rPr lang="en-US" sz="2400" dirty="0"/>
                  <a:t>Note that the sample mean was computed to be </a:t>
                </a:r>
                <a14:m>
                  <m:oMath xmlns:m="http://schemas.openxmlformats.org/officeDocument/2006/math">
                    <m:r>
                      <a:rPr lang="en-US" sz="2400" i="1" dirty="0" smtClean="0">
                        <a:latin typeface="Cambria Math" panose="02040503050406030204" pitchFamily="18" charset="0"/>
                      </a:rPr>
                      <m:t>3.3</m:t>
                    </m:r>
                  </m:oMath>
                </a14:m>
                <a:r>
                  <a:rPr lang="en-US" sz="2400" dirty="0"/>
                  <a:t> by using all the sample </a:t>
                </a:r>
                <a:r>
                  <a:rPr lang="en-US" sz="2400" dirty="0" smtClean="0"/>
                  <a:t>data before </a:t>
                </a:r>
                <a:r>
                  <a:rPr lang="en-US" sz="2400" dirty="0"/>
                  <a:t>the </a:t>
                </a:r>
                <a14:m>
                  <m:oMath xmlns:m="http://schemas.openxmlformats.org/officeDocument/2006/math">
                    <m:r>
                      <a:rPr lang="en-US" sz="2400" i="1" dirty="0" smtClean="0">
                        <a:latin typeface="Cambria Math" panose="02040503050406030204" pitchFamily="18" charset="0"/>
                      </a:rPr>
                      <m:t>13 </m:t>
                    </m:r>
                  </m:oMath>
                </a14:m>
                <a:r>
                  <a:rPr lang="en-US" sz="2400" dirty="0"/>
                  <a:t>largest values were collapsed into the final cell</a:t>
                </a:r>
                <a:r>
                  <a:rPr lang="en-US" sz="2400" dirty="0" smtClean="0"/>
                  <a:t>.</a:t>
                </a:r>
              </a:p>
              <a:p>
                <a:endParaRPr lang="en-US" sz="1600" dirty="0"/>
              </a:p>
              <a:p>
                <a:r>
                  <a:rPr lang="en-US" sz="2400" dirty="0" smtClean="0"/>
                  <a:t>Given: </a:t>
                </a:r>
                <a14:m>
                  <m:oMath xmlns:m="http://schemas.openxmlformats.org/officeDocument/2006/math">
                    <m:r>
                      <a:rPr lang="en-US" sz="2400" i="1">
                        <a:latin typeface="Cambria Math"/>
                      </a:rPr>
                      <m:t>𝑃</m:t>
                    </m:r>
                    <m:d>
                      <m:dPr>
                        <m:ctrlPr>
                          <a:rPr lang="en-US" sz="2400" i="1">
                            <a:latin typeface="Cambria Math" panose="02040503050406030204" pitchFamily="18" charset="0"/>
                          </a:rPr>
                        </m:ctrlPr>
                      </m:dPr>
                      <m:e>
                        <m:r>
                          <a:rPr lang="en-US" sz="2400" i="1">
                            <a:latin typeface="Cambria Math"/>
                          </a:rPr>
                          <m:t>𝑌</m:t>
                        </m:r>
                        <m:r>
                          <a:rPr lang="en-US" sz="2400" i="1">
                            <a:latin typeface="Cambria Math"/>
                          </a:rPr>
                          <m:t>=</m:t>
                        </m:r>
                        <m:r>
                          <a:rPr lang="en-US" sz="2400" i="1">
                            <a:latin typeface="Cambria Math"/>
                          </a:rPr>
                          <m:t>𝑦</m:t>
                        </m:r>
                      </m:e>
                    </m:d>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sSup>
                              <m:sSupPr>
                                <m:ctrlPr>
                                  <a:rPr lang="en-US" sz="2400" i="1">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i="1">
                                        <a:latin typeface="Cambria Math"/>
                                      </a:rPr>
                                      <m:t>𝜇</m:t>
                                    </m:r>
                                  </m:e>
                                </m:acc>
                              </m:e>
                              <m:sup>
                                <m:r>
                                  <a:rPr lang="en-US" sz="2400" i="1">
                                    <a:latin typeface="Cambria Math"/>
                                  </a:rPr>
                                  <m:t>𝑦</m:t>
                                </m:r>
                              </m:sup>
                            </m:sSup>
                            <m:r>
                              <a:rPr lang="en-US" sz="2400" i="1">
                                <a:latin typeface="Cambria Math"/>
                              </a:rPr>
                              <m:t>𝑒</m:t>
                            </m:r>
                          </m:e>
                          <m:sup>
                            <m:r>
                              <a:rPr lang="en-US" sz="2400" i="1">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𝜇</m:t>
                                </m:r>
                              </m:e>
                            </m:acc>
                          </m:sup>
                        </m:sSup>
                      </m:num>
                      <m:den>
                        <m:r>
                          <a:rPr lang="en-US" sz="2400" i="1">
                            <a:latin typeface="Cambria Math"/>
                          </a:rPr>
                          <m:t>𝑦</m:t>
                        </m:r>
                        <m:r>
                          <a:rPr lang="en-US" sz="2400" i="1">
                            <a:latin typeface="Cambria Math"/>
                          </a:rPr>
                          <m:t>!</m:t>
                        </m:r>
                      </m:den>
                    </m:f>
                    <m:r>
                      <a:rPr lang="en-US" sz="2400" i="1">
                        <a:latin typeface="Cambria Math"/>
                      </a:rPr>
                      <m:t>,    </m:t>
                    </m:r>
                    <m:r>
                      <a:rPr lang="en-US" sz="2400" i="1">
                        <a:latin typeface="Cambria Math"/>
                      </a:rPr>
                      <m:t>𝑦</m:t>
                    </m:r>
                    <m:r>
                      <a:rPr lang="en-US" sz="2400" i="1">
                        <a:latin typeface="Cambria Math"/>
                      </a:rPr>
                      <m:t>=0,1,2,…</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098" t="-950" b="-50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295650" y="838200"/>
            <a:ext cx="5162550" cy="914400"/>
          </a:xfrm>
          <a:prstGeom prst="rect">
            <a:avLst/>
          </a:prstGeom>
        </p:spPr>
      </p:pic>
      <p:pic>
        <p:nvPicPr>
          <p:cNvPr id="6" name="Picture 5"/>
          <p:cNvPicPr>
            <a:picLocks noChangeAspect="1"/>
          </p:cNvPicPr>
          <p:nvPr/>
        </p:nvPicPr>
        <p:blipFill>
          <a:blip r:embed="rId4"/>
          <a:stretch>
            <a:fillRect/>
          </a:stretch>
        </p:blipFill>
        <p:spPr>
          <a:xfrm>
            <a:off x="533400" y="5715000"/>
            <a:ext cx="8410575" cy="885825"/>
          </a:xfrm>
          <a:prstGeom prst="rect">
            <a:avLst/>
          </a:prstGeom>
        </p:spPr>
      </p:pic>
      <p:sp>
        <p:nvSpPr>
          <p:cNvPr id="4" name="Slide Number Placeholder 3"/>
          <p:cNvSpPr>
            <a:spLocks noGrp="1"/>
          </p:cNvSpPr>
          <p:nvPr>
            <p:ph type="sldNum" sz="quarter" idx="4"/>
          </p:nvPr>
        </p:nvSpPr>
        <p:spPr>
          <a:xfrm>
            <a:off x="7162800" y="6569075"/>
            <a:ext cx="2057400" cy="365125"/>
          </a:xfrm>
        </p:spPr>
        <p:txBody>
          <a:bodyPr/>
          <a:lstStyle/>
          <a:p>
            <a:fld id="{A9A949EE-02F8-4E24-B346-EA33FC0EA551}" type="slidenum">
              <a:rPr lang="en-US" smtClean="0"/>
              <a:t>10</a:t>
            </a:fld>
            <a:endParaRPr lang="en-US" dirty="0"/>
          </a:p>
        </p:txBody>
      </p:sp>
    </p:spTree>
    <p:extLst>
      <p:ext uri="{BB962C8B-B14F-4D97-AF65-F5344CB8AC3E}">
        <p14:creationId xmlns:p14="http://schemas.microsoft.com/office/powerpoint/2010/main" val="157106030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Example 10.11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20578"/>
                <a:ext cx="7772400" cy="4495800"/>
              </a:xfrm>
            </p:spPr>
            <p:txBody>
              <a:bodyPr/>
              <a:lstStyle/>
              <a:p>
                <a:r>
                  <a:rPr lang="en-US" sz="2400" dirty="0" smtClean="0"/>
                  <a:t>Given:</a:t>
                </a:r>
              </a:p>
              <a:p>
                <a:endParaRPr lang="en-US" sz="2400" dirty="0"/>
              </a:p>
              <a:p>
                <a:r>
                  <a:rPr lang="en-US" sz="2400" dirty="0" smtClean="0"/>
                  <a:t>Note that expected cell count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𝑛𝑃</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smtClean="0"/>
                  <a:t>, </a:t>
                </a:r>
              </a:p>
              <a:p>
                <a:pPr lvl="1"/>
                <a:r>
                  <a:rPr lang="en-US" sz="1800" dirty="0" smtClean="0"/>
                  <a:t>where </a:t>
                </a:r>
                <a14:m>
                  <m:oMath xmlns:m="http://schemas.openxmlformats.org/officeDocument/2006/math">
                    <m:r>
                      <a:rPr lang="en-US" sz="1800" i="1">
                        <a:latin typeface="Cambria Math" panose="02040503050406030204" pitchFamily="18" charset="0"/>
                      </a:rPr>
                      <m:t>𝑛</m:t>
                    </m:r>
                    <m:r>
                      <a:rPr lang="en-US" sz="1800" b="0" i="1" smtClean="0">
                        <a:latin typeface="Cambria Math" panose="02040503050406030204" pitchFamily="18" charset="0"/>
                      </a:rPr>
                      <m:t>=</m:t>
                    </m:r>
                    <m:nary>
                      <m:naryPr>
                        <m:chr m:val="∑"/>
                        <m:limLoc m:val="subSup"/>
                        <m:supHide m:val="on"/>
                        <m:ctrlPr>
                          <a:rPr lang="en-US" sz="1800" b="0" i="1" smtClean="0">
                            <a:latin typeface="Cambria Math" panose="02040503050406030204" pitchFamily="18" charset="0"/>
                          </a:rPr>
                        </m:ctrlPr>
                      </m:naryPr>
                      <m:sub>
                        <m:r>
                          <m:rPr>
                            <m:brk m:alnAt="9"/>
                          </m:rPr>
                          <a:rPr lang="en-US" sz="1800" b="0" i="1" smtClean="0">
                            <a:latin typeface="Cambria Math" panose="02040503050406030204" pitchFamily="18" charset="0"/>
                          </a:rPr>
                          <m:t>𝑖</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=150</m:t>
                        </m:r>
                      </m:e>
                    </m:nary>
                  </m:oMath>
                </a14:m>
                <a:endParaRPr lang="en-US" sz="1800" b="0" dirty="0" smtClean="0"/>
              </a:p>
              <a:p>
                <a:endParaRPr lang="en-US" sz="2400" dirty="0" smtClean="0"/>
              </a:p>
              <a:p>
                <a:endParaRPr lang="en-US" sz="2400" dirty="0"/>
              </a:p>
              <a:p>
                <a:endParaRPr lang="en-US" sz="2400" dirty="0" smtClean="0"/>
              </a:p>
              <a:p>
                <a:r>
                  <a:rPr lang="en-US" sz="2400" dirty="0" smtClean="0"/>
                  <a:t>Observed Counts:</a:t>
                </a:r>
              </a:p>
              <a:p>
                <a:endParaRPr lang="en-US" sz="2400" dirty="0"/>
              </a:p>
              <a:p>
                <a:endParaRPr lang="en-US" sz="2400" dirty="0" smtClean="0"/>
              </a:p>
              <a:p>
                <a:r>
                  <a:rPr lang="en-US" sz="2400" dirty="0">
                    <a:solidFill>
                      <a:srgbClr val="800000"/>
                    </a:solidFill>
                  </a:rPr>
                  <a:t>Assumption</a:t>
                </a:r>
                <a:r>
                  <a:rPr lang="en-US" sz="2400" dirty="0"/>
                  <a:t>: Expected count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r>
                      <a:rPr lang="en-US" sz="2400" i="1">
                        <a:latin typeface="Cambria Math"/>
                      </a:rPr>
                      <m:t>≥5</m:t>
                    </m:r>
                  </m:oMath>
                </a14:m>
                <a:r>
                  <a:rPr lang="en-US" sz="2400" dirty="0"/>
                  <a:t> for all </a:t>
                </a:r>
                <a14:m>
                  <m:oMath xmlns:m="http://schemas.openxmlformats.org/officeDocument/2006/math">
                    <m:r>
                      <a:rPr lang="en-US" sz="2400" i="1" dirty="0">
                        <a:latin typeface="Cambria Math" panose="02040503050406030204" pitchFamily="18" charset="0"/>
                      </a:rPr>
                      <m:t>𝑖</m:t>
                    </m:r>
                  </m:oMath>
                </a14:m>
                <a:endParaRPr lang="en-US" sz="2400" dirty="0"/>
              </a:p>
              <a:p>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m:t>
                    </m:r>
                    <m:nary>
                      <m:naryPr>
                        <m:chr m:val="∑"/>
                        <m:subHide m:val="on"/>
                        <m:supHide m:val="on"/>
                        <m:ctrlPr>
                          <a:rPr lang="en-US" sz="2400" i="1">
                            <a:latin typeface="Cambria Math" panose="02040503050406030204" pitchFamily="18" charset="0"/>
                          </a:rPr>
                        </m:ctrlPr>
                      </m:naryPr>
                      <m:sub/>
                      <m:sup/>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𝑂</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e>
                                </m:d>
                              </m:e>
                              <m:sup>
                                <m:r>
                                  <a:rPr lang="en-US" sz="2400" i="1">
                                    <a:latin typeface="Cambria Math"/>
                                  </a:rPr>
                                  <m:t>2</m:t>
                                </m:r>
                              </m:sup>
                            </m:sSup>
                          </m:num>
                          <m:den>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6</m:t>
                                    </m:r>
                                    <m:r>
                                      <a:rPr lang="en-US" sz="2400" i="1">
                                        <a:latin typeface="Cambria Math"/>
                                      </a:rPr>
                                      <m:t>−</m:t>
                                    </m:r>
                                    <m:r>
                                      <a:rPr lang="en-US" sz="2400" b="0" i="1" smtClean="0">
                                        <a:latin typeface="Cambria Math" panose="02040503050406030204" pitchFamily="18" charset="0"/>
                                      </a:rPr>
                                      <m:t>5.54</m:t>
                                    </m:r>
                                  </m:e>
                                </m:d>
                              </m:e>
                              <m:sup>
                                <m:r>
                                  <a:rPr lang="en-US" sz="2400" i="1">
                                    <a:latin typeface="Cambria Math"/>
                                  </a:rPr>
                                  <m:t>2</m:t>
                                </m:r>
                              </m:sup>
                            </m:sSup>
                          </m:num>
                          <m:den>
                            <m:r>
                              <a:rPr lang="en-US" sz="2400" b="0" i="1" smtClean="0">
                                <a:latin typeface="Cambria Math" panose="02040503050406030204" pitchFamily="18" charset="0"/>
                              </a:rPr>
                              <m:t>5.54</m:t>
                            </m:r>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23</m:t>
                                    </m:r>
                                    <m:r>
                                      <a:rPr lang="en-US" sz="2400" i="1">
                                        <a:latin typeface="Cambria Math"/>
                                      </a:rPr>
                                      <m:t>−1</m:t>
                                    </m:r>
                                    <m:r>
                                      <a:rPr lang="en-US" sz="2400" b="0" i="1" smtClean="0">
                                        <a:latin typeface="Cambria Math" panose="02040503050406030204" pitchFamily="18" charset="0"/>
                                      </a:rPr>
                                      <m:t>8.26</m:t>
                                    </m:r>
                                  </m:e>
                                </m:d>
                              </m:e>
                              <m:sup>
                                <m:r>
                                  <a:rPr lang="en-US" sz="2400" i="1">
                                    <a:latin typeface="Cambria Math"/>
                                  </a:rPr>
                                  <m:t>2</m:t>
                                </m:r>
                              </m:sup>
                            </m:sSup>
                          </m:num>
                          <m:den>
                            <m:r>
                              <a:rPr lang="en-US" sz="2400" i="1">
                                <a:latin typeface="Cambria Math"/>
                              </a:rPr>
                              <m:t>1</m:t>
                            </m:r>
                            <m:r>
                              <a:rPr lang="en-US" sz="2400" b="0" i="1" smtClean="0">
                                <a:latin typeface="Cambria Math" panose="02040503050406030204" pitchFamily="18" charset="0"/>
                              </a:rPr>
                              <m:t>8.26</m:t>
                            </m:r>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13−</m:t>
                                    </m:r>
                                    <m:r>
                                      <a:rPr lang="en-US" sz="2400" b="0" i="1" smtClean="0">
                                        <a:latin typeface="Cambria Math" panose="02040503050406030204" pitchFamily="18" charset="0"/>
                                      </a:rPr>
                                      <m:t>7.63</m:t>
                                    </m:r>
                                  </m:e>
                                </m:d>
                              </m:e>
                              <m:sup>
                                <m:r>
                                  <a:rPr lang="en-US" sz="2400" i="1">
                                    <a:latin typeface="Cambria Math"/>
                                  </a:rPr>
                                  <m:t>2</m:t>
                                </m:r>
                              </m:sup>
                            </m:sSup>
                          </m:num>
                          <m:den>
                            <m:r>
                              <a:rPr lang="en-US" sz="2400" b="0" i="1" smtClean="0">
                                <a:latin typeface="Cambria Math" panose="02040503050406030204" pitchFamily="18" charset="0"/>
                              </a:rPr>
                              <m:t>7.63</m:t>
                            </m:r>
                          </m:den>
                        </m:f>
                      </m:e>
                    </m:nary>
                  </m:oMath>
                </a14:m>
                <a:endParaRPr lang="en-US" sz="2400" dirty="0" smtClean="0"/>
              </a:p>
              <a:p>
                <a:pPr marL="0" indent="0">
                  <a:buNone/>
                </a:pPr>
                <a:r>
                  <a:rPr lang="en-US" sz="2400" dirty="0" smtClean="0"/>
                  <a:t>	</a:t>
                </a:r>
                <a14:m>
                  <m:oMath xmlns:m="http://schemas.openxmlformats.org/officeDocument/2006/math">
                    <m:r>
                      <a:rPr lang="en-US" sz="2400" b="0" i="1" smtClean="0">
                        <a:latin typeface="Cambria Math" panose="02040503050406030204" pitchFamily="18" charset="0"/>
                      </a:rPr>
                      <m:t>=7.02</m:t>
                    </m:r>
                  </m:oMath>
                </a14:m>
                <a:endParaRPr lang="en-US" sz="2400" dirty="0" smtClean="0"/>
              </a:p>
              <a:p>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20578"/>
                <a:ext cx="7772400" cy="4495800"/>
              </a:xfrm>
              <a:blipFill rotWithShape="0">
                <a:blip r:embed="rId2"/>
                <a:stretch>
                  <a:fillRect l="-1098" t="-949" b="-3130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133600" y="926757"/>
            <a:ext cx="6858000" cy="722304"/>
          </a:xfrm>
          <a:prstGeom prst="rect">
            <a:avLst/>
          </a:prstGeom>
        </p:spPr>
      </p:pic>
      <p:pic>
        <p:nvPicPr>
          <p:cNvPr id="5" name="Picture 4"/>
          <p:cNvPicPr>
            <a:picLocks noChangeAspect="1"/>
          </p:cNvPicPr>
          <p:nvPr/>
        </p:nvPicPr>
        <p:blipFill>
          <a:blip r:embed="rId4"/>
          <a:stretch>
            <a:fillRect/>
          </a:stretch>
        </p:blipFill>
        <p:spPr>
          <a:xfrm>
            <a:off x="1066800" y="2730328"/>
            <a:ext cx="7543800" cy="876300"/>
          </a:xfrm>
          <a:prstGeom prst="rect">
            <a:avLst/>
          </a:prstGeom>
        </p:spPr>
      </p:pic>
      <p:pic>
        <p:nvPicPr>
          <p:cNvPr id="6" name="Picture 5"/>
          <p:cNvPicPr>
            <a:picLocks noChangeAspect="1"/>
          </p:cNvPicPr>
          <p:nvPr/>
        </p:nvPicPr>
        <p:blipFill>
          <a:blip r:embed="rId5"/>
          <a:stretch>
            <a:fillRect/>
          </a:stretch>
        </p:blipFill>
        <p:spPr>
          <a:xfrm>
            <a:off x="3448050" y="3962400"/>
            <a:ext cx="5162550" cy="914400"/>
          </a:xfrm>
          <a:prstGeom prst="rect">
            <a:avLst/>
          </a:prstGeom>
        </p:spPr>
      </p:pic>
      <p:sp>
        <p:nvSpPr>
          <p:cNvPr id="7" name="Slide Number Placeholder 6"/>
          <p:cNvSpPr>
            <a:spLocks noGrp="1"/>
          </p:cNvSpPr>
          <p:nvPr>
            <p:ph type="sldNum" sz="quarter" idx="4"/>
          </p:nvPr>
        </p:nvSpPr>
        <p:spPr/>
        <p:txBody>
          <a:bodyPr/>
          <a:lstStyle/>
          <a:p>
            <a:fld id="{A9A949EE-02F8-4E24-B346-EA33FC0EA551}" type="slidenum">
              <a:rPr lang="en-US" smtClean="0"/>
              <a:t>11</a:t>
            </a:fld>
            <a:endParaRPr lang="en-US"/>
          </a:p>
        </p:txBody>
      </p:sp>
    </p:spTree>
    <p:extLst>
      <p:ext uri="{BB962C8B-B14F-4D97-AF65-F5344CB8AC3E}">
        <p14:creationId xmlns:p14="http://schemas.microsoft.com/office/powerpoint/2010/main" val="8267763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Example 10.11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0</m:t>
                        </m:r>
                      </m:sub>
                    </m:sSub>
                    <m:r>
                      <a:rPr lang="en-US" sz="2400" i="1">
                        <a:latin typeface="Cambria Math"/>
                      </a:rPr>
                      <m:t>:</m:t>
                    </m:r>
                  </m:oMath>
                </a14:m>
                <a:r>
                  <a:rPr lang="en-US" sz="2400" dirty="0"/>
                  <a:t> </a:t>
                </a:r>
                <a:r>
                  <a:rPr lang="en-US" sz="2400" dirty="0" smtClean="0"/>
                  <a:t>Data are </a:t>
                </a:r>
                <a:r>
                  <a:rPr lang="en-US" sz="2400" dirty="0"/>
                  <a:t>drawn </a:t>
                </a:r>
                <a:r>
                  <a:rPr lang="en-US" sz="2400" dirty="0" smtClean="0"/>
                  <a:t>from Poisson distribution</a:t>
                </a:r>
                <a:endParaRPr lang="en-US" sz="2400" i="1" dirty="0" smtClean="0">
                  <a:solidFill>
                    <a:srgbClr val="800000"/>
                  </a:solidFill>
                  <a:latin typeface="Cambria Math" panose="02040503050406030204" pitchFamily="18" charset="0"/>
                </a:endParaRPr>
              </a:p>
              <a:p>
                <a14:m>
                  <m:oMath xmlns:m="http://schemas.openxmlformats.org/officeDocument/2006/math">
                    <m:sSub>
                      <m:sSubPr>
                        <m:ctrlPr>
                          <a:rPr lang="en-US" sz="2400" i="1">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𝑎</m:t>
                        </m:r>
                      </m:sub>
                    </m:sSub>
                    <m:r>
                      <a:rPr lang="en-US" sz="2400" i="1">
                        <a:latin typeface="Cambria Math"/>
                      </a:rPr>
                      <m:t>:</m:t>
                    </m:r>
                  </m:oMath>
                </a14:m>
                <a:r>
                  <a:rPr lang="en-US" sz="2400" dirty="0" smtClean="0"/>
                  <a:t> </a:t>
                </a:r>
                <a:r>
                  <a:rPr lang="en-US" sz="2400" dirty="0"/>
                  <a:t>Data </a:t>
                </a:r>
                <a:r>
                  <a:rPr lang="en-US" sz="2400" dirty="0" smtClean="0"/>
                  <a:t>are </a:t>
                </a:r>
                <a:r>
                  <a:rPr lang="en-US" sz="2400" dirty="0" smtClean="0">
                    <a:solidFill>
                      <a:srgbClr val="800000"/>
                    </a:solidFill>
                  </a:rPr>
                  <a:t>NOT</a:t>
                </a:r>
                <a:r>
                  <a:rPr lang="en-US" sz="2400" dirty="0" smtClean="0"/>
                  <a:t> </a:t>
                </a:r>
                <a:r>
                  <a:rPr lang="en-US" sz="2400" dirty="0"/>
                  <a:t>drawn </a:t>
                </a:r>
                <a:r>
                  <a:rPr lang="en-US" sz="2400" dirty="0" smtClean="0"/>
                  <a:t>from </a:t>
                </a:r>
                <a:r>
                  <a:rPr lang="en-US" sz="2400" dirty="0"/>
                  <a:t>Poisson distribution</a:t>
                </a:r>
                <a:endParaRPr lang="en-US" sz="2400" i="1" dirty="0">
                  <a:solidFill>
                    <a:srgbClr val="800000"/>
                  </a:solidFill>
                  <a:latin typeface="Cambria Math" panose="02040503050406030204" pitchFamily="18" charset="0"/>
                </a:endParaRPr>
              </a:p>
              <a:p>
                <a:endParaRPr lang="en-US" sz="2000" dirty="0" smtClean="0"/>
              </a:p>
              <a:p>
                <a:r>
                  <a:rPr lang="en-US" sz="2400" dirty="0">
                    <a:solidFill>
                      <a:srgbClr val="800000"/>
                    </a:solidFill>
                  </a:rPr>
                  <a:t>T.S</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b="0" i="1" smtClean="0">
                        <a:latin typeface="Cambria Math" panose="02040503050406030204" pitchFamily="18" charset="0"/>
                      </a:rPr>
                      <m:t>=7.02</m:t>
                    </m:r>
                  </m:oMath>
                </a14:m>
                <a:endParaRPr lang="en-US" sz="2400" dirty="0" smtClean="0"/>
              </a:p>
              <a:p>
                <a:endParaRPr lang="en-US" sz="2000" dirty="0" smtClean="0">
                  <a:solidFill>
                    <a:srgbClr val="800000"/>
                  </a:solidFill>
                </a:endParaRPr>
              </a:p>
              <a:p>
                <a:r>
                  <a:rPr lang="en-US" sz="2400" dirty="0" smtClean="0">
                    <a:solidFill>
                      <a:srgbClr val="800000"/>
                    </a:solidFill>
                  </a:rPr>
                  <a:t>Decision </a:t>
                </a:r>
                <a:r>
                  <a:rPr lang="en-US" sz="2400" dirty="0">
                    <a:solidFill>
                      <a:srgbClr val="800000"/>
                    </a:solidFill>
                  </a:rPr>
                  <a:t>Rule</a:t>
                </a:r>
                <a:r>
                  <a:rPr lang="en-US" sz="2400" dirty="0"/>
                  <a:t>: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m:t>
                    </m:r>
                    <m:sSubSup>
                      <m:sSubSupPr>
                        <m:ctrlPr>
                          <a:rPr lang="en-US" sz="2400" i="1">
                            <a:latin typeface="Cambria Math" panose="02040503050406030204" pitchFamily="18" charset="0"/>
                          </a:rPr>
                        </m:ctrlPr>
                      </m:sSubSupPr>
                      <m:e>
                        <m:r>
                          <a:rPr lang="en-US" sz="2400" i="1">
                            <a:latin typeface="Cambria Math"/>
                          </a:rPr>
                          <m:t>𝜒</m:t>
                        </m:r>
                      </m:e>
                      <m:sub>
                        <m:r>
                          <a:rPr lang="en-US" sz="2400" i="1">
                            <a:latin typeface="Cambria Math"/>
                          </a:rPr>
                          <m:t>𝛼</m:t>
                        </m:r>
                      </m:sub>
                      <m:sup>
                        <m:r>
                          <a:rPr lang="en-US" sz="2400" i="1">
                            <a:latin typeface="Cambria Math"/>
                          </a:rPr>
                          <m:t>2</m:t>
                        </m:r>
                      </m:sup>
                    </m:sSubSup>
                    <m:d>
                      <m:dPr>
                        <m:ctrlPr>
                          <a:rPr lang="en-US" sz="2400" i="1">
                            <a:latin typeface="Cambria Math" panose="02040503050406030204" pitchFamily="18" charset="0"/>
                          </a:rPr>
                        </m:ctrlPr>
                      </m:dPr>
                      <m:e>
                        <m:r>
                          <a:rPr lang="en-US" sz="2400" i="1">
                            <a:latin typeface="Cambria Math"/>
                          </a:rPr>
                          <m:t>𝑑𝑓</m:t>
                        </m:r>
                        <m:r>
                          <a:rPr lang="en-US" sz="2400" i="1">
                            <a:latin typeface="Cambria Math"/>
                          </a:rPr>
                          <m:t>=8−2</m:t>
                        </m:r>
                      </m:e>
                    </m:d>
                    <m:r>
                      <a:rPr lang="en-US" sz="2400" i="1">
                        <a:latin typeface="Cambria Math"/>
                      </a:rPr>
                      <m:t>=1</m:t>
                    </m:r>
                    <m:r>
                      <a:rPr lang="en-US" sz="2400" b="0" i="1" smtClean="0">
                        <a:latin typeface="Cambria Math" panose="02040503050406030204" pitchFamily="18" charset="0"/>
                      </a:rPr>
                      <m:t>2</m:t>
                    </m:r>
                    <m:r>
                      <a:rPr lang="en-US" sz="2400" i="1">
                        <a:latin typeface="Cambria Math"/>
                      </a:rPr>
                      <m:t>.</m:t>
                    </m:r>
                    <m:r>
                      <a:rPr lang="en-US" sz="2400" b="0" i="1" smtClean="0">
                        <a:latin typeface="Cambria Math" panose="02040503050406030204" pitchFamily="18" charset="0"/>
                      </a:rPr>
                      <m:t>5</m:t>
                    </m:r>
                    <m:r>
                      <a:rPr lang="en-US" sz="2400" i="1">
                        <a:latin typeface="Cambria Math"/>
                      </a:rPr>
                      <m:t>9</m:t>
                    </m:r>
                  </m:oMath>
                </a14:m>
                <a:endParaRPr lang="en-US" sz="2400" dirty="0" smtClean="0"/>
              </a:p>
              <a:p>
                <a:endParaRPr lang="en-US" sz="2000" dirty="0" smtClean="0"/>
              </a:p>
              <a:p>
                <a:r>
                  <a:rPr lang="en-US" sz="2400" dirty="0" smtClean="0"/>
                  <a:t>For </a:t>
                </a:r>
                <a:r>
                  <a:rPr lang="en-US" sz="2400" dirty="0"/>
                  <a:t>the null hypothesis with </a:t>
                </a:r>
                <a14:m>
                  <m:oMath xmlns:m="http://schemas.openxmlformats.org/officeDocument/2006/math">
                    <m:r>
                      <a:rPr lang="en-US" sz="2400" i="1" dirty="0" smtClean="0">
                        <a:latin typeface="Cambria Math" panose="02040503050406030204" pitchFamily="18" charset="0"/>
                      </a:rPr>
                      <m:t>µ </m:t>
                    </m:r>
                  </m:oMath>
                </a14:m>
                <a:r>
                  <a:rPr lang="en-US" sz="2400" dirty="0"/>
                  <a:t>unspecified, it </a:t>
                </a:r>
                <a:r>
                  <a:rPr lang="en-US" sz="2400" dirty="0" smtClean="0"/>
                  <a:t>is necessary </a:t>
                </a:r>
                <a:r>
                  <a:rPr lang="en-US" sz="2400" dirty="0"/>
                  <a:t>to reduce the degrees of freedom from </a:t>
                </a:r>
                <a14:m>
                  <m:oMath xmlns:m="http://schemas.openxmlformats.org/officeDocument/2006/math">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smtClean="0"/>
                  <a:t> to </a:t>
                </a:r>
                <a14:m>
                  <m:oMath xmlns:m="http://schemas.openxmlformats.org/officeDocument/2006/math">
                    <m:r>
                      <a:rPr lang="en-US" sz="2400" i="1" dirty="0" smtClean="0">
                        <a:latin typeface="Cambria Math" panose="02040503050406030204" pitchFamily="18" charset="0"/>
                      </a:rPr>
                      <m:t>𝑘</m:t>
                    </m:r>
                    <m:r>
                      <a:rPr lang="en-US" sz="2400" i="1" dirty="0" smtClean="0">
                        <a:latin typeface="Cambria Math" panose="02040503050406030204" pitchFamily="18" charset="0"/>
                      </a:rPr>
                      <m:t>−2</m:t>
                    </m:r>
                  </m:oMath>
                </a14:m>
                <a:r>
                  <a:rPr lang="en-US" sz="2400" dirty="0" smtClean="0"/>
                  <a:t> because </a:t>
                </a:r>
                <a:r>
                  <a:rPr lang="en-US" sz="2400" dirty="0"/>
                  <a:t>we </a:t>
                </a:r>
                <a:r>
                  <a:rPr lang="en-US" sz="2400" dirty="0" smtClean="0"/>
                  <a:t>must first </a:t>
                </a:r>
                <a:r>
                  <a:rPr lang="en-US" sz="2400" dirty="0"/>
                  <a:t>estimate the Poisson parameter </a:t>
                </a:r>
                <a14:m>
                  <m:oMath xmlns:m="http://schemas.openxmlformats.org/officeDocument/2006/math">
                    <m:r>
                      <a:rPr lang="en-US" sz="2400" i="1" dirty="0" smtClean="0">
                        <a:latin typeface="Cambria Math" panose="02040503050406030204" pitchFamily="18" charset="0"/>
                      </a:rPr>
                      <m:t>µ </m:t>
                    </m:r>
                  </m:oMath>
                </a14:m>
                <a:r>
                  <a:rPr lang="en-US" sz="2400" dirty="0" smtClean="0"/>
                  <a:t>prior </a:t>
                </a:r>
                <a:r>
                  <a:rPr lang="en-US" sz="2400" dirty="0"/>
                  <a:t>to obtaining the cell probabilities.</a:t>
                </a:r>
              </a:p>
              <a:p>
                <a:endParaRPr lang="en-US" sz="2000" dirty="0"/>
              </a:p>
              <a:p>
                <a:r>
                  <a:rPr lang="en-US" sz="2400" dirty="0">
                    <a:solidFill>
                      <a:srgbClr val="800000"/>
                    </a:solidFill>
                  </a:rPr>
                  <a:t>Conclusion</a:t>
                </a:r>
                <a:r>
                  <a:rPr lang="en-US" sz="2400" dirty="0"/>
                  <a:t>: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&gt;1</m:t>
                    </m:r>
                    <m:r>
                      <a:rPr lang="en-US" sz="2400" b="0" i="1" smtClean="0">
                        <a:latin typeface="Cambria Math" panose="02040503050406030204" pitchFamily="18" charset="0"/>
                      </a:rPr>
                      <m:t>2</m:t>
                    </m:r>
                    <m:r>
                      <a:rPr lang="en-US" sz="2400" i="1">
                        <a:latin typeface="Cambria Math"/>
                      </a:rPr>
                      <m:t>.</m:t>
                    </m:r>
                    <m:r>
                      <a:rPr lang="en-US" sz="2400" b="0" i="1" smtClean="0">
                        <a:latin typeface="Cambria Math" panose="02040503050406030204" pitchFamily="18" charset="0"/>
                      </a:rPr>
                      <m:t>5</m:t>
                    </m:r>
                    <m:r>
                      <a:rPr lang="en-US" sz="2400" i="1">
                        <a:latin typeface="Cambria Math"/>
                      </a:rPr>
                      <m:t>9</m:t>
                    </m:r>
                  </m:oMath>
                </a14:m>
                <a:r>
                  <a:rPr lang="en-US" sz="2400" dirty="0"/>
                  <a:t>. No, since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=7.0</m:t>
                    </m:r>
                    <m:r>
                      <a:rPr lang="en-US" sz="2400" b="0" i="1" smtClean="0">
                        <a:latin typeface="Cambria Math" panose="02040503050406030204" pitchFamily="18" charset="0"/>
                      </a:rPr>
                      <m:t>2</m:t>
                    </m:r>
                  </m:oMath>
                </a14:m>
                <a:r>
                  <a:rPr lang="en-US" sz="2400" dirty="0"/>
                  <a:t>. Thus, we fail to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oMath>
                </a14:m>
                <a:r>
                  <a:rPr lang="en-US" sz="2400" dirty="0"/>
                  <a:t> We cannot conclude that </a:t>
                </a:r>
                <a:r>
                  <a:rPr lang="en-US" sz="2400" dirty="0" smtClean="0"/>
                  <a:t>data are NOT from Poisson distribution.</a:t>
                </a: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176" t="-950" b="-35414"/>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12</a:t>
            </a:fld>
            <a:endParaRPr lang="en-US"/>
          </a:p>
        </p:txBody>
      </p:sp>
    </p:spTree>
    <p:extLst>
      <p:ext uri="{BB962C8B-B14F-4D97-AF65-F5344CB8AC3E}">
        <p14:creationId xmlns:p14="http://schemas.microsoft.com/office/powerpoint/2010/main" val="269531073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143" y="2819400"/>
            <a:ext cx="5217457"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800" y="152400"/>
            <a:ext cx="7772400" cy="762000"/>
          </a:xfrm>
        </p:spPr>
        <p:txBody>
          <a:bodyPr/>
          <a:lstStyle/>
          <a:p>
            <a:r>
              <a:rPr lang="en-US" dirty="0" smtClean="0"/>
              <a:t>More </a:t>
            </a:r>
            <a:r>
              <a:rPr lang="en-US" dirty="0"/>
              <a:t>Use of</a:t>
            </a:r>
            <a:br>
              <a:rPr lang="en-US" dirty="0"/>
            </a:br>
            <a:r>
              <a:rPr lang="en-US" dirty="0"/>
              <a:t>Chi-Square goodness of fit Test</a:t>
            </a:r>
            <a:endParaRPr lang="en-US" dirty="0" smtClean="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14400"/>
                <a:ext cx="7772400" cy="4495800"/>
              </a:xfrm>
            </p:spPr>
            <p:txBody>
              <a:bodyPr/>
              <a:lstStyle/>
              <a:p>
                <a:r>
                  <a:rPr lang="en-US" sz="2400" dirty="0" smtClean="0"/>
                  <a:t>Suppose you want to test if the data is generated from a normal distribution.</a:t>
                </a:r>
              </a:p>
              <a:p>
                <a:endParaRPr lang="en-US" sz="2400" dirty="0" smtClean="0"/>
              </a:p>
              <a:p>
                <a:r>
                  <a:rPr lang="en-US" sz="2400" dirty="0" smtClean="0"/>
                  <a:t>Convert </a:t>
                </a:r>
                <a:r>
                  <a:rPr lang="en-US" sz="2400" dirty="0"/>
                  <a:t>the data into z-scores</a:t>
                </a:r>
              </a:p>
              <a:p>
                <a:pPr lvl="1"/>
                <a14:m>
                  <m:oMath xmlns:m="http://schemas.openxmlformats.org/officeDocument/2006/math">
                    <m:r>
                      <a:rPr lang="en-US" sz="2400" i="1">
                        <a:latin typeface="Cambria Math"/>
                      </a:rPr>
                      <m:t>𝑧</m:t>
                    </m:r>
                    <m:r>
                      <a:rPr lang="en-US" sz="2400" b="0" i="1" baseline="-25000" smtClean="0">
                        <a:latin typeface="Cambria Math" panose="02040503050406030204" pitchFamily="18" charset="0"/>
                      </a:rPr>
                      <m:t>𝑖</m:t>
                    </m:r>
                    <m:r>
                      <a:rPr lang="en-US" sz="2400" i="1">
                        <a:latin typeface="Cambria Math"/>
                      </a:rPr>
                      <m:t>=</m:t>
                    </m:r>
                    <m:f>
                      <m:fPr>
                        <m:ctrlPr>
                          <a:rPr lang="en-US" sz="2400" i="1">
                            <a:latin typeface="Cambria Math" panose="02040503050406030204" pitchFamily="18" charset="0"/>
                          </a:rPr>
                        </m:ctrlPr>
                      </m:fPr>
                      <m:num>
                        <m:r>
                          <a:rPr lang="en-US" sz="2400" i="1">
                            <a:latin typeface="Cambria Math"/>
                          </a:rPr>
                          <m:t>𝑦</m:t>
                        </m:r>
                        <m:r>
                          <a:rPr lang="en-US" sz="2400" b="0" i="1" baseline="-25000" smtClean="0">
                            <a:latin typeface="Cambria Math" panose="02040503050406030204" pitchFamily="18" charset="0"/>
                          </a:rPr>
                          <m:t>𝑖</m:t>
                        </m:r>
                        <m:r>
                          <a:rPr lang="en-US" sz="2400" i="1">
                            <a:latin typeface="Cambria Math"/>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num>
                      <m:den>
                        <m:r>
                          <a:rPr lang="en-US" sz="2400" b="0" i="1" smtClean="0">
                            <a:latin typeface="Cambria Math" panose="02040503050406030204" pitchFamily="18" charset="0"/>
                          </a:rPr>
                          <m:t>𝑠</m:t>
                        </m:r>
                        <m:r>
                          <a:rPr lang="en-US" sz="2400" b="0" i="1" baseline="-25000" smtClean="0">
                            <a:latin typeface="Cambria Math" panose="02040503050406030204" pitchFamily="18" charset="0"/>
                          </a:rPr>
                          <m:t>𝑦</m:t>
                        </m:r>
                      </m:den>
                    </m:f>
                  </m:oMath>
                </a14:m>
                <a:endParaRPr lang="en-US" sz="2400" dirty="0" smtClean="0"/>
              </a:p>
              <a:p>
                <a:r>
                  <a:rPr lang="en-US" sz="2400" dirty="0"/>
                  <a:t>From the data, we get the </a:t>
                </a:r>
                <a:r>
                  <a:rPr lang="en-US" sz="2400" dirty="0" smtClean="0"/>
                  <a:t/>
                </a:r>
                <a:br>
                  <a:rPr lang="en-US" sz="2400" dirty="0" smtClean="0"/>
                </a:br>
                <a:r>
                  <a:rPr lang="en-US" sz="2400" dirty="0" smtClean="0"/>
                  <a:t>observed </a:t>
                </a:r>
                <a:r>
                  <a:rPr lang="en-US" sz="2400" dirty="0"/>
                  <a:t>counts in each bin</a:t>
                </a:r>
                <a:endParaRPr lang="en-US" sz="2400" dirty="0" smtClean="0"/>
              </a:p>
              <a:p>
                <a:endParaRPr lang="en-US" sz="2400" dirty="0" smtClean="0"/>
              </a:p>
              <a:p>
                <a:r>
                  <a:rPr lang="en-US" sz="2400" dirty="0"/>
                  <a:t>From this, we can use </a:t>
                </a:r>
                <a:r>
                  <a:rPr lang="en-US" sz="2400" dirty="0" smtClean="0"/>
                  <a:t>chi-square </a:t>
                </a:r>
                <a:br>
                  <a:rPr lang="en-US" sz="2400" dirty="0" smtClean="0"/>
                </a:br>
                <a:r>
                  <a:rPr lang="en-US" sz="2400" dirty="0" smtClean="0"/>
                  <a:t>goodness </a:t>
                </a:r>
                <a:r>
                  <a:rPr lang="en-US" sz="2400" dirty="0"/>
                  <a:t>of fit to test</a:t>
                </a:r>
              </a:p>
              <a:p>
                <a:endParaRPr lang="en-US" sz="2400" dirty="0"/>
              </a:p>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1</m:t>
                        </m:r>
                      </m:sub>
                    </m:sSub>
                    <m:r>
                      <a:rPr lang="en-US" sz="2400" i="1">
                        <a:latin typeface="Cambria Math"/>
                      </a:rPr>
                      <m:t>=0.001, </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2</m:t>
                        </m:r>
                      </m:sub>
                    </m:sSub>
                    <m:r>
                      <a:rPr lang="en-US" sz="2400" i="1">
                        <a:latin typeface="Cambria Math"/>
                      </a:rPr>
                      <m:t>=0.005, </m:t>
                    </m:r>
                    <m:sSub>
                      <m:sSubPr>
                        <m:ctrlPr>
                          <a:rPr lang="en-US" sz="2400" i="1">
                            <a:latin typeface="Cambria Math" panose="02040503050406030204" pitchFamily="18" charset="0"/>
                          </a:rPr>
                        </m:ctrlPr>
                      </m:sSubPr>
                      <m:e>
                        <m:r>
                          <a:rPr lang="en-US" sz="2400" i="1">
                            <a:latin typeface="Cambria Math"/>
                          </a:rPr>
                          <m:t>𝜋</m:t>
                        </m:r>
                      </m:e>
                      <m:sub>
                        <m:r>
                          <a:rPr lang="en-US" sz="2400" b="0" i="1" smtClean="0">
                            <a:latin typeface="Cambria Math" panose="02040503050406030204" pitchFamily="18" charset="0"/>
                          </a:rPr>
                          <m:t>3</m:t>
                        </m:r>
                      </m:sub>
                    </m:sSub>
                    <m:r>
                      <a:rPr lang="en-US" sz="2400" i="1">
                        <a:latin typeface="Cambria Math"/>
                      </a:rPr>
                      <m:t>=0.0</m:t>
                    </m:r>
                    <m:r>
                      <a:rPr lang="en-US" sz="2400" b="0" i="1" smtClean="0">
                        <a:latin typeface="Cambria Math" panose="02040503050406030204" pitchFamily="18" charset="0"/>
                      </a:rPr>
                      <m:t>17</m:t>
                    </m:r>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14</m:t>
                        </m:r>
                      </m:sub>
                    </m:sSub>
                    <m:r>
                      <a:rPr lang="en-US" sz="2400" i="1">
                        <a:latin typeface="Cambria Math"/>
                      </a:rPr>
                      <m:t>=0.001</m:t>
                    </m:r>
                  </m:oMath>
                </a14:m>
                <a:endParaRPr lang="en-US" sz="2400" dirty="0" smtClean="0"/>
              </a:p>
              <a:p>
                <a14:m>
                  <m:oMath xmlns:m="http://schemas.openxmlformats.org/officeDocument/2006/math">
                    <m:sSub>
                      <m:sSubPr>
                        <m:ctrlPr>
                          <a:rPr lang="en-US" sz="2400" i="1">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𝑎</m:t>
                        </m:r>
                      </m:sub>
                    </m:sSub>
                    <m:r>
                      <a:rPr lang="en-US" sz="2400" i="1">
                        <a:latin typeface="Cambria Math"/>
                      </a:rPr>
                      <m:t>: </m:t>
                    </m:r>
                  </m:oMath>
                </a14:m>
                <a:r>
                  <a:rPr lang="en-US" sz="2400" dirty="0"/>
                  <a:t>one of the  above is not </a:t>
                </a:r>
                <a:r>
                  <a:rPr lang="en-US" sz="2400" dirty="0" smtClean="0"/>
                  <a:t>true</a:t>
                </a:r>
                <a:endParaRPr lang="en-US" sz="2400" dirty="0"/>
              </a:p>
              <a:p>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14400"/>
                <a:ext cx="7772400" cy="4495800"/>
              </a:xfrm>
              <a:blipFill rotWithShape="0">
                <a:blip r:embed="rId3"/>
                <a:stretch>
                  <a:fillRect l="-1176" t="-949" b="-30488"/>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13</a:t>
            </a:fld>
            <a:endParaRPr lang="en-US"/>
          </a:p>
        </p:txBody>
      </p:sp>
    </p:spTree>
    <p:extLst>
      <p:ext uri="{BB962C8B-B14F-4D97-AF65-F5344CB8AC3E}">
        <p14:creationId xmlns:p14="http://schemas.microsoft.com/office/powerpoint/2010/main" val="389453568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Chi-Square Test of Independence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smtClean="0"/>
                  <a:t>Suppose, we have two categorical Variables</a:t>
                </a:r>
              </a:p>
              <a:p>
                <a:pPr lvl="1"/>
                <a:r>
                  <a:rPr lang="en-US" sz="1800" dirty="0" smtClean="0"/>
                  <a:t>Australian Institute of Sports: </a:t>
                </a:r>
                <a:r>
                  <a:rPr lang="en-US" sz="1800" dirty="0" smtClean="0">
                    <a:solidFill>
                      <a:srgbClr val="C00000"/>
                    </a:solidFill>
                  </a:rPr>
                  <a:t>Gender</a:t>
                </a:r>
                <a:r>
                  <a:rPr lang="en-US" sz="1800" dirty="0" smtClean="0"/>
                  <a:t> and </a:t>
                </a:r>
                <a:r>
                  <a:rPr lang="en-US" sz="1800" dirty="0" smtClean="0">
                    <a:solidFill>
                      <a:srgbClr val="C00000"/>
                    </a:solidFill>
                  </a:rPr>
                  <a:t>Sport</a:t>
                </a:r>
              </a:p>
              <a:p>
                <a:endParaRPr lang="en-US" sz="1600" dirty="0"/>
              </a:p>
              <a:p>
                <a:r>
                  <a:rPr lang="en-US" sz="2400" dirty="0"/>
                  <a:t>	           </a:t>
                </a:r>
                <a:r>
                  <a:rPr lang="en-US" sz="2400" dirty="0" smtClean="0"/>
                  <a:t>	         Categories</a:t>
                </a:r>
                <a:endParaRPr lang="en-US" sz="2400" dirty="0"/>
              </a:p>
              <a:p>
                <a:pPr marL="0" indent="0">
                  <a:buNone/>
                </a:pPr>
                <a:r>
                  <a:rPr lang="en-US" sz="2400" dirty="0"/>
                  <a:t>	</a:t>
                </a:r>
                <a14:m>
                  <m:oMath xmlns:m="http://schemas.openxmlformats.org/officeDocument/2006/math">
                    <m:r>
                      <a:rPr lang="en-US" sz="2400" i="1">
                        <a:latin typeface="Cambria Math"/>
                      </a:rPr>
                      <m:t>𝐴</m:t>
                    </m:r>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𝐴</m:t>
                        </m:r>
                      </m:e>
                      <m:sub>
                        <m:r>
                          <a:rPr lang="en-US" sz="2400" i="1">
                            <a:latin typeface="Cambria Math"/>
                          </a:rPr>
                          <m:t>1</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𝐴</m:t>
                        </m:r>
                      </m:e>
                      <m:sub>
                        <m:r>
                          <a:rPr lang="en-US" sz="2400" i="1">
                            <a:latin typeface="Cambria Math"/>
                          </a:rPr>
                          <m:t>2</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𝐴</m:t>
                        </m:r>
                      </m:e>
                      <m:sub>
                        <m:r>
                          <a:rPr lang="en-US" sz="2400" i="1">
                            <a:latin typeface="Cambria Math"/>
                          </a:rPr>
                          <m:t>𝑐</m:t>
                        </m:r>
                      </m:sub>
                    </m:sSub>
                  </m:oMath>
                </a14:m>
                <a:endParaRPr lang="en-US" sz="2400" dirty="0"/>
              </a:p>
              <a:p>
                <a:pPr marL="0" indent="0">
                  <a:buNone/>
                </a:pPr>
                <a:r>
                  <a:rPr lang="en-US" sz="2400" dirty="0"/>
                  <a:t>	</a:t>
                </a:r>
                <a14:m>
                  <m:oMath xmlns:m="http://schemas.openxmlformats.org/officeDocument/2006/math">
                    <m:r>
                      <a:rPr lang="en-US" sz="2400" i="1">
                        <a:latin typeface="Cambria Math"/>
                      </a:rPr>
                      <m:t>𝐵</m:t>
                    </m:r>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𝐵</m:t>
                        </m:r>
                      </m:e>
                      <m:sub>
                        <m:r>
                          <a:rPr lang="en-US" sz="2400" i="1">
                            <a:latin typeface="Cambria Math"/>
                          </a:rPr>
                          <m:t>1</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𝐵</m:t>
                        </m:r>
                      </m:e>
                      <m:sub>
                        <m:r>
                          <a:rPr lang="en-US" sz="2400" i="1">
                            <a:latin typeface="Cambria Math"/>
                          </a:rPr>
                          <m:t>2</m:t>
                        </m:r>
                      </m:sub>
                    </m:sSub>
                    <m:r>
                      <a:rPr lang="en-US" sz="2400" i="1">
                        <a:latin typeface="Cambria Math"/>
                      </a:rPr>
                      <m:t>, …, </m:t>
                    </m:r>
                    <m:sSub>
                      <m:sSubPr>
                        <m:ctrlPr>
                          <a:rPr lang="en-US" sz="2400" i="1">
                            <a:latin typeface="Cambria Math" panose="02040503050406030204" pitchFamily="18" charset="0"/>
                          </a:rPr>
                        </m:ctrlPr>
                      </m:sSubPr>
                      <m:e>
                        <m:r>
                          <a:rPr lang="en-US" sz="2400" i="1">
                            <a:latin typeface="Cambria Math"/>
                          </a:rPr>
                          <m:t>𝐵</m:t>
                        </m:r>
                      </m:e>
                      <m:sub>
                        <m:r>
                          <a:rPr lang="en-US" sz="2400" i="1">
                            <a:latin typeface="Cambria Math"/>
                          </a:rPr>
                          <m:t>𝑟</m:t>
                        </m:r>
                      </m:sub>
                    </m:sSub>
                  </m:oMath>
                </a14:m>
                <a:endParaRPr lang="en-US" sz="2400" dirty="0"/>
              </a:p>
              <a:p>
                <a:endParaRPr lang="en-US" sz="1600" dirty="0"/>
              </a:p>
              <a:p>
                <a:r>
                  <a:rPr lang="en-US" sz="2400" dirty="0"/>
                  <a:t>Count </a:t>
                </a:r>
                <a:r>
                  <a:rPr lang="en-US" sz="2400" dirty="0" smtClean="0"/>
                  <a:t>Data</a:t>
                </a:r>
              </a:p>
              <a:p>
                <a:pPr lvl="1"/>
                <a:r>
                  <a:rPr lang="en-US" sz="2400" dirty="0" smtClean="0"/>
                  <a:t>Observed Counts</a:t>
                </a: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098" t="-9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003144285"/>
                  </p:ext>
                </p:extLst>
              </p:nvPr>
            </p:nvGraphicFramePr>
            <p:xfrm>
              <a:off x="1143000" y="4406900"/>
              <a:ext cx="6096000" cy="1854200"/>
            </p:xfrm>
            <a:graphic>
              <a:graphicData uri="http://schemas.openxmlformats.org/drawingml/2006/table">
                <a:tbl>
                  <a:tblPr/>
                  <a:tblGrid>
                    <a:gridCol w="1219200"/>
                    <a:gridCol w="1219200"/>
                    <a:gridCol w="1219200"/>
                    <a:gridCol w="1219200"/>
                    <a:gridCol w="121920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1</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2</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m:t>
                                </m:r>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𝑐</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1</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11</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12</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m:t>
                                    </m:r>
                                    <m:r>
                                      <a:rPr lang="en-US" b="0" i="1" smtClean="0">
                                        <a:latin typeface="Cambria Math"/>
                                      </a:rPr>
                                      <m:t>𝑐</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2</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21</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22</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m:t>
                                    </m:r>
                                    <m:r>
                                      <a:rPr lang="en-US" b="0" i="1" smtClean="0">
                                        <a:latin typeface="Cambria Math"/>
                                      </a:rPr>
                                      <m:t>𝑐</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m:t>
                                </m:r>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𝑟</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𝑟</m:t>
                                    </m:r>
                                    <m:r>
                                      <a:rPr lang="en-US" b="0" i="1" smtClean="0">
                                        <a:latin typeface="Cambria Math"/>
                                      </a:rPr>
                                      <m:t>1</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𝑟</m:t>
                                    </m:r>
                                    <m:r>
                                      <a:rPr lang="en-US" b="0" i="1" smtClean="0">
                                        <a:latin typeface="Cambria Math"/>
                                      </a:rPr>
                                      <m:t>2</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𝑟𝑐</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003144285"/>
                  </p:ext>
                </p:extLst>
              </p:nvPr>
            </p:nvGraphicFramePr>
            <p:xfrm>
              <a:off x="1143000" y="4406900"/>
              <a:ext cx="6096000" cy="1854200"/>
            </p:xfrm>
            <a:graphic>
              <a:graphicData uri="http://schemas.openxmlformats.org/drawingml/2006/table">
                <a:tbl>
                  <a:tblPr/>
                  <a:tblGrid>
                    <a:gridCol w="1219200"/>
                    <a:gridCol w="1219200"/>
                    <a:gridCol w="1219200"/>
                    <a:gridCol w="1219200"/>
                    <a:gridCol w="121920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00" t="-1639" r="-301500" b="-404918"/>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99502" t="-1639" r="-200000" b="-404918"/>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1000" t="-1639" r="-101000" b="-404918"/>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1000" t="-1639" r="-1000" b="-404918"/>
                          </a:stretch>
                        </a:blipFill>
                      </a:tcPr>
                    </a:tc>
                  </a:tr>
                  <a:tr h="37084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00" t="-101639" r="-401500" b="-304918"/>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00" t="-101639" r="-301500" b="-304918"/>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99502" t="-101639" r="-200000" b="-304918"/>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1000" t="-101639" r="-101000" b="-304918"/>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1000" t="-101639" r="-1000" b="-304918"/>
                          </a:stretch>
                        </a:blipFill>
                      </a:tcPr>
                    </a:tc>
                  </a:tr>
                  <a:tr h="37084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00" t="-198387" r="-401500" b="-200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00" t="-198387" r="-301500" b="-200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99502" t="-198387" r="-200000" b="-200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1000" t="-198387" r="-101000" b="-200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1000" t="-198387" r="-1000" b="-200000"/>
                          </a:stretch>
                        </a:blipFill>
                      </a:tcPr>
                    </a:tc>
                  </a:tr>
                  <a:tr h="37084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00" t="-303279" r="-401500" b="-1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00" t="-303279" r="-301500" b="-1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99502" t="-303279" r="-200000" b="-1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1000" t="-303279" r="-101000" b="-1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1000" t="-303279" r="-1000" b="-103279"/>
                          </a:stretch>
                        </a:blipFill>
                      </a:tcPr>
                    </a:tc>
                  </a:tr>
                  <a:tr h="37084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00" t="-403279" r="-401500" b="-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500" t="-403279" r="-301500" b="-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99502" t="-403279" r="-200000" b="-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1000" t="-403279" r="-101000" b="-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1000" t="-403279" r="-1000"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516623201"/>
                  </p:ext>
                </p:extLst>
              </p:nvPr>
            </p:nvGraphicFramePr>
            <p:xfrm>
              <a:off x="7315200" y="4406900"/>
              <a:ext cx="914400" cy="1854200"/>
            </p:xfrm>
            <a:graphic>
              <a:graphicData uri="http://schemas.openxmlformats.org/drawingml/2006/table">
                <a:tbl>
                  <a:tblPr firstRow="1" bandRow="1">
                    <a:tableStyleId>{5C22544A-7EE6-4342-B048-85BDC9FD1C3A}</a:tableStyleId>
                  </a:tblPr>
                  <a:tblGrid>
                    <a:gridCol w="914400"/>
                  </a:tblGrid>
                  <a:tr h="370840">
                    <a:tc>
                      <a:txBody>
                        <a:bodyPr/>
                        <a:lstStyle/>
                        <a:p>
                          <a:r>
                            <a:rPr lang="en-US" dirty="0" smtClean="0"/>
                            <a:t>Total</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𝑂</m:t>
                                    </m:r>
                                  </m:e>
                                  <m:sub>
                                    <m:r>
                                      <a:rPr lang="en-US" smtClean="0">
                                        <a:latin typeface="Cambria Math" panose="02040503050406030204" pitchFamily="18" charset="0"/>
                                      </a:rPr>
                                      <m:t>1.</m:t>
                                    </m:r>
                                  </m:sub>
                                </m:sSub>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𝑂</m:t>
                                    </m:r>
                                  </m:e>
                                  <m:sub>
                                    <m:r>
                                      <a:rPr lang="en-US" b="0" i="0" smtClean="0">
                                        <a:latin typeface="Cambria Math" panose="02040503050406030204" pitchFamily="18" charset="0"/>
                                      </a:rPr>
                                      <m:t>2</m:t>
                                    </m:r>
                                    <m:r>
                                      <a:rPr lang="en-US" smtClean="0">
                                        <a:latin typeface="Cambria Math" panose="02040503050406030204" pitchFamily="18" charset="0"/>
                                      </a:rPr>
                                      <m:t>.</m:t>
                                    </m:r>
                                  </m:sub>
                                </m:sSub>
                              </m:oMath>
                            </m:oMathPara>
                          </a14:m>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𝑂</m:t>
                                    </m:r>
                                  </m:e>
                                  <m:sub>
                                    <m:r>
                                      <m:rPr>
                                        <m:sty m:val="p"/>
                                      </m:rPr>
                                      <a:rPr lang="en-US" b="0" i="0" smtClean="0">
                                        <a:latin typeface="Cambria Math" panose="02040503050406030204" pitchFamily="18" charset="0"/>
                                      </a:rPr>
                                      <m:t>r</m:t>
                                    </m:r>
                                    <m:r>
                                      <a:rPr lang="en-US" smtClean="0">
                                        <a:latin typeface="Cambria Math" panose="02040503050406030204" pitchFamily="18" charset="0"/>
                                      </a:rPr>
                                      <m:t>.</m:t>
                                    </m:r>
                                  </m:sub>
                                </m:sSub>
                              </m:oMath>
                            </m:oMathPara>
                          </a14:m>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516623201"/>
                  </p:ext>
                </p:extLst>
              </p:nvPr>
            </p:nvGraphicFramePr>
            <p:xfrm>
              <a:off x="7315200" y="4406900"/>
              <a:ext cx="914400" cy="1854200"/>
            </p:xfrm>
            <a:graphic>
              <a:graphicData uri="http://schemas.openxmlformats.org/drawingml/2006/table">
                <a:tbl>
                  <a:tblPr firstRow="1" bandRow="1">
                    <a:tableStyleId>{5C22544A-7EE6-4342-B048-85BDC9FD1C3A}</a:tableStyleId>
                  </a:tblPr>
                  <a:tblGrid>
                    <a:gridCol w="914400"/>
                  </a:tblGrid>
                  <a:tr h="370840">
                    <a:tc>
                      <a:txBody>
                        <a:bodyPr/>
                        <a:lstStyle/>
                        <a:p>
                          <a:r>
                            <a:rPr lang="en-US" dirty="0" smtClean="0"/>
                            <a:t>Total</a:t>
                          </a:r>
                          <a:endParaRPr lang="en-US" dirty="0"/>
                        </a:p>
                      </a:txBody>
                      <a:tcPr/>
                    </a:tc>
                  </a:tr>
                  <a:tr h="370840">
                    <a:tc>
                      <a:txBody>
                        <a:bodyPr/>
                        <a:lstStyle/>
                        <a:p>
                          <a:endParaRPr lang="en-US"/>
                        </a:p>
                      </a:txBody>
                      <a:tcPr>
                        <a:blipFill rotWithShape="0">
                          <a:blip r:embed="rId4"/>
                          <a:stretch>
                            <a:fillRect l="-1333" t="-108197" r="-3333" b="-304918"/>
                          </a:stretch>
                        </a:blipFill>
                      </a:tcPr>
                    </a:tc>
                  </a:tr>
                  <a:tr h="370840">
                    <a:tc>
                      <a:txBody>
                        <a:bodyPr/>
                        <a:lstStyle/>
                        <a:p>
                          <a:endParaRPr lang="en-US"/>
                        </a:p>
                      </a:txBody>
                      <a:tcPr>
                        <a:blipFill rotWithShape="0">
                          <a:blip r:embed="rId4"/>
                          <a:stretch>
                            <a:fillRect l="-1333" t="-204839" r="-3333" b="-200000"/>
                          </a:stretch>
                        </a:blipFill>
                      </a:tcPr>
                    </a:tc>
                  </a:tr>
                  <a:tr h="370840">
                    <a:tc>
                      <a:txBody>
                        <a:bodyPr/>
                        <a:lstStyle/>
                        <a:p>
                          <a:endParaRPr lang="en-US"/>
                        </a:p>
                      </a:txBody>
                      <a:tcPr>
                        <a:blipFill rotWithShape="0">
                          <a:blip r:embed="rId4"/>
                          <a:stretch>
                            <a:fillRect l="-1333" t="-309836" r="-3333" b="-103279"/>
                          </a:stretch>
                        </a:blipFill>
                      </a:tcPr>
                    </a:tc>
                  </a:tr>
                  <a:tr h="370840">
                    <a:tc>
                      <a:txBody>
                        <a:bodyPr/>
                        <a:lstStyle/>
                        <a:p>
                          <a:endParaRPr lang="en-US"/>
                        </a:p>
                      </a:txBody>
                      <a:tcPr>
                        <a:blipFill rotWithShape="0">
                          <a:blip r:embed="rId4"/>
                          <a:stretch>
                            <a:fillRect l="-1333" t="-409836" r="-3333"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508412676"/>
                  </p:ext>
                </p:extLst>
              </p:nvPr>
            </p:nvGraphicFramePr>
            <p:xfrm>
              <a:off x="1143000" y="6324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Total</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.2</m:t>
                                    </m:r>
                                  </m:sub>
                                </m:sSub>
                              </m:oMath>
                            </m:oMathPara>
                          </a14:m>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m:t>
                                    </m:r>
                                    <m:r>
                                      <a:rPr lang="en-US" b="0" i="1" smtClean="0">
                                        <a:latin typeface="Cambria Math" panose="02040503050406030204" pitchFamily="18" charset="0"/>
                                      </a:rPr>
                                      <m:t>𝑐</m:t>
                                    </m:r>
                                  </m:sub>
                                </m:sSub>
                              </m:oMath>
                            </m:oMathPara>
                          </a14:m>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508412676"/>
                  </p:ext>
                </p:extLst>
              </p:nvPr>
            </p:nvGraphicFramePr>
            <p:xfrm>
              <a:off x="1143000" y="6324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Total</a:t>
                          </a:r>
                          <a:endParaRPr lang="en-US" dirty="0"/>
                        </a:p>
                      </a:txBody>
                      <a:tcPr/>
                    </a:tc>
                    <a:tc>
                      <a:txBody>
                        <a:bodyPr/>
                        <a:lstStyle/>
                        <a:p>
                          <a:endParaRPr lang="en-US"/>
                        </a:p>
                      </a:txBody>
                      <a:tcPr>
                        <a:blipFill rotWithShape="0">
                          <a:blip r:embed="rId5"/>
                          <a:stretch>
                            <a:fillRect l="-100500" t="-8065" r="-302500" b="-22581"/>
                          </a:stretch>
                        </a:blipFill>
                      </a:tcPr>
                    </a:tc>
                    <a:tc>
                      <a:txBody>
                        <a:bodyPr/>
                        <a:lstStyle/>
                        <a:p>
                          <a:endParaRPr lang="en-US"/>
                        </a:p>
                      </a:txBody>
                      <a:tcPr>
                        <a:blipFill rotWithShape="0">
                          <a:blip r:embed="rId5"/>
                          <a:stretch>
                            <a:fillRect l="-199502" t="-8065" r="-200995" b="-22581"/>
                          </a:stretch>
                        </a:blipFill>
                      </a:tcPr>
                    </a:tc>
                    <a:tc>
                      <a:txBody>
                        <a:bodyPr/>
                        <a:lstStyle/>
                        <a:p>
                          <a:endParaRPr lang="en-US"/>
                        </a:p>
                      </a:txBody>
                      <a:tcPr>
                        <a:blipFill rotWithShape="0">
                          <a:blip r:embed="rId5"/>
                          <a:stretch>
                            <a:fillRect l="-301000" t="-8065" r="-102000" b="-22581"/>
                          </a:stretch>
                        </a:blipFill>
                      </a:tcPr>
                    </a:tc>
                    <a:tc>
                      <a:txBody>
                        <a:bodyPr/>
                        <a:lstStyle/>
                        <a:p>
                          <a:endParaRPr lang="en-US"/>
                        </a:p>
                      </a:txBody>
                      <a:tcPr>
                        <a:blipFill rotWithShape="0">
                          <a:blip r:embed="rId5"/>
                          <a:stretch>
                            <a:fillRect l="-401000" t="-8065" r="-2000" b="-22581"/>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718370757"/>
                  </p:ext>
                </p:extLst>
              </p:nvPr>
            </p:nvGraphicFramePr>
            <p:xfrm>
              <a:off x="7315200" y="6324600"/>
              <a:ext cx="914400" cy="370840"/>
            </p:xfrm>
            <a:graphic>
              <a:graphicData uri="http://schemas.openxmlformats.org/drawingml/2006/table">
                <a:tbl>
                  <a:tblPr firstRow="1" bandRow="1">
                    <a:tableStyleId>{5C22544A-7EE6-4342-B048-85BDC9FD1C3A}</a:tableStyleId>
                  </a:tblPr>
                  <a:tblGrid>
                    <a:gridCol w="9144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m:t>
                                    </m:r>
                                  </m:sub>
                                </m:sSub>
                              </m:oMath>
                            </m:oMathPara>
                          </a14:m>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718370757"/>
                  </p:ext>
                </p:extLst>
              </p:nvPr>
            </p:nvGraphicFramePr>
            <p:xfrm>
              <a:off x="7315200" y="6324600"/>
              <a:ext cx="914400" cy="370840"/>
            </p:xfrm>
            <a:graphic>
              <a:graphicData uri="http://schemas.openxmlformats.org/drawingml/2006/table">
                <a:tbl>
                  <a:tblPr firstRow="1" bandRow="1">
                    <a:tableStyleId>{5C22544A-7EE6-4342-B048-85BDC9FD1C3A}</a:tableStyleId>
                  </a:tblPr>
                  <a:tblGrid>
                    <a:gridCol w="914400"/>
                  </a:tblGrid>
                  <a:tr h="370840">
                    <a:tc>
                      <a:txBody>
                        <a:bodyPr/>
                        <a:lstStyle/>
                        <a:p>
                          <a:endParaRPr lang="en-US"/>
                        </a:p>
                      </a:txBody>
                      <a:tcPr>
                        <a:blipFill rotWithShape="0">
                          <a:blip r:embed="rId6"/>
                          <a:stretch>
                            <a:fillRect l="-1333" t="-1613" r="-3333" b="-6452"/>
                          </a:stretch>
                        </a:blipFill>
                      </a:tcPr>
                    </a:tc>
                  </a:tr>
                </a:tbl>
              </a:graphicData>
            </a:graphic>
          </p:graphicFrame>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14</a:t>
            </a:fld>
            <a:endParaRPr lang="en-US"/>
          </a:p>
        </p:txBody>
      </p:sp>
    </p:spTree>
    <p:extLst>
      <p:ext uri="{BB962C8B-B14F-4D97-AF65-F5344CB8AC3E}">
        <p14:creationId xmlns:p14="http://schemas.microsoft.com/office/powerpoint/2010/main" val="368355788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par>
                                <p:cTn id="42" presetID="53" presetClass="entr" presetSubtype="16"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1000" fill="hold"/>
                                        <p:tgtEl>
                                          <p:spTgt spid="8"/>
                                        </p:tgtEl>
                                        <p:attrNameLst>
                                          <p:attrName>ppt_w</p:attrName>
                                        </p:attrNameLst>
                                      </p:cBhvr>
                                      <p:tavLst>
                                        <p:tav tm="0">
                                          <p:val>
                                            <p:fltVal val="0"/>
                                          </p:val>
                                        </p:tav>
                                        <p:tav tm="100000">
                                          <p:val>
                                            <p:strVal val="#ppt_w"/>
                                          </p:val>
                                        </p:tav>
                                      </p:tavLst>
                                    </p:anim>
                                    <p:anim calcmode="lin" valueType="num">
                                      <p:cBhvr>
                                        <p:cTn id="52" dur="1000" fill="hold"/>
                                        <p:tgtEl>
                                          <p:spTgt spid="8"/>
                                        </p:tgtEl>
                                        <p:attrNameLst>
                                          <p:attrName>ppt_h</p:attrName>
                                        </p:attrNameLst>
                                      </p:cBhvr>
                                      <p:tavLst>
                                        <p:tav tm="0">
                                          <p:val>
                                            <p:fltVal val="0"/>
                                          </p:val>
                                        </p:tav>
                                        <p:tav tm="100000">
                                          <p:val>
                                            <p:strVal val="#ppt_h"/>
                                          </p:val>
                                        </p:tav>
                                      </p:tavLst>
                                    </p:anim>
                                    <p:anim calcmode="lin" valueType="num">
                                      <p:cBhvr>
                                        <p:cTn id="53" dur="1000" fill="hold"/>
                                        <p:tgtEl>
                                          <p:spTgt spid="8"/>
                                        </p:tgtEl>
                                        <p:attrNameLst>
                                          <p:attrName>style.rotation</p:attrName>
                                        </p:attrNameLst>
                                      </p:cBhvr>
                                      <p:tavLst>
                                        <p:tav tm="0">
                                          <p:val>
                                            <p:fltVal val="90"/>
                                          </p:val>
                                        </p:tav>
                                        <p:tav tm="100000">
                                          <p:val>
                                            <p:fltVal val="0"/>
                                          </p:val>
                                        </p:tav>
                                      </p:tavLst>
                                    </p:anim>
                                    <p:animEffect transition="in" filter="fade">
                                      <p:cBhvr>
                                        <p:cTn id="5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Chi-Square Test of </a:t>
            </a:r>
            <a:r>
              <a:rPr lang="en-US" dirty="0" smtClean="0"/>
              <a:t/>
            </a:r>
            <a:br>
              <a:rPr lang="en-US" dirty="0" smtClean="0"/>
            </a:br>
            <a:r>
              <a:rPr lang="en-US" dirty="0" smtClean="0"/>
              <a:t>Independence </a:t>
            </a:r>
            <a:r>
              <a:rPr lang="en-US" dirty="0" err="1" smtClean="0"/>
              <a:t>Cont’D</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bwMode="auto">
              <a:xfrm>
                <a:off x="685800" y="990600"/>
                <a:ext cx="7772400" cy="4495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oMath>
                </a14:m>
                <a:r>
                  <a:rPr lang="en-US" sz="2400" i="0" dirty="0" smtClean="0">
                    <a:latin typeface="+mn-lt"/>
                  </a:rPr>
                  <a:t> A and B are </a:t>
                </a:r>
                <a:r>
                  <a:rPr lang="en-US" sz="2400" i="0" dirty="0" smtClean="0">
                    <a:solidFill>
                      <a:srgbClr val="FF0000"/>
                    </a:solidFill>
                    <a:latin typeface="+mn-lt"/>
                  </a:rPr>
                  <a:t>independent</a:t>
                </a:r>
                <a:r>
                  <a:rPr lang="en-US" sz="2400" dirty="0" smtClean="0">
                    <a:latin typeface="+mn-lt"/>
                  </a:rPr>
                  <a:t> </a:t>
                </a:r>
                <a:endParaRPr lang="en-US" sz="2400" dirty="0">
                  <a:latin typeface="+mn-lt"/>
                </a:endParaRP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oMath>
                </a14:m>
                <a:r>
                  <a:rPr lang="en-US" sz="2400" i="0" dirty="0" smtClean="0">
                    <a:latin typeface="+mn-lt"/>
                  </a:rPr>
                  <a:t> A and B are </a:t>
                </a:r>
                <a:r>
                  <a:rPr lang="en-US" sz="2400" i="0" dirty="0" smtClean="0">
                    <a:solidFill>
                      <a:srgbClr val="FF0000"/>
                    </a:solidFill>
                    <a:latin typeface="+mn-lt"/>
                  </a:rPr>
                  <a:t>dependent</a:t>
                </a:r>
                <a:r>
                  <a:rPr lang="en-US" sz="2400" dirty="0" smtClean="0">
                    <a:latin typeface="+mn-lt"/>
                  </a:rPr>
                  <a:t> </a:t>
                </a:r>
              </a:p>
              <a:p>
                <a:endParaRPr lang="en-US" sz="1100" dirty="0" smtClean="0"/>
              </a:p>
              <a:p>
                <a:r>
                  <a:rPr lang="en-US" sz="2400" dirty="0" smtClean="0"/>
                  <a:t>Note </a:t>
                </a:r>
                <a:r>
                  <a:rPr lang="en-US" sz="2400" dirty="0"/>
                  <a:t>that we can write this hypothesis in terms of </a:t>
                </a:r>
              </a:p>
              <a:p>
                <a:pPr lvl="1"/>
                <a:r>
                  <a:rPr lang="en-US" sz="2400" dirty="0" smtClean="0"/>
                  <a:t>multinomial </a:t>
                </a:r>
                <a:r>
                  <a:rPr lang="en-US" sz="2400" dirty="0"/>
                  <a:t>proportions. </a:t>
                </a:r>
                <a:endParaRPr lang="en-US" sz="2400" dirty="0" smtClean="0"/>
              </a:p>
              <a:p>
                <a:pPr lvl="1"/>
                <a:endParaRPr lang="en-US" sz="1000" dirty="0" smtClean="0"/>
              </a:p>
              <a:p>
                <a:r>
                  <a:rPr lang="en-US" sz="2400" dirty="0" smtClean="0"/>
                  <a:t>Let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𝑖𝑗</m:t>
                        </m:r>
                      </m:sub>
                    </m:sSub>
                  </m:oMath>
                </a14:m>
                <a:r>
                  <a:rPr lang="en-US" sz="2400" dirty="0"/>
                  <a:t> - population proportion for </a:t>
                </a:r>
                <a14:m>
                  <m:oMath xmlns:m="http://schemas.openxmlformats.org/officeDocument/2006/math">
                    <m:r>
                      <a:rPr lang="en-US" sz="2400" i="1">
                        <a:latin typeface="Cambria Math"/>
                      </a:rPr>
                      <m:t>(</m:t>
                    </m:r>
                    <m:r>
                      <a:rPr lang="en-US" sz="2400" i="1">
                        <a:latin typeface="Cambria Math"/>
                      </a:rPr>
                      <m:t>𝑖</m:t>
                    </m:r>
                    <m:r>
                      <a:rPr lang="en-US" sz="2400" i="1">
                        <a:latin typeface="Cambria Math"/>
                      </a:rPr>
                      <m:t>, </m:t>
                    </m:r>
                    <m:r>
                      <a:rPr lang="en-US" sz="2400" i="1">
                        <a:latin typeface="Cambria Math"/>
                      </a:rPr>
                      <m:t>𝑗</m:t>
                    </m:r>
                    <m:r>
                      <a:rPr lang="en-US" sz="2400" i="1">
                        <a:latin typeface="Cambria Math"/>
                      </a:rPr>
                      <m:t>)</m:t>
                    </m:r>
                  </m:oMath>
                </a14:m>
                <a:r>
                  <a:rPr lang="en-US" sz="2400" dirty="0"/>
                  <a:t>- cell, </a:t>
                </a:r>
                <a:r>
                  <a:rPr lang="en-US" sz="2400" dirty="0" smtClean="0"/>
                  <a:t>then</a:t>
                </a:r>
              </a:p>
              <a:p>
                <a:endParaRPr lang="en-US" sz="1100" i="1" dirty="0" smtClean="0">
                  <a:latin typeface="Cambria Math" panose="02040503050406030204" pitchFamily="18" charset="0"/>
                </a:endParaRP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𝑖𝑗</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m:t>
                        </m:r>
                        <m:r>
                          <a:rPr lang="en-US" sz="2400" i="1">
                            <a:latin typeface="Cambria Math"/>
                          </a:rPr>
                          <m:t>.</m:t>
                        </m:r>
                      </m:sub>
                    </m:sSub>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m:t>
                        </m:r>
                        <m:r>
                          <a:rPr lang="en-US" sz="2400" i="1">
                            <a:latin typeface="Cambria Math"/>
                          </a:rPr>
                          <m:t>𝑗</m:t>
                        </m:r>
                      </m:sub>
                    </m:sSub>
                  </m:oMath>
                </a14:m>
                <a:r>
                  <a:rPr lang="en-US" sz="2400" dirty="0"/>
                  <a:t>   vs.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𝑖𝑗</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m:t>
                        </m:r>
                        <m:r>
                          <a:rPr lang="en-US" sz="2400" i="1">
                            <a:latin typeface="Cambria Math"/>
                          </a:rPr>
                          <m:t>.</m:t>
                        </m:r>
                      </m:sub>
                    </m:sSub>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m:t>
                        </m:r>
                        <m:r>
                          <a:rPr lang="en-US" sz="2400" i="1">
                            <a:latin typeface="Cambria Math"/>
                          </a:rPr>
                          <m:t>𝑗</m:t>
                        </m:r>
                      </m:sub>
                    </m:sSub>
                  </m:oMath>
                </a14:m>
                <a:r>
                  <a:rPr lang="en-US" sz="2400" dirty="0" smtClean="0"/>
                  <a:t>,</a:t>
                </a:r>
              </a:p>
              <a:p>
                <a:pPr lvl="1"/>
                <a:r>
                  <a:rPr lang="en-US" sz="1800" dirty="0"/>
                  <a:t>where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𝜋</m:t>
                        </m:r>
                      </m:e>
                      <m:sub>
                        <m:r>
                          <a:rPr lang="en-US" sz="1800" i="1">
                            <a:latin typeface="Cambria Math"/>
                          </a:rPr>
                          <m:t>𝑖</m:t>
                        </m:r>
                        <m:r>
                          <a:rPr lang="en-US" sz="1800" i="1">
                            <a:latin typeface="Cambria Math"/>
                          </a:rPr>
                          <m:t>.</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𝜋</m:t>
                        </m:r>
                      </m:e>
                      <m:sub>
                        <m:r>
                          <a:rPr lang="en-US" sz="1800" i="1">
                            <a:latin typeface="Cambria Math"/>
                          </a:rPr>
                          <m:t>.</m:t>
                        </m:r>
                        <m:r>
                          <a:rPr lang="en-US" sz="1800" i="1">
                            <a:latin typeface="Cambria Math"/>
                          </a:rPr>
                          <m:t>𝑗</m:t>
                        </m:r>
                      </m:sub>
                    </m:sSub>
                  </m:oMath>
                </a14:m>
                <a:r>
                  <a:rPr lang="en-US" sz="1800" dirty="0"/>
                  <a:t> are the marginal </a:t>
                </a:r>
                <a:r>
                  <a:rPr lang="en-US" sz="1800" dirty="0" smtClean="0"/>
                  <a:t/>
                </a:r>
                <a:br>
                  <a:rPr lang="en-US" sz="1800" dirty="0" smtClean="0"/>
                </a:br>
                <a:r>
                  <a:rPr lang="en-US" sz="1800" dirty="0" smtClean="0"/>
                  <a:t>probabilities.</a:t>
                </a:r>
              </a:p>
              <a:p>
                <a:r>
                  <a:rPr lang="en-US" sz="2400" dirty="0" smtClean="0"/>
                  <a:t>Under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m:t>
                            </m:r>
                          </m:e>
                          <m:sub>
                            <m:r>
                              <a:rPr lang="en-US" sz="2400" b="0" i="1" smtClean="0">
                                <a:latin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m:t>
                            </m:r>
                          </m:sub>
                        </m:sSub>
                      </m:den>
                    </m:f>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𝑗</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m:t>
                            </m:r>
                          </m:sub>
                        </m:sSub>
                      </m:den>
                    </m:f>
                  </m:oMath>
                </a14:m>
                <a:endParaRPr lang="en-US" sz="3000" dirty="0" smtClean="0">
                  <a:ea typeface="Cambria Math" panose="02040503050406030204" pitchFamily="18" charset="0"/>
                </a:endParaRPr>
              </a:p>
              <a:p>
                <a:r>
                  <a:rPr lang="en-US" sz="2400" dirty="0" smtClean="0"/>
                  <a:t>Moreover </a:t>
                </a:r>
                <a14:m>
                  <m:oMath xmlns:m="http://schemas.openxmlformats.org/officeDocument/2006/math">
                    <m:sSub>
                      <m:sSubPr>
                        <m:ctrlPr>
                          <a:rPr lang="en-US" sz="2400" b="0" i="1" smtClean="0">
                            <a:latin typeface="Cambria Math" panose="02040503050406030204" pitchFamily="18" charset="0"/>
                          </a:rPr>
                        </m:ctrlPr>
                      </m:sSubPr>
                      <m:e>
                        <m:r>
                          <m:rPr>
                            <m:sty m:val="p"/>
                          </m:rPr>
                          <a:rPr lang="en-US" sz="2400">
                            <a:latin typeface="Cambria Math" panose="02040503050406030204" pitchFamily="18" charset="0"/>
                          </a:rPr>
                          <m:t>E</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𝑖𝑗</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m:t>
                        </m:r>
                      </m:sub>
                    </m:sSub>
                  </m:oMath>
                </a14:m>
                <a:endParaRPr lang="en-US" sz="2400" dirty="0" smtClean="0"/>
              </a:p>
              <a:p>
                <a:r>
                  <a:rPr lang="en-US" sz="2400" dirty="0" smtClean="0"/>
                  <a:t>Therefore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rPr>
                          <m:t>E</m:t>
                        </m:r>
                      </m:e>
                      <m:sub>
                        <m:r>
                          <a:rPr lang="en-US" sz="2400" i="1">
                            <a:latin typeface="Cambria Math" panose="02040503050406030204" pitchFamily="18" charset="0"/>
                          </a:rPr>
                          <m:t>𝑖𝑗</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b="0" i="1" smtClean="0">
                                <a:latin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sub>
                        </m:sSub>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𝑗</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m:t>
                            </m:r>
                          </m:sub>
                        </m:sSub>
                      </m:den>
                    </m:f>
                  </m:oMath>
                </a14:m>
                <a:endParaRPr lang="en-US" sz="2400" dirty="0" smtClean="0"/>
              </a:p>
            </p:txBody>
          </p:sp>
        </mc:Choice>
        <mc:Fallback xmlns="">
          <p:sp>
            <p:nvSpPr>
              <p:cNvPr id="4" name="Content Placeholder 2"/>
              <p:cNvSpPr txBox="1">
                <a:spLocks noRot="1" noChangeAspect="1" noMove="1" noResize="1" noEditPoints="1" noAdjustHandles="1" noChangeArrowheads="1" noChangeShapeType="1" noTextEdit="1"/>
              </p:cNvSpPr>
              <p:nvPr/>
            </p:nvSpPr>
            <p:spPr bwMode="auto">
              <a:xfrm>
                <a:off x="685800" y="990600"/>
                <a:ext cx="7772400" cy="4495800"/>
              </a:xfrm>
              <a:prstGeom prst="rect">
                <a:avLst/>
              </a:prstGeom>
              <a:blipFill rotWithShape="0">
                <a:blip r:embed="rId2"/>
                <a:stretch>
                  <a:fillRect l="-1176" t="-950" b="-298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242830690"/>
                  </p:ext>
                </p:extLst>
              </p:nvPr>
            </p:nvGraphicFramePr>
            <p:xfrm>
              <a:off x="5334000" y="4419600"/>
              <a:ext cx="3048000" cy="1828800"/>
            </p:xfrm>
            <a:graphic>
              <a:graphicData uri="http://schemas.openxmlformats.org/drawingml/2006/table">
                <a:tbl>
                  <a:tblPr/>
                  <a:tblGrid>
                    <a:gridCol w="609600"/>
                    <a:gridCol w="609600"/>
                    <a:gridCol w="609600"/>
                    <a:gridCol w="609600"/>
                    <a:gridCol w="609600"/>
                  </a:tblGrid>
                  <a:tr h="29210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1</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2</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m:t>
                                </m:r>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𝑐</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210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1</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11</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12</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m:t>
                                    </m:r>
                                    <m:r>
                                      <a:rPr lang="en-US" b="0" i="1" smtClean="0">
                                        <a:latin typeface="Cambria Math"/>
                                      </a:rPr>
                                      <m:t>𝑐</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210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2</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21</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22</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m:t>
                                    </m:r>
                                    <m:r>
                                      <a:rPr lang="en-US" b="0" i="1" smtClean="0">
                                        <a:latin typeface="Cambria Math"/>
                                      </a:rPr>
                                      <m:t>𝑐</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210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m:t>
                                </m:r>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210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𝑟</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𝑟</m:t>
                                    </m:r>
                                    <m:r>
                                      <a:rPr lang="en-US" b="0" i="1" smtClean="0">
                                        <a:latin typeface="Cambria Math"/>
                                      </a:rPr>
                                      <m:t>1</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𝑟</m:t>
                                    </m:r>
                                    <m:r>
                                      <a:rPr lang="en-US" b="0" i="1" smtClean="0">
                                        <a:latin typeface="Cambria Math"/>
                                      </a:rPr>
                                      <m:t>2</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𝑟𝑐</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242830690"/>
                  </p:ext>
                </p:extLst>
              </p:nvPr>
            </p:nvGraphicFramePr>
            <p:xfrm>
              <a:off x="5334000" y="4419600"/>
              <a:ext cx="3048000" cy="1828800"/>
            </p:xfrm>
            <a:graphic>
              <a:graphicData uri="http://schemas.openxmlformats.org/drawingml/2006/table">
                <a:tbl>
                  <a:tblPr/>
                  <a:tblGrid>
                    <a:gridCol w="609600"/>
                    <a:gridCol w="609600"/>
                    <a:gridCol w="609600"/>
                    <a:gridCol w="609600"/>
                    <a:gridCol w="609600"/>
                  </a:tblGrid>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2000" t="-3333" r="-303000" b="-4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2000" t="-3333" r="-203000" b="-4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2000" t="-3333" r="-103000" b="-4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2000" t="-3333" r="-3000" b="-405000"/>
                          </a:stretch>
                        </a:blipFill>
                      </a:tcPr>
                    </a:tc>
                  </a:tr>
                  <a:tr h="36576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00" t="-103333" r="-403000" b="-3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2000" t="-103333" r="-303000" b="-3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2000" t="-103333" r="-203000" b="-3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2000" t="-103333" r="-103000" b="-3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2000" t="-103333" r="-3000" b="-305000"/>
                          </a:stretch>
                        </a:blipFill>
                      </a:tcPr>
                    </a:tc>
                  </a:tr>
                  <a:tr h="36576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00" t="-203333" r="-403000" b="-2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2000" t="-203333" r="-303000" b="-2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2000" t="-203333" r="-203000" b="-2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2000" t="-203333" r="-103000" b="-2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2000" t="-203333" r="-3000" b="-205000"/>
                          </a:stretch>
                        </a:blipFill>
                      </a:tcPr>
                    </a:tc>
                  </a:tr>
                  <a:tr h="36576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00" t="-303333" r="-403000" b="-1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2000" t="-303333" r="-303000" b="-1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2000" t="-303333" r="-203000" b="-1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2000" t="-303333" r="-103000" b="-10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2000" t="-303333" r="-3000" b="-105000"/>
                          </a:stretch>
                        </a:blipFill>
                      </a:tcPr>
                    </a:tc>
                  </a:tr>
                  <a:tr h="36576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00" t="-403333" r="-403000" b="-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2000" t="-403333" r="-303000" b="-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02000" t="-403333" r="-203000" b="-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02000" t="-403333" r="-103000" b="-500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02000" t="-403333" r="-3000" b="-50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654134566"/>
                  </p:ext>
                </p:extLst>
              </p:nvPr>
            </p:nvGraphicFramePr>
            <p:xfrm>
              <a:off x="8458200" y="4419601"/>
              <a:ext cx="609600" cy="1828800"/>
            </p:xfrm>
            <a:graphic>
              <a:graphicData uri="http://schemas.openxmlformats.org/drawingml/2006/table">
                <a:tbl>
                  <a:tblPr firstRow="1" bandRow="1">
                    <a:tableStyleId>{5C22544A-7EE6-4342-B048-85BDC9FD1C3A}</a:tableStyleId>
                  </a:tblPr>
                  <a:tblGrid>
                    <a:gridCol w="609600"/>
                  </a:tblGrid>
                  <a:tr h="259080">
                    <a:tc>
                      <a:txBody>
                        <a:bodyPr/>
                        <a:lstStyle/>
                        <a:p>
                          <a:r>
                            <a:rPr lang="en-US" dirty="0" smtClean="0"/>
                            <a:t>Total</a:t>
                          </a:r>
                          <a:endParaRPr lang="en-US" dirty="0"/>
                        </a:p>
                      </a:txBody>
                      <a:tcPr/>
                    </a:tc>
                  </a:tr>
                  <a:tr h="25908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𝑂</m:t>
                                    </m:r>
                                  </m:e>
                                  <m:sub>
                                    <m:r>
                                      <a:rPr lang="en-US" smtClean="0">
                                        <a:latin typeface="Cambria Math" panose="02040503050406030204" pitchFamily="18" charset="0"/>
                                      </a:rPr>
                                      <m:t>1.</m:t>
                                    </m:r>
                                  </m:sub>
                                </m:sSub>
                              </m:oMath>
                            </m:oMathPara>
                          </a14:m>
                          <a:endParaRPr lang="en-US" dirty="0"/>
                        </a:p>
                      </a:txBody>
                      <a:tcPr/>
                    </a:tc>
                  </a:tr>
                  <a:tr h="25908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𝑂</m:t>
                                    </m:r>
                                  </m:e>
                                  <m:sub>
                                    <m:r>
                                      <a:rPr lang="en-US" b="0" i="0" smtClean="0">
                                        <a:latin typeface="Cambria Math" panose="02040503050406030204" pitchFamily="18" charset="0"/>
                                      </a:rPr>
                                      <m:t>2</m:t>
                                    </m:r>
                                    <m:r>
                                      <a:rPr lang="en-US" smtClean="0">
                                        <a:latin typeface="Cambria Math" panose="02040503050406030204" pitchFamily="18" charset="0"/>
                                      </a:rPr>
                                      <m:t>.</m:t>
                                    </m:r>
                                  </m:sub>
                                </m:sSub>
                              </m:oMath>
                            </m:oMathPara>
                          </a14:m>
                          <a:endParaRPr lang="en-US" dirty="0"/>
                        </a:p>
                      </a:txBody>
                      <a:tcPr/>
                    </a:tc>
                  </a:tr>
                  <a:tr h="25908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oMath>
                            </m:oMathPara>
                          </a14:m>
                          <a:endParaRPr lang="en-US" dirty="0"/>
                        </a:p>
                      </a:txBody>
                      <a:tcPr/>
                    </a:tc>
                  </a:tr>
                  <a:tr h="25908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𝑂</m:t>
                                    </m:r>
                                  </m:e>
                                  <m:sub>
                                    <m:r>
                                      <m:rPr>
                                        <m:sty m:val="p"/>
                                      </m:rPr>
                                      <a:rPr lang="en-US" b="0" i="0" smtClean="0">
                                        <a:latin typeface="Cambria Math" panose="02040503050406030204" pitchFamily="18" charset="0"/>
                                      </a:rPr>
                                      <m:t>r</m:t>
                                    </m:r>
                                    <m:r>
                                      <a:rPr lang="en-US" smtClean="0">
                                        <a:latin typeface="Cambria Math" panose="02040503050406030204" pitchFamily="18" charset="0"/>
                                      </a:rPr>
                                      <m:t>.</m:t>
                                    </m:r>
                                  </m:sub>
                                </m:sSub>
                              </m:oMath>
                            </m:oMathPara>
                          </a14:m>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654134566"/>
                  </p:ext>
                </p:extLst>
              </p:nvPr>
            </p:nvGraphicFramePr>
            <p:xfrm>
              <a:off x="8458200" y="4419601"/>
              <a:ext cx="609600" cy="1828800"/>
            </p:xfrm>
            <a:graphic>
              <a:graphicData uri="http://schemas.openxmlformats.org/drawingml/2006/table">
                <a:tbl>
                  <a:tblPr firstRow="1" bandRow="1">
                    <a:tableStyleId>{5C22544A-7EE6-4342-B048-85BDC9FD1C3A}</a:tableStyleId>
                  </a:tblPr>
                  <a:tblGrid>
                    <a:gridCol w="609600"/>
                  </a:tblGrid>
                  <a:tr h="365760">
                    <a:tc>
                      <a:txBody>
                        <a:bodyPr/>
                        <a:lstStyle/>
                        <a:p>
                          <a:r>
                            <a:rPr lang="en-US" dirty="0" smtClean="0"/>
                            <a:t>Total</a:t>
                          </a:r>
                          <a:endParaRPr lang="en-US" dirty="0"/>
                        </a:p>
                      </a:txBody>
                      <a:tcPr/>
                    </a:tc>
                  </a:tr>
                  <a:tr h="365760">
                    <a:tc>
                      <a:txBody>
                        <a:bodyPr/>
                        <a:lstStyle/>
                        <a:p>
                          <a:endParaRPr lang="en-US"/>
                        </a:p>
                      </a:txBody>
                      <a:tcPr>
                        <a:blipFill rotWithShape="0">
                          <a:blip r:embed="rId4"/>
                          <a:stretch>
                            <a:fillRect l="-990" t="-108333" r="-3960" b="-305000"/>
                          </a:stretch>
                        </a:blipFill>
                      </a:tcPr>
                    </a:tc>
                  </a:tr>
                  <a:tr h="365760">
                    <a:tc>
                      <a:txBody>
                        <a:bodyPr/>
                        <a:lstStyle/>
                        <a:p>
                          <a:endParaRPr lang="en-US"/>
                        </a:p>
                      </a:txBody>
                      <a:tcPr>
                        <a:blipFill rotWithShape="0">
                          <a:blip r:embed="rId4"/>
                          <a:stretch>
                            <a:fillRect l="-990" t="-204918" r="-3960" b="-200000"/>
                          </a:stretch>
                        </a:blipFill>
                      </a:tcPr>
                    </a:tc>
                  </a:tr>
                  <a:tr h="365760">
                    <a:tc>
                      <a:txBody>
                        <a:bodyPr/>
                        <a:lstStyle/>
                        <a:p>
                          <a:endParaRPr lang="en-US"/>
                        </a:p>
                      </a:txBody>
                      <a:tcPr>
                        <a:blipFill rotWithShape="0">
                          <a:blip r:embed="rId4"/>
                          <a:stretch>
                            <a:fillRect l="-990" t="-310000" r="-3960" b="-103333"/>
                          </a:stretch>
                        </a:blipFill>
                      </a:tcPr>
                    </a:tc>
                  </a:tr>
                  <a:tr h="365760">
                    <a:tc>
                      <a:txBody>
                        <a:bodyPr/>
                        <a:lstStyle/>
                        <a:p>
                          <a:endParaRPr lang="en-US"/>
                        </a:p>
                      </a:txBody>
                      <a:tcPr>
                        <a:blipFill rotWithShape="0">
                          <a:blip r:embed="rId4"/>
                          <a:stretch>
                            <a:fillRect l="-990" t="-410000" r="-3960" b="-3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656849996"/>
                  </p:ext>
                </p:extLst>
              </p:nvPr>
            </p:nvGraphicFramePr>
            <p:xfrm>
              <a:off x="5334000" y="6324600"/>
              <a:ext cx="3048000" cy="36576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292100">
                    <a:tc>
                      <a:txBody>
                        <a:bodyPr/>
                        <a:lstStyle/>
                        <a:p>
                          <a:r>
                            <a:rPr lang="en-US" dirty="0" smtClean="0"/>
                            <a:t>Total</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.2</m:t>
                                    </m:r>
                                  </m:sub>
                                </m:sSub>
                              </m:oMath>
                            </m:oMathPara>
                          </a14:m>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m:t>
                                    </m:r>
                                    <m:r>
                                      <a:rPr lang="en-US" b="0" i="1" smtClean="0">
                                        <a:latin typeface="Cambria Math" panose="02040503050406030204" pitchFamily="18" charset="0"/>
                                      </a:rPr>
                                      <m:t>𝑐</m:t>
                                    </m:r>
                                  </m:sub>
                                </m:sSub>
                              </m:oMath>
                            </m:oMathPara>
                          </a14:m>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656849996"/>
                  </p:ext>
                </p:extLst>
              </p:nvPr>
            </p:nvGraphicFramePr>
            <p:xfrm>
              <a:off x="5334000" y="6324600"/>
              <a:ext cx="3048000" cy="365760"/>
            </p:xfrm>
            <a:graphic>
              <a:graphicData uri="http://schemas.openxmlformats.org/drawingml/2006/table">
                <a:tbl>
                  <a:tblPr firstRow="1" bandRow="1">
                    <a:tableStyleId>{5C22544A-7EE6-4342-B048-85BDC9FD1C3A}</a:tableStyleId>
                  </a:tblPr>
                  <a:tblGrid>
                    <a:gridCol w="609600"/>
                    <a:gridCol w="609600"/>
                    <a:gridCol w="609600"/>
                    <a:gridCol w="609600"/>
                    <a:gridCol w="609600"/>
                  </a:tblGrid>
                  <a:tr h="365760">
                    <a:tc>
                      <a:txBody>
                        <a:bodyPr/>
                        <a:lstStyle/>
                        <a:p>
                          <a:r>
                            <a:rPr lang="en-US" dirty="0" smtClean="0"/>
                            <a:t>Total</a:t>
                          </a:r>
                          <a:endParaRPr lang="en-US" dirty="0"/>
                        </a:p>
                      </a:txBody>
                      <a:tcPr/>
                    </a:tc>
                    <a:tc>
                      <a:txBody>
                        <a:bodyPr/>
                        <a:lstStyle/>
                        <a:p>
                          <a:endParaRPr lang="en-US"/>
                        </a:p>
                      </a:txBody>
                      <a:tcPr>
                        <a:blipFill rotWithShape="0">
                          <a:blip r:embed="rId5"/>
                          <a:stretch>
                            <a:fillRect l="-102000" t="-8197" r="-305000" b="-24590"/>
                          </a:stretch>
                        </a:blipFill>
                      </a:tcPr>
                    </a:tc>
                    <a:tc>
                      <a:txBody>
                        <a:bodyPr/>
                        <a:lstStyle/>
                        <a:p>
                          <a:endParaRPr lang="en-US"/>
                        </a:p>
                      </a:txBody>
                      <a:tcPr>
                        <a:blipFill rotWithShape="0">
                          <a:blip r:embed="rId5"/>
                          <a:stretch>
                            <a:fillRect l="-202000" t="-8197" r="-205000" b="-24590"/>
                          </a:stretch>
                        </a:blipFill>
                      </a:tcPr>
                    </a:tc>
                    <a:tc>
                      <a:txBody>
                        <a:bodyPr/>
                        <a:lstStyle/>
                        <a:p>
                          <a:endParaRPr lang="en-US"/>
                        </a:p>
                      </a:txBody>
                      <a:tcPr>
                        <a:blipFill rotWithShape="0">
                          <a:blip r:embed="rId5"/>
                          <a:stretch>
                            <a:fillRect l="-302000" t="-8197" r="-105000" b="-24590"/>
                          </a:stretch>
                        </a:blipFill>
                      </a:tcPr>
                    </a:tc>
                    <a:tc>
                      <a:txBody>
                        <a:bodyPr/>
                        <a:lstStyle/>
                        <a:p>
                          <a:endParaRPr lang="en-US"/>
                        </a:p>
                      </a:txBody>
                      <a:tcPr>
                        <a:blipFill rotWithShape="0">
                          <a:blip r:embed="rId5"/>
                          <a:stretch>
                            <a:fillRect l="-402000" t="-8197" r="-5000" b="-2459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244319782"/>
                  </p:ext>
                </p:extLst>
              </p:nvPr>
            </p:nvGraphicFramePr>
            <p:xfrm>
              <a:off x="8458200" y="6324600"/>
              <a:ext cx="609600" cy="365760"/>
            </p:xfrm>
            <a:graphic>
              <a:graphicData uri="http://schemas.openxmlformats.org/drawingml/2006/table">
                <a:tbl>
                  <a:tblPr firstRow="1" bandRow="1">
                    <a:tableStyleId>{5C22544A-7EE6-4342-B048-85BDC9FD1C3A}</a:tableStyleId>
                  </a:tblPr>
                  <a:tblGrid>
                    <a:gridCol w="609600"/>
                  </a:tblGrid>
                  <a:tr h="2921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m:t>
                                    </m:r>
                                  </m:sub>
                                </m:sSub>
                              </m:oMath>
                            </m:oMathPara>
                          </a14:m>
                          <a:endParaRPr lang="en-US" dirty="0"/>
                        </a:p>
                      </a:txBody>
                      <a:tcPr/>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1244319782"/>
                  </p:ext>
                </p:extLst>
              </p:nvPr>
            </p:nvGraphicFramePr>
            <p:xfrm>
              <a:off x="8458200" y="6324600"/>
              <a:ext cx="609600" cy="365760"/>
            </p:xfrm>
            <a:graphic>
              <a:graphicData uri="http://schemas.openxmlformats.org/drawingml/2006/table">
                <a:tbl>
                  <a:tblPr firstRow="1" bandRow="1">
                    <a:tableStyleId>{5C22544A-7EE6-4342-B048-85BDC9FD1C3A}</a:tableStyleId>
                  </a:tblPr>
                  <a:tblGrid>
                    <a:gridCol w="609600"/>
                  </a:tblGrid>
                  <a:tr h="365760">
                    <a:tc>
                      <a:txBody>
                        <a:bodyPr/>
                        <a:lstStyle/>
                        <a:p>
                          <a:endParaRPr lang="en-US"/>
                        </a:p>
                      </a:txBody>
                      <a:tcPr>
                        <a:blipFill rotWithShape="0">
                          <a:blip r:embed="rId6"/>
                          <a:stretch>
                            <a:fillRect l="-990" t="-1639" r="-3960" b="-6557"/>
                          </a:stretch>
                        </a:blipFill>
                      </a:tcPr>
                    </a:tc>
                  </a:tr>
                </a:tbl>
              </a:graphicData>
            </a:graphic>
          </p:graphicFrame>
        </mc:Fallback>
      </mc:AlternateContent>
      <p:sp>
        <p:nvSpPr>
          <p:cNvPr id="3" name="Slide Number Placeholder 2"/>
          <p:cNvSpPr>
            <a:spLocks noGrp="1"/>
          </p:cNvSpPr>
          <p:nvPr>
            <p:ph type="sldNum" sz="quarter" idx="4"/>
          </p:nvPr>
        </p:nvSpPr>
        <p:spPr>
          <a:xfrm>
            <a:off x="7162800" y="6569075"/>
            <a:ext cx="2057400" cy="365125"/>
          </a:xfrm>
        </p:spPr>
        <p:txBody>
          <a:bodyPr/>
          <a:lstStyle/>
          <a:p>
            <a:fld id="{A9A949EE-02F8-4E24-B346-EA33FC0EA551}" type="slidenum">
              <a:rPr lang="en-US" smtClean="0"/>
              <a:t>15</a:t>
            </a:fld>
            <a:endParaRPr lang="en-US" dirty="0"/>
          </a:p>
        </p:txBody>
      </p:sp>
    </p:spTree>
    <p:extLst>
      <p:ext uri="{BB962C8B-B14F-4D97-AF65-F5344CB8AC3E}">
        <p14:creationId xmlns:p14="http://schemas.microsoft.com/office/powerpoint/2010/main" val="37798557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fade">
                                      <p:cBhvr>
                                        <p:cTn id="20" dur="500"/>
                                        <p:tgtEl>
                                          <p:spTgt spid="4">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Effect transition="in" filter="fade">
                                      <p:cBhvr>
                                        <p:cTn id="23" dur="500"/>
                                        <p:tgtEl>
                                          <p:spTgt spid="4">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par>
                                <p:cTn id="30" presetID="53" presetClass="entr" presetSubtype="16"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3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0" fill="hold"/>
                                        <p:tgtEl>
                                          <p:spTgt spid="9"/>
                                        </p:tgtEl>
                                        <p:attrNameLst>
                                          <p:attrName>ppt_w</p:attrName>
                                        </p:attrNameLst>
                                      </p:cBhvr>
                                      <p:tavLst>
                                        <p:tav tm="0">
                                          <p:val>
                                            <p:fltVal val="0"/>
                                          </p:val>
                                        </p:tav>
                                        <p:tav tm="100000">
                                          <p:val>
                                            <p:strVal val="#ppt_w"/>
                                          </p:val>
                                        </p:tav>
                                      </p:tavLst>
                                    </p:anim>
                                    <p:anim calcmode="lin" valueType="num">
                                      <p:cBhvr>
                                        <p:cTn id="43" dur="1000" fill="hold"/>
                                        <p:tgtEl>
                                          <p:spTgt spid="9"/>
                                        </p:tgtEl>
                                        <p:attrNameLst>
                                          <p:attrName>ppt_h</p:attrName>
                                        </p:attrNameLst>
                                      </p:cBhvr>
                                      <p:tavLst>
                                        <p:tav tm="0">
                                          <p:val>
                                            <p:fltVal val="0"/>
                                          </p:val>
                                        </p:tav>
                                        <p:tav tm="100000">
                                          <p:val>
                                            <p:strVal val="#ppt_h"/>
                                          </p:val>
                                        </p:tav>
                                      </p:tavLst>
                                    </p:anim>
                                    <p:anim calcmode="lin" valueType="num">
                                      <p:cBhvr>
                                        <p:cTn id="44" dur="1000" fill="hold"/>
                                        <p:tgtEl>
                                          <p:spTgt spid="9"/>
                                        </p:tgtEl>
                                        <p:attrNameLst>
                                          <p:attrName>style.rotation</p:attrName>
                                        </p:attrNameLst>
                                      </p:cBhvr>
                                      <p:tavLst>
                                        <p:tav tm="0">
                                          <p:val>
                                            <p:fltVal val="90"/>
                                          </p:val>
                                        </p:tav>
                                        <p:tav tm="100000">
                                          <p:val>
                                            <p:fltVal val="0"/>
                                          </p:val>
                                        </p:tav>
                                      </p:tavLst>
                                    </p:anim>
                                    <p:animEffect transition="in" filter="fade">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fade">
                                      <p:cBhvr>
                                        <p:cTn id="50" dur="500"/>
                                        <p:tgtEl>
                                          <p:spTgt spid="4">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500"/>
                                        <p:tgtEl>
                                          <p:spTgt spid="4">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anim calcmode="lin" valueType="num">
                                      <p:cBhvr additive="base">
                                        <p:cTn id="60"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Chi-Square Test of </a:t>
            </a:r>
            <a:br>
              <a:rPr lang="en-US" dirty="0"/>
            </a:br>
            <a:r>
              <a:rPr lang="en-US" dirty="0"/>
              <a:t>Independence </a:t>
            </a:r>
            <a:r>
              <a:rPr lang="en-US" dirty="0" err="1" smtClean="0"/>
              <a:t>Cont’D</a:t>
            </a:r>
            <a:endParaRPr lang="en-US" dirty="0"/>
          </a:p>
        </p:txBody>
      </p:sp>
      <p:sp>
        <p:nvSpPr>
          <p:cNvPr id="3" name="Content Placeholder 2"/>
          <p:cNvSpPr>
            <a:spLocks noGrp="1"/>
          </p:cNvSpPr>
          <p:nvPr>
            <p:ph idx="1"/>
          </p:nvPr>
        </p:nvSpPr>
        <p:spPr>
          <a:xfrm>
            <a:off x="685800" y="914400"/>
            <a:ext cx="7772400" cy="4495800"/>
          </a:xfrm>
        </p:spPr>
        <p:txBody>
          <a:bodyPr/>
          <a:lstStyle/>
          <a:p>
            <a:r>
              <a:rPr lang="en-US" sz="2400" dirty="0" smtClean="0"/>
              <a:t>Observed Counts</a:t>
            </a:r>
          </a:p>
          <a:p>
            <a:endParaRPr lang="en-US" sz="2400" dirty="0"/>
          </a:p>
          <a:p>
            <a:endParaRPr lang="en-US" sz="2400" dirty="0" smtClean="0"/>
          </a:p>
          <a:p>
            <a:endParaRPr lang="en-US" sz="2400" dirty="0"/>
          </a:p>
          <a:p>
            <a:endParaRPr lang="en-US" sz="2400" dirty="0" smtClean="0"/>
          </a:p>
          <a:p>
            <a:endParaRPr lang="en-US" sz="2400" dirty="0"/>
          </a:p>
          <a:p>
            <a:endParaRPr lang="en-US" sz="1000" dirty="0"/>
          </a:p>
          <a:p>
            <a:r>
              <a:rPr lang="en-US" sz="2400" dirty="0" smtClean="0"/>
              <a:t>Expected </a:t>
            </a:r>
            <a:r>
              <a:rPr lang="en-US" sz="2400" dirty="0"/>
              <a:t>Counts</a:t>
            </a:r>
          </a:p>
          <a:p>
            <a:endParaRPr lang="en-US" sz="2400" dirty="0"/>
          </a:p>
          <a:p>
            <a:endParaRPr lang="en-US" sz="2400" dirty="0"/>
          </a:p>
          <a:p>
            <a:endParaRPr lang="en-US" sz="24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364810371"/>
                  </p:ext>
                </p:extLst>
              </p:nvPr>
            </p:nvGraphicFramePr>
            <p:xfrm>
              <a:off x="1143000" y="4191000"/>
              <a:ext cx="6096000" cy="2089850"/>
            </p:xfrm>
            <a:graphic>
              <a:graphicData uri="http://schemas.openxmlformats.org/drawingml/2006/table">
                <a:tbl>
                  <a:tblPr/>
                  <a:tblGrid>
                    <a:gridCol w="1219200"/>
                    <a:gridCol w="1219200"/>
                    <a:gridCol w="1219200"/>
                    <a:gridCol w="1219200"/>
                    <a:gridCol w="121920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1</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2</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m:t>
                                </m:r>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𝑐</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1</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sz="1150" b="0" i="1" smtClean="0">
                                        <a:latin typeface="Cambria Math" panose="02040503050406030204" pitchFamily="18" charset="0"/>
                                      </a:rPr>
                                    </m:ctrlPr>
                                  </m:sSubPr>
                                  <m:e>
                                    <m:r>
                                      <a:rPr lang="en-US" sz="1150" b="0" i="1" smtClean="0">
                                        <a:latin typeface="Cambria Math" panose="02040503050406030204" pitchFamily="18" charset="0"/>
                                      </a:rPr>
                                      <m:t>𝐸</m:t>
                                    </m:r>
                                  </m:e>
                                  <m:sub>
                                    <m:r>
                                      <a:rPr lang="en-US" sz="1150" b="0" i="1" smtClean="0">
                                        <a:latin typeface="Cambria Math"/>
                                      </a:rPr>
                                      <m:t>11</m:t>
                                    </m:r>
                                  </m:sub>
                                </m:sSub>
                                <m:r>
                                  <a:rPr lang="en-US" sz="1150" b="0" i="1" smtClean="0">
                                    <a:latin typeface="Cambria Math" panose="02040503050406030204" pitchFamily="18" charset="0"/>
                                  </a:rPr>
                                  <m:t>=</m:t>
                                </m:r>
                                <m:f>
                                  <m:fPr>
                                    <m:ctrlPr>
                                      <a:rPr lang="en-US" sz="1150" i="1" smtClean="0">
                                        <a:latin typeface="Cambria Math" panose="02040503050406030204" pitchFamily="18" charset="0"/>
                                      </a:rPr>
                                    </m:ctrlPr>
                                  </m:fPr>
                                  <m:num>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b="0" i="1" smtClean="0">
                                            <a:latin typeface="Cambria Math" panose="02040503050406030204" pitchFamily="18" charset="0"/>
                                          </a:rPr>
                                          <m:t>1</m:t>
                                        </m:r>
                                        <m:r>
                                          <a:rPr lang="en-US" sz="1150" i="1">
                                            <a:latin typeface="Cambria Math" panose="02040503050406030204" pitchFamily="18" charset="0"/>
                                            <a:ea typeface="Cambria Math" panose="02040503050406030204" pitchFamily="18" charset="0"/>
                                          </a:rPr>
                                          <m:t>∙</m:t>
                                        </m:r>
                                      </m:sub>
                                    </m:sSub>
                                    <m:r>
                                      <a:rPr lang="en-US" sz="1150" b="0" i="1" smtClean="0">
                                        <a:latin typeface="Cambria Math" panose="02040503050406030204" pitchFamily="18" charset="0"/>
                                        <a:ea typeface="Cambria Math" panose="02040503050406030204" pitchFamily="18" charset="0"/>
                                      </a:rPr>
                                      <m:t> </m:t>
                                    </m:r>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 </m:t>
                                    </m:r>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1</m:t>
                                        </m:r>
                                      </m:sub>
                                    </m:sSub>
                                  </m:num>
                                  <m:den>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sub>
                                    </m:sSub>
                                  </m:den>
                                </m:f>
                              </m:oMath>
                            </m:oMathPara>
                          </a14:m>
                          <a:endParaRPr lang="en-US" sz="115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sz="1150" b="0" i="1" smtClean="0">
                                        <a:latin typeface="Cambria Math" panose="02040503050406030204" pitchFamily="18" charset="0"/>
                                      </a:rPr>
                                    </m:ctrlPr>
                                  </m:sSubPr>
                                  <m:e>
                                    <m:r>
                                      <a:rPr lang="en-US" sz="1150" b="0" i="1" smtClean="0">
                                        <a:latin typeface="Cambria Math" panose="02040503050406030204" pitchFamily="18" charset="0"/>
                                      </a:rPr>
                                      <m:t>𝐸</m:t>
                                    </m:r>
                                  </m:e>
                                  <m:sub>
                                    <m:r>
                                      <a:rPr lang="en-US" sz="1150" b="0" i="1" smtClean="0">
                                        <a:latin typeface="Cambria Math"/>
                                      </a:rPr>
                                      <m:t>1</m:t>
                                    </m:r>
                                    <m:r>
                                      <a:rPr lang="en-US" sz="1150" b="0" i="1" smtClean="0">
                                        <a:latin typeface="Cambria Math" panose="02040503050406030204" pitchFamily="18" charset="0"/>
                                      </a:rPr>
                                      <m:t>2</m:t>
                                    </m:r>
                                  </m:sub>
                                </m:sSub>
                                <m:r>
                                  <a:rPr lang="en-US" sz="1150" b="0" i="1" smtClean="0">
                                    <a:latin typeface="Cambria Math" panose="02040503050406030204" pitchFamily="18" charset="0"/>
                                  </a:rPr>
                                  <m:t>=</m:t>
                                </m:r>
                                <m:f>
                                  <m:fPr>
                                    <m:ctrlPr>
                                      <a:rPr lang="en-US" sz="1150" i="1" smtClean="0">
                                        <a:latin typeface="Cambria Math" panose="02040503050406030204" pitchFamily="18" charset="0"/>
                                      </a:rPr>
                                    </m:ctrlPr>
                                  </m:fPr>
                                  <m:num>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b="0" i="1" smtClean="0">
                                            <a:latin typeface="Cambria Math" panose="02040503050406030204" pitchFamily="18" charset="0"/>
                                          </a:rPr>
                                          <m:t>1</m:t>
                                        </m:r>
                                        <m:r>
                                          <a:rPr lang="en-US" sz="1150" i="1">
                                            <a:latin typeface="Cambria Math" panose="02040503050406030204" pitchFamily="18" charset="0"/>
                                            <a:ea typeface="Cambria Math" panose="02040503050406030204" pitchFamily="18" charset="0"/>
                                          </a:rPr>
                                          <m:t>∙</m:t>
                                        </m:r>
                                      </m:sub>
                                    </m:sSub>
                                    <m:r>
                                      <a:rPr lang="en-US" sz="1150" b="0" i="1" smtClean="0">
                                        <a:latin typeface="Cambria Math" panose="02040503050406030204" pitchFamily="18" charset="0"/>
                                        <a:ea typeface="Cambria Math" panose="02040503050406030204" pitchFamily="18" charset="0"/>
                                      </a:rPr>
                                      <m:t> </m:t>
                                    </m:r>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 </m:t>
                                    </m:r>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2</m:t>
                                        </m:r>
                                      </m:sub>
                                    </m:sSub>
                                  </m:num>
                                  <m:den>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sub>
                                    </m:sSub>
                                  </m:den>
                                </m:f>
                              </m:oMath>
                            </m:oMathPara>
                          </a14:m>
                          <a:endParaRPr lang="en-US" sz="115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sz="1150" b="0" i="1" smtClean="0">
                                        <a:latin typeface="Cambria Math" panose="02040503050406030204" pitchFamily="18" charset="0"/>
                                      </a:rPr>
                                    </m:ctrlPr>
                                  </m:sSubPr>
                                  <m:e>
                                    <m:r>
                                      <a:rPr lang="en-US" sz="1150" b="0" i="1" smtClean="0">
                                        <a:latin typeface="Cambria Math" panose="02040503050406030204" pitchFamily="18" charset="0"/>
                                      </a:rPr>
                                      <m:t>𝐸</m:t>
                                    </m:r>
                                  </m:e>
                                  <m:sub>
                                    <m:r>
                                      <a:rPr lang="en-US" sz="1150" b="0" i="1" smtClean="0">
                                        <a:latin typeface="Cambria Math"/>
                                      </a:rPr>
                                      <m:t>1</m:t>
                                    </m:r>
                                    <m:r>
                                      <a:rPr lang="en-US" sz="1150" b="0" i="1" smtClean="0">
                                        <a:latin typeface="Cambria Math" panose="02040503050406030204" pitchFamily="18" charset="0"/>
                                      </a:rPr>
                                      <m:t>𝑐</m:t>
                                    </m:r>
                                  </m:sub>
                                </m:sSub>
                                <m:r>
                                  <a:rPr lang="en-US" sz="1150" b="0" i="1" smtClean="0">
                                    <a:latin typeface="Cambria Math" panose="02040503050406030204" pitchFamily="18" charset="0"/>
                                  </a:rPr>
                                  <m:t>=</m:t>
                                </m:r>
                                <m:f>
                                  <m:fPr>
                                    <m:ctrlPr>
                                      <a:rPr lang="en-US" sz="1150" i="1" smtClean="0">
                                        <a:latin typeface="Cambria Math" panose="02040503050406030204" pitchFamily="18" charset="0"/>
                                      </a:rPr>
                                    </m:ctrlPr>
                                  </m:fPr>
                                  <m:num>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b="0" i="1" smtClean="0">
                                            <a:latin typeface="Cambria Math" panose="02040503050406030204" pitchFamily="18" charset="0"/>
                                          </a:rPr>
                                          <m:t>1</m:t>
                                        </m:r>
                                        <m:r>
                                          <a:rPr lang="en-US" sz="1150" i="1">
                                            <a:latin typeface="Cambria Math" panose="02040503050406030204" pitchFamily="18" charset="0"/>
                                            <a:ea typeface="Cambria Math" panose="02040503050406030204" pitchFamily="18" charset="0"/>
                                          </a:rPr>
                                          <m:t>∙</m:t>
                                        </m:r>
                                      </m:sub>
                                    </m:sSub>
                                    <m:r>
                                      <a:rPr lang="en-US" sz="1150" b="0" i="1" smtClean="0">
                                        <a:latin typeface="Cambria Math" panose="02040503050406030204" pitchFamily="18" charset="0"/>
                                        <a:ea typeface="Cambria Math" panose="02040503050406030204" pitchFamily="18" charset="0"/>
                                      </a:rPr>
                                      <m:t> </m:t>
                                    </m:r>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 </m:t>
                                    </m:r>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𝑐</m:t>
                                        </m:r>
                                      </m:sub>
                                    </m:sSub>
                                  </m:num>
                                  <m:den>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sub>
                                    </m:sSub>
                                  </m:den>
                                </m:f>
                              </m:oMath>
                            </m:oMathPara>
                          </a14:m>
                          <a:endParaRPr lang="en-US" sz="115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2</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sz="1150" b="0" i="1" smtClean="0">
                                        <a:latin typeface="Cambria Math" panose="02040503050406030204" pitchFamily="18" charset="0"/>
                                      </a:rPr>
                                    </m:ctrlPr>
                                  </m:sSubPr>
                                  <m:e>
                                    <m:r>
                                      <a:rPr lang="en-US" sz="1150" b="0" i="1" smtClean="0">
                                        <a:latin typeface="Cambria Math" panose="02040503050406030204" pitchFamily="18" charset="0"/>
                                      </a:rPr>
                                      <m:t>𝐸</m:t>
                                    </m:r>
                                  </m:e>
                                  <m:sub>
                                    <m:r>
                                      <a:rPr lang="en-US" sz="1150" b="0" i="1" smtClean="0">
                                        <a:latin typeface="Cambria Math" panose="02040503050406030204" pitchFamily="18" charset="0"/>
                                      </a:rPr>
                                      <m:t>2</m:t>
                                    </m:r>
                                    <m:r>
                                      <a:rPr lang="en-US" sz="1150" b="0" i="1" smtClean="0">
                                        <a:latin typeface="Cambria Math"/>
                                      </a:rPr>
                                      <m:t>1</m:t>
                                    </m:r>
                                  </m:sub>
                                </m:sSub>
                                <m:r>
                                  <a:rPr lang="en-US" sz="1150" b="0" i="1" smtClean="0">
                                    <a:latin typeface="Cambria Math" panose="02040503050406030204" pitchFamily="18" charset="0"/>
                                  </a:rPr>
                                  <m:t>=</m:t>
                                </m:r>
                                <m:f>
                                  <m:fPr>
                                    <m:ctrlPr>
                                      <a:rPr lang="en-US" sz="1150" i="1" smtClean="0">
                                        <a:latin typeface="Cambria Math" panose="02040503050406030204" pitchFamily="18" charset="0"/>
                                      </a:rPr>
                                    </m:ctrlPr>
                                  </m:fPr>
                                  <m:num>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b="0" i="1" smtClean="0">
                                            <a:latin typeface="Cambria Math" panose="02040503050406030204" pitchFamily="18" charset="0"/>
                                          </a:rPr>
                                          <m:t>2</m:t>
                                        </m:r>
                                        <m:r>
                                          <a:rPr lang="en-US" sz="1150" i="1">
                                            <a:latin typeface="Cambria Math" panose="02040503050406030204" pitchFamily="18" charset="0"/>
                                            <a:ea typeface="Cambria Math" panose="02040503050406030204" pitchFamily="18" charset="0"/>
                                          </a:rPr>
                                          <m:t>∙</m:t>
                                        </m:r>
                                      </m:sub>
                                    </m:sSub>
                                    <m:r>
                                      <a:rPr lang="en-US" sz="1150" b="0" i="1" smtClean="0">
                                        <a:latin typeface="Cambria Math" panose="02040503050406030204" pitchFamily="18" charset="0"/>
                                        <a:ea typeface="Cambria Math" panose="02040503050406030204" pitchFamily="18" charset="0"/>
                                      </a:rPr>
                                      <m:t> </m:t>
                                    </m:r>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 </m:t>
                                    </m:r>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1</m:t>
                                        </m:r>
                                      </m:sub>
                                    </m:sSub>
                                  </m:num>
                                  <m:den>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sub>
                                    </m:sSub>
                                  </m:den>
                                </m:f>
                              </m:oMath>
                            </m:oMathPara>
                          </a14:m>
                          <a:endParaRPr lang="en-US" sz="115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sz="1150" b="0" i="1" smtClean="0">
                                        <a:latin typeface="Cambria Math" panose="02040503050406030204" pitchFamily="18" charset="0"/>
                                      </a:rPr>
                                    </m:ctrlPr>
                                  </m:sSubPr>
                                  <m:e>
                                    <m:r>
                                      <a:rPr lang="en-US" sz="1150" b="0" i="1" smtClean="0">
                                        <a:latin typeface="Cambria Math" panose="02040503050406030204" pitchFamily="18" charset="0"/>
                                      </a:rPr>
                                      <m:t>𝐸</m:t>
                                    </m:r>
                                  </m:e>
                                  <m:sub>
                                    <m:r>
                                      <a:rPr lang="en-US" sz="1150" b="0" i="1" smtClean="0">
                                        <a:latin typeface="Cambria Math" panose="02040503050406030204" pitchFamily="18" charset="0"/>
                                      </a:rPr>
                                      <m:t>22</m:t>
                                    </m:r>
                                  </m:sub>
                                </m:sSub>
                                <m:r>
                                  <a:rPr lang="en-US" sz="1150" b="0" i="1" smtClean="0">
                                    <a:latin typeface="Cambria Math" panose="02040503050406030204" pitchFamily="18" charset="0"/>
                                  </a:rPr>
                                  <m:t>=</m:t>
                                </m:r>
                                <m:f>
                                  <m:fPr>
                                    <m:ctrlPr>
                                      <a:rPr lang="en-US" sz="1150" i="1" smtClean="0">
                                        <a:latin typeface="Cambria Math" panose="02040503050406030204" pitchFamily="18" charset="0"/>
                                      </a:rPr>
                                    </m:ctrlPr>
                                  </m:fPr>
                                  <m:num>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b="0" i="1" smtClean="0">
                                            <a:latin typeface="Cambria Math" panose="02040503050406030204" pitchFamily="18" charset="0"/>
                                          </a:rPr>
                                          <m:t>2</m:t>
                                        </m:r>
                                        <m:r>
                                          <a:rPr lang="en-US" sz="1150" i="1">
                                            <a:latin typeface="Cambria Math" panose="02040503050406030204" pitchFamily="18" charset="0"/>
                                            <a:ea typeface="Cambria Math" panose="02040503050406030204" pitchFamily="18" charset="0"/>
                                          </a:rPr>
                                          <m:t>∙</m:t>
                                        </m:r>
                                      </m:sub>
                                    </m:sSub>
                                    <m:r>
                                      <a:rPr lang="en-US" sz="1150" b="0" i="1" smtClean="0">
                                        <a:latin typeface="Cambria Math" panose="02040503050406030204" pitchFamily="18" charset="0"/>
                                        <a:ea typeface="Cambria Math" panose="02040503050406030204" pitchFamily="18" charset="0"/>
                                      </a:rPr>
                                      <m:t> </m:t>
                                    </m:r>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 </m:t>
                                    </m:r>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2</m:t>
                                        </m:r>
                                      </m:sub>
                                    </m:sSub>
                                  </m:num>
                                  <m:den>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sub>
                                    </m:sSub>
                                  </m:den>
                                </m:f>
                              </m:oMath>
                            </m:oMathPara>
                          </a14:m>
                          <a:endParaRPr lang="en-US" sz="115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sz="1150" b="0" i="1" smtClean="0">
                                        <a:latin typeface="Cambria Math" panose="02040503050406030204" pitchFamily="18" charset="0"/>
                                      </a:rPr>
                                    </m:ctrlPr>
                                  </m:sSubPr>
                                  <m:e>
                                    <m:r>
                                      <a:rPr lang="en-US" sz="1150" b="0" i="1" smtClean="0">
                                        <a:latin typeface="Cambria Math" panose="02040503050406030204" pitchFamily="18" charset="0"/>
                                      </a:rPr>
                                      <m:t>𝐸</m:t>
                                    </m:r>
                                  </m:e>
                                  <m:sub>
                                    <m:r>
                                      <a:rPr lang="en-US" sz="1150" b="0" i="1" smtClean="0">
                                        <a:latin typeface="Cambria Math" panose="02040503050406030204" pitchFamily="18" charset="0"/>
                                      </a:rPr>
                                      <m:t>2</m:t>
                                    </m:r>
                                    <m:r>
                                      <a:rPr lang="en-US" sz="1150" b="0" i="1" smtClean="0">
                                        <a:latin typeface="Cambria Math" panose="02040503050406030204" pitchFamily="18" charset="0"/>
                                      </a:rPr>
                                      <m:t>𝑐</m:t>
                                    </m:r>
                                  </m:sub>
                                </m:sSub>
                                <m:r>
                                  <a:rPr lang="en-US" sz="1150" b="0" i="1" smtClean="0">
                                    <a:latin typeface="Cambria Math" panose="02040503050406030204" pitchFamily="18" charset="0"/>
                                  </a:rPr>
                                  <m:t>=</m:t>
                                </m:r>
                                <m:f>
                                  <m:fPr>
                                    <m:ctrlPr>
                                      <a:rPr lang="en-US" sz="1150" i="1" smtClean="0">
                                        <a:latin typeface="Cambria Math" panose="02040503050406030204" pitchFamily="18" charset="0"/>
                                      </a:rPr>
                                    </m:ctrlPr>
                                  </m:fPr>
                                  <m:num>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b="0" i="1" smtClean="0">
                                            <a:latin typeface="Cambria Math" panose="02040503050406030204" pitchFamily="18" charset="0"/>
                                          </a:rPr>
                                          <m:t>2</m:t>
                                        </m:r>
                                        <m:r>
                                          <a:rPr lang="en-US" sz="1150" i="1">
                                            <a:latin typeface="Cambria Math" panose="02040503050406030204" pitchFamily="18" charset="0"/>
                                            <a:ea typeface="Cambria Math" panose="02040503050406030204" pitchFamily="18" charset="0"/>
                                          </a:rPr>
                                          <m:t>∙</m:t>
                                        </m:r>
                                      </m:sub>
                                    </m:sSub>
                                    <m:r>
                                      <a:rPr lang="en-US" sz="1150" b="0" i="1" smtClean="0">
                                        <a:latin typeface="Cambria Math" panose="02040503050406030204" pitchFamily="18" charset="0"/>
                                        <a:ea typeface="Cambria Math" panose="02040503050406030204" pitchFamily="18" charset="0"/>
                                      </a:rPr>
                                      <m:t> </m:t>
                                    </m:r>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 </m:t>
                                    </m:r>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𝑐</m:t>
                                        </m:r>
                                      </m:sub>
                                    </m:sSub>
                                  </m:num>
                                  <m:den>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sub>
                                    </m:sSub>
                                  </m:den>
                                </m:f>
                              </m:oMath>
                            </m:oMathPara>
                          </a14:m>
                          <a:endParaRPr lang="en-US" sz="115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m:t>
                                </m:r>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𝑟</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sz="1150" b="0" i="1" smtClean="0">
                                        <a:latin typeface="Cambria Math" panose="02040503050406030204" pitchFamily="18" charset="0"/>
                                      </a:rPr>
                                    </m:ctrlPr>
                                  </m:sSubPr>
                                  <m:e>
                                    <m:r>
                                      <a:rPr lang="en-US" sz="1150" b="0" i="1" smtClean="0">
                                        <a:latin typeface="Cambria Math" panose="02040503050406030204" pitchFamily="18" charset="0"/>
                                      </a:rPr>
                                      <m:t>𝐸</m:t>
                                    </m:r>
                                  </m:e>
                                  <m:sub>
                                    <m:r>
                                      <a:rPr lang="en-US" sz="1150" b="0" i="1" smtClean="0">
                                        <a:latin typeface="Cambria Math" panose="02040503050406030204" pitchFamily="18" charset="0"/>
                                      </a:rPr>
                                      <m:t>𝑟</m:t>
                                    </m:r>
                                    <m:r>
                                      <a:rPr lang="en-US" sz="1150" b="0" i="1" smtClean="0">
                                        <a:latin typeface="Cambria Math"/>
                                      </a:rPr>
                                      <m:t>1</m:t>
                                    </m:r>
                                  </m:sub>
                                </m:sSub>
                                <m:r>
                                  <a:rPr lang="en-US" sz="1150" b="0" i="1" smtClean="0">
                                    <a:latin typeface="Cambria Math" panose="02040503050406030204" pitchFamily="18" charset="0"/>
                                  </a:rPr>
                                  <m:t>=</m:t>
                                </m:r>
                                <m:f>
                                  <m:fPr>
                                    <m:ctrlPr>
                                      <a:rPr lang="en-US" sz="1150" i="1" smtClean="0">
                                        <a:latin typeface="Cambria Math" panose="02040503050406030204" pitchFamily="18" charset="0"/>
                                      </a:rPr>
                                    </m:ctrlPr>
                                  </m:fPr>
                                  <m:num>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b="0" i="1" smtClean="0">
                                            <a:latin typeface="Cambria Math" panose="02040503050406030204" pitchFamily="18" charset="0"/>
                                          </a:rPr>
                                          <m:t>𝑟</m:t>
                                        </m:r>
                                        <m:r>
                                          <a:rPr lang="en-US" sz="1150" i="1">
                                            <a:latin typeface="Cambria Math" panose="02040503050406030204" pitchFamily="18" charset="0"/>
                                            <a:ea typeface="Cambria Math" panose="02040503050406030204" pitchFamily="18" charset="0"/>
                                          </a:rPr>
                                          <m:t>∙</m:t>
                                        </m:r>
                                      </m:sub>
                                    </m:sSub>
                                    <m:r>
                                      <a:rPr lang="en-US" sz="1150" b="0" i="1" smtClean="0">
                                        <a:latin typeface="Cambria Math" panose="02040503050406030204" pitchFamily="18" charset="0"/>
                                        <a:ea typeface="Cambria Math" panose="02040503050406030204" pitchFamily="18" charset="0"/>
                                      </a:rPr>
                                      <m:t> </m:t>
                                    </m:r>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 </m:t>
                                    </m:r>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1</m:t>
                                        </m:r>
                                      </m:sub>
                                    </m:sSub>
                                  </m:num>
                                  <m:den>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sub>
                                    </m:sSub>
                                  </m:den>
                                </m:f>
                              </m:oMath>
                            </m:oMathPara>
                          </a14:m>
                          <a:endParaRPr lang="en-US" sz="115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sz="1150" b="0" i="1" smtClean="0">
                                        <a:latin typeface="Cambria Math" panose="02040503050406030204" pitchFamily="18" charset="0"/>
                                      </a:rPr>
                                    </m:ctrlPr>
                                  </m:sSubPr>
                                  <m:e>
                                    <m:r>
                                      <a:rPr lang="en-US" sz="1150" b="0" i="1" smtClean="0">
                                        <a:latin typeface="Cambria Math" panose="02040503050406030204" pitchFamily="18" charset="0"/>
                                      </a:rPr>
                                      <m:t>𝐸</m:t>
                                    </m:r>
                                  </m:e>
                                  <m:sub>
                                    <m:r>
                                      <a:rPr lang="en-US" sz="1150" b="0" i="1" smtClean="0">
                                        <a:latin typeface="Cambria Math" panose="02040503050406030204" pitchFamily="18" charset="0"/>
                                      </a:rPr>
                                      <m:t>𝑟</m:t>
                                    </m:r>
                                    <m:r>
                                      <a:rPr lang="en-US" sz="1150" b="0" i="1" smtClean="0">
                                        <a:latin typeface="Cambria Math" panose="02040503050406030204" pitchFamily="18" charset="0"/>
                                      </a:rPr>
                                      <m:t>2</m:t>
                                    </m:r>
                                  </m:sub>
                                </m:sSub>
                                <m:r>
                                  <a:rPr lang="en-US" sz="1150" b="0" i="1" smtClean="0">
                                    <a:latin typeface="Cambria Math" panose="02040503050406030204" pitchFamily="18" charset="0"/>
                                  </a:rPr>
                                  <m:t>=</m:t>
                                </m:r>
                                <m:f>
                                  <m:fPr>
                                    <m:ctrlPr>
                                      <a:rPr lang="en-US" sz="1150" i="1" smtClean="0">
                                        <a:latin typeface="Cambria Math" panose="02040503050406030204" pitchFamily="18" charset="0"/>
                                      </a:rPr>
                                    </m:ctrlPr>
                                  </m:fPr>
                                  <m:num>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b="0" i="1" smtClean="0">
                                            <a:latin typeface="Cambria Math" panose="02040503050406030204" pitchFamily="18" charset="0"/>
                                          </a:rPr>
                                          <m:t>𝑟</m:t>
                                        </m:r>
                                        <m:r>
                                          <a:rPr lang="en-US" sz="1150" i="1">
                                            <a:latin typeface="Cambria Math" panose="02040503050406030204" pitchFamily="18" charset="0"/>
                                            <a:ea typeface="Cambria Math" panose="02040503050406030204" pitchFamily="18" charset="0"/>
                                          </a:rPr>
                                          <m:t>∙</m:t>
                                        </m:r>
                                      </m:sub>
                                    </m:sSub>
                                    <m:r>
                                      <a:rPr lang="en-US" sz="1150" b="0" i="1" smtClean="0">
                                        <a:latin typeface="Cambria Math" panose="02040503050406030204" pitchFamily="18" charset="0"/>
                                        <a:ea typeface="Cambria Math" panose="02040503050406030204" pitchFamily="18" charset="0"/>
                                      </a:rPr>
                                      <m:t> </m:t>
                                    </m:r>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 </m:t>
                                    </m:r>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2</m:t>
                                        </m:r>
                                      </m:sub>
                                    </m:sSub>
                                  </m:num>
                                  <m:den>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sub>
                                    </m:sSub>
                                  </m:den>
                                </m:f>
                              </m:oMath>
                            </m:oMathPara>
                          </a14:m>
                          <a:endParaRPr lang="en-US" sz="115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sz="1150" b="0" i="1" smtClean="0">
                                        <a:latin typeface="Cambria Math" panose="02040503050406030204" pitchFamily="18" charset="0"/>
                                      </a:rPr>
                                    </m:ctrlPr>
                                  </m:sSubPr>
                                  <m:e>
                                    <m:r>
                                      <a:rPr lang="en-US" sz="1150" b="0" i="1" smtClean="0">
                                        <a:latin typeface="Cambria Math" panose="02040503050406030204" pitchFamily="18" charset="0"/>
                                      </a:rPr>
                                      <m:t>𝐸</m:t>
                                    </m:r>
                                  </m:e>
                                  <m:sub>
                                    <m:r>
                                      <a:rPr lang="en-US" sz="1150" b="0" i="1" smtClean="0">
                                        <a:latin typeface="Cambria Math" panose="02040503050406030204" pitchFamily="18" charset="0"/>
                                      </a:rPr>
                                      <m:t>𝑟𝑐</m:t>
                                    </m:r>
                                  </m:sub>
                                </m:sSub>
                                <m:r>
                                  <a:rPr lang="en-US" sz="1150" b="0" i="1" smtClean="0">
                                    <a:latin typeface="Cambria Math" panose="02040503050406030204" pitchFamily="18" charset="0"/>
                                  </a:rPr>
                                  <m:t>=</m:t>
                                </m:r>
                                <m:f>
                                  <m:fPr>
                                    <m:ctrlPr>
                                      <a:rPr lang="en-US" sz="1150" i="1" smtClean="0">
                                        <a:latin typeface="Cambria Math" panose="02040503050406030204" pitchFamily="18" charset="0"/>
                                      </a:rPr>
                                    </m:ctrlPr>
                                  </m:fPr>
                                  <m:num>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b="0" i="1" smtClean="0">
                                            <a:latin typeface="Cambria Math" panose="02040503050406030204" pitchFamily="18" charset="0"/>
                                          </a:rPr>
                                          <m:t>𝑟</m:t>
                                        </m:r>
                                        <m:r>
                                          <a:rPr lang="en-US" sz="1150" i="1">
                                            <a:latin typeface="Cambria Math" panose="02040503050406030204" pitchFamily="18" charset="0"/>
                                            <a:ea typeface="Cambria Math" panose="02040503050406030204" pitchFamily="18" charset="0"/>
                                          </a:rPr>
                                          <m:t>∙</m:t>
                                        </m:r>
                                      </m:sub>
                                    </m:sSub>
                                    <m:r>
                                      <a:rPr lang="en-US" sz="1150" b="0" i="1" smtClean="0">
                                        <a:latin typeface="Cambria Math" panose="02040503050406030204" pitchFamily="18" charset="0"/>
                                        <a:ea typeface="Cambria Math" panose="02040503050406030204" pitchFamily="18" charset="0"/>
                                      </a:rPr>
                                      <m:t> </m:t>
                                    </m:r>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 </m:t>
                                    </m:r>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r>
                                          <a:rPr lang="en-US" sz="1150" b="0" i="1" smtClean="0">
                                            <a:latin typeface="Cambria Math" panose="02040503050406030204" pitchFamily="18" charset="0"/>
                                            <a:ea typeface="Cambria Math" panose="02040503050406030204" pitchFamily="18" charset="0"/>
                                          </a:rPr>
                                          <m:t>𝑐</m:t>
                                        </m:r>
                                      </m:sub>
                                    </m:sSub>
                                  </m:num>
                                  <m:den>
                                    <m:sSub>
                                      <m:sSubPr>
                                        <m:ctrlPr>
                                          <a:rPr lang="en-US" sz="1150" i="1">
                                            <a:latin typeface="Cambria Math" panose="02040503050406030204" pitchFamily="18" charset="0"/>
                                          </a:rPr>
                                        </m:ctrlPr>
                                      </m:sSubPr>
                                      <m:e>
                                        <m:r>
                                          <a:rPr lang="en-US" sz="1150" i="1">
                                            <a:latin typeface="Cambria Math" panose="02040503050406030204" pitchFamily="18" charset="0"/>
                                          </a:rPr>
                                          <m:t>𝑂</m:t>
                                        </m:r>
                                      </m:e>
                                      <m:sub>
                                        <m:r>
                                          <a:rPr lang="en-US" sz="1150" i="1">
                                            <a:latin typeface="Cambria Math" panose="02040503050406030204" pitchFamily="18" charset="0"/>
                                            <a:ea typeface="Cambria Math" panose="02040503050406030204" pitchFamily="18" charset="0"/>
                                          </a:rPr>
                                          <m:t>∙∙</m:t>
                                        </m:r>
                                      </m:sub>
                                    </m:sSub>
                                  </m:den>
                                </m:f>
                              </m:oMath>
                            </m:oMathPara>
                          </a14:m>
                          <a:endParaRPr lang="en-US" sz="115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364810371"/>
                  </p:ext>
                </p:extLst>
              </p:nvPr>
            </p:nvGraphicFramePr>
            <p:xfrm>
              <a:off x="1143000" y="4191000"/>
              <a:ext cx="6096000" cy="2089850"/>
            </p:xfrm>
            <a:graphic>
              <a:graphicData uri="http://schemas.openxmlformats.org/drawingml/2006/table">
                <a:tbl>
                  <a:tblPr/>
                  <a:tblGrid>
                    <a:gridCol w="1219200"/>
                    <a:gridCol w="1219200"/>
                    <a:gridCol w="1219200"/>
                    <a:gridCol w="1219200"/>
                    <a:gridCol w="121920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00500" t="-1639" r="-301500" b="-467213"/>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99502" t="-1639" r="-200000" b="-467213"/>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301000" t="-1639" r="-101000" b="-467213"/>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401000" t="-1639" r="-1000" b="-467213"/>
                          </a:stretch>
                        </a:blipFill>
                      </a:tcPr>
                    </a:tc>
                  </a:tr>
                  <a:tr h="44939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500" t="-83784" r="-401500" b="-285135"/>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00500" t="-83784" r="-301500" b="-285135"/>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99502" t="-83784" r="-200000" b="-285135"/>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301000" t="-83784" r="-101000" b="-285135"/>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401000" t="-83784" r="-1000" b="-285135"/>
                          </a:stretch>
                        </a:blipFill>
                      </a:tcPr>
                    </a:tc>
                  </a:tr>
                  <a:tr h="44939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500" t="-183784" r="-401500" b="-185135"/>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00500" t="-183784" r="-301500" b="-185135"/>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99502" t="-183784" r="-200000" b="-185135"/>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301000" t="-183784" r="-101000" b="-185135"/>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401000" t="-183784" r="-1000" b="-185135"/>
                          </a:stretch>
                        </a:blipFill>
                      </a:tcPr>
                    </a:tc>
                  </a:tr>
                  <a:tr h="37084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500" t="-344262" r="-401500" b="-12459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00500" t="-344262" r="-301500" b="-12459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99502" t="-344262" r="-200000" b="-12459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301000" t="-344262" r="-101000" b="-124590"/>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401000" t="-344262" r="-1000" b="-124590"/>
                          </a:stretch>
                        </a:blipFill>
                      </a:tcPr>
                    </a:tc>
                  </a:tr>
                  <a:tr h="44939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500" t="-366216" r="-401500" b="-2703"/>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00500" t="-366216" r="-301500" b="-2703"/>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99502" t="-366216" r="-200000" b="-2703"/>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301000" t="-366216" r="-101000" b="-2703"/>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401000" t="-366216" r="-1000" b="-270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437726172"/>
                  </p:ext>
                </p:extLst>
              </p:nvPr>
            </p:nvGraphicFramePr>
            <p:xfrm>
              <a:off x="7315200" y="4191000"/>
              <a:ext cx="914400" cy="2077720"/>
            </p:xfrm>
            <a:graphic>
              <a:graphicData uri="http://schemas.openxmlformats.org/drawingml/2006/table">
                <a:tbl>
                  <a:tblPr firstRow="1" bandRow="1">
                    <a:tableStyleId>{5C22544A-7EE6-4342-B048-85BDC9FD1C3A}</a:tableStyleId>
                  </a:tblPr>
                  <a:tblGrid>
                    <a:gridCol w="914400"/>
                  </a:tblGrid>
                  <a:tr h="370840">
                    <a:tc>
                      <a:txBody>
                        <a:bodyPr/>
                        <a:lstStyle/>
                        <a:p>
                          <a:r>
                            <a:rPr lang="en-US" dirty="0" smtClean="0"/>
                            <a:t>Total</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smtClean="0">
                                        <a:latin typeface="Cambria Math" panose="02040503050406030204" pitchFamily="18" charset="0"/>
                                      </a:rPr>
                                      <m:t>𝑂</m:t>
                                    </m:r>
                                  </m:e>
                                  <m:sub>
                                    <m:r>
                                      <a:rPr lang="en-US" sz="2200" smtClean="0">
                                        <a:latin typeface="Cambria Math" panose="02040503050406030204" pitchFamily="18" charset="0"/>
                                      </a:rPr>
                                      <m:t>1.</m:t>
                                    </m:r>
                                  </m:sub>
                                </m:sSub>
                              </m:oMath>
                            </m:oMathPara>
                          </a14:m>
                          <a:endParaRPr lang="en-US" sz="22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smtClean="0">
                                        <a:latin typeface="Cambria Math" panose="02040503050406030204" pitchFamily="18" charset="0"/>
                                      </a:rPr>
                                      <m:t>𝑂</m:t>
                                    </m:r>
                                  </m:e>
                                  <m:sub>
                                    <m:r>
                                      <a:rPr lang="en-US" sz="2200" b="0" i="0" smtClean="0">
                                        <a:latin typeface="Cambria Math" panose="02040503050406030204" pitchFamily="18" charset="0"/>
                                      </a:rPr>
                                      <m:t>2</m:t>
                                    </m:r>
                                    <m:r>
                                      <a:rPr lang="en-US" sz="2200" smtClean="0">
                                        <a:latin typeface="Cambria Math" panose="02040503050406030204" pitchFamily="18" charset="0"/>
                                      </a:rPr>
                                      <m:t>.</m:t>
                                    </m:r>
                                  </m:sub>
                                </m:sSub>
                              </m:oMath>
                            </m:oMathPara>
                          </a14:m>
                          <a:endParaRPr lang="en-US" sz="2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smtClean="0">
                                    <a:latin typeface="Cambria Math" panose="02040503050406030204" pitchFamily="18" charset="0"/>
                                  </a:rPr>
                                  <m:t>⋮</m:t>
                                </m:r>
                              </m:oMath>
                            </m:oMathPara>
                          </a14:m>
                          <a:endParaRPr lang="en-US" sz="22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smtClean="0">
                                        <a:latin typeface="Cambria Math" panose="02040503050406030204" pitchFamily="18" charset="0"/>
                                      </a:rPr>
                                      <m:t>𝑂</m:t>
                                    </m:r>
                                  </m:e>
                                  <m:sub>
                                    <m:r>
                                      <m:rPr>
                                        <m:sty m:val="p"/>
                                      </m:rPr>
                                      <a:rPr lang="en-US" sz="2200" b="0" i="0" smtClean="0">
                                        <a:latin typeface="Cambria Math" panose="02040503050406030204" pitchFamily="18" charset="0"/>
                                      </a:rPr>
                                      <m:t>r</m:t>
                                    </m:r>
                                    <m:r>
                                      <a:rPr lang="en-US" sz="2200" smtClean="0">
                                        <a:latin typeface="Cambria Math" panose="02040503050406030204" pitchFamily="18" charset="0"/>
                                      </a:rPr>
                                      <m:t>.</m:t>
                                    </m:r>
                                  </m:sub>
                                </m:sSub>
                              </m:oMath>
                            </m:oMathPara>
                          </a14:m>
                          <a:endParaRPr lang="en-US" sz="2200"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437726172"/>
                  </p:ext>
                </p:extLst>
              </p:nvPr>
            </p:nvGraphicFramePr>
            <p:xfrm>
              <a:off x="7315200" y="4191000"/>
              <a:ext cx="914400" cy="2077720"/>
            </p:xfrm>
            <a:graphic>
              <a:graphicData uri="http://schemas.openxmlformats.org/drawingml/2006/table">
                <a:tbl>
                  <a:tblPr firstRow="1" bandRow="1">
                    <a:tableStyleId>{5C22544A-7EE6-4342-B048-85BDC9FD1C3A}</a:tableStyleId>
                  </a:tblPr>
                  <a:tblGrid>
                    <a:gridCol w="914400"/>
                  </a:tblGrid>
                  <a:tr h="370840">
                    <a:tc>
                      <a:txBody>
                        <a:bodyPr/>
                        <a:lstStyle/>
                        <a:p>
                          <a:r>
                            <a:rPr lang="en-US" dirty="0" smtClean="0"/>
                            <a:t>Total</a:t>
                          </a:r>
                          <a:endParaRPr lang="en-US" dirty="0"/>
                        </a:p>
                      </a:txBody>
                      <a:tcPr/>
                    </a:tc>
                  </a:tr>
                  <a:tr h="426720">
                    <a:tc>
                      <a:txBody>
                        <a:bodyPr/>
                        <a:lstStyle/>
                        <a:p>
                          <a:endParaRPr lang="en-US"/>
                        </a:p>
                      </a:txBody>
                      <a:tcPr>
                        <a:blipFill rotWithShape="0">
                          <a:blip r:embed="rId3"/>
                          <a:stretch>
                            <a:fillRect l="-1333" t="-94286" r="-3333" b="-304286"/>
                          </a:stretch>
                        </a:blipFill>
                      </a:tcPr>
                    </a:tc>
                  </a:tr>
                  <a:tr h="426720">
                    <a:tc>
                      <a:txBody>
                        <a:bodyPr/>
                        <a:lstStyle/>
                        <a:p>
                          <a:endParaRPr lang="en-US"/>
                        </a:p>
                      </a:txBody>
                      <a:tcPr>
                        <a:blipFill rotWithShape="0">
                          <a:blip r:embed="rId3"/>
                          <a:stretch>
                            <a:fillRect l="-1333" t="-191549" r="-3333" b="-200000"/>
                          </a:stretch>
                        </a:blipFill>
                      </a:tcPr>
                    </a:tc>
                  </a:tr>
                  <a:tr h="426720">
                    <a:tc>
                      <a:txBody>
                        <a:bodyPr/>
                        <a:lstStyle/>
                        <a:p>
                          <a:endParaRPr lang="en-US"/>
                        </a:p>
                      </a:txBody>
                      <a:tcPr>
                        <a:blipFill rotWithShape="0">
                          <a:blip r:embed="rId3"/>
                          <a:stretch>
                            <a:fillRect l="-1333" t="-295714" r="-3333" b="-102857"/>
                          </a:stretch>
                        </a:blipFill>
                      </a:tcPr>
                    </a:tc>
                  </a:tr>
                  <a:tr h="426720">
                    <a:tc>
                      <a:txBody>
                        <a:bodyPr/>
                        <a:lstStyle/>
                        <a:p>
                          <a:endParaRPr lang="en-US"/>
                        </a:p>
                      </a:txBody>
                      <a:tcPr>
                        <a:blipFill rotWithShape="0">
                          <a:blip r:embed="rId3"/>
                          <a:stretch>
                            <a:fillRect l="-1333" t="-395714" r="-3333" b="-285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698858493"/>
                  </p:ext>
                </p:extLst>
              </p:nvPr>
            </p:nvGraphicFramePr>
            <p:xfrm>
              <a:off x="1143000" y="6324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Total</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.2</m:t>
                                    </m:r>
                                  </m:sub>
                                </m:sSub>
                              </m:oMath>
                            </m:oMathPara>
                          </a14:m>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m:t>
                                    </m:r>
                                    <m:r>
                                      <a:rPr lang="en-US" b="0" i="1" smtClean="0">
                                        <a:latin typeface="Cambria Math" panose="02040503050406030204" pitchFamily="18" charset="0"/>
                                      </a:rPr>
                                      <m:t>𝑐</m:t>
                                    </m:r>
                                  </m:sub>
                                </m:sSub>
                              </m:oMath>
                            </m:oMathPara>
                          </a14:m>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159872637"/>
                  </p:ext>
                </p:extLst>
              </p:nvPr>
            </p:nvGraphicFramePr>
            <p:xfrm>
              <a:off x="1143000" y="6324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Total</a:t>
                          </a:r>
                          <a:endParaRPr lang="en-US" dirty="0"/>
                        </a:p>
                      </a:txBody>
                      <a:tcPr/>
                    </a:tc>
                    <a:tc>
                      <a:txBody>
                        <a:bodyPr/>
                        <a:lstStyle/>
                        <a:p>
                          <a:endParaRPr lang="en-US"/>
                        </a:p>
                      </a:txBody>
                      <a:tcPr>
                        <a:blipFill rotWithShape="0">
                          <a:blip/>
                          <a:stretch>
                            <a:fillRect/>
                          </a:stretch>
                        </a:blipFill>
                      </a:tcPr>
                    </a:tc>
                    <a:tc>
                      <a:txBody>
                        <a:bodyPr/>
                        <a:lstStyle/>
                        <a:p>
                          <a:endParaRPr lang="en-US"/>
                        </a:p>
                      </a:txBody>
                      <a:tcPr>
                        <a:blipFill rotWithShape="0">
                          <a:blip/>
                          <a:stretch>
                            <a:fillRect/>
                          </a:stretch>
                        </a:blipFill>
                      </a:tcPr>
                    </a:tc>
                    <a:tc>
                      <a:txBody>
                        <a:bodyPr/>
                        <a:lstStyle/>
                        <a:p>
                          <a:endParaRPr lang="en-US"/>
                        </a:p>
                      </a:txBody>
                      <a:tcPr>
                        <a:blipFill rotWithShape="0">
                          <a:blip/>
                          <a:stretch>
                            <a:fillRect/>
                          </a:stretch>
                        </a:blipFill>
                      </a:tcPr>
                    </a:tc>
                    <a:tc>
                      <a:txBody>
                        <a:bodyPr/>
                        <a:lstStyle/>
                        <a:p>
                          <a:endParaRPr lang="en-US"/>
                        </a:p>
                      </a:txBody>
                      <a:tcPr>
                        <a:blipFill rotWithShape="0">
                          <a:blip/>
                          <a:stretch>
                            <a:fillRect/>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667549166"/>
                  </p:ext>
                </p:extLst>
              </p:nvPr>
            </p:nvGraphicFramePr>
            <p:xfrm>
              <a:off x="7315200" y="6324600"/>
              <a:ext cx="914400" cy="370840"/>
            </p:xfrm>
            <a:graphic>
              <a:graphicData uri="http://schemas.openxmlformats.org/drawingml/2006/table">
                <a:tbl>
                  <a:tblPr firstRow="1" bandRow="1">
                    <a:tableStyleId>{5C22544A-7EE6-4342-B048-85BDC9FD1C3A}</a:tableStyleId>
                  </a:tblPr>
                  <a:tblGrid>
                    <a:gridCol w="9144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m:t>
                                    </m:r>
                                  </m:sub>
                                </m:sSub>
                              </m:oMath>
                            </m:oMathPara>
                          </a14:m>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607493840"/>
                  </p:ext>
                </p:extLst>
              </p:nvPr>
            </p:nvGraphicFramePr>
            <p:xfrm>
              <a:off x="7315200" y="6324600"/>
              <a:ext cx="914400" cy="370840"/>
            </p:xfrm>
            <a:graphic>
              <a:graphicData uri="http://schemas.openxmlformats.org/drawingml/2006/table">
                <a:tbl>
                  <a:tblPr firstRow="1" bandRow="1">
                    <a:tableStyleId>{5C22544A-7EE6-4342-B048-85BDC9FD1C3A}</a:tableStyleId>
                  </a:tblPr>
                  <a:tblGrid>
                    <a:gridCol w="914400"/>
                  </a:tblGrid>
                  <a:tr h="370840">
                    <a:tc>
                      <a:txBody>
                        <a:bodyPr/>
                        <a:lstStyle/>
                        <a:p>
                          <a:endParaRPr lang="en-US"/>
                        </a:p>
                      </a:txBody>
                      <a:tcPr>
                        <a:blipFill rotWithShape="0">
                          <a:blip/>
                          <a:stretch>
                            <a:fillRect/>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460072009"/>
                  </p:ext>
                </p:extLst>
              </p:nvPr>
            </p:nvGraphicFramePr>
            <p:xfrm>
              <a:off x="1143000" y="1371600"/>
              <a:ext cx="6096000" cy="1854200"/>
            </p:xfrm>
            <a:graphic>
              <a:graphicData uri="http://schemas.openxmlformats.org/drawingml/2006/table">
                <a:tbl>
                  <a:tblPr/>
                  <a:tblGrid>
                    <a:gridCol w="1219200"/>
                    <a:gridCol w="1219200"/>
                    <a:gridCol w="1219200"/>
                    <a:gridCol w="1219200"/>
                    <a:gridCol w="121920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1</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2</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m:t>
                                </m:r>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𝐴</m:t>
                                    </m:r>
                                  </m:e>
                                  <m:sub>
                                    <m:r>
                                      <a:rPr lang="en-US" b="0" i="1" smtClean="0">
                                        <a:solidFill>
                                          <a:srgbClr val="FF0000"/>
                                        </a:solidFill>
                                        <a:latin typeface="Cambria Math"/>
                                      </a:rPr>
                                      <m:t>𝑐</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1</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11</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12</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m:t>
                                    </m:r>
                                    <m:r>
                                      <a:rPr lang="en-US" b="0" i="1" smtClean="0">
                                        <a:latin typeface="Cambria Math"/>
                                      </a:rPr>
                                      <m:t>𝑐</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2</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21</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22</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m:t>
                                    </m:r>
                                    <m:r>
                                      <a:rPr lang="en-US" b="0" i="1" smtClean="0">
                                        <a:latin typeface="Cambria Math"/>
                                      </a:rPr>
                                      <m:t>𝑐</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m:t>
                                </m:r>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𝐵</m:t>
                                    </m:r>
                                  </m:e>
                                  <m:sub>
                                    <m:r>
                                      <a:rPr lang="en-US" b="0" i="1" smtClean="0">
                                        <a:solidFill>
                                          <a:srgbClr val="FF0000"/>
                                        </a:solidFill>
                                        <a:latin typeface="Cambria Math"/>
                                      </a:rPr>
                                      <m:t>𝑟</m:t>
                                    </m:r>
                                  </m:sub>
                                </m:sSub>
                              </m:oMath>
                            </m:oMathPara>
                          </a14:m>
                          <a:endParaRPr lang="en-US" dirty="0">
                            <a:solidFill>
                              <a:srgbClr val="FF0000"/>
                            </a:solidFill>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𝑟</m:t>
                                    </m:r>
                                    <m:r>
                                      <a:rPr lang="en-US" b="0" i="1" smtClean="0">
                                        <a:latin typeface="Cambria Math"/>
                                      </a:rPr>
                                      <m:t>1</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𝑟</m:t>
                                    </m:r>
                                    <m:r>
                                      <a:rPr lang="en-US" b="0" i="1" smtClean="0">
                                        <a:latin typeface="Cambria Math"/>
                                      </a:rPr>
                                      <m:t>2</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𝑟𝑐</m:t>
                                    </m:r>
                                  </m:sub>
                                </m:sSub>
                              </m:oMath>
                            </m:oMathPara>
                          </a14:m>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460072009"/>
                  </p:ext>
                </p:extLst>
              </p:nvPr>
            </p:nvGraphicFramePr>
            <p:xfrm>
              <a:off x="1143000" y="1371600"/>
              <a:ext cx="6096000" cy="1854200"/>
            </p:xfrm>
            <a:graphic>
              <a:graphicData uri="http://schemas.openxmlformats.org/drawingml/2006/table">
                <a:tbl>
                  <a:tblPr/>
                  <a:tblGrid>
                    <a:gridCol w="1219200"/>
                    <a:gridCol w="1219200"/>
                    <a:gridCol w="1219200"/>
                    <a:gridCol w="1219200"/>
                    <a:gridCol w="121920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500" t="-3279" r="-301500" b="-4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99502" t="-3279" r="-200000" b="-4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279" r="-101000" b="-4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279" r="-1000" b="-403279"/>
                          </a:stretch>
                        </a:blipFill>
                      </a:tcPr>
                    </a:tc>
                  </a:tr>
                  <a:tr h="37084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0" t="-103279" r="-401500" b="-3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500" t="-103279" r="-301500" b="-3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99502" t="-103279" r="-200000" b="-3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103279" r="-101000" b="-3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103279" r="-1000" b="-303279"/>
                          </a:stretch>
                        </a:blipFill>
                      </a:tcPr>
                    </a:tc>
                  </a:tr>
                  <a:tr h="37084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0" t="-203279" r="-401500" b="-2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500" t="-203279" r="-301500" b="-2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99502" t="-203279" r="-200000" b="-2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203279" r="-101000" b="-2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203279" r="-1000" b="-203279"/>
                          </a:stretch>
                        </a:blipFill>
                      </a:tcPr>
                    </a:tc>
                  </a:tr>
                  <a:tr h="37084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0" t="-303279" r="-401500" b="-1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500" t="-303279" r="-301500" b="-1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99502" t="-303279" r="-200000" b="-1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303279" r="-101000" b="-10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303279" r="-1000" b="-103279"/>
                          </a:stretch>
                        </a:blipFill>
                      </a:tcPr>
                    </a:tc>
                  </a:tr>
                  <a:tr h="370840">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500" t="-403279" r="-401500" b="-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00500" t="-403279" r="-301500" b="-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99502" t="-403279" r="-200000" b="-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1000" t="-403279" r="-101000" b="-3279"/>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01000" t="-403279" r="-1000"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175938618"/>
                  </p:ext>
                </p:extLst>
              </p:nvPr>
            </p:nvGraphicFramePr>
            <p:xfrm>
              <a:off x="7315200" y="1371600"/>
              <a:ext cx="914400" cy="1854200"/>
            </p:xfrm>
            <a:graphic>
              <a:graphicData uri="http://schemas.openxmlformats.org/drawingml/2006/table">
                <a:tbl>
                  <a:tblPr firstRow="1" bandRow="1">
                    <a:tableStyleId>{5C22544A-7EE6-4342-B048-85BDC9FD1C3A}</a:tableStyleId>
                  </a:tblPr>
                  <a:tblGrid>
                    <a:gridCol w="914400"/>
                  </a:tblGrid>
                  <a:tr h="370840">
                    <a:tc>
                      <a:txBody>
                        <a:bodyPr/>
                        <a:lstStyle/>
                        <a:p>
                          <a:r>
                            <a:rPr lang="en-US" dirty="0" smtClean="0"/>
                            <a:t>Total</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𝑂</m:t>
                                    </m:r>
                                  </m:e>
                                  <m:sub>
                                    <m:r>
                                      <a:rPr lang="en-US" smtClean="0">
                                        <a:latin typeface="Cambria Math" panose="02040503050406030204" pitchFamily="18" charset="0"/>
                                      </a:rPr>
                                      <m:t>1.</m:t>
                                    </m:r>
                                  </m:sub>
                                </m:sSub>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𝑂</m:t>
                                    </m:r>
                                  </m:e>
                                  <m:sub>
                                    <m:r>
                                      <a:rPr lang="en-US" b="0" i="0" smtClean="0">
                                        <a:latin typeface="Cambria Math" panose="02040503050406030204" pitchFamily="18" charset="0"/>
                                      </a:rPr>
                                      <m:t>2</m:t>
                                    </m:r>
                                    <m:r>
                                      <a:rPr lang="en-US" smtClean="0">
                                        <a:latin typeface="Cambria Math" panose="02040503050406030204" pitchFamily="18" charset="0"/>
                                      </a:rPr>
                                      <m:t>.</m:t>
                                    </m:r>
                                  </m:sub>
                                </m:sSub>
                              </m:oMath>
                            </m:oMathPara>
                          </a14:m>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𝑂</m:t>
                                    </m:r>
                                  </m:e>
                                  <m:sub>
                                    <m:r>
                                      <m:rPr>
                                        <m:sty m:val="p"/>
                                      </m:rPr>
                                      <a:rPr lang="en-US" b="0" i="0" smtClean="0">
                                        <a:latin typeface="Cambria Math" panose="02040503050406030204" pitchFamily="18" charset="0"/>
                                      </a:rPr>
                                      <m:t>r</m:t>
                                    </m:r>
                                    <m:r>
                                      <a:rPr lang="en-US" smtClean="0">
                                        <a:latin typeface="Cambria Math" panose="02040503050406030204" pitchFamily="18" charset="0"/>
                                      </a:rPr>
                                      <m:t>.</m:t>
                                    </m:r>
                                  </m:sub>
                                </m:sSub>
                              </m:oMath>
                            </m:oMathPara>
                          </a14:m>
                          <a:endParaRPr lang="en-US" dirty="0"/>
                        </a:p>
                      </a:txBody>
                      <a:tcPr/>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175938618"/>
                  </p:ext>
                </p:extLst>
              </p:nvPr>
            </p:nvGraphicFramePr>
            <p:xfrm>
              <a:off x="7315200" y="1371600"/>
              <a:ext cx="914400" cy="1854200"/>
            </p:xfrm>
            <a:graphic>
              <a:graphicData uri="http://schemas.openxmlformats.org/drawingml/2006/table">
                <a:tbl>
                  <a:tblPr firstRow="1" bandRow="1">
                    <a:tableStyleId>{5C22544A-7EE6-4342-B048-85BDC9FD1C3A}</a:tableStyleId>
                  </a:tblPr>
                  <a:tblGrid>
                    <a:gridCol w="914400"/>
                  </a:tblGrid>
                  <a:tr h="370840">
                    <a:tc>
                      <a:txBody>
                        <a:bodyPr/>
                        <a:lstStyle/>
                        <a:p>
                          <a:r>
                            <a:rPr lang="en-US" dirty="0" smtClean="0"/>
                            <a:t>Total</a:t>
                          </a:r>
                          <a:endParaRPr lang="en-US" dirty="0"/>
                        </a:p>
                      </a:txBody>
                      <a:tcPr/>
                    </a:tc>
                  </a:tr>
                  <a:tr h="370840">
                    <a:tc>
                      <a:txBody>
                        <a:bodyPr/>
                        <a:lstStyle/>
                        <a:p>
                          <a:endParaRPr lang="en-US"/>
                        </a:p>
                      </a:txBody>
                      <a:tcPr>
                        <a:blipFill rotWithShape="0">
                          <a:blip r:embed="rId5"/>
                          <a:stretch>
                            <a:fillRect l="-1333" t="-108197" r="-3333" b="-303279"/>
                          </a:stretch>
                        </a:blipFill>
                      </a:tcPr>
                    </a:tc>
                  </a:tr>
                  <a:tr h="370840">
                    <a:tc>
                      <a:txBody>
                        <a:bodyPr/>
                        <a:lstStyle/>
                        <a:p>
                          <a:endParaRPr lang="en-US"/>
                        </a:p>
                      </a:txBody>
                      <a:tcPr>
                        <a:blipFill rotWithShape="0">
                          <a:blip r:embed="rId5"/>
                          <a:stretch>
                            <a:fillRect l="-1333" t="-208197" r="-3333" b="-203279"/>
                          </a:stretch>
                        </a:blipFill>
                      </a:tcPr>
                    </a:tc>
                  </a:tr>
                  <a:tr h="370840">
                    <a:tc>
                      <a:txBody>
                        <a:bodyPr/>
                        <a:lstStyle/>
                        <a:p>
                          <a:endParaRPr lang="en-US"/>
                        </a:p>
                      </a:txBody>
                      <a:tcPr>
                        <a:blipFill rotWithShape="0">
                          <a:blip r:embed="rId5"/>
                          <a:stretch>
                            <a:fillRect l="-1333" t="-308197" r="-3333" b="-103279"/>
                          </a:stretch>
                        </a:blipFill>
                      </a:tcPr>
                    </a:tc>
                  </a:tr>
                  <a:tr h="370840">
                    <a:tc>
                      <a:txBody>
                        <a:bodyPr/>
                        <a:lstStyle/>
                        <a:p>
                          <a:endParaRPr lang="en-US"/>
                        </a:p>
                      </a:txBody>
                      <a:tcPr>
                        <a:blipFill rotWithShape="0">
                          <a:blip r:embed="rId5"/>
                          <a:stretch>
                            <a:fillRect l="-1333" t="-408197" r="-3333"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2089423590"/>
                  </p:ext>
                </p:extLst>
              </p:nvPr>
            </p:nvGraphicFramePr>
            <p:xfrm>
              <a:off x="1143000" y="32893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Total</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.2</m:t>
                                    </m:r>
                                  </m:sub>
                                </m:sSub>
                              </m:oMath>
                            </m:oMathPara>
                          </a14:m>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m:t>
                                    </m:r>
                                    <m:r>
                                      <a:rPr lang="en-US" b="0" i="1" smtClean="0">
                                        <a:latin typeface="Cambria Math" panose="02040503050406030204" pitchFamily="18" charset="0"/>
                                      </a:rPr>
                                      <m:t>𝑐</m:t>
                                    </m:r>
                                  </m:sub>
                                </m:sSub>
                              </m:oMath>
                            </m:oMathPara>
                          </a14:m>
                          <a:endParaRPr lang="en-US" dirty="0"/>
                        </a:p>
                      </a:txBody>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089423590"/>
                  </p:ext>
                </p:extLst>
              </p:nvPr>
            </p:nvGraphicFramePr>
            <p:xfrm>
              <a:off x="1143000" y="32893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Total</a:t>
                          </a:r>
                          <a:endParaRPr lang="en-US" dirty="0"/>
                        </a:p>
                      </a:txBody>
                      <a:tcPr/>
                    </a:tc>
                    <a:tc>
                      <a:txBody>
                        <a:bodyPr/>
                        <a:lstStyle/>
                        <a:p>
                          <a:endParaRPr lang="en-US"/>
                        </a:p>
                      </a:txBody>
                      <a:tcPr>
                        <a:blipFill rotWithShape="0">
                          <a:blip r:embed="rId6"/>
                          <a:stretch>
                            <a:fillRect l="-100500" t="-8065" r="-302500" b="-24194"/>
                          </a:stretch>
                        </a:blipFill>
                      </a:tcPr>
                    </a:tc>
                    <a:tc>
                      <a:txBody>
                        <a:bodyPr/>
                        <a:lstStyle/>
                        <a:p>
                          <a:endParaRPr lang="en-US"/>
                        </a:p>
                      </a:txBody>
                      <a:tcPr>
                        <a:blipFill rotWithShape="0">
                          <a:blip r:embed="rId6"/>
                          <a:stretch>
                            <a:fillRect l="-199502" t="-8065" r="-200995" b="-24194"/>
                          </a:stretch>
                        </a:blipFill>
                      </a:tcPr>
                    </a:tc>
                    <a:tc>
                      <a:txBody>
                        <a:bodyPr/>
                        <a:lstStyle/>
                        <a:p>
                          <a:endParaRPr lang="en-US"/>
                        </a:p>
                      </a:txBody>
                      <a:tcPr>
                        <a:blipFill rotWithShape="0">
                          <a:blip r:embed="rId6"/>
                          <a:stretch>
                            <a:fillRect l="-301000" t="-8065" r="-102000" b="-24194"/>
                          </a:stretch>
                        </a:blipFill>
                      </a:tcPr>
                    </a:tc>
                    <a:tc>
                      <a:txBody>
                        <a:bodyPr/>
                        <a:lstStyle/>
                        <a:p>
                          <a:endParaRPr lang="en-US"/>
                        </a:p>
                      </a:txBody>
                      <a:tcPr>
                        <a:blipFill rotWithShape="0">
                          <a:blip r:embed="rId6"/>
                          <a:stretch>
                            <a:fillRect l="-401000" t="-8065" r="-2000" b="-2419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3931076977"/>
                  </p:ext>
                </p:extLst>
              </p:nvPr>
            </p:nvGraphicFramePr>
            <p:xfrm>
              <a:off x="7315200" y="3289300"/>
              <a:ext cx="914400" cy="370840"/>
            </p:xfrm>
            <a:graphic>
              <a:graphicData uri="http://schemas.openxmlformats.org/drawingml/2006/table">
                <a:tbl>
                  <a:tblPr firstRow="1" bandRow="1">
                    <a:tableStyleId>{5C22544A-7EE6-4342-B048-85BDC9FD1C3A}</a:tableStyleId>
                  </a:tblPr>
                  <a:tblGrid>
                    <a:gridCol w="9144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panose="02040503050406030204" pitchFamily="18" charset="0"/>
                                      </a:rPr>
                                      <m:t>..</m:t>
                                    </m:r>
                                  </m:sub>
                                </m:sSub>
                              </m:oMath>
                            </m:oMathPara>
                          </a14:m>
                          <a:endParaRPr lang="en-US" dirty="0"/>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3931076977"/>
                  </p:ext>
                </p:extLst>
              </p:nvPr>
            </p:nvGraphicFramePr>
            <p:xfrm>
              <a:off x="7315200" y="3289300"/>
              <a:ext cx="914400" cy="370840"/>
            </p:xfrm>
            <a:graphic>
              <a:graphicData uri="http://schemas.openxmlformats.org/drawingml/2006/table">
                <a:tbl>
                  <a:tblPr firstRow="1" bandRow="1">
                    <a:tableStyleId>{5C22544A-7EE6-4342-B048-85BDC9FD1C3A}</a:tableStyleId>
                  </a:tblPr>
                  <a:tblGrid>
                    <a:gridCol w="914400"/>
                  </a:tblGrid>
                  <a:tr h="370840">
                    <a:tc>
                      <a:txBody>
                        <a:bodyPr/>
                        <a:lstStyle/>
                        <a:p>
                          <a:endParaRPr lang="en-US"/>
                        </a:p>
                      </a:txBody>
                      <a:tcPr>
                        <a:blipFill rotWithShape="0">
                          <a:blip r:embed="rId7"/>
                          <a:stretch>
                            <a:fillRect l="-1333" t="-1613" r="-3333" b="-6452"/>
                          </a:stretch>
                        </a:blipFill>
                      </a:tcPr>
                    </a:tc>
                  </a:tr>
                </a:tbl>
              </a:graphicData>
            </a:graphic>
          </p:graphicFrame>
        </mc:Fallback>
      </mc:AlternateContent>
      <p:sp>
        <p:nvSpPr>
          <p:cNvPr id="12" name="Slide Number Placeholder 11"/>
          <p:cNvSpPr>
            <a:spLocks noGrp="1"/>
          </p:cNvSpPr>
          <p:nvPr>
            <p:ph type="sldNum" sz="quarter" idx="4"/>
          </p:nvPr>
        </p:nvSpPr>
        <p:spPr>
          <a:xfrm>
            <a:off x="7086600" y="6569075"/>
            <a:ext cx="2057400" cy="365125"/>
          </a:xfrm>
        </p:spPr>
        <p:txBody>
          <a:bodyPr/>
          <a:lstStyle/>
          <a:p>
            <a:fld id="{A9A949EE-02F8-4E24-B346-EA33FC0EA551}" type="slidenum">
              <a:rPr lang="en-US" smtClean="0"/>
              <a:t>16</a:t>
            </a:fld>
            <a:endParaRPr lang="en-US" dirty="0"/>
          </a:p>
        </p:txBody>
      </p:sp>
    </p:spTree>
    <p:extLst>
      <p:ext uri="{BB962C8B-B14F-4D97-AF65-F5344CB8AC3E}">
        <p14:creationId xmlns:p14="http://schemas.microsoft.com/office/powerpoint/2010/main" val="29947508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Chi-Square Test of </a:t>
            </a:r>
            <a:br>
              <a:rPr lang="en-US" dirty="0"/>
            </a:br>
            <a:r>
              <a:rPr lang="en-US" dirty="0"/>
              <a:t>Independence </a:t>
            </a:r>
            <a:r>
              <a:rPr lang="en-US" dirty="0" err="1" smtClean="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14400"/>
                <a:ext cx="7772400" cy="4495800"/>
              </a:xfrm>
            </p:spPr>
            <p:txBody>
              <a:bodyPr/>
              <a:lstStyle/>
              <a:p>
                <a:r>
                  <a:rPr lang="en-US" sz="2400" dirty="0" smtClean="0"/>
                  <a:t>Since, this does not show a practical meaning, we write the hypothesis in the form stated earlier.</a:t>
                </a:r>
              </a:p>
              <a:p>
                <a:endParaRPr lang="en-US" sz="1800" i="1" dirty="0" smtClean="0">
                  <a:latin typeface="Cambria Math" panose="02040503050406030204" pitchFamily="18" charset="0"/>
                </a:endParaRPr>
              </a:p>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0</m:t>
                        </m:r>
                      </m:sub>
                    </m:sSub>
                    <m:r>
                      <a:rPr lang="en-US" sz="2400" i="1">
                        <a:latin typeface="Cambria Math"/>
                      </a:rPr>
                      <m:t>:</m:t>
                    </m:r>
                  </m:oMath>
                </a14:m>
                <a:r>
                  <a:rPr lang="en-US" sz="2400" dirty="0"/>
                  <a:t> A and B are </a:t>
                </a:r>
                <a:r>
                  <a:rPr lang="en-US" sz="2400" dirty="0">
                    <a:solidFill>
                      <a:srgbClr val="FF0000"/>
                    </a:solidFill>
                  </a:rPr>
                  <a:t>independent</a:t>
                </a:r>
                <a:r>
                  <a:rPr lang="en-US" sz="2400" dirty="0"/>
                  <a:t> </a:t>
                </a:r>
              </a:p>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𝑎</m:t>
                        </m:r>
                      </m:sub>
                    </m:sSub>
                    <m:r>
                      <a:rPr lang="en-US" sz="2400" i="1">
                        <a:latin typeface="Cambria Math"/>
                      </a:rPr>
                      <m:t>:</m:t>
                    </m:r>
                  </m:oMath>
                </a14:m>
                <a:r>
                  <a:rPr lang="en-US" sz="2400" dirty="0"/>
                  <a:t> A and B are </a:t>
                </a:r>
                <a:r>
                  <a:rPr lang="en-US" sz="2400" dirty="0">
                    <a:solidFill>
                      <a:srgbClr val="FF0000"/>
                    </a:solidFill>
                  </a:rPr>
                  <a:t>dependent</a:t>
                </a:r>
                <a:r>
                  <a:rPr lang="en-US" sz="2400" dirty="0"/>
                  <a:t> </a:t>
                </a:r>
              </a:p>
              <a:p>
                <a:endParaRPr lang="en-US" sz="1800" dirty="0" smtClean="0"/>
              </a:p>
              <a:p>
                <a:r>
                  <a:rPr lang="en-US" sz="2400" dirty="0">
                    <a:solidFill>
                      <a:srgbClr val="800000"/>
                    </a:solidFill>
                  </a:rPr>
                  <a:t>T.S.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m:t>
                    </m:r>
                    <m:nary>
                      <m:naryPr>
                        <m:chr m:val="∑"/>
                        <m:subHide m:val="on"/>
                        <m:supHide m:val="on"/>
                        <m:ctrlPr>
                          <a:rPr lang="en-US" sz="2400" i="1">
                            <a:latin typeface="Cambria Math" panose="02040503050406030204" pitchFamily="18" charset="0"/>
                          </a:rPr>
                        </m:ctrlPr>
                      </m:naryPr>
                      <m:sub/>
                      <m:sup/>
                      <m:e>
                        <m:nary>
                          <m:naryPr>
                            <m:chr m:val="∑"/>
                            <m:subHide m:val="on"/>
                            <m:supHide m:val="on"/>
                            <m:ctrlPr>
                              <a:rPr lang="en-US" sz="2400" i="1">
                                <a:latin typeface="Cambria Math" panose="02040503050406030204" pitchFamily="18" charset="0"/>
                              </a:rPr>
                            </m:ctrlPr>
                          </m:naryPr>
                          <m:sub/>
                          <m:sup/>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𝑂</m:t>
                                            </m:r>
                                          </m:e>
                                          <m:sub>
                                            <m:r>
                                              <a:rPr lang="en-US" sz="2400" i="1">
                                                <a:latin typeface="Cambria Math"/>
                                              </a:rPr>
                                              <m:t>𝑖𝑗</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𝑖𝑗</m:t>
                                            </m:r>
                                          </m:sub>
                                        </m:sSub>
                                      </m:e>
                                    </m:d>
                                  </m:e>
                                  <m:sup>
                                    <m:r>
                                      <a:rPr lang="en-US" sz="2400" i="1">
                                        <a:latin typeface="Cambria Math"/>
                                      </a:rPr>
                                      <m:t>2</m:t>
                                    </m:r>
                                  </m:sup>
                                </m:sSup>
                              </m:num>
                              <m:den>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𝑖𝑗</m:t>
                                    </m:r>
                                  </m:sub>
                                </m:sSub>
                              </m:den>
                            </m:f>
                          </m:e>
                        </m:nary>
                      </m:e>
                    </m:nary>
                  </m:oMath>
                </a14:m>
                <a:endParaRPr lang="en-US" sz="2400" dirty="0"/>
              </a:p>
              <a:p>
                <a:endParaRPr lang="en-US" sz="1800" dirty="0"/>
              </a:p>
              <a:p>
                <a:r>
                  <a:rPr lang="en-US" sz="2400" dirty="0" smtClean="0">
                    <a:solidFill>
                      <a:srgbClr val="800000"/>
                    </a:solidFill>
                  </a:rPr>
                  <a:t>Decision Rule</a:t>
                </a:r>
                <a:r>
                  <a:rPr lang="en-US" sz="2400" dirty="0" smtClean="0"/>
                  <a:t>: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in favor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smtClean="0"/>
                  <a:t>if</a:t>
                </a:r>
                <a:endParaRPr lang="en-US" sz="2400" dirty="0"/>
              </a:p>
              <a:p>
                <a:pPr lvl="1"/>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m:t>
                    </m:r>
                    <m:sSubSup>
                      <m:sSubSupPr>
                        <m:ctrlPr>
                          <a:rPr lang="en-US" sz="2400" i="1">
                            <a:latin typeface="Cambria Math" panose="02040503050406030204" pitchFamily="18" charset="0"/>
                          </a:rPr>
                        </m:ctrlPr>
                      </m:sSubSupPr>
                      <m:e>
                        <m:r>
                          <a:rPr lang="en-US" sz="2400" i="1">
                            <a:latin typeface="Cambria Math"/>
                          </a:rPr>
                          <m:t>𝜒</m:t>
                        </m:r>
                      </m:e>
                      <m:sub>
                        <m:r>
                          <a:rPr lang="en-US" sz="2400" i="1">
                            <a:latin typeface="Cambria Math"/>
                          </a:rPr>
                          <m:t>𝛼</m:t>
                        </m:r>
                      </m:sub>
                      <m:sup>
                        <m:r>
                          <a:rPr lang="en-US" sz="2400" i="1">
                            <a:latin typeface="Cambria Math"/>
                          </a:rPr>
                          <m:t>2</m:t>
                        </m:r>
                      </m:sup>
                    </m:sSubSup>
                    <m:r>
                      <a:rPr lang="en-US" sz="2400" i="1">
                        <a:latin typeface="Cambria Math"/>
                      </a:rPr>
                      <m:t> (</m:t>
                    </m:r>
                    <m:r>
                      <a:rPr lang="en-US" sz="2400" i="1">
                        <a:latin typeface="Cambria Math"/>
                      </a:rPr>
                      <m:t>𝑑𝑓</m:t>
                    </m:r>
                    <m:r>
                      <a:rPr lang="en-US" sz="2400" i="1">
                        <a:latin typeface="Cambria Math"/>
                      </a:rPr>
                      <m:t>=</m:t>
                    </m:r>
                    <m:d>
                      <m:dPr>
                        <m:ctrlPr>
                          <a:rPr lang="en-US" sz="2400" i="1">
                            <a:latin typeface="Cambria Math" panose="02040503050406030204" pitchFamily="18" charset="0"/>
                          </a:rPr>
                        </m:ctrlPr>
                      </m:dPr>
                      <m:e>
                        <m:r>
                          <a:rPr lang="en-US" sz="2400" i="1">
                            <a:latin typeface="Cambria Math"/>
                          </a:rPr>
                          <m:t>𝑟</m:t>
                        </m:r>
                        <m:r>
                          <a:rPr lang="en-US" sz="2400" i="1">
                            <a:latin typeface="Cambria Math"/>
                          </a:rPr>
                          <m:t>−1</m:t>
                        </m:r>
                      </m:e>
                    </m:d>
                    <m:d>
                      <m:dPr>
                        <m:ctrlPr>
                          <a:rPr lang="en-US" sz="2400" i="1">
                            <a:latin typeface="Cambria Math" panose="02040503050406030204" pitchFamily="18" charset="0"/>
                          </a:rPr>
                        </m:ctrlPr>
                      </m:dPr>
                      <m:e>
                        <m:r>
                          <a:rPr lang="en-US" sz="2400" i="1">
                            <a:latin typeface="Cambria Math"/>
                          </a:rPr>
                          <m:t>𝑐</m:t>
                        </m:r>
                        <m:r>
                          <a:rPr lang="en-US" sz="2400" i="1">
                            <a:latin typeface="Cambria Math"/>
                          </a:rPr>
                          <m:t>−1</m:t>
                        </m:r>
                      </m:e>
                    </m:d>
                    <m:r>
                      <a:rPr lang="en-US" sz="2400" i="1">
                        <a:latin typeface="Cambria Math"/>
                      </a:rPr>
                      <m:t>)</m:t>
                    </m:r>
                  </m:oMath>
                </a14:m>
                <a:endParaRPr lang="en-US" sz="2400" dirty="0"/>
              </a:p>
              <a:p>
                <a:endParaRPr lang="en-US" sz="1800" dirty="0"/>
              </a:p>
              <a:p>
                <a:r>
                  <a:rPr lang="en-US" sz="2400" dirty="0"/>
                  <a:t>Here</a:t>
                </a:r>
                <a:endParaRPr lang="en-US" sz="2400" dirty="0" smtClean="0"/>
              </a:p>
              <a:p>
                <a:pPr lvl="1"/>
                <a14:m>
                  <m:oMath xmlns:m="http://schemas.openxmlformats.org/officeDocument/2006/math">
                    <m:r>
                      <a:rPr lang="en-US" sz="1800" i="1">
                        <a:latin typeface="Cambria Math"/>
                      </a:rPr>
                      <m:t>𝑟</m:t>
                    </m:r>
                  </m:oMath>
                </a14:m>
                <a:r>
                  <a:rPr lang="en-US" sz="1800" dirty="0"/>
                  <a:t> = number of rows</a:t>
                </a:r>
              </a:p>
              <a:p>
                <a:pPr lvl="1"/>
                <a14:m>
                  <m:oMath xmlns:m="http://schemas.openxmlformats.org/officeDocument/2006/math">
                    <m:r>
                      <a:rPr lang="en-US" sz="1800" i="1">
                        <a:latin typeface="Cambria Math"/>
                      </a:rPr>
                      <m:t>𝑐</m:t>
                    </m:r>
                  </m:oMath>
                </a14:m>
                <a:r>
                  <a:rPr lang="en-US" sz="1800" dirty="0"/>
                  <a:t> = number of columns </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14400"/>
                <a:ext cx="7772400" cy="4495800"/>
              </a:xfrm>
              <a:blipFill rotWithShape="0">
                <a:blip r:embed="rId2"/>
                <a:stretch>
                  <a:fillRect l="-1176" t="-949" b="-3306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17</a:t>
            </a:fld>
            <a:endParaRPr lang="en-US"/>
          </a:p>
        </p:txBody>
      </p:sp>
    </p:spTree>
    <p:extLst>
      <p:ext uri="{BB962C8B-B14F-4D97-AF65-F5344CB8AC3E}">
        <p14:creationId xmlns:p14="http://schemas.microsoft.com/office/powerpoint/2010/main" val="241454485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772400" cy="4495800"/>
              </a:xfrm>
            </p:spPr>
            <p:txBody>
              <a:bodyPr/>
              <a:lstStyle/>
              <a:p>
                <a:r>
                  <a:rPr lang="en-US" sz="2400" dirty="0"/>
                  <a:t>Does the “Opinion on President’s Job Performance” depends on “Gender”?</a:t>
                </a:r>
              </a:p>
              <a:p>
                <a:endParaRPr lang="en-US" sz="1600" dirty="0" smtClean="0"/>
              </a:p>
              <a:p>
                <a:r>
                  <a:rPr lang="en-US" sz="2400" dirty="0" smtClean="0"/>
                  <a:t>Observed Counts: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0</m:t>
                        </m:r>
                      </m:sub>
                    </m:sSub>
                    <m:r>
                      <a:rPr lang="en-US" sz="2400" i="1">
                        <a:latin typeface="Cambria Math"/>
                      </a:rPr>
                      <m:t>:</m:t>
                    </m:r>
                  </m:oMath>
                </a14:m>
                <a:r>
                  <a:rPr lang="en-US" sz="2400" i="0" dirty="0" smtClean="0">
                    <a:latin typeface="+mn-lt"/>
                  </a:rPr>
                  <a:t>Opinions does not depend on Gender</a:t>
                </a:r>
                <a:r>
                  <a:rPr lang="en-US" sz="2400" dirty="0">
                    <a:latin typeface="+mn-lt"/>
                  </a:rPr>
                  <a:t> </a:t>
                </a:r>
              </a:p>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𝑎</m:t>
                        </m:r>
                      </m:sub>
                    </m:sSub>
                    <m:r>
                      <a:rPr lang="en-US" sz="2400" i="1">
                        <a:latin typeface="Cambria Math"/>
                      </a:rPr>
                      <m:t>:</m:t>
                    </m:r>
                  </m:oMath>
                </a14:m>
                <a:r>
                  <a:rPr lang="en-US" sz="2400" i="0" dirty="0" smtClean="0">
                    <a:latin typeface="+mn-lt"/>
                  </a:rPr>
                  <a:t>Opinion depend on Gender</a:t>
                </a:r>
                <a:r>
                  <a:rPr lang="en-US" sz="2400" dirty="0">
                    <a:latin typeface="+mn-lt"/>
                  </a:rPr>
                  <a:t> </a:t>
                </a:r>
              </a:p>
              <a:p>
                <a:r>
                  <a:rPr lang="en-US" sz="2400" dirty="0" smtClean="0">
                    <a:solidFill>
                      <a:srgbClr val="800000"/>
                    </a:solidFill>
                  </a:rPr>
                  <a:t>T.S</a:t>
                </a:r>
                <a:r>
                  <a:rPr lang="en-US" sz="2400" dirty="0">
                    <a:solidFill>
                      <a:srgbClr val="800000"/>
                    </a:solidFill>
                  </a:rPr>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m:t>
                    </m:r>
                    <m:nary>
                      <m:naryPr>
                        <m:chr m:val="∑"/>
                        <m:subHide m:val="on"/>
                        <m:supHide m:val="on"/>
                        <m:ctrlPr>
                          <a:rPr lang="en-US" sz="2400" i="1">
                            <a:latin typeface="Cambria Math" panose="02040503050406030204" pitchFamily="18" charset="0"/>
                          </a:rPr>
                        </m:ctrlPr>
                      </m:naryPr>
                      <m:sub/>
                      <m:sup/>
                      <m:e>
                        <m:nary>
                          <m:naryPr>
                            <m:chr m:val="∑"/>
                            <m:subHide m:val="on"/>
                            <m:supHide m:val="on"/>
                            <m:ctrlPr>
                              <a:rPr lang="en-US" sz="2400" i="1">
                                <a:latin typeface="Cambria Math" panose="02040503050406030204" pitchFamily="18" charset="0"/>
                              </a:rPr>
                            </m:ctrlPr>
                          </m:naryPr>
                          <m:sub/>
                          <m:sup/>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𝑂</m:t>
                                            </m:r>
                                          </m:e>
                                          <m:sub>
                                            <m:r>
                                              <a:rPr lang="en-US" sz="2400" i="1">
                                                <a:latin typeface="Cambria Math"/>
                                              </a:rPr>
                                              <m:t>𝑖𝑗</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𝑖𝑗</m:t>
                                            </m:r>
                                          </m:sub>
                                        </m:sSub>
                                      </m:e>
                                    </m:d>
                                  </m:e>
                                  <m:sup>
                                    <m:r>
                                      <a:rPr lang="en-US" sz="2400" i="1">
                                        <a:latin typeface="Cambria Math"/>
                                      </a:rPr>
                                      <m:t>2</m:t>
                                    </m:r>
                                  </m:sup>
                                </m:sSup>
                              </m:num>
                              <m:den>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𝑖𝑗</m:t>
                                    </m:r>
                                  </m:sub>
                                </m:sSub>
                              </m:den>
                            </m:f>
                          </m:e>
                        </m:nary>
                      </m:e>
                    </m:nary>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772400" cy="4495800"/>
              </a:xfrm>
              <a:blipFill rotWithShape="0">
                <a:blip r:embed="rId2"/>
                <a:stretch>
                  <a:fillRect l="-1176" t="-949" b="-31978"/>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4093046066"/>
              </p:ext>
            </p:extLst>
          </p:nvPr>
        </p:nvGraphicFramePr>
        <p:xfrm>
          <a:off x="1447800" y="2438400"/>
          <a:ext cx="6629400" cy="1854200"/>
        </p:xfrm>
        <a:graphic>
          <a:graphicData uri="http://schemas.openxmlformats.org/drawingml/2006/table">
            <a:tbl>
              <a:tblPr/>
              <a:tblGrid>
                <a:gridCol w="1325880"/>
                <a:gridCol w="1325880"/>
                <a:gridCol w="1325880"/>
                <a:gridCol w="1325880"/>
                <a:gridCol w="132588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3">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President’s Job Performance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Gender</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Approve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Disapprove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No Opinion</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Total</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Male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 20   </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25</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Female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27</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Total</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47</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45</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8</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100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sp>
        <p:nvSpPr>
          <p:cNvPr id="4" name="Slide Number Placeholder 3"/>
          <p:cNvSpPr>
            <a:spLocks noGrp="1"/>
          </p:cNvSpPr>
          <p:nvPr>
            <p:ph type="sldNum" sz="quarter" idx="4"/>
          </p:nvPr>
        </p:nvSpPr>
        <p:spPr/>
        <p:txBody>
          <a:bodyPr/>
          <a:lstStyle/>
          <a:p>
            <a:fld id="{A9A949EE-02F8-4E24-B346-EA33FC0EA551}" type="slidenum">
              <a:rPr lang="en-US" smtClean="0"/>
              <a:t>18</a:t>
            </a:fld>
            <a:endParaRPr lang="en-US"/>
          </a:p>
        </p:txBody>
      </p:sp>
    </p:spTree>
    <p:extLst>
      <p:ext uri="{BB962C8B-B14F-4D97-AF65-F5344CB8AC3E}">
        <p14:creationId xmlns:p14="http://schemas.microsoft.com/office/powerpoint/2010/main" val="52426209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 calcmode="lin" valueType="num">
                                      <p:cBhvr additive="base">
                                        <p:cTn id="1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dirty="0" smtClean="0"/>
              <a:t>Example </a:t>
            </a:r>
            <a:r>
              <a:rPr lang="en-US" dirty="0" err="1" smtClean="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533400"/>
                <a:ext cx="8229600" cy="4495800"/>
              </a:xfrm>
            </p:spPr>
            <p:txBody>
              <a:bodyPr/>
              <a:lstStyle/>
              <a:p>
                <a:r>
                  <a:rPr lang="en-US" sz="2400" dirty="0" smtClean="0"/>
                  <a:t>Observed Counts:</a:t>
                </a:r>
              </a:p>
              <a:p>
                <a:endParaRPr lang="en-US" sz="2400" dirty="0" smtClean="0"/>
              </a:p>
              <a:p>
                <a:endParaRPr lang="en-US" sz="2400" dirty="0"/>
              </a:p>
              <a:p>
                <a:endParaRPr lang="en-US" sz="2400" dirty="0" smtClean="0"/>
              </a:p>
              <a:p>
                <a:endParaRPr lang="en-US" sz="2400" dirty="0"/>
              </a:p>
              <a:p>
                <a:endParaRPr lang="en-US" sz="1200" dirty="0" smtClean="0"/>
              </a:p>
              <a:p>
                <a:r>
                  <a:rPr lang="en-US" sz="2400" dirty="0" smtClean="0"/>
                  <a:t>Expected Counts</a:t>
                </a:r>
              </a:p>
              <a:p>
                <a:endParaRPr lang="en-US" sz="2400" dirty="0"/>
              </a:p>
              <a:p>
                <a:endParaRPr lang="en-US" sz="2400" dirty="0" smtClean="0"/>
              </a:p>
              <a:p>
                <a:endParaRPr lang="en-US" sz="2400" dirty="0"/>
              </a:p>
              <a:p>
                <a:endParaRPr lang="en-US" sz="2400" dirty="0" smtClean="0"/>
              </a:p>
              <a:p>
                <a:endParaRPr lang="en-US" sz="1800" dirty="0" smtClean="0"/>
              </a:p>
              <a:p>
                <a:r>
                  <a:rPr lang="en-US" sz="2000" dirty="0"/>
                  <a:t>T.S.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𝜒</m:t>
                        </m:r>
                      </m:e>
                      <m:sup>
                        <m:r>
                          <a:rPr lang="en-US" sz="2000" i="1">
                            <a:latin typeface="Cambria Math"/>
                          </a:rPr>
                          <m:t>2</m:t>
                        </m:r>
                      </m:sup>
                    </m:sSup>
                    <m:r>
                      <a:rPr lang="en-US" sz="2000" i="1">
                        <a:latin typeface="Cambria Math"/>
                      </a:rPr>
                      <m:t>=</m:t>
                    </m:r>
                    <m:nary>
                      <m:naryPr>
                        <m:chr m:val="∑"/>
                        <m:subHide m:val="on"/>
                        <m:supHide m:val="on"/>
                        <m:ctrlPr>
                          <a:rPr lang="en-US" sz="2000" i="1">
                            <a:latin typeface="Cambria Math" panose="02040503050406030204" pitchFamily="18" charset="0"/>
                          </a:rPr>
                        </m:ctrlPr>
                      </m:naryPr>
                      <m:sub/>
                      <m:sup/>
                      <m:e>
                        <m:nary>
                          <m:naryPr>
                            <m:chr m:val="∑"/>
                            <m:subHide m:val="on"/>
                            <m:supHide m:val="on"/>
                            <m:ctrlPr>
                              <a:rPr lang="en-US" sz="2000" i="1">
                                <a:latin typeface="Cambria Math" panose="02040503050406030204" pitchFamily="18" charset="0"/>
                              </a:rPr>
                            </m:ctrlPr>
                          </m:naryPr>
                          <m:sub/>
                          <m:sup/>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𝑂</m:t>
                                            </m:r>
                                          </m:e>
                                          <m:sub>
                                            <m:r>
                                              <a:rPr lang="en-US" sz="2000" i="1">
                                                <a:latin typeface="Cambria Math"/>
                                              </a:rPr>
                                              <m:t>𝑖𝑗</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𝐸</m:t>
                                            </m:r>
                                          </m:e>
                                          <m:sub>
                                            <m:r>
                                              <a:rPr lang="en-US" sz="2000" i="1">
                                                <a:latin typeface="Cambria Math"/>
                                              </a:rPr>
                                              <m:t>𝑖𝑗</m:t>
                                            </m:r>
                                          </m:sub>
                                        </m:sSub>
                                      </m:e>
                                    </m:d>
                                  </m:e>
                                  <m:sup>
                                    <m:r>
                                      <a:rPr lang="en-US" sz="2000" i="1">
                                        <a:latin typeface="Cambria Math"/>
                                      </a:rPr>
                                      <m:t>2</m:t>
                                    </m:r>
                                  </m:sup>
                                </m:sSup>
                              </m:num>
                              <m:den>
                                <m:sSub>
                                  <m:sSubPr>
                                    <m:ctrlPr>
                                      <a:rPr lang="en-US" sz="2000" i="1">
                                        <a:latin typeface="Cambria Math" panose="02040503050406030204" pitchFamily="18" charset="0"/>
                                      </a:rPr>
                                    </m:ctrlPr>
                                  </m:sSubPr>
                                  <m:e>
                                    <m:r>
                                      <a:rPr lang="en-US" sz="2000" i="1">
                                        <a:latin typeface="Cambria Math"/>
                                      </a:rPr>
                                      <m:t>𝐸</m:t>
                                    </m:r>
                                  </m:e>
                                  <m:sub>
                                    <m:r>
                                      <a:rPr lang="en-US" sz="2000" i="1">
                                        <a:latin typeface="Cambria Math"/>
                                      </a:rPr>
                                      <m:t>𝑖𝑗</m:t>
                                    </m:r>
                                  </m:sub>
                                </m:sSub>
                              </m:den>
                            </m:f>
                          </m:e>
                        </m:nary>
                      </m:e>
                    </m:nary>
                  </m:oMath>
                </a14:m>
                <a:r>
                  <a:rPr lang="en-US" sz="2000" dirty="0"/>
                  <a:t>= </a:t>
                </a:r>
                <a14:m>
                  <m:oMath xmlns:m="http://schemas.openxmlformats.org/officeDocument/2006/math">
                    <m:f>
                      <m:fPr>
                        <m:ctrlPr>
                          <a:rPr lang="en-US" sz="2000" i="1" dirty="0">
                            <a:latin typeface="Cambria Math" panose="02040503050406030204" pitchFamily="18" charset="0"/>
                          </a:rPr>
                        </m:ctrlPr>
                      </m:fPr>
                      <m:num>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a:rPr>
                                  <m:t>20−23.5</m:t>
                                </m:r>
                              </m:e>
                            </m:d>
                          </m:e>
                          <m:sup>
                            <m:r>
                              <a:rPr lang="en-US" sz="2000" i="1" dirty="0">
                                <a:latin typeface="Cambria Math"/>
                              </a:rPr>
                              <m:t>2</m:t>
                            </m:r>
                          </m:sup>
                        </m:sSup>
                      </m:num>
                      <m:den>
                        <m:r>
                          <a:rPr lang="en-US" sz="2000" i="1" dirty="0">
                            <a:latin typeface="Cambria Math"/>
                          </a:rPr>
                          <m:t>23.5</m:t>
                        </m:r>
                      </m:den>
                    </m:f>
                    <m:r>
                      <a:rPr lang="en-US" sz="2000" i="1" dirty="0">
                        <a:latin typeface="Cambria Math"/>
                      </a:rPr>
                      <m:t>+</m:t>
                    </m:r>
                    <m:f>
                      <m:fPr>
                        <m:ctrlPr>
                          <a:rPr lang="en-US" sz="2000" i="1" dirty="0">
                            <a:latin typeface="Cambria Math" panose="02040503050406030204" pitchFamily="18" charset="0"/>
                          </a:rPr>
                        </m:ctrlPr>
                      </m:fPr>
                      <m:num>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a:rPr>
                                  <m:t>25−22.5</m:t>
                                </m:r>
                              </m:e>
                            </m:d>
                          </m:e>
                          <m:sup>
                            <m:r>
                              <a:rPr lang="en-US" sz="2000" i="1" dirty="0">
                                <a:latin typeface="Cambria Math"/>
                              </a:rPr>
                              <m:t>2</m:t>
                            </m:r>
                          </m:sup>
                        </m:sSup>
                      </m:num>
                      <m:den>
                        <m:r>
                          <a:rPr lang="en-US" sz="2000" i="1" dirty="0">
                            <a:latin typeface="Cambria Math"/>
                          </a:rPr>
                          <m:t>22.5</m:t>
                        </m:r>
                      </m:den>
                    </m:f>
                    <m:r>
                      <a:rPr lang="en-US" sz="2000" i="1" dirty="0">
                        <a:latin typeface="Cambria Math"/>
                      </a:rPr>
                      <m:t>+</m:t>
                    </m:r>
                    <m:f>
                      <m:fPr>
                        <m:ctrlPr>
                          <a:rPr lang="en-US" sz="2000" i="1" dirty="0">
                            <a:latin typeface="Cambria Math" panose="02040503050406030204" pitchFamily="18" charset="0"/>
                          </a:rPr>
                        </m:ctrlPr>
                      </m:fPr>
                      <m:num>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a:rPr>
                                  <m:t>5−4</m:t>
                                </m:r>
                              </m:e>
                            </m:d>
                          </m:e>
                          <m:sup>
                            <m:r>
                              <a:rPr lang="en-US" sz="2000" i="1" dirty="0">
                                <a:latin typeface="Cambria Math"/>
                              </a:rPr>
                              <m:t>2</m:t>
                            </m:r>
                          </m:sup>
                        </m:sSup>
                      </m:num>
                      <m:den>
                        <m:r>
                          <a:rPr lang="en-US" sz="2000" i="1" dirty="0">
                            <a:latin typeface="Cambria Math"/>
                          </a:rPr>
                          <m:t>4</m:t>
                        </m:r>
                      </m:den>
                    </m:f>
                  </m:oMath>
                </a14:m>
                <a:endParaRPr lang="en-US" sz="2000" dirty="0"/>
              </a:p>
              <a:p>
                <a:pPr marL="0" indent="0">
                  <a:buNone/>
                </a:pPr>
                <a:r>
                  <a:rPr lang="en-US" sz="2000" dirty="0" smtClean="0"/>
                  <a:t>	                                         </a:t>
                </a:r>
                <a14:m>
                  <m:oMath xmlns:m="http://schemas.openxmlformats.org/officeDocument/2006/math">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a:rPr>
                                  <m:t>27−23.5</m:t>
                                </m:r>
                              </m:e>
                            </m:d>
                          </m:e>
                          <m:sup>
                            <m:r>
                              <a:rPr lang="en-US" sz="2000" i="1">
                                <a:latin typeface="Cambria Math"/>
                              </a:rPr>
                              <m:t>2</m:t>
                            </m:r>
                          </m:sup>
                        </m:sSup>
                      </m:num>
                      <m:den>
                        <m:r>
                          <a:rPr lang="en-US" sz="2000" i="1">
                            <a:latin typeface="Cambria Math"/>
                          </a:rPr>
                          <m:t>23.5</m:t>
                        </m:r>
                      </m:den>
                    </m:f>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a:rPr>
                                  <m:t>20−22.5</m:t>
                                </m:r>
                              </m:e>
                            </m:d>
                          </m:e>
                          <m:sup>
                            <m:r>
                              <a:rPr lang="en-US" sz="2000" i="1">
                                <a:latin typeface="Cambria Math"/>
                              </a:rPr>
                              <m:t>2</m:t>
                            </m:r>
                          </m:sup>
                        </m:sSup>
                      </m:num>
                      <m:den>
                        <m:r>
                          <a:rPr lang="en-US" sz="2000" i="1">
                            <a:latin typeface="Cambria Math"/>
                          </a:rPr>
                          <m:t>22.5</m:t>
                        </m:r>
                      </m:den>
                    </m:f>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a:rPr>
                                  <m:t>3−4</m:t>
                                </m:r>
                              </m:e>
                            </m:d>
                          </m:e>
                          <m:sup>
                            <m:r>
                              <a:rPr lang="en-US" sz="2000" i="1">
                                <a:latin typeface="Cambria Math"/>
                              </a:rPr>
                              <m:t>2</m:t>
                            </m:r>
                          </m:sup>
                        </m:sSup>
                      </m:num>
                      <m:den>
                        <m:r>
                          <a:rPr lang="en-US" sz="2000" i="1">
                            <a:latin typeface="Cambria Math"/>
                          </a:rPr>
                          <m:t>4</m:t>
                        </m:r>
                      </m:den>
                    </m:f>
                    <m:r>
                      <a:rPr lang="en-US" sz="2000" b="0" i="1" smtClean="0">
                        <a:latin typeface="Cambria Math" panose="02040503050406030204" pitchFamily="18" charset="0"/>
                      </a:rPr>
                      <m:t>=2.098</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533400"/>
                <a:ext cx="8229600" cy="4495800"/>
              </a:xfrm>
              <a:blipFill rotWithShape="0">
                <a:blip r:embed="rId2"/>
                <a:stretch>
                  <a:fillRect l="-1037" t="-950" b="-38670"/>
                </a:stretch>
              </a:blipFill>
            </p:spPr>
            <p:txBody>
              <a:bodyPr/>
              <a:lstStyle/>
              <a:p>
                <a:r>
                  <a:rPr lang="en-US">
                    <a:noFill/>
                  </a:rPr>
                  <a:t> </a:t>
                </a:r>
              </a:p>
            </p:txBody>
          </p:sp>
        </mc:Fallback>
      </mc:AlternateContent>
      <p:graphicFrame>
        <p:nvGraphicFramePr>
          <p:cNvPr id="11" name="Table 10"/>
          <p:cNvGraphicFramePr>
            <a:graphicFrameLocks noGrp="1"/>
          </p:cNvGraphicFramePr>
          <p:nvPr>
            <p:extLst>
              <p:ext uri="{D42A27DB-BD31-4B8C-83A1-F6EECF244321}">
                <p14:modId xmlns:p14="http://schemas.microsoft.com/office/powerpoint/2010/main" val="2414817646"/>
              </p:ext>
            </p:extLst>
          </p:nvPr>
        </p:nvGraphicFramePr>
        <p:xfrm>
          <a:off x="1524000" y="990600"/>
          <a:ext cx="6629400" cy="1849120"/>
        </p:xfrm>
        <a:graphic>
          <a:graphicData uri="http://schemas.openxmlformats.org/drawingml/2006/table">
            <a:tbl>
              <a:tblPr/>
              <a:tblGrid>
                <a:gridCol w="1325880"/>
                <a:gridCol w="1325880"/>
                <a:gridCol w="1325880"/>
                <a:gridCol w="1325880"/>
                <a:gridCol w="132588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3">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President’s Job Performance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Gender</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Approve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Disapprove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No Opinion</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Total</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Male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 20   </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25</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Female</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27</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Total</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47</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45</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8</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100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3835275031"/>
                  </p:ext>
                </p:extLst>
              </p:nvPr>
            </p:nvGraphicFramePr>
            <p:xfrm>
              <a:off x="1524000" y="3429000"/>
              <a:ext cx="6705600" cy="2043812"/>
            </p:xfrm>
            <a:graphic>
              <a:graphicData uri="http://schemas.openxmlformats.org/drawingml/2006/table">
                <a:tbl>
                  <a:tblPr/>
                  <a:tblGrid>
                    <a:gridCol w="1490133"/>
                    <a:gridCol w="1788160"/>
                    <a:gridCol w="1862667"/>
                    <a:gridCol w="1564640"/>
                  </a:tblGrid>
                  <a:tr h="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3">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President’s Job Performance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Gender</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Approve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Disapprove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No Opinion</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Male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a:rPr>
                                          <m:t>47</m:t>
                                        </m:r>
                                      </m:e>
                                    </m:d>
                                    <m:d>
                                      <m:dPr>
                                        <m:ctrlPr>
                                          <a:rPr lang="en-US" sz="1600" b="0" i="1" smtClean="0">
                                            <a:latin typeface="Cambria Math" panose="02040503050406030204" pitchFamily="18" charset="0"/>
                                          </a:rPr>
                                        </m:ctrlPr>
                                      </m:dPr>
                                      <m:e>
                                        <m:r>
                                          <a:rPr lang="en-US" sz="1600" b="0" i="1" smtClean="0">
                                            <a:latin typeface="Cambria Math"/>
                                          </a:rPr>
                                          <m:t>50</m:t>
                                        </m:r>
                                      </m:e>
                                    </m:d>
                                  </m:num>
                                  <m:den>
                                    <m:r>
                                      <a:rPr lang="en-US" sz="1600" b="0" i="1" smtClean="0">
                                        <a:latin typeface="Cambria Math"/>
                                      </a:rPr>
                                      <m:t>100</m:t>
                                    </m:r>
                                  </m:den>
                                </m:f>
                                <m:r>
                                  <a:rPr lang="en-US" sz="1600" b="0" i="1" smtClean="0">
                                    <a:latin typeface="Cambria Math"/>
                                  </a:rPr>
                                  <m:t>=23.5</m:t>
                                </m:r>
                              </m:oMath>
                            </m:oMathPara>
                          </a14:m>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a:rPr>
                                          <m:t>45</m:t>
                                        </m:r>
                                      </m:e>
                                    </m:d>
                                    <m:d>
                                      <m:dPr>
                                        <m:ctrlPr>
                                          <a:rPr lang="en-US" sz="1600" b="0" i="1" smtClean="0">
                                            <a:latin typeface="Cambria Math" panose="02040503050406030204" pitchFamily="18" charset="0"/>
                                          </a:rPr>
                                        </m:ctrlPr>
                                      </m:dPr>
                                      <m:e>
                                        <m:r>
                                          <a:rPr lang="en-US" sz="1600" b="0" i="1" smtClean="0">
                                            <a:latin typeface="Cambria Math"/>
                                          </a:rPr>
                                          <m:t>50</m:t>
                                        </m:r>
                                      </m:e>
                                    </m:d>
                                  </m:num>
                                  <m:den>
                                    <m:r>
                                      <a:rPr lang="en-US" sz="1600" b="0" i="1" smtClean="0">
                                        <a:latin typeface="Cambria Math"/>
                                      </a:rPr>
                                      <m:t>100</m:t>
                                    </m:r>
                                  </m:den>
                                </m:f>
                                <m:r>
                                  <a:rPr lang="en-US" sz="1600" b="0" i="1" smtClean="0">
                                    <a:latin typeface="Cambria Math"/>
                                  </a:rPr>
                                  <m:t>=22.5</m:t>
                                </m:r>
                              </m:oMath>
                            </m:oMathPara>
                          </a14:m>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a:rPr>
                                          <m:t>8</m:t>
                                        </m:r>
                                      </m:e>
                                    </m:d>
                                    <m:d>
                                      <m:dPr>
                                        <m:ctrlPr>
                                          <a:rPr lang="en-US" sz="1600" b="0" i="1" smtClean="0">
                                            <a:latin typeface="Cambria Math" panose="02040503050406030204" pitchFamily="18" charset="0"/>
                                          </a:rPr>
                                        </m:ctrlPr>
                                      </m:dPr>
                                      <m:e>
                                        <m:r>
                                          <a:rPr lang="en-US" sz="1600" b="0" i="1" smtClean="0">
                                            <a:latin typeface="Cambria Math"/>
                                          </a:rPr>
                                          <m:t>50</m:t>
                                        </m:r>
                                      </m:e>
                                    </m:d>
                                  </m:num>
                                  <m:den>
                                    <m:r>
                                      <a:rPr lang="en-US" sz="1600" b="0" i="1" smtClean="0">
                                        <a:latin typeface="Cambria Math"/>
                                      </a:rPr>
                                      <m:t>100</m:t>
                                    </m:r>
                                  </m:den>
                                </m:f>
                                <m:r>
                                  <a:rPr lang="en-US" sz="1600" b="0" i="1" smtClean="0">
                                    <a:latin typeface="Cambria Math"/>
                                  </a:rPr>
                                  <m:t>=4</m:t>
                                </m:r>
                              </m:oMath>
                            </m:oMathPara>
                          </a14:m>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119767">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Female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a:rPr>
                                          <m:t>47</m:t>
                                        </m:r>
                                      </m:e>
                                    </m:d>
                                    <m:d>
                                      <m:dPr>
                                        <m:ctrlPr>
                                          <a:rPr lang="en-US" sz="1600" b="0" i="1" smtClean="0">
                                            <a:latin typeface="Cambria Math" panose="02040503050406030204" pitchFamily="18" charset="0"/>
                                          </a:rPr>
                                        </m:ctrlPr>
                                      </m:dPr>
                                      <m:e>
                                        <m:r>
                                          <a:rPr lang="en-US" sz="1600" b="0" i="1" smtClean="0">
                                            <a:latin typeface="Cambria Math"/>
                                          </a:rPr>
                                          <m:t>50</m:t>
                                        </m:r>
                                      </m:e>
                                    </m:d>
                                  </m:num>
                                  <m:den>
                                    <m:r>
                                      <a:rPr lang="en-US" sz="1600" b="0" i="1" smtClean="0">
                                        <a:latin typeface="Cambria Math"/>
                                      </a:rPr>
                                      <m:t>100</m:t>
                                    </m:r>
                                  </m:den>
                                </m:f>
                                <m:r>
                                  <a:rPr lang="en-US" sz="1600" b="0" i="1" smtClean="0">
                                    <a:latin typeface="Cambria Math"/>
                                  </a:rPr>
                                  <m:t>=23.5</m:t>
                                </m:r>
                              </m:oMath>
                            </m:oMathPara>
                          </a14:m>
                          <a:endParaRPr lang="en-US" sz="1600" dirty="0"/>
                        </a:p>
                        <a:p>
                          <a:pPr algn="ct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a:rPr>
                                          <m:t>45</m:t>
                                        </m:r>
                                      </m:e>
                                    </m:d>
                                    <m:d>
                                      <m:dPr>
                                        <m:ctrlPr>
                                          <a:rPr lang="en-US" sz="1600" b="0" i="1" smtClean="0">
                                            <a:latin typeface="Cambria Math" panose="02040503050406030204" pitchFamily="18" charset="0"/>
                                          </a:rPr>
                                        </m:ctrlPr>
                                      </m:dPr>
                                      <m:e>
                                        <m:r>
                                          <a:rPr lang="en-US" sz="1600" b="0" i="1" smtClean="0">
                                            <a:latin typeface="Cambria Math"/>
                                          </a:rPr>
                                          <m:t>50</m:t>
                                        </m:r>
                                      </m:e>
                                    </m:d>
                                  </m:num>
                                  <m:den>
                                    <m:r>
                                      <a:rPr lang="en-US" sz="1600" b="0" i="1" smtClean="0">
                                        <a:latin typeface="Cambria Math"/>
                                      </a:rPr>
                                      <m:t>100</m:t>
                                    </m:r>
                                  </m:den>
                                </m:f>
                                <m:r>
                                  <a:rPr lang="en-US" sz="1600" b="0" i="1" smtClean="0">
                                    <a:latin typeface="Cambria Math"/>
                                  </a:rPr>
                                  <m:t>=22.5</m:t>
                                </m:r>
                              </m:oMath>
                            </m:oMathPara>
                          </a14:m>
                          <a:endParaRPr lang="en-US" sz="1600" dirty="0"/>
                        </a:p>
                        <a:p>
                          <a:pPr algn="ct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a:rPr>
                                          <m:t>8</m:t>
                                        </m:r>
                                      </m:e>
                                    </m:d>
                                    <m:d>
                                      <m:dPr>
                                        <m:ctrlPr>
                                          <a:rPr lang="en-US" sz="1600" b="0" i="1" smtClean="0">
                                            <a:latin typeface="Cambria Math" panose="02040503050406030204" pitchFamily="18" charset="0"/>
                                          </a:rPr>
                                        </m:ctrlPr>
                                      </m:dPr>
                                      <m:e>
                                        <m:r>
                                          <a:rPr lang="en-US" sz="1600" b="0" i="1" smtClean="0">
                                            <a:latin typeface="Cambria Math"/>
                                          </a:rPr>
                                          <m:t>50</m:t>
                                        </m:r>
                                      </m:e>
                                    </m:d>
                                  </m:num>
                                  <m:den>
                                    <m:r>
                                      <a:rPr lang="en-US" sz="1600" b="0" i="1" smtClean="0">
                                        <a:latin typeface="Cambria Math"/>
                                      </a:rPr>
                                      <m:t>100</m:t>
                                    </m:r>
                                  </m:den>
                                </m:f>
                                <m:r>
                                  <a:rPr lang="en-US" sz="1600" b="0" i="1" smtClean="0">
                                    <a:latin typeface="Cambria Math"/>
                                  </a:rPr>
                                  <m:t>=4</m:t>
                                </m:r>
                              </m:oMath>
                            </m:oMathPara>
                          </a14:m>
                          <a:endParaRPr lang="en-US" sz="1600" dirty="0"/>
                        </a:p>
                        <a:p>
                          <a:pPr algn="ct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3835275031"/>
                  </p:ext>
                </p:extLst>
              </p:nvPr>
            </p:nvGraphicFramePr>
            <p:xfrm>
              <a:off x="1524000" y="3429000"/>
              <a:ext cx="6705600" cy="2043812"/>
            </p:xfrm>
            <a:graphic>
              <a:graphicData uri="http://schemas.openxmlformats.org/drawingml/2006/table">
                <a:tbl>
                  <a:tblPr/>
                  <a:tblGrid>
                    <a:gridCol w="1490133"/>
                    <a:gridCol w="1788160"/>
                    <a:gridCol w="1862667"/>
                    <a:gridCol w="1564640"/>
                  </a:tblGrid>
                  <a:tr h="33528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3">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President’s Job Performance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28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Gender</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Approve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Disapprove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No Opinion</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564706">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Male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83673" t="-120430" r="-192177" b="-145161"/>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77049" t="-120430" r="-85246" b="-145161"/>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28794" t="-120430" r="-1167" b="-145161"/>
                          </a:stretch>
                        </a:blipFill>
                      </a:tcPr>
                    </a:tc>
                  </a:tr>
                  <a:tr h="808546">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dirty="0" smtClean="0"/>
                            <a:t>Female</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83673" t="-154135" r="-192177" b="-1504"/>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77049" t="-154135" r="-85246" b="-1504"/>
                          </a:stretch>
                        </a:blipFill>
                      </a:tcPr>
                    </a:tc>
                    <a:tc>
                      <a:txBody>
                        <a:bodyPr/>
                        <a:lstStyle/>
                        <a:p>
                          <a:endParaRPr 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28794" t="-154135" r="-1167" b="-1504"/>
                          </a:stretch>
                        </a:blipFill>
                      </a:tcPr>
                    </a:tc>
                  </a:tr>
                </a:tbl>
              </a:graphicData>
            </a:graphic>
          </p:graphicFrame>
        </mc:Fallback>
      </mc:AlternateContent>
      <p:sp>
        <p:nvSpPr>
          <p:cNvPr id="4" name="Slide Number Placeholder 3"/>
          <p:cNvSpPr>
            <a:spLocks noGrp="1"/>
          </p:cNvSpPr>
          <p:nvPr>
            <p:ph type="sldNum" sz="quarter" idx="4"/>
          </p:nvPr>
        </p:nvSpPr>
        <p:spPr>
          <a:xfrm>
            <a:off x="7086600" y="6569075"/>
            <a:ext cx="2057400" cy="365125"/>
          </a:xfrm>
        </p:spPr>
        <p:txBody>
          <a:bodyPr/>
          <a:lstStyle/>
          <a:p>
            <a:fld id="{A9A949EE-02F8-4E24-B346-EA33FC0EA551}" type="slidenum">
              <a:rPr lang="en-US" smtClean="0"/>
              <a:t>19</a:t>
            </a:fld>
            <a:endParaRPr lang="en-US" dirty="0"/>
          </a:p>
        </p:txBody>
      </p:sp>
    </p:spTree>
    <p:extLst>
      <p:ext uri="{BB962C8B-B14F-4D97-AF65-F5344CB8AC3E}">
        <p14:creationId xmlns:p14="http://schemas.microsoft.com/office/powerpoint/2010/main" val="39567369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500"/>
                                        <p:tgtEl>
                                          <p:spTgt spid="3">
                                            <p:txEl>
                                              <p:pRg st="12" end="1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3" end="13"/>
                                            </p:txEl>
                                          </p:spTgt>
                                        </p:tgtEl>
                                        <p:attrNameLst>
                                          <p:attrName>style.visibility</p:attrName>
                                        </p:attrNameLst>
                                      </p:cBhvr>
                                      <p:to>
                                        <p:strVal val="visible"/>
                                      </p:to>
                                    </p:set>
                                    <p:animEffect transition="in" filter="fade">
                                      <p:cBhvr>
                                        <p:cTn id="2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Inference for more than </a:t>
            </a:r>
            <a:r>
              <a:rPr lang="en-US" dirty="0" smtClean="0"/>
              <a:t/>
            </a:r>
            <a:br>
              <a:rPr lang="en-US" dirty="0" smtClean="0"/>
            </a:br>
            <a:r>
              <a:rPr lang="en-US" dirty="0" smtClean="0"/>
              <a:t>two </a:t>
            </a:r>
            <a:r>
              <a:rPr lang="en-US" dirty="0"/>
              <a:t>proportions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14400"/>
                <a:ext cx="8153400" cy="4495800"/>
              </a:xfrm>
            </p:spPr>
            <p:txBody>
              <a:bodyPr/>
              <a:lstStyle/>
              <a:p>
                <a:r>
                  <a:rPr lang="en-US" sz="2400" b="1" dirty="0" smtClean="0"/>
                  <a:t>Chi-Square  Goodness of Fit Test</a:t>
                </a:r>
                <a:endParaRPr lang="en-US" sz="2400" dirty="0"/>
              </a:p>
              <a:p>
                <a:endParaRPr lang="en-US" sz="2400" b="1" dirty="0"/>
              </a:p>
              <a:p>
                <a:pPr marL="0" indent="0">
                  <a:buNone/>
                </a:pPr>
                <a:r>
                  <a:rPr lang="en-US" sz="2400" dirty="0"/>
                  <a:t>	</a:t>
                </a:r>
              </a:p>
              <a:p>
                <a:pPr marL="0" indent="0">
                  <a:buNone/>
                </a:pPr>
                <a:r>
                  <a:rPr lang="en-US" sz="2400" dirty="0"/>
                  <a:t>	</a:t>
                </a:r>
              </a:p>
              <a:p>
                <a:endParaRPr lang="en-US" sz="2400" i="1" dirty="0">
                  <a:latin typeface="Cambria Math"/>
                </a:endParaRPr>
              </a:p>
              <a:p>
                <a:endParaRPr lang="en-US" sz="2400" i="1" dirty="0">
                  <a:latin typeface="Cambria Math"/>
                </a:endParaRPr>
              </a:p>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1</m:t>
                        </m:r>
                      </m:sub>
                    </m:sSub>
                    <m:r>
                      <a:rPr lang="en-US" sz="2400" i="1">
                        <a:latin typeface="Cambria Math"/>
                      </a:rPr>
                      <m:t>=</m:t>
                    </m:r>
                    <m:sSubSup>
                      <m:sSubSupPr>
                        <m:ctrlPr>
                          <a:rPr lang="en-US" sz="2400" i="1">
                            <a:latin typeface="Cambria Math" panose="02040503050406030204" pitchFamily="18" charset="0"/>
                          </a:rPr>
                        </m:ctrlPr>
                      </m:sSubSupPr>
                      <m:e>
                        <m:r>
                          <a:rPr lang="en-US" sz="2400" i="1">
                            <a:latin typeface="Cambria Math"/>
                          </a:rPr>
                          <m:t>𝜋</m:t>
                        </m:r>
                      </m:e>
                      <m:sub>
                        <m:r>
                          <a:rPr lang="en-US" sz="2400" i="1">
                            <a:latin typeface="Cambria Math"/>
                          </a:rPr>
                          <m:t>1</m:t>
                        </m:r>
                      </m:sub>
                      <m:sup>
                        <m:r>
                          <a:rPr lang="en-US" sz="2400" i="1">
                            <a:latin typeface="Cambria Math"/>
                          </a:rPr>
                          <m:t>0</m:t>
                        </m:r>
                      </m:sup>
                    </m:sSub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2</m:t>
                        </m:r>
                      </m:sub>
                    </m:sSub>
                    <m:r>
                      <a:rPr lang="en-US" sz="2400" i="1">
                        <a:latin typeface="Cambria Math"/>
                      </a:rPr>
                      <m:t>=</m:t>
                    </m:r>
                    <m:sSubSup>
                      <m:sSubSupPr>
                        <m:ctrlPr>
                          <a:rPr lang="en-US" sz="2400" i="1">
                            <a:latin typeface="Cambria Math" panose="02040503050406030204" pitchFamily="18" charset="0"/>
                          </a:rPr>
                        </m:ctrlPr>
                      </m:sSubSupPr>
                      <m:e>
                        <m:r>
                          <a:rPr lang="en-US" sz="2400" i="1">
                            <a:latin typeface="Cambria Math"/>
                          </a:rPr>
                          <m:t>𝜋</m:t>
                        </m:r>
                      </m:e>
                      <m:sub>
                        <m:r>
                          <a:rPr lang="en-US" sz="2400" i="1">
                            <a:latin typeface="Cambria Math"/>
                          </a:rPr>
                          <m:t>2</m:t>
                        </m:r>
                      </m:sub>
                      <m:sup>
                        <m:r>
                          <a:rPr lang="en-US" sz="2400" i="1">
                            <a:latin typeface="Cambria Math"/>
                          </a:rPr>
                          <m:t>0</m:t>
                        </m:r>
                      </m:sup>
                    </m:sSubSup>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𝑘</m:t>
                        </m:r>
                      </m:sub>
                    </m:sSub>
                    <m:r>
                      <a:rPr lang="en-US" sz="2400" i="1">
                        <a:latin typeface="Cambria Math"/>
                      </a:rPr>
                      <m:t>=</m:t>
                    </m:r>
                    <m:sSubSup>
                      <m:sSubSupPr>
                        <m:ctrlPr>
                          <a:rPr lang="en-US" sz="2400" i="1">
                            <a:latin typeface="Cambria Math" panose="02040503050406030204" pitchFamily="18" charset="0"/>
                          </a:rPr>
                        </m:ctrlPr>
                      </m:sSubSupPr>
                      <m:e>
                        <m:r>
                          <a:rPr lang="en-US" sz="2400" i="1">
                            <a:latin typeface="Cambria Math"/>
                          </a:rPr>
                          <m:t>𝜋</m:t>
                        </m:r>
                      </m:e>
                      <m:sub>
                        <m:r>
                          <a:rPr lang="en-US" sz="2400" i="1">
                            <a:latin typeface="Cambria Math"/>
                          </a:rPr>
                          <m:t>𝑘</m:t>
                        </m:r>
                      </m:sub>
                      <m:sup>
                        <m:r>
                          <a:rPr lang="en-US" sz="2400" i="1">
                            <a:latin typeface="Cambria Math"/>
                          </a:rPr>
                          <m:t>0</m:t>
                        </m:r>
                      </m:sup>
                    </m:sSubSup>
                  </m:oMath>
                </a14:m>
                <a:r>
                  <a:rPr lang="en-US" sz="2400" dirty="0"/>
                  <a:t> </a:t>
                </a:r>
              </a:p>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𝑎</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m:t>
                        </m:r>
                      </m:sub>
                    </m:sSub>
                    <m:r>
                      <a:rPr lang="en-US" sz="2400" i="1">
                        <a:latin typeface="Cambria Math"/>
                      </a:rPr>
                      <m:t>≠</m:t>
                    </m:r>
                    <m:sSubSup>
                      <m:sSubSupPr>
                        <m:ctrlPr>
                          <a:rPr lang="en-US" sz="2400" i="1">
                            <a:latin typeface="Cambria Math" panose="02040503050406030204" pitchFamily="18" charset="0"/>
                          </a:rPr>
                        </m:ctrlPr>
                      </m:sSubSupPr>
                      <m:e>
                        <m:r>
                          <a:rPr lang="en-US" sz="2400" i="1">
                            <a:latin typeface="Cambria Math"/>
                          </a:rPr>
                          <m:t>𝜋</m:t>
                        </m:r>
                      </m:e>
                      <m:sub>
                        <m:r>
                          <a:rPr lang="en-US" sz="2400" i="1">
                            <a:latin typeface="Cambria Math"/>
                          </a:rPr>
                          <m:t>𝑖</m:t>
                        </m:r>
                      </m:sub>
                      <m:sup>
                        <m:r>
                          <a:rPr lang="en-US" sz="2400" i="1">
                            <a:latin typeface="Cambria Math"/>
                          </a:rPr>
                          <m:t>0</m:t>
                        </m:r>
                      </m:sup>
                    </m:sSubSup>
                  </m:oMath>
                </a14:m>
                <a:r>
                  <a:rPr lang="en-US" sz="2400" dirty="0"/>
                  <a:t> for some </a:t>
                </a:r>
                <a14:m>
                  <m:oMath xmlns:m="http://schemas.openxmlformats.org/officeDocument/2006/math">
                    <m:r>
                      <a:rPr lang="en-US" sz="2400" i="1">
                        <a:latin typeface="Cambria Math"/>
                      </a:rPr>
                      <m:t>𝑖</m:t>
                    </m:r>
                  </m:oMath>
                </a14:m>
                <a:endParaRPr lang="en-US" sz="2400" dirty="0"/>
              </a:p>
              <a:p>
                <a:endParaRPr lang="en-US" sz="1200" dirty="0" smtClean="0"/>
              </a:p>
              <a:p>
                <a:r>
                  <a:rPr lang="en-US" sz="2400" dirty="0" smtClean="0">
                    <a:solidFill>
                      <a:srgbClr val="800000"/>
                    </a:solidFill>
                  </a:rPr>
                  <a:t>Assumption</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r>
                      <a:rPr lang="en-US" sz="2400" i="1">
                        <a:latin typeface="Cambria Math"/>
                      </a:rPr>
                      <m:t>≥5</m:t>
                    </m:r>
                  </m:oMath>
                </a14:m>
                <a:r>
                  <a:rPr lang="en-US" sz="2400" dirty="0" smtClean="0"/>
                  <a:t>, for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𝑘</m:t>
                    </m:r>
                  </m:oMath>
                </a14:m>
                <a:endParaRPr lang="en-US" sz="2400" dirty="0" smtClean="0"/>
              </a:p>
              <a:p>
                <a:pPr lvl="1"/>
                <a:r>
                  <a:rPr lang="en-US" sz="1800" dirty="0" smtClean="0"/>
                  <a:t>No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𝐸</m:t>
                        </m:r>
                      </m:e>
                      <m:sub>
                        <m:r>
                          <a:rPr lang="en-US" sz="1800" i="1">
                            <a:latin typeface="Cambria Math"/>
                          </a:rPr>
                          <m:t>𝑖</m:t>
                        </m:r>
                      </m:sub>
                    </m:sSub>
                  </m:oMath>
                </a14:m>
                <a:r>
                  <a:rPr lang="en-US" sz="1800" dirty="0" smtClean="0"/>
                  <a:t> is less than </a:t>
                </a:r>
                <a14:m>
                  <m:oMath xmlns:m="http://schemas.openxmlformats.org/officeDocument/2006/math">
                    <m:r>
                      <a:rPr lang="en-US" sz="1600" i="1" dirty="0" smtClean="0">
                        <a:latin typeface="Cambria Math" panose="02040503050406030204" pitchFamily="18" charset="0"/>
                      </a:rPr>
                      <m:t>1</m:t>
                    </m:r>
                  </m:oMath>
                </a14:m>
                <a:r>
                  <a:rPr lang="en-US" sz="1800" dirty="0" smtClean="0"/>
                  <a:t>, and nor more than </a:t>
                </a:r>
                <a14:m>
                  <m:oMath xmlns:m="http://schemas.openxmlformats.org/officeDocument/2006/math">
                    <m:r>
                      <a:rPr lang="en-US" sz="1600" i="1" dirty="0" smtClean="0">
                        <a:latin typeface="Cambria Math" panose="02040503050406030204" pitchFamily="18" charset="0"/>
                      </a:rPr>
                      <m:t>20%</m:t>
                    </m:r>
                  </m:oMath>
                </a14:m>
                <a:r>
                  <a:rPr lang="en-US" sz="1800" dirty="0" smtClean="0"/>
                  <a:t>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𝐸</m:t>
                        </m:r>
                      </m:e>
                      <m:sub>
                        <m:r>
                          <a:rPr lang="en-US" sz="1800" i="1">
                            <a:latin typeface="Cambria Math"/>
                          </a:rPr>
                          <m:t>𝑖</m:t>
                        </m:r>
                      </m:sub>
                    </m:sSub>
                  </m:oMath>
                </a14:m>
                <a:r>
                  <a:rPr lang="en-US" sz="1800" dirty="0" smtClean="0"/>
                  <a:t>s are less </a:t>
                </a:r>
                <a:r>
                  <a:rPr lang="en-US" sz="1800" dirty="0"/>
                  <a:t>than </a:t>
                </a:r>
                <a14:m>
                  <m:oMath xmlns:m="http://schemas.openxmlformats.org/officeDocument/2006/math">
                    <m:r>
                      <a:rPr lang="en-US" sz="1600" i="1" dirty="0" smtClean="0">
                        <a:latin typeface="Cambria Math" panose="02040503050406030204" pitchFamily="18" charset="0"/>
                      </a:rPr>
                      <m:t>5</m:t>
                    </m:r>
                  </m:oMath>
                </a14:m>
                <a:r>
                  <a:rPr lang="en-US" sz="1800" dirty="0"/>
                  <a:t> (</a:t>
                </a:r>
                <a:r>
                  <a:rPr lang="en-US" sz="1400" dirty="0" smtClean="0">
                    <a:solidFill>
                      <a:srgbClr val="800000"/>
                    </a:solidFill>
                  </a:rPr>
                  <a:t>Cochran Suggestion</a:t>
                </a:r>
                <a:r>
                  <a:rPr lang="en-US" sz="1800" dirty="0" smtClean="0"/>
                  <a:t>)</a:t>
                </a:r>
                <a:endParaRPr lang="en-US" sz="1050" dirty="0" smtClean="0"/>
              </a:p>
              <a:p>
                <a:r>
                  <a:rPr lang="en-US" sz="2400" dirty="0" smtClean="0">
                    <a:solidFill>
                      <a:srgbClr val="800000"/>
                    </a:solidFill>
                  </a:rPr>
                  <a:t>T.S</a:t>
                </a:r>
                <a:r>
                  <a:rPr lang="en-US" sz="2400" dirty="0">
                    <a:solidFill>
                      <a:srgbClr val="800000"/>
                    </a:solidFill>
                  </a:rPr>
                  <a:t>.</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m:t>
                    </m:r>
                    <m:nary>
                      <m:naryPr>
                        <m:chr m:val="∑"/>
                        <m:subHide m:val="on"/>
                        <m:supHide m:val="on"/>
                        <m:ctrlPr>
                          <a:rPr lang="en-US" sz="2400" i="1">
                            <a:latin typeface="Cambria Math" panose="02040503050406030204" pitchFamily="18" charset="0"/>
                          </a:rPr>
                        </m:ctrlPr>
                      </m:naryPr>
                      <m:sub/>
                      <m:sup/>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𝑂</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e>
                                </m:d>
                              </m:e>
                              <m:sup>
                                <m:r>
                                  <a:rPr lang="en-US" sz="2400" i="1">
                                    <a:latin typeface="Cambria Math"/>
                                  </a:rPr>
                                  <m:t>2</m:t>
                                </m:r>
                              </m:sup>
                            </m:sSup>
                          </m:num>
                          <m:den>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den>
                        </m:f>
                      </m:e>
                    </m:nary>
                  </m:oMath>
                </a14:m>
                <a:endParaRPr lang="en-US" sz="2400" dirty="0"/>
              </a:p>
              <a:p>
                <a:endParaRPr lang="en-US" sz="1050" dirty="0" smtClean="0"/>
              </a:p>
              <a:p>
                <a:r>
                  <a:rPr lang="en-US" sz="2400" dirty="0" smtClean="0">
                    <a:solidFill>
                      <a:srgbClr val="800000"/>
                    </a:solidFill>
                  </a:rPr>
                  <a:t>Decision Rule</a:t>
                </a:r>
                <a:r>
                  <a:rPr lang="en-US" sz="2400" dirty="0" smtClean="0"/>
                  <a:t>: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smtClean="0"/>
                  <a:t>, if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m:t>
                    </m:r>
                    <m:sSubSup>
                      <m:sSubSupPr>
                        <m:ctrlPr>
                          <a:rPr lang="en-US" sz="2400" i="1">
                            <a:latin typeface="Cambria Math" panose="02040503050406030204" pitchFamily="18" charset="0"/>
                          </a:rPr>
                        </m:ctrlPr>
                      </m:sSubSupPr>
                      <m:e>
                        <m:r>
                          <a:rPr lang="en-US" sz="2400" i="1">
                            <a:latin typeface="Cambria Math"/>
                          </a:rPr>
                          <m:t>𝜒</m:t>
                        </m:r>
                      </m:e>
                      <m:sub>
                        <m:r>
                          <a:rPr lang="en-US" sz="2400" i="1">
                            <a:latin typeface="Cambria Math"/>
                          </a:rPr>
                          <m:t>𝛼</m:t>
                        </m:r>
                      </m:sub>
                      <m:sup>
                        <m:r>
                          <a:rPr lang="en-US" sz="2400" i="1">
                            <a:latin typeface="Cambria Math"/>
                          </a:rPr>
                          <m:t>2</m:t>
                        </m:r>
                      </m:sup>
                    </m:sSubSup>
                  </m:oMath>
                </a14:m>
                <a:r>
                  <a:rPr lang="en-US" sz="2400" dirty="0"/>
                  <a:t>  </a:t>
                </a:r>
                <a14:m>
                  <m:oMath xmlns:m="http://schemas.openxmlformats.org/officeDocument/2006/math">
                    <m:r>
                      <a:rPr lang="en-US" sz="2400" i="1" dirty="0">
                        <a:latin typeface="Cambria Math"/>
                      </a:rPr>
                      <m:t>(</m:t>
                    </m:r>
                    <m:r>
                      <a:rPr lang="en-US" sz="2400" i="1" dirty="0">
                        <a:latin typeface="Cambria Math"/>
                      </a:rPr>
                      <m:t>𝑑𝑓</m:t>
                    </m:r>
                    <m:r>
                      <a:rPr lang="en-US" sz="2400" i="1" dirty="0">
                        <a:latin typeface="Cambria Math"/>
                      </a:rPr>
                      <m:t>=</m:t>
                    </m:r>
                    <m:r>
                      <a:rPr lang="en-US" sz="2400" i="1" dirty="0">
                        <a:latin typeface="Cambria Math"/>
                      </a:rPr>
                      <m:t>𝑘</m:t>
                    </m:r>
                    <m:r>
                      <a:rPr lang="en-US" sz="2400" i="1" dirty="0">
                        <a:latin typeface="Cambria Math"/>
                      </a:rPr>
                      <m:t>−1)</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14400"/>
                <a:ext cx="8153400" cy="4495800"/>
              </a:xfrm>
              <a:blipFill rotWithShape="0">
                <a:blip r:embed="rId2"/>
                <a:stretch>
                  <a:fillRect l="-1047" t="-949" r="-374" b="-350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72691896"/>
                  </p:ext>
                </p:extLst>
              </p:nvPr>
            </p:nvGraphicFramePr>
            <p:xfrm>
              <a:off x="1752600" y="1600200"/>
              <a:ext cx="6096000" cy="1856931"/>
            </p:xfrm>
            <a:graphic>
              <a:graphicData uri="http://schemas.openxmlformats.org/drawingml/2006/table">
                <a:tbl>
                  <a:tblPr firstRow="1">
                    <a:effectLst/>
                  </a:tblPr>
                  <a:tblGrid>
                    <a:gridCol w="2032000"/>
                    <a:gridCol w="2032000"/>
                    <a:gridCol w="2032000"/>
                  </a:tblGrid>
                  <a:tr h="0">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Category</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Observed</a:t>
                          </a:r>
                          <a:r>
                            <a:rPr lang="en-US" baseline="0" dirty="0" smtClean="0"/>
                            <a:t> Count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Expected Count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oMath>
                            </m:oMathPara>
                          </a14:m>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1</m:t>
                                    </m:r>
                                  </m:sub>
                                </m:sSub>
                              </m:oMath>
                            </m:oMathPara>
                          </a14:m>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1</m:t>
                                    </m:r>
                                  </m:sub>
                                </m:sSub>
                                <m:r>
                                  <a:rPr lang="en-US" b="0" i="1" smtClean="0">
                                    <a:latin typeface="Cambria Math"/>
                                  </a:rPr>
                                  <m:t>=</m:t>
                                </m:r>
                                <m:r>
                                  <a:rPr lang="en-US" b="0" i="1" smtClean="0">
                                    <a:latin typeface="Cambria Math"/>
                                  </a:rPr>
                                  <m:t>𝑛</m:t>
                                </m:r>
                                <m:sSubSup>
                                  <m:sSubSupPr>
                                    <m:ctrlPr>
                                      <a:rPr lang="en-US" b="0" i="1" smtClean="0">
                                        <a:latin typeface="Cambria Math" panose="02040503050406030204" pitchFamily="18" charset="0"/>
                                      </a:rPr>
                                    </m:ctrlPr>
                                  </m:sSubSupPr>
                                  <m:e>
                                    <m:r>
                                      <a:rPr lang="en-US" b="0" i="1" smtClean="0">
                                        <a:latin typeface="Cambria Math"/>
                                      </a:rPr>
                                      <m:t>𝜋</m:t>
                                    </m:r>
                                  </m:e>
                                  <m:sub>
                                    <m:r>
                                      <a:rPr lang="en-US" b="0" i="1" smtClean="0">
                                        <a:latin typeface="Cambria Math"/>
                                      </a:rPr>
                                      <m:t>1</m:t>
                                    </m:r>
                                  </m:sub>
                                  <m:sup>
                                    <m:r>
                                      <a:rPr lang="en-US" b="0" i="1" smtClean="0">
                                        <a:latin typeface="Cambria Math"/>
                                      </a:rPr>
                                      <m:t>0</m:t>
                                    </m:r>
                                  </m:sup>
                                </m:sSubSup>
                              </m:oMath>
                            </m:oMathPara>
                          </a14:m>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2</m:t>
                                    </m:r>
                                  </m:sub>
                                </m:sSub>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2</m:t>
                                    </m:r>
                                  </m:sub>
                                </m:sSub>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2</m:t>
                                    </m:r>
                                  </m:sub>
                                </m:sSub>
                                <m:r>
                                  <a:rPr lang="en-US" b="0" i="1" smtClean="0">
                                    <a:latin typeface="Cambria Math"/>
                                  </a:rPr>
                                  <m:t>=</m:t>
                                </m:r>
                                <m:r>
                                  <a:rPr lang="en-US" b="0" i="1" smtClean="0">
                                    <a:latin typeface="Cambria Math"/>
                                  </a:rPr>
                                  <m:t>𝑛</m:t>
                                </m:r>
                                <m:sSubSup>
                                  <m:sSubSupPr>
                                    <m:ctrlPr>
                                      <a:rPr lang="en-US" b="0" i="1" smtClean="0">
                                        <a:latin typeface="Cambria Math" panose="02040503050406030204" pitchFamily="18" charset="0"/>
                                      </a:rPr>
                                    </m:ctrlPr>
                                  </m:sSubSupPr>
                                  <m:e>
                                    <m:r>
                                      <a:rPr lang="en-US" b="0" i="1" smtClean="0">
                                        <a:latin typeface="Cambria Math"/>
                                      </a:rPr>
                                      <m:t>𝜋</m:t>
                                    </m:r>
                                  </m:e>
                                  <m:sub>
                                    <m:r>
                                      <a:rPr lang="en-US" b="0" i="1" smtClean="0">
                                        <a:latin typeface="Cambria Math"/>
                                      </a:rPr>
                                      <m:t>2</m:t>
                                    </m:r>
                                  </m:sub>
                                  <m:sup>
                                    <m:r>
                                      <a:rPr lang="en-US" b="0" i="1" smtClean="0">
                                        <a:latin typeface="Cambria Math"/>
                                      </a:rPr>
                                      <m:t>0</m:t>
                                    </m:r>
                                  </m:sup>
                                </m:sSubSup>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𝑘</m:t>
                                    </m:r>
                                  </m:sub>
                                </m:sSub>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𝑂</m:t>
                                    </m:r>
                                  </m:e>
                                  <m:sub>
                                    <m:r>
                                      <a:rPr lang="en-US" b="0" i="1" smtClean="0">
                                        <a:latin typeface="Cambria Math"/>
                                      </a:rPr>
                                      <m:t>𝑘</m:t>
                                    </m:r>
                                  </m:sub>
                                </m:sSub>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𝑘</m:t>
                                    </m:r>
                                  </m:sub>
                                </m:sSub>
                                <m:r>
                                  <a:rPr lang="en-US" b="0" i="1" smtClean="0">
                                    <a:latin typeface="Cambria Math"/>
                                  </a:rPr>
                                  <m:t>=</m:t>
                                </m:r>
                                <m:r>
                                  <a:rPr lang="en-US" b="0" i="1" smtClean="0">
                                    <a:latin typeface="Cambria Math"/>
                                  </a:rPr>
                                  <m:t>𝑛</m:t>
                                </m:r>
                                <m:sSubSup>
                                  <m:sSubSupPr>
                                    <m:ctrlPr>
                                      <a:rPr lang="en-US" b="0" i="1" smtClean="0">
                                        <a:latin typeface="Cambria Math" panose="02040503050406030204" pitchFamily="18" charset="0"/>
                                      </a:rPr>
                                    </m:ctrlPr>
                                  </m:sSubSupPr>
                                  <m:e>
                                    <m:r>
                                      <a:rPr lang="en-US" b="0" i="1" smtClean="0">
                                        <a:latin typeface="Cambria Math"/>
                                      </a:rPr>
                                      <m:t>𝜋</m:t>
                                    </m:r>
                                  </m:e>
                                  <m:sub>
                                    <m:r>
                                      <a:rPr lang="en-US" b="0" i="1" smtClean="0">
                                        <a:latin typeface="Cambria Math"/>
                                      </a:rPr>
                                      <m:t>𝑘</m:t>
                                    </m:r>
                                  </m:sub>
                                  <m:sup>
                                    <m:r>
                                      <a:rPr lang="en-US" b="0" i="1" smtClean="0">
                                        <a:latin typeface="Cambria Math"/>
                                      </a:rPr>
                                      <m:t>0</m:t>
                                    </m:r>
                                  </m:sup>
                                </m:sSubSup>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72691896"/>
                  </p:ext>
                </p:extLst>
              </p:nvPr>
            </p:nvGraphicFramePr>
            <p:xfrm>
              <a:off x="1752600" y="1600200"/>
              <a:ext cx="6096000" cy="1856931"/>
            </p:xfrm>
            <a:graphic>
              <a:graphicData uri="http://schemas.openxmlformats.org/drawingml/2006/table">
                <a:tbl>
                  <a:tblPr firstRow="1">
                    <a:effectLst/>
                  </a:tblPr>
                  <a:tblGrid>
                    <a:gridCol w="2032000"/>
                    <a:gridCol w="2032000"/>
                    <a:gridCol w="2032000"/>
                  </a:tblGrid>
                  <a:tr h="365760">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Category</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Observed</a:t>
                          </a:r>
                          <a:r>
                            <a:rPr lang="en-US" baseline="0" dirty="0" smtClean="0"/>
                            <a:t> Count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Expected Count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p>
                          <a:endParaRPr lang="en-US"/>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99" t="-106557" r="-200898" b="-306557"/>
                          </a:stretch>
                        </a:blipFill>
                      </a:tcPr>
                    </a:tc>
                    <a:tc>
                      <a:txBody>
                        <a:bodyPr/>
                        <a:lstStyle/>
                        <a:p>
                          <a:endParaRPr lang="en-US"/>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601" t="-106557" r="-101502" b="-306557"/>
                          </a:stretch>
                        </a:blipFill>
                      </a:tcPr>
                    </a:tc>
                    <a:tc>
                      <a:txBody>
                        <a:bodyPr/>
                        <a:lstStyle/>
                        <a:p>
                          <a:endParaRPr lang="en-US"/>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000" t="-106557" r="-1198" b="-306557"/>
                          </a:stretch>
                        </a:blipFill>
                      </a:tcPr>
                    </a:tc>
                  </a:tr>
                  <a:tr h="371158">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99" t="-203226" r="-200898" b="-20161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601" t="-203226" r="-101502" b="-20161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000" t="-203226" r="-1198" b="-201613"/>
                          </a:stretch>
                        </a:blipFill>
                      </a:tcPr>
                    </a:tc>
                  </a:tr>
                  <a:tr h="370840">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99" t="-308197" r="-200898" b="-104918"/>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601" t="-308197" r="-101502" b="-104918"/>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000" t="-308197" r="-1198" b="-104918"/>
                          </a:stretch>
                        </a:blipFill>
                      </a:tcPr>
                    </a:tc>
                  </a:tr>
                  <a:tr h="378333">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99" t="-401613" r="-200898" b="-3226"/>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601" t="-401613" r="-101502" b="-3226"/>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000" t="-401613" r="-1198" b="-3226"/>
                          </a:stretch>
                        </a:blipFill>
                      </a:tcPr>
                    </a:tc>
                  </a:tr>
                </a:tbl>
              </a:graphicData>
            </a:graphic>
          </p:graphicFrame>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a:t>
            </a:fld>
            <a:endParaRPr lang="en-US"/>
          </a:p>
        </p:txBody>
      </p:sp>
    </p:spTree>
    <p:extLst>
      <p:ext uri="{BB962C8B-B14F-4D97-AF65-F5344CB8AC3E}">
        <p14:creationId xmlns:p14="http://schemas.microsoft.com/office/powerpoint/2010/main" val="208725482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 calcmode="lin" valueType="num">
                                      <p:cBhvr additive="base">
                                        <p:cTn id="3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dirty="0"/>
              <a:t>Example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848600" cy="4495800"/>
              </a:xfrm>
            </p:spPr>
            <p:txBody>
              <a:bodyPr/>
              <a:lstStyle/>
              <a:p>
                <a:r>
                  <a:rPr lang="en-US" sz="2400" dirty="0">
                    <a:solidFill>
                      <a:srgbClr val="800000"/>
                    </a:solidFill>
                  </a:rPr>
                  <a:t>Decision Rule</a:t>
                </a:r>
                <a:r>
                  <a:rPr lang="en-US" sz="2400" dirty="0"/>
                  <a:t>: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if </a:t>
                </a:r>
              </a:p>
              <a:p>
                <a:pPr lvl="1"/>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m:t>
                    </m:r>
                    <m:sSubSup>
                      <m:sSubSupPr>
                        <m:ctrlPr>
                          <a:rPr lang="en-US" sz="2400" i="1">
                            <a:latin typeface="Cambria Math" panose="02040503050406030204" pitchFamily="18" charset="0"/>
                          </a:rPr>
                        </m:ctrlPr>
                      </m:sSubSupPr>
                      <m:e>
                        <m:r>
                          <a:rPr lang="en-US" sz="2400" i="1">
                            <a:latin typeface="Cambria Math"/>
                          </a:rPr>
                          <m:t>𝜒</m:t>
                        </m:r>
                      </m:e>
                      <m:sub>
                        <m:r>
                          <a:rPr lang="en-US" sz="2400" i="1">
                            <a:latin typeface="Cambria Math"/>
                          </a:rPr>
                          <m:t>𝛼</m:t>
                        </m:r>
                      </m:sub>
                      <m:sup>
                        <m:r>
                          <a:rPr lang="en-US" sz="2400" i="1">
                            <a:latin typeface="Cambria Math"/>
                          </a:rPr>
                          <m:t>2</m:t>
                        </m:r>
                      </m:sup>
                    </m:sSubSup>
                    <m:d>
                      <m:dPr>
                        <m:ctrlPr>
                          <a:rPr lang="en-US" sz="2400" i="1">
                            <a:latin typeface="Cambria Math" panose="02040503050406030204" pitchFamily="18" charset="0"/>
                          </a:rPr>
                        </m:ctrlPr>
                      </m:dPr>
                      <m:e>
                        <m:r>
                          <a:rPr lang="en-US" sz="2400" i="1">
                            <a:latin typeface="Cambria Math"/>
                          </a:rPr>
                          <m:t>𝑑𝑓</m:t>
                        </m:r>
                        <m:r>
                          <a:rPr lang="en-US" sz="2400" i="1">
                            <a:latin typeface="Cambria Math"/>
                          </a:rPr>
                          <m:t>=</m:t>
                        </m:r>
                        <m:d>
                          <m:dPr>
                            <m:ctrlPr>
                              <a:rPr lang="en-US" sz="2400" i="1">
                                <a:latin typeface="Cambria Math" panose="02040503050406030204" pitchFamily="18" charset="0"/>
                              </a:rPr>
                            </m:ctrlPr>
                          </m:dPr>
                          <m:e>
                            <m:r>
                              <a:rPr lang="en-US" sz="2400" i="1">
                                <a:latin typeface="Cambria Math"/>
                              </a:rPr>
                              <m:t>2−1</m:t>
                            </m:r>
                          </m:e>
                        </m:d>
                        <m:d>
                          <m:dPr>
                            <m:ctrlPr>
                              <a:rPr lang="en-US" sz="2400" i="1">
                                <a:latin typeface="Cambria Math" panose="02040503050406030204" pitchFamily="18" charset="0"/>
                              </a:rPr>
                            </m:ctrlPr>
                          </m:dPr>
                          <m:e>
                            <m:r>
                              <a:rPr lang="en-US" sz="2400" i="1">
                                <a:latin typeface="Cambria Math"/>
                              </a:rPr>
                              <m:t>3−1</m:t>
                            </m:r>
                          </m:e>
                        </m:d>
                      </m:e>
                    </m:d>
                    <m:r>
                      <a:rPr lang="en-US" sz="2400" i="1">
                        <a:latin typeface="Cambria Math"/>
                      </a:rPr>
                      <m:t>=5.991</m:t>
                    </m:r>
                  </m:oMath>
                </a14:m>
                <a:endParaRPr lang="en-US" sz="2400" dirty="0"/>
              </a:p>
              <a:p>
                <a:endParaRPr lang="en-US" sz="2400" dirty="0"/>
              </a:p>
              <a:p>
                <a:r>
                  <a:rPr lang="en-US" sz="2400" dirty="0">
                    <a:solidFill>
                      <a:srgbClr val="800000"/>
                    </a:solidFill>
                  </a:rPr>
                  <a:t>Conclusion</a:t>
                </a:r>
                <a:r>
                  <a:rPr lang="en-US" sz="2400" dirty="0"/>
                  <a:t>: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&gt;5.991?</m:t>
                    </m:r>
                  </m:oMath>
                </a14:m>
                <a:r>
                  <a:rPr lang="en-US" sz="2400" dirty="0"/>
                  <a:t> </a:t>
                </a:r>
                <a:endParaRPr lang="en-US" sz="2400" dirty="0" smtClean="0"/>
              </a:p>
              <a:p>
                <a:pPr lvl="1"/>
                <a:r>
                  <a:rPr lang="en-US" sz="1800" dirty="0" smtClean="0">
                    <a:solidFill>
                      <a:srgbClr val="800000"/>
                    </a:solidFill>
                  </a:rPr>
                  <a:t>No</a:t>
                </a:r>
                <a:r>
                  <a:rPr lang="en-US" sz="1800" dirty="0"/>
                  <a:t>, since </a:t>
                </a:r>
                <a14:m>
                  <m:oMath xmlns:m="http://schemas.openxmlformats.org/officeDocument/2006/math">
                    <m:sSup>
                      <m:sSupPr>
                        <m:ctrlPr>
                          <a:rPr lang="en-US" sz="1800" i="1">
                            <a:latin typeface="Cambria Math" panose="02040503050406030204" pitchFamily="18" charset="0"/>
                          </a:rPr>
                        </m:ctrlPr>
                      </m:sSupPr>
                      <m:e>
                        <m:r>
                          <a:rPr lang="en-US" sz="1800" i="1">
                            <a:latin typeface="Cambria Math"/>
                          </a:rPr>
                          <m:t>𝜒</m:t>
                        </m:r>
                      </m:e>
                      <m:sup>
                        <m:r>
                          <a:rPr lang="en-US" sz="1800" i="1">
                            <a:latin typeface="Cambria Math"/>
                          </a:rPr>
                          <m:t>2</m:t>
                        </m:r>
                      </m:sup>
                    </m:sSup>
                    <m:r>
                      <a:rPr lang="en-US" sz="1800" i="1">
                        <a:latin typeface="Cambria Math"/>
                      </a:rPr>
                      <m:t>=2.098.</m:t>
                    </m:r>
                  </m:oMath>
                </a14:m>
                <a:r>
                  <a:rPr lang="en-US" sz="1800" dirty="0"/>
                  <a:t> </a:t>
                </a:r>
                <a:endParaRPr lang="en-US" sz="1800" dirty="0" smtClean="0"/>
              </a:p>
              <a:p>
                <a:pPr lvl="1"/>
                <a:r>
                  <a:rPr lang="en-US" sz="1800" dirty="0" smtClean="0"/>
                  <a:t>Fail </a:t>
                </a:r>
                <a:r>
                  <a:rPr lang="en-US" sz="1800" dirty="0"/>
                  <a:t>to reject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0</m:t>
                        </m:r>
                      </m:sub>
                    </m:sSub>
                  </m:oMath>
                </a14:m>
                <a:r>
                  <a:rPr lang="en-US" sz="1800" dirty="0"/>
                  <a:t>. Thus, we cannot conclude the “Opinion” on President’s Job Performance depends on “Gender”.</a:t>
                </a:r>
              </a:p>
              <a:p>
                <a:endParaRPr lang="en-US" sz="2400" dirty="0"/>
              </a:p>
              <a:p>
                <a:r>
                  <a:rPr lang="en-US" sz="2400" dirty="0"/>
                  <a:t>You can also answer this by saying this:</a:t>
                </a:r>
              </a:p>
              <a:p>
                <a:pPr lvl="1"/>
                <a:r>
                  <a:rPr lang="en-US" sz="2400" dirty="0" smtClean="0"/>
                  <a:t>You </a:t>
                </a:r>
                <a:r>
                  <a:rPr lang="en-US" sz="2400" dirty="0"/>
                  <a:t>cannot conclude that </a:t>
                </a:r>
                <a:r>
                  <a:rPr lang="en-US" sz="2400" dirty="0">
                    <a:solidFill>
                      <a:srgbClr val="FF0000"/>
                    </a:solidFill>
                  </a:rPr>
                  <a:t>the ways the Male population and the Female population respond are different.</a:t>
                </a:r>
                <a:endParaRPr lang="en-US" sz="2400" dirty="0"/>
              </a:p>
              <a:p>
                <a:endParaRPr lang="en-US" sz="2400" dirty="0">
                  <a:solidFill>
                    <a:srgbClr val="FF0000"/>
                  </a:solidFill>
                </a:endParaRPr>
              </a:p>
              <a:p>
                <a:r>
                  <a:rPr lang="en-US" sz="2400" dirty="0"/>
                  <a:t>In other words, the problem can be stated in terms of the Homogeneity of two populations.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848600" cy="4495800"/>
              </a:xfrm>
              <a:blipFill rotWithShape="0">
                <a:blip r:embed="rId2"/>
                <a:stretch>
                  <a:fillRect l="-1088" t="-949" r="-1243" b="-2967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20</a:t>
            </a:fld>
            <a:endParaRPr lang="en-US"/>
          </a:p>
        </p:txBody>
      </p:sp>
    </p:spTree>
    <p:extLst>
      <p:ext uri="{BB962C8B-B14F-4D97-AF65-F5344CB8AC3E}">
        <p14:creationId xmlns:p14="http://schemas.microsoft.com/office/powerpoint/2010/main" val="31353027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Chi-Square Test with </a:t>
            </a:r>
            <a:r>
              <a:rPr lang="en-US" dirty="0" smtClean="0"/>
              <a:t/>
            </a:r>
            <a:br>
              <a:rPr lang="en-US" dirty="0" smtClean="0"/>
            </a:br>
            <a:r>
              <a:rPr lang="en-US" dirty="0" smtClean="0"/>
              <a:t>Confounding </a:t>
            </a:r>
            <a:r>
              <a:rPr lang="en-US" dirty="0"/>
              <a:t>Factor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219200"/>
                <a:ext cx="7772400" cy="4495800"/>
              </a:xfrm>
            </p:spPr>
            <p:txBody>
              <a:bodyPr/>
              <a:lstStyle/>
              <a:p>
                <a:r>
                  <a:rPr lang="en-US" sz="2400" dirty="0"/>
                  <a:t>Some time, Chi-Square Test of Independence may be misleading if there is a confounding factor. For example, when testing the President’s “Job Performance” and “Gender”, we did not take the Age into account. It could be that younger population and older population respond differently. In that case </a:t>
                </a:r>
                <a:r>
                  <a:rPr lang="en-US" sz="2400" dirty="0">
                    <a:solidFill>
                      <a:srgbClr val="FF0000"/>
                    </a:solidFill>
                  </a:rPr>
                  <a:t>Age would be a confounding factor</a:t>
                </a:r>
                <a:r>
                  <a:rPr lang="en-US" sz="2400" dirty="0"/>
                  <a:t>.  Suppose we divide the count data into “Young Adult (Age</a:t>
                </a:r>
                <a14:m>
                  <m:oMath xmlns:m="http://schemas.openxmlformats.org/officeDocument/2006/math">
                    <m:r>
                      <a:rPr lang="en-US" sz="2400" i="1">
                        <a:latin typeface="Cambria Math"/>
                      </a:rPr>
                      <m:t>≤</m:t>
                    </m:r>
                    <m:r>
                      <a:rPr lang="en-US" sz="2400">
                        <a:latin typeface="Cambria Math"/>
                      </a:rPr>
                      <m:t>50</m:t>
                    </m:r>
                  </m:oMath>
                </a14:m>
                <a:r>
                  <a:rPr lang="en-US" sz="2400" dirty="0"/>
                  <a:t>)” and “Senior (Age</a:t>
                </a:r>
                <a14:m>
                  <m:oMath xmlns:m="http://schemas.openxmlformats.org/officeDocument/2006/math">
                    <m:r>
                      <a:rPr lang="en-US" sz="2400" i="1">
                        <a:latin typeface="Cambria Math"/>
                      </a:rPr>
                      <m:t>&gt;50)“</m:t>
                    </m:r>
                  </m:oMath>
                </a14:m>
                <a:r>
                  <a:rPr lang="en-US" sz="2400" dirty="0"/>
                  <a:t>. In this case we will have two count tables. The Chi-Square test statistics in this case is called </a:t>
                </a:r>
                <a:r>
                  <a:rPr lang="en-US" sz="2400" dirty="0">
                    <a:solidFill>
                      <a:srgbClr val="FF0000"/>
                    </a:solidFill>
                  </a:rPr>
                  <a:t>Cochran-Mantel-</a:t>
                </a:r>
                <a:r>
                  <a:rPr lang="en-US" sz="2400" dirty="0" err="1">
                    <a:solidFill>
                      <a:srgbClr val="FF0000"/>
                    </a:solidFill>
                  </a:rPr>
                  <a:t>Haenszel</a:t>
                </a:r>
                <a:r>
                  <a:rPr lang="en-US" sz="2400" dirty="0"/>
                  <a:t> statistics.</a:t>
                </a:r>
              </a:p>
              <a:p>
                <a:endParaRPr lang="en-US" sz="2400" dirty="0"/>
              </a:p>
              <a:p>
                <a:r>
                  <a:rPr lang="en-US" sz="2400" dirty="0"/>
                  <a:t>For details, see Example 10.17.</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219200"/>
                <a:ext cx="7772400" cy="4495800"/>
              </a:xfrm>
              <a:blipFill rotWithShape="0">
                <a:blip r:embed="rId2"/>
                <a:stretch>
                  <a:fillRect l="-1098" t="-949" r="-706" b="-6098"/>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21</a:t>
            </a:fld>
            <a:endParaRPr lang="en-US"/>
          </a:p>
        </p:txBody>
      </p:sp>
    </p:spTree>
    <p:extLst>
      <p:ext uri="{BB962C8B-B14F-4D97-AF65-F5344CB8AC3E}">
        <p14:creationId xmlns:p14="http://schemas.microsoft.com/office/powerpoint/2010/main" val="2409690601"/>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Book Example 10.10:</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14400"/>
                <a:ext cx="8839200" cy="4495800"/>
              </a:xfrm>
            </p:spPr>
            <p:txBody>
              <a:bodyPr/>
              <a:lstStyle/>
              <a:p>
                <a:r>
                  <a:rPr lang="en-US" sz="2400" dirty="0"/>
                  <a:t>A test drug is investigated to see its effectiveness in reducing blood pressure among hypertensive patients. Suppose the improvement in patients condition is characterized as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Does this data provide sufficient evidence that the new treatment is </a:t>
                </a:r>
                <a:r>
                  <a:rPr lang="en-US" sz="2400" dirty="0">
                    <a:solidFill>
                      <a:srgbClr val="800000"/>
                    </a:solidFill>
                  </a:rPr>
                  <a:t>different</a:t>
                </a:r>
                <a:r>
                  <a:rPr lang="en-US" sz="2400" dirty="0"/>
                  <a:t> than the standard at </a:t>
                </a:r>
                <a14:m>
                  <m:oMath xmlns:m="http://schemas.openxmlformats.org/officeDocument/2006/math">
                    <m:r>
                      <a:rPr lang="en-US" sz="2400" i="1">
                        <a:latin typeface="Cambria Math"/>
                      </a:rPr>
                      <m:t>𝛼</m:t>
                    </m:r>
                    <m:r>
                      <a:rPr lang="en-US" sz="2400" i="1">
                        <a:latin typeface="Cambria Math"/>
                      </a:rPr>
                      <m:t>=0.05</m:t>
                    </m:r>
                  </m:oMath>
                </a14:m>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14400"/>
                <a:ext cx="8839200" cy="4495800"/>
              </a:xfrm>
              <a:blipFill rotWithShape="0">
                <a:blip r:embed="rId2"/>
                <a:stretch>
                  <a:fillRect l="-966" t="-949" b="-25610"/>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323725262"/>
              </p:ext>
            </p:extLst>
          </p:nvPr>
        </p:nvGraphicFramePr>
        <p:xfrm>
          <a:off x="1828800" y="2514600"/>
          <a:ext cx="5867400" cy="2123440"/>
        </p:xfrm>
        <a:graphic>
          <a:graphicData uri="http://schemas.openxmlformats.org/drawingml/2006/table">
            <a:tbl>
              <a:tblPr/>
              <a:tblGrid>
                <a:gridCol w="2590800"/>
                <a:gridCol w="1320800"/>
                <a:gridCol w="195580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800" dirty="0" smtClean="0"/>
                        <a:t>Category</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Standard Treatment</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Observe count</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Marked decrease in BP</a:t>
                      </a:r>
                    </a:p>
                  </a:txBody>
                  <a:tcPr>
                    <a:lnL w="12700" cap="flat" cmpd="sng" algn="ctr">
                      <a:solidFill>
                        <a:sysClr val="windowText" lastClr="000000"/>
                      </a:solidFill>
                      <a:prstDash val="solid"/>
                      <a:round/>
                      <a:headEnd type="none" w="med" len="med"/>
                      <a:tailEnd type="none" w="med" len="med"/>
                    </a:lnL>
                    <a:lnR w="12700" cmpd="sng">
                      <a:solidFill>
                        <a:sysClr val="window" lastClr="FFFFFF"/>
                      </a:solidFill>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50%</a:t>
                      </a:r>
                      <a:endParaRPr lang="en-US" dirty="0"/>
                    </a:p>
                  </a:txBody>
                  <a:tcPr>
                    <a:lnL w="12700" cmpd="sng">
                      <a:solidFill>
                        <a:sysClr val="window" lastClr="FFFFFF"/>
                      </a:solidFill>
                    </a:lnL>
                    <a:lnR w="12700" cmpd="sng">
                      <a:solidFill>
                        <a:sysClr val="window" lastClr="FFFFFF"/>
                      </a:solidFill>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120</a:t>
                      </a:r>
                      <a:endParaRPr lang="en-US" dirty="0"/>
                    </a:p>
                  </a:txBody>
                  <a:tcPr>
                    <a:lnL w="12700" cmpd="sng">
                      <a:solidFill>
                        <a:sysClr val="window" lastClr="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Moderate decrease in BP</a:t>
                      </a:r>
                      <a:endParaRPr lang="en-US" dirty="0"/>
                    </a:p>
                  </a:txBody>
                  <a:tcPr>
                    <a:lnL w="12700" cap="flat" cmpd="sng" algn="ctr">
                      <a:solidFill>
                        <a:sysClr val="windowText" lastClr="000000"/>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60</a:t>
                      </a:r>
                      <a:endParaRPr lang="en-US" dirty="0"/>
                    </a:p>
                  </a:txBody>
                  <a:tcPr>
                    <a:lnL w="12700" cmpd="sng">
                      <a:solidFill>
                        <a:sysClr val="window" lastClr="FFFFFF"/>
                      </a:solidFill>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Slight decrease in BP</a:t>
                      </a:r>
                      <a:endParaRPr lang="en-US" dirty="0"/>
                    </a:p>
                  </a:txBody>
                  <a:tcPr>
                    <a:lnL w="12700" cap="flat" cmpd="sng" algn="ctr">
                      <a:solidFill>
                        <a:sysClr val="windowText" lastClr="000000"/>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10</a:t>
                      </a:r>
                      <a:endParaRPr lang="en-US" dirty="0"/>
                    </a:p>
                  </a:txBody>
                  <a:tcPr>
                    <a:lnL w="12700" cmpd="sng">
                      <a:solidFill>
                        <a:sysClr val="window" lastClr="FFFFFF"/>
                      </a:solidFill>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No decrease in BP</a:t>
                      </a:r>
                      <a:endParaRPr lang="en-US" dirty="0"/>
                    </a:p>
                  </a:txBody>
                  <a:tcPr>
                    <a:lnL w="12700" cap="flat" cmpd="sng" algn="ctr">
                      <a:solidFill>
                        <a:sysClr val="windowText" lastClr="000000"/>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10</a:t>
                      </a:r>
                      <a:endParaRPr lang="en-US" dirty="0"/>
                    </a:p>
                  </a:txBody>
                  <a:tcPr>
                    <a:lnL w="12700" cmpd="sng">
                      <a:solidFill>
                        <a:sysClr val="window" lastClr="FFFFFF"/>
                      </a:solidFill>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4" name="Slide Number Placeholder 3"/>
          <p:cNvSpPr>
            <a:spLocks noGrp="1"/>
          </p:cNvSpPr>
          <p:nvPr>
            <p:ph type="sldNum" sz="quarter" idx="4"/>
          </p:nvPr>
        </p:nvSpPr>
        <p:spPr/>
        <p:txBody>
          <a:bodyPr/>
          <a:lstStyle/>
          <a:p>
            <a:fld id="{A9A949EE-02F8-4E24-B346-EA33FC0EA551}" type="slidenum">
              <a:rPr lang="en-US" smtClean="0"/>
              <a:t>3</a:t>
            </a:fld>
            <a:endParaRPr lang="en-US"/>
          </a:p>
        </p:txBody>
      </p:sp>
    </p:spTree>
    <p:extLst>
      <p:ext uri="{BB962C8B-B14F-4D97-AF65-F5344CB8AC3E}">
        <p14:creationId xmlns:p14="http://schemas.microsoft.com/office/powerpoint/2010/main" val="262384863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Example 10.10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1</m:t>
                        </m:r>
                      </m:sub>
                    </m:sSub>
                    <m:r>
                      <a:rPr lang="en-US" sz="2400" i="1">
                        <a:latin typeface="Cambria Math"/>
                      </a:rPr>
                      <m:t>=0.5, </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2</m:t>
                        </m:r>
                      </m:sub>
                    </m:sSub>
                    <m:r>
                      <a:rPr lang="en-US" sz="2400" i="1">
                        <a:latin typeface="Cambria Math"/>
                      </a:rPr>
                      <m:t>=0.25, </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3</m:t>
                        </m:r>
                      </m:sub>
                    </m:sSub>
                    <m:r>
                      <a:rPr lang="en-US" sz="2400" i="1">
                        <a:latin typeface="Cambria Math"/>
                      </a:rPr>
                      <m:t>=0.10, </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4</m:t>
                        </m:r>
                      </m:sub>
                    </m:sSub>
                    <m:r>
                      <a:rPr lang="en-US" sz="2400" i="1">
                        <a:latin typeface="Cambria Math"/>
                      </a:rPr>
                      <m:t>=0.15</m:t>
                    </m:r>
                  </m:oMath>
                </a14:m>
                <a:r>
                  <a:rPr lang="en-US" sz="2400" dirty="0"/>
                  <a:t> </a:t>
                </a:r>
              </a:p>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𝑎</m:t>
                        </m:r>
                      </m:sub>
                    </m:sSub>
                    <m:r>
                      <a:rPr lang="en-US" sz="2400" i="1">
                        <a:latin typeface="Cambria Math"/>
                      </a:rPr>
                      <m:t>: </m:t>
                    </m:r>
                  </m:oMath>
                </a14:m>
                <a:r>
                  <a:rPr lang="en-US" sz="2400" dirty="0"/>
                  <a:t>one of the  above is not </a:t>
                </a:r>
                <a:r>
                  <a:rPr lang="en-US" sz="2400" dirty="0" smtClean="0"/>
                  <a:t>true</a:t>
                </a:r>
              </a:p>
              <a:p>
                <a:endParaRPr lang="en-US" sz="2000" dirty="0"/>
              </a:p>
              <a:p>
                <a:r>
                  <a:rPr lang="en-US" sz="2400" dirty="0">
                    <a:solidFill>
                      <a:srgbClr val="800000"/>
                    </a:solidFill>
                  </a:rPr>
                  <a:t>Assumption</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r>
                      <a:rPr lang="en-US" sz="2400" i="1">
                        <a:latin typeface="Cambria Math"/>
                      </a:rPr>
                      <m:t>≥5</m:t>
                    </m:r>
                  </m:oMath>
                </a14:m>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000" dirty="0" smtClean="0"/>
              </a:p>
              <a:p>
                <a:r>
                  <a:rPr lang="en-US" sz="2400" dirty="0" smtClean="0">
                    <a:solidFill>
                      <a:srgbClr val="800000"/>
                    </a:solidFill>
                  </a:rPr>
                  <a:t>T.S</a:t>
                </a:r>
                <a:r>
                  <a:rPr lang="en-US" sz="2400" dirty="0">
                    <a:solidFill>
                      <a:srgbClr val="800000"/>
                    </a:solidFill>
                  </a:rPr>
                  <a:t>.</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m:t>
                    </m:r>
                    <m:nary>
                      <m:naryPr>
                        <m:chr m:val="∑"/>
                        <m:subHide m:val="on"/>
                        <m:supHide m:val="on"/>
                        <m:ctrlPr>
                          <a:rPr lang="en-US" sz="2400" i="1">
                            <a:latin typeface="Cambria Math" panose="02040503050406030204" pitchFamily="18" charset="0"/>
                          </a:rPr>
                        </m:ctrlPr>
                      </m:naryPr>
                      <m:sub/>
                      <m:sup/>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𝑂</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e>
                                </m:d>
                              </m:e>
                              <m:sup>
                                <m:r>
                                  <a:rPr lang="en-US" sz="2400" i="1">
                                    <a:latin typeface="Cambria Math"/>
                                  </a:rPr>
                                  <m:t>2</m:t>
                                </m:r>
                              </m:sup>
                            </m:sSup>
                          </m:num>
                          <m:den>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den>
                        </m:f>
                      </m:e>
                    </m:nary>
                  </m:oMath>
                </a14:m>
                <a:endParaRPr lang="en-US" sz="2400" dirty="0" smtClean="0"/>
              </a:p>
              <a:p>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120−100</m:t>
                                </m:r>
                              </m:e>
                            </m:d>
                          </m:e>
                          <m:sup>
                            <m:r>
                              <a:rPr lang="en-US" sz="2400" i="1">
                                <a:latin typeface="Cambria Math"/>
                              </a:rPr>
                              <m:t>2</m:t>
                            </m:r>
                          </m:sup>
                        </m:sSup>
                      </m:num>
                      <m:den>
                        <m:r>
                          <a:rPr lang="en-US" sz="2400" i="1">
                            <a:latin typeface="Cambria Math"/>
                          </a:rPr>
                          <m:t>100</m:t>
                        </m:r>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60−50</m:t>
                                </m:r>
                              </m:e>
                            </m:d>
                          </m:e>
                          <m:sup>
                            <m:r>
                              <a:rPr lang="en-US" sz="2400" i="1">
                                <a:latin typeface="Cambria Math"/>
                              </a:rPr>
                              <m:t>2</m:t>
                            </m:r>
                          </m:sup>
                        </m:sSup>
                      </m:num>
                      <m:den>
                        <m:r>
                          <a:rPr lang="en-US" sz="2400" i="1">
                            <a:latin typeface="Cambria Math"/>
                          </a:rPr>
                          <m:t>50</m:t>
                        </m:r>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10−20</m:t>
                                </m:r>
                              </m:e>
                            </m:d>
                          </m:e>
                          <m:sup>
                            <m:r>
                              <a:rPr lang="en-US" sz="2400" i="1">
                                <a:latin typeface="Cambria Math"/>
                              </a:rPr>
                              <m:t>2</m:t>
                            </m:r>
                          </m:sup>
                        </m:sSup>
                      </m:num>
                      <m:den>
                        <m:r>
                          <a:rPr lang="en-US" sz="2400" i="1">
                            <a:latin typeface="Cambria Math"/>
                          </a:rPr>
                          <m:t>20</m:t>
                        </m:r>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10−30</m:t>
                                </m:r>
                              </m:e>
                            </m:d>
                          </m:e>
                          <m:sup>
                            <m:r>
                              <a:rPr lang="en-US" sz="2400" i="1">
                                <a:latin typeface="Cambria Math"/>
                              </a:rPr>
                              <m:t>2</m:t>
                            </m:r>
                          </m:sup>
                        </m:sSup>
                      </m:num>
                      <m:den>
                        <m:r>
                          <a:rPr lang="en-US" sz="2400" i="1">
                            <a:latin typeface="Cambria Math"/>
                          </a:rPr>
                          <m:t>30</m:t>
                        </m:r>
                      </m:den>
                    </m:f>
                    <m:r>
                      <a:rPr lang="en-US" sz="2400" i="1">
                        <a:latin typeface="Cambria Math"/>
                      </a:rPr>
                      <m:t>=24.33</m:t>
                    </m:r>
                  </m:oMath>
                </a14:m>
                <a:r>
                  <a:rPr lang="en-US" sz="2400" dirty="0"/>
                  <a:t> </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176" t="-950" b="-25645"/>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08355473"/>
              </p:ext>
            </p:extLst>
          </p:nvPr>
        </p:nvGraphicFramePr>
        <p:xfrm>
          <a:off x="1600200" y="2667000"/>
          <a:ext cx="6096000" cy="2225040"/>
        </p:xfrm>
        <a:graphic>
          <a:graphicData uri="http://schemas.openxmlformats.org/drawingml/2006/table">
            <a:tbl>
              <a:tblPr/>
              <a:tblGrid>
                <a:gridCol w="2514600"/>
                <a:gridCol w="1600200"/>
                <a:gridCol w="1981200"/>
              </a:tblGrid>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800" dirty="0" smtClean="0"/>
                        <a:t>Category</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Observe count</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Expected Count</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Marked decrease in BP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120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200*0.5=100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Moderate decrease in BP</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60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200*0.25=50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Slight decrease in BP</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200*0.10=20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No decrease in BP</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200*0.15=30</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 lastClr="FFFFFF"/>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Total</a:t>
                      </a:r>
                      <a:endParaRPr lang="en-US" dirty="0"/>
                    </a:p>
                  </a:txBody>
                  <a:tcPr>
                    <a:lnL w="12700" cap="flat" cmpd="sng" algn="ctr">
                      <a:solidFill>
                        <a:sysClr val="windowText" lastClr="000000"/>
                      </a:solidFill>
                      <a:prstDash val="solid"/>
                      <a:round/>
                      <a:headEnd type="none" w="med" len="med"/>
                      <a:tailEnd type="none" w="med" len="med"/>
                    </a:lnL>
                    <a:lnR w="12700" cmpd="sng">
                      <a:solidFill>
                        <a:sysClr val="window" lastClr="FFFFFF"/>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200</a:t>
                      </a:r>
                      <a:endParaRPr lang="en-US" dirty="0"/>
                    </a:p>
                  </a:txBody>
                  <a:tcPr>
                    <a:lnL w="12700" cmpd="sng">
                      <a:solidFill>
                        <a:sysClr val="window" lastClr="FFFFFF"/>
                      </a:solidFill>
                    </a:lnL>
                    <a:lnR w="12700" cmpd="sng">
                      <a:solidFill>
                        <a:sysClr val="window" lastClr="FFFFFF"/>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endParaRPr lang="en-US" dirty="0"/>
                    </a:p>
                  </a:txBody>
                  <a:tcPr>
                    <a:lnL w="12700" cmpd="sng">
                      <a:solidFill>
                        <a:sysClr val="window" lastClr="FFFFFF"/>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4" name="Slide Number Placeholder 3"/>
          <p:cNvSpPr>
            <a:spLocks noGrp="1"/>
          </p:cNvSpPr>
          <p:nvPr>
            <p:ph type="sldNum" sz="quarter" idx="4"/>
          </p:nvPr>
        </p:nvSpPr>
        <p:spPr/>
        <p:txBody>
          <a:bodyPr/>
          <a:lstStyle/>
          <a:p>
            <a:fld id="{A9A949EE-02F8-4E24-B346-EA33FC0EA551}" type="slidenum">
              <a:rPr lang="en-US" smtClean="0"/>
              <a:t>4</a:t>
            </a:fld>
            <a:endParaRPr lang="en-US"/>
          </a:p>
        </p:txBody>
      </p:sp>
    </p:spTree>
    <p:extLst>
      <p:ext uri="{BB962C8B-B14F-4D97-AF65-F5344CB8AC3E}">
        <p14:creationId xmlns:p14="http://schemas.microsoft.com/office/powerpoint/2010/main" val="159091978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 calcmode="lin" valueType="num">
                                      <p:cBhvr additive="base">
                                        <p:cTn id="1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Example 10.10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smtClean="0"/>
                  <a:t>Decision Rule: </a:t>
                </a:r>
              </a:p>
              <a:p>
                <a:pPr lvl="1"/>
                <a:r>
                  <a:rPr lang="en-US" sz="2400" dirty="0" smtClean="0"/>
                  <a:t>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m:t>
                    </m:r>
                    <m:sSubSup>
                      <m:sSubSupPr>
                        <m:ctrlPr>
                          <a:rPr lang="en-US" sz="2400" i="1">
                            <a:latin typeface="Cambria Math" panose="02040503050406030204" pitchFamily="18" charset="0"/>
                          </a:rPr>
                        </m:ctrlPr>
                      </m:sSubSupPr>
                      <m:e>
                        <m:r>
                          <a:rPr lang="en-US" sz="2400" i="1">
                            <a:latin typeface="Cambria Math"/>
                          </a:rPr>
                          <m:t>𝜒</m:t>
                        </m:r>
                      </m:e>
                      <m:sub>
                        <m:r>
                          <a:rPr lang="en-US" sz="2400" i="1">
                            <a:latin typeface="Cambria Math"/>
                          </a:rPr>
                          <m:t>𝛼</m:t>
                        </m:r>
                      </m:sub>
                      <m:sup>
                        <m:r>
                          <a:rPr lang="en-US" sz="2400" i="1">
                            <a:latin typeface="Cambria Math"/>
                          </a:rPr>
                          <m:t>2</m:t>
                        </m:r>
                      </m:sup>
                    </m:sSubSup>
                    <m:r>
                      <a:rPr lang="en-US" sz="2400" i="1">
                        <a:latin typeface="Cambria Math"/>
                      </a:rPr>
                      <m:t> </m:t>
                    </m:r>
                    <m:d>
                      <m:dPr>
                        <m:ctrlPr>
                          <a:rPr lang="en-US" sz="2400" i="1">
                            <a:latin typeface="Cambria Math" panose="02040503050406030204" pitchFamily="18" charset="0"/>
                          </a:rPr>
                        </m:ctrlPr>
                      </m:dPr>
                      <m:e>
                        <m:r>
                          <a:rPr lang="en-US" sz="2400" i="1">
                            <a:latin typeface="Cambria Math"/>
                          </a:rPr>
                          <m:t>𝑑𝑓</m:t>
                        </m:r>
                        <m:r>
                          <a:rPr lang="en-US" sz="2400" i="1">
                            <a:latin typeface="Cambria Math"/>
                          </a:rPr>
                          <m:t>=4−1=3</m:t>
                        </m:r>
                      </m:e>
                    </m:d>
                    <m:r>
                      <a:rPr lang="en-US" sz="2400">
                        <a:latin typeface="Cambria Math"/>
                      </a:rPr>
                      <m:t>=7.815</m:t>
                    </m:r>
                  </m:oMath>
                </a14:m>
                <a:endParaRPr lang="en-US" sz="2400" dirty="0"/>
              </a:p>
              <a:p>
                <a:endParaRPr lang="en-US" sz="2400" dirty="0"/>
              </a:p>
              <a:p>
                <a:r>
                  <a:rPr lang="en-US" sz="2400" dirty="0"/>
                  <a:t>Conclusion: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&gt;7.815</m:t>
                    </m:r>
                  </m:oMath>
                </a14:m>
                <a:r>
                  <a:rPr lang="en-US" sz="2400" dirty="0"/>
                  <a:t>. </a:t>
                </a:r>
                <a:endParaRPr lang="en-US" sz="2400" dirty="0" smtClean="0"/>
              </a:p>
              <a:p>
                <a:pPr lvl="1"/>
                <a:r>
                  <a:rPr lang="en-US" sz="2400" dirty="0" smtClean="0">
                    <a:solidFill>
                      <a:srgbClr val="800000"/>
                    </a:solidFill>
                  </a:rPr>
                  <a:t>Yes</a:t>
                </a:r>
                <a:r>
                  <a:rPr lang="en-US" sz="2400" dirty="0"/>
                  <a:t>, since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=24.33</m:t>
                    </m:r>
                  </m:oMath>
                </a14:m>
                <a:r>
                  <a:rPr lang="en-US" sz="2400" dirty="0" smtClean="0"/>
                  <a:t>.</a:t>
                </a:r>
              </a:p>
              <a:p>
                <a:pPr lvl="1"/>
                <a:r>
                  <a:rPr lang="en-US" sz="2400" dirty="0" smtClean="0"/>
                  <a:t>Thus</a:t>
                </a:r>
                <a:r>
                  <a:rPr lang="en-US" sz="2400" dirty="0"/>
                  <a:t>, we can conclude that the new </a:t>
                </a:r>
                <a:r>
                  <a:rPr lang="en-US" sz="2400" dirty="0" smtClean="0"/>
                  <a:t>treatment is </a:t>
                </a:r>
                <a:r>
                  <a:rPr lang="en-US" sz="2400" dirty="0">
                    <a:solidFill>
                      <a:srgbClr val="800000"/>
                    </a:solidFill>
                  </a:rPr>
                  <a:t>different</a:t>
                </a:r>
                <a:r>
                  <a:rPr lang="en-US" sz="2400" dirty="0"/>
                  <a:t> than the standard.</a:t>
                </a:r>
              </a:p>
              <a:p>
                <a:endParaRPr lang="en-US" sz="2400" dirty="0"/>
              </a:p>
              <a:p>
                <a:r>
                  <a:rPr lang="en-US" sz="2400" dirty="0"/>
                  <a:t>Note that, from the expected and observe counts, </a:t>
                </a:r>
                <a:r>
                  <a:rPr lang="en-US" sz="2400" dirty="0">
                    <a:solidFill>
                      <a:srgbClr val="FF0000"/>
                    </a:solidFill>
                  </a:rPr>
                  <a:t>observed counts are higher than the expected counts for Marked decrease and the Moderate decrease in BP</a:t>
                </a:r>
                <a:r>
                  <a:rPr lang="en-US" sz="2400" dirty="0"/>
                  <a:t>. So, it is reasonable to conclude that the new treatment is better than the standard</a:t>
                </a:r>
                <a:r>
                  <a:rPr lang="en-US" sz="2400" dirty="0" smtClean="0"/>
                  <a:t>.</a:t>
                </a:r>
              </a:p>
              <a:p>
                <a:endParaRPr lang="en-US" sz="1000" dirty="0" smtClean="0">
                  <a:hlinkClick r:id="rId2"/>
                </a:endParaRPr>
              </a:p>
              <a:p>
                <a:r>
                  <a:rPr lang="en-US" sz="2400" dirty="0" smtClean="0">
                    <a:hlinkClick r:id="rId2"/>
                  </a:rPr>
                  <a:t>Chi-Squared </a:t>
                </a:r>
                <a:r>
                  <a:rPr lang="en-US" sz="2400" dirty="0">
                    <a:hlinkClick r:id="rId2"/>
                  </a:rPr>
                  <a:t>Calculator</a:t>
                </a:r>
                <a:endParaRPr lang="en-US" sz="2400" dirty="0"/>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3"/>
                <a:stretch>
                  <a:fillRect l="-1098" t="-950" b="-36228"/>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5</a:t>
            </a:fld>
            <a:endParaRPr lang="en-US"/>
          </a:p>
        </p:txBody>
      </p:sp>
    </p:spTree>
    <p:extLst>
      <p:ext uri="{BB962C8B-B14F-4D97-AF65-F5344CB8AC3E}">
        <p14:creationId xmlns:p14="http://schemas.microsoft.com/office/powerpoint/2010/main" val="170481959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Generalize </a:t>
            </a:r>
            <a:br>
              <a:rPr lang="en-US" dirty="0" smtClean="0"/>
            </a:br>
            <a:r>
              <a:rPr lang="en-US" dirty="0" smtClean="0"/>
              <a:t>Chi-Square goodness </a:t>
            </a:r>
            <a:r>
              <a:rPr lang="en-US" dirty="0"/>
              <a:t>of </a:t>
            </a:r>
            <a:r>
              <a:rPr lang="en-US" dirty="0" smtClean="0"/>
              <a:t>fit Test</a:t>
            </a:r>
            <a:endParaRPr lang="en-US" dirty="0"/>
          </a:p>
        </p:txBody>
      </p:sp>
      <p:sp>
        <p:nvSpPr>
          <p:cNvPr id="3" name="Content Placeholder 2"/>
          <p:cNvSpPr>
            <a:spLocks noGrp="1"/>
          </p:cNvSpPr>
          <p:nvPr>
            <p:ph idx="1"/>
          </p:nvPr>
        </p:nvSpPr>
        <p:spPr>
          <a:xfrm>
            <a:off x="685800" y="1066800"/>
            <a:ext cx="7772400" cy="4495800"/>
          </a:xfrm>
        </p:spPr>
        <p:txBody>
          <a:bodyPr/>
          <a:lstStyle/>
          <a:p>
            <a:r>
              <a:rPr lang="en-US" sz="2400" dirty="0"/>
              <a:t>The </a:t>
            </a:r>
            <a:r>
              <a:rPr lang="en-US" sz="2400" dirty="0">
                <a:solidFill>
                  <a:srgbClr val="FF0000"/>
                </a:solidFill>
              </a:rPr>
              <a:t>Chi-Square test of goodness of fit </a:t>
            </a:r>
            <a:r>
              <a:rPr lang="en-US" sz="2400" dirty="0"/>
              <a:t>can be used for many different types of inference. Here we give an example to test if a random number generator of Minitab truly generate random numbers.</a:t>
            </a:r>
          </a:p>
          <a:p>
            <a:endParaRPr lang="en-US" sz="1200" dirty="0"/>
          </a:p>
          <a:p>
            <a:r>
              <a:rPr lang="en-US" sz="2400" dirty="0" smtClean="0"/>
              <a:t>Example: Let </a:t>
            </a:r>
            <a:r>
              <a:rPr lang="en-US" sz="2400" dirty="0"/>
              <a:t>us look at the uniform random  number in [0, 1] generated by Minitab. Note that any random number can be described in a decimal form, and it is sufficient to test the randomness of numbers at each decimal places.</a:t>
            </a:r>
          </a:p>
          <a:p>
            <a:endParaRPr lang="en-US" sz="1200" dirty="0"/>
          </a:p>
          <a:p>
            <a:r>
              <a:rPr lang="en-US" sz="2400" dirty="0"/>
              <a:t>Let us look at the tenth decimal place. The random numbers are</a:t>
            </a:r>
          </a:p>
          <a:p>
            <a:endParaRPr lang="en-US" sz="1200" dirty="0"/>
          </a:p>
          <a:p>
            <a:r>
              <a:rPr lang="en-US" sz="2400" dirty="0"/>
              <a:t>	{0, 1, 2, 3, …, 9}</a:t>
            </a:r>
          </a:p>
          <a:p>
            <a:endParaRPr lang="en-US" sz="1200" dirty="0"/>
          </a:p>
          <a:p>
            <a:r>
              <a:rPr lang="en-US" sz="2400" dirty="0">
                <a:solidFill>
                  <a:srgbClr val="FF0000"/>
                </a:solidFill>
              </a:rPr>
              <a:t>Q. Are these numbers generated by Minitab truly random?</a:t>
            </a:r>
          </a:p>
        </p:txBody>
      </p:sp>
      <p:sp>
        <p:nvSpPr>
          <p:cNvPr id="4" name="Slide Number Placeholder 3"/>
          <p:cNvSpPr>
            <a:spLocks noGrp="1"/>
          </p:cNvSpPr>
          <p:nvPr>
            <p:ph type="sldNum" sz="quarter" idx="4"/>
          </p:nvPr>
        </p:nvSpPr>
        <p:spPr/>
        <p:txBody>
          <a:bodyPr/>
          <a:lstStyle/>
          <a:p>
            <a:fld id="{A9A949EE-02F8-4E24-B346-EA33FC0EA551}" type="slidenum">
              <a:rPr lang="en-US" smtClean="0"/>
              <a:t>6</a:t>
            </a:fld>
            <a:endParaRPr lang="en-US"/>
          </a:p>
        </p:txBody>
      </p:sp>
    </p:spTree>
    <p:extLst>
      <p:ext uri="{BB962C8B-B14F-4D97-AF65-F5344CB8AC3E}">
        <p14:creationId xmlns:p14="http://schemas.microsoft.com/office/powerpoint/2010/main" val="3449911142"/>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sz="2400" dirty="0" smtClean="0"/>
              <a:t>Example </a:t>
            </a:r>
            <a:r>
              <a:rPr lang="en-US" sz="2400" dirty="0" err="1" smtClean="0"/>
              <a:t>Cont’D</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685800"/>
                <a:ext cx="7772400" cy="4495800"/>
              </a:xfrm>
            </p:spPr>
            <p:txBody>
              <a:bodyPr/>
              <a:lstStyle/>
              <a:p>
                <a:r>
                  <a:rPr lang="en-US" sz="2400" dirty="0" smtClean="0">
                    <a:solidFill>
                      <a:srgbClr val="FF0000"/>
                    </a:solidFill>
                  </a:rPr>
                  <a:t>        </a:t>
                </a:r>
                <a14:m>
                  <m:oMath xmlns:m="http://schemas.openxmlformats.org/officeDocument/2006/math">
                    <m:r>
                      <m:rPr>
                        <m:sty m:val="p"/>
                      </m:rPr>
                      <a:rPr lang="en-US" sz="2400" i="0" dirty="0" smtClean="0">
                        <a:solidFill>
                          <a:srgbClr val="FF0000"/>
                        </a:solidFill>
                        <a:latin typeface="Cambria Math" panose="02040503050406030204" pitchFamily="18" charset="0"/>
                      </a:rPr>
                      <m:t>Digit</m:t>
                    </m:r>
                    <m:r>
                      <a:rPr lang="en-US" sz="2400" i="1" dirty="0" smtClean="0">
                        <a:solidFill>
                          <a:srgbClr val="FF0000"/>
                        </a:solidFill>
                        <a:latin typeface="Cambria Math" panose="02040503050406030204" pitchFamily="18" charset="0"/>
                      </a:rPr>
                      <m:t>:	    	0     1     2     3     4     5     6     7     8     9</m:t>
                    </m:r>
                  </m:oMath>
                </a14:m>
                <a:r>
                  <a:rPr lang="en-US" sz="2400" i="1" dirty="0" smtClean="0">
                    <a:solidFill>
                      <a:srgbClr val="FF0000"/>
                    </a:solidFill>
                    <a:latin typeface="Cambria Math" panose="02040503050406030204" pitchFamily="18" charset="0"/>
                  </a:rPr>
                  <a:t/>
                </a:r>
                <a:br>
                  <a:rPr lang="en-US" sz="2400" i="1" dirty="0" smtClean="0">
                    <a:solidFill>
                      <a:srgbClr val="FF0000"/>
                    </a:solidFill>
                    <a:latin typeface="Cambria Math" panose="02040503050406030204" pitchFamily="18" charset="0"/>
                  </a:rPr>
                </a:br>
                <a14:m>
                  <m:oMath xmlns:m="http://schemas.openxmlformats.org/officeDocument/2006/math">
                    <m:r>
                      <m:rPr>
                        <m:sty m:val="p"/>
                      </m:rPr>
                      <a:rPr lang="en-US" sz="2400" i="0" dirty="0" smtClean="0">
                        <a:latin typeface="Cambria Math" panose="02040503050406030204" pitchFamily="18" charset="0"/>
                      </a:rPr>
                      <m:t>Count</m:t>
                    </m:r>
                    <m:r>
                      <a:rPr lang="en-US" sz="2400" i="1" dirty="0" smtClean="0">
                        <a:latin typeface="Cambria Math" panose="02040503050406030204" pitchFamily="18" charset="0"/>
                      </a:rPr>
                      <m:t>:	  8    15    6     9   12    11    9   10    7    13</m:t>
                    </m:r>
                  </m:oMath>
                </a14:m>
                <a:endParaRPr lang="en-US" sz="2400" dirty="0" smtClean="0"/>
              </a:p>
              <a:p>
                <a:endParaRPr lang="en-US" sz="600" dirty="0"/>
              </a:p>
              <a:p>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m:t>
                        </m:r>
                      </m:sub>
                    </m:sSub>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10</m:t>
                        </m:r>
                      </m:den>
                    </m:f>
                  </m:oMath>
                </a14:m>
                <a:r>
                  <a:rPr lang="en-US" sz="2400" dirty="0"/>
                  <a:t>  for all  </a:t>
                </a:r>
                <a14:m>
                  <m:oMath xmlns:m="http://schemas.openxmlformats.org/officeDocument/2006/math">
                    <m:r>
                      <a:rPr lang="en-US" sz="2400" i="1" dirty="0" smtClean="0">
                        <a:latin typeface="Cambria Math" panose="02040503050406030204" pitchFamily="18" charset="0"/>
                      </a:rPr>
                      <m:t>𝑖</m:t>
                    </m:r>
                    <m:r>
                      <a:rPr lang="en-US" sz="2400" i="1" dirty="0">
                        <a:latin typeface="Cambria Math" panose="02040503050406030204" pitchFamily="18" charset="0"/>
                      </a:rPr>
                      <m:t>=1, 2, …,</m:t>
                    </m:r>
                    <m:r>
                      <a:rPr lang="en-US" sz="2400" i="1" dirty="0" smtClean="0">
                        <a:latin typeface="Cambria Math" panose="02040503050406030204" pitchFamily="18" charset="0"/>
                      </a:rPr>
                      <m:t>10</m:t>
                    </m:r>
                  </m:oMath>
                </a14:m>
                <a:r>
                  <a:rPr lang="en-US" sz="2400" dirty="0" smtClean="0"/>
                  <a:t/>
                </a:r>
                <a:br>
                  <a:rPr lang="en-US" sz="2400" dirty="0" smtClean="0"/>
                </a:br>
                <a14:m>
                  <m:oMath xmlns:m="http://schemas.openxmlformats.org/officeDocument/2006/math">
                    <m:sSub>
                      <m:sSubPr>
                        <m:ctrlPr>
                          <a:rPr lang="en-US" sz="2400" i="1" smtClean="0">
                            <a:solidFill>
                              <a:srgbClr val="800000"/>
                            </a:solidFill>
                            <a:latin typeface="Cambria Math" panose="02040503050406030204" pitchFamily="18" charset="0"/>
                          </a:rPr>
                        </m:ctrlPr>
                      </m:sSubPr>
                      <m:e>
                        <m:r>
                          <a:rPr lang="en-US" sz="2400" i="1">
                            <a:solidFill>
                              <a:srgbClr val="800000"/>
                            </a:solidFill>
                            <a:latin typeface="Cambria Math"/>
                          </a:rPr>
                          <m:t>𝐻</m:t>
                        </m:r>
                      </m:e>
                      <m:sub>
                        <m:r>
                          <a:rPr lang="en-US" sz="2400" i="1">
                            <a:solidFill>
                              <a:srgbClr val="800000"/>
                            </a:solidFill>
                            <a:latin typeface="Cambria Math"/>
                          </a:rPr>
                          <m:t>𝑎</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m:t>
                        </m:r>
                      </m:sub>
                    </m:sSub>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10</m:t>
                        </m:r>
                      </m:den>
                    </m:f>
                  </m:oMath>
                </a14:m>
                <a:r>
                  <a:rPr lang="en-US" sz="2400" dirty="0"/>
                  <a:t> for some </a:t>
                </a:r>
                <a14:m>
                  <m:oMath xmlns:m="http://schemas.openxmlformats.org/officeDocument/2006/math">
                    <m:r>
                      <a:rPr lang="en-US" sz="2400" i="1" dirty="0" smtClean="0">
                        <a:latin typeface="Cambria Math" panose="02040503050406030204" pitchFamily="18" charset="0"/>
                      </a:rPr>
                      <m:t>𝑖</m:t>
                    </m:r>
                  </m:oMath>
                </a14:m>
                <a:endParaRPr lang="en-US" sz="2400" dirty="0"/>
              </a:p>
              <a:p>
                <a:endParaRPr lang="en-US" sz="1200" dirty="0"/>
              </a:p>
              <a:p>
                <a:r>
                  <a:rPr lang="en-US" sz="2400" dirty="0" smtClean="0">
                    <a:solidFill>
                      <a:srgbClr val="800000"/>
                    </a:solidFill>
                  </a:rPr>
                  <a:t>Assumption</a:t>
                </a:r>
                <a:r>
                  <a:rPr lang="en-US" sz="2400" dirty="0" smtClean="0"/>
                  <a:t>: Expected </a:t>
                </a:r>
                <a:r>
                  <a:rPr lang="en-US" sz="2400" dirty="0"/>
                  <a:t>count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r>
                      <a:rPr lang="en-US" sz="2400" i="1">
                        <a:latin typeface="Cambria Math" panose="02040503050406030204" pitchFamily="18" charset="0"/>
                      </a:rPr>
                      <m:t>=</m:t>
                    </m:r>
                    <m:r>
                      <a:rPr lang="en-US" sz="2400" i="1">
                        <a:latin typeface="Cambria Math" panose="02040503050406030204" pitchFamily="18" charset="0"/>
                      </a:rPr>
                      <m:t>𝑛</m:t>
                    </m:r>
                    <m:sSub>
                      <m:sSubPr>
                        <m:ctrlPr>
                          <a:rPr lang="en-US" sz="2400" i="1">
                            <a:latin typeface="Cambria Math" panose="02040503050406030204" pitchFamily="18" charset="0"/>
                          </a:rPr>
                        </m:ctrlPr>
                      </m:sSubPr>
                      <m:e>
                        <m:r>
                          <a:rPr lang="en-US" sz="2400" i="1">
                            <a:latin typeface="Cambria Math"/>
                          </a:rPr>
                          <m:t>𝜋</m:t>
                        </m:r>
                      </m:e>
                      <m:sub>
                        <m:r>
                          <a:rPr lang="en-US" sz="2400" i="1">
                            <a:latin typeface="Cambria Math"/>
                          </a:rPr>
                          <m:t>𝑖</m:t>
                        </m:r>
                      </m:sub>
                    </m:sSub>
                    <m:r>
                      <a:rPr lang="en-US" sz="2400" i="1">
                        <a:latin typeface="Cambria Math" panose="02040503050406030204" pitchFamily="18" charset="0"/>
                      </a:rPr>
                      <m:t>=10</m:t>
                    </m:r>
                    <m:r>
                      <a:rPr lang="en-US" sz="2400" i="1">
                        <a:latin typeface="Cambria Math"/>
                      </a:rPr>
                      <m:t>≥5</m:t>
                    </m:r>
                  </m:oMath>
                </a14:m>
                <a:r>
                  <a:rPr lang="en-US" sz="2400" dirty="0" smtClean="0"/>
                  <a:t> </a:t>
                </a:r>
                <a:r>
                  <a:rPr lang="en-US" sz="2400" dirty="0"/>
                  <a:t>for all </a:t>
                </a:r>
                <a14:m>
                  <m:oMath xmlns:m="http://schemas.openxmlformats.org/officeDocument/2006/math">
                    <m:r>
                      <a:rPr lang="en-US" sz="2400" i="1" dirty="0" smtClean="0">
                        <a:latin typeface="Cambria Math" panose="02040503050406030204" pitchFamily="18" charset="0"/>
                      </a:rPr>
                      <m:t>𝑖</m:t>
                    </m:r>
                  </m:oMath>
                </a14:m>
                <a:endParaRPr lang="en-US" sz="2400" dirty="0"/>
              </a:p>
              <a:p>
                <a:endParaRPr lang="en-US" sz="1200" dirty="0"/>
              </a:p>
              <a:p>
                <a:r>
                  <a:rPr lang="en-US" sz="2400" dirty="0">
                    <a:solidFill>
                      <a:srgbClr val="800000"/>
                    </a:solidFill>
                  </a:rPr>
                  <a:t>T.S</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m:t>
                    </m:r>
                    <m:nary>
                      <m:naryPr>
                        <m:chr m:val="∑"/>
                        <m:subHide m:val="on"/>
                        <m:supHide m:val="on"/>
                        <m:ctrlPr>
                          <a:rPr lang="en-US" sz="2400" i="1">
                            <a:latin typeface="Cambria Math" panose="02040503050406030204" pitchFamily="18" charset="0"/>
                          </a:rPr>
                        </m:ctrlPr>
                      </m:naryPr>
                      <m:sub/>
                      <m:sup/>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𝑂</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e>
                                </m:d>
                              </m:e>
                              <m:sup>
                                <m:r>
                                  <a:rPr lang="en-US" sz="2400" i="1">
                                    <a:latin typeface="Cambria Math"/>
                                  </a:rPr>
                                  <m:t>2</m:t>
                                </m:r>
                              </m:sup>
                            </m:sSup>
                          </m:num>
                          <m:den>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𝑖</m:t>
                                </m:r>
                              </m:sub>
                            </m:sSub>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8−10</m:t>
                                    </m:r>
                                  </m:e>
                                </m:d>
                              </m:e>
                              <m:sup>
                                <m:r>
                                  <a:rPr lang="en-US" sz="2400" i="1">
                                    <a:latin typeface="Cambria Math"/>
                                  </a:rPr>
                                  <m:t>2</m:t>
                                </m:r>
                              </m:sup>
                            </m:sSup>
                          </m:num>
                          <m:den>
                            <m:r>
                              <a:rPr lang="en-US" sz="2400" i="1">
                                <a:latin typeface="Cambria Math"/>
                              </a:rPr>
                              <m:t>10</m:t>
                            </m:r>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15−10</m:t>
                                    </m:r>
                                  </m:e>
                                </m:d>
                              </m:e>
                              <m:sup>
                                <m:r>
                                  <a:rPr lang="en-US" sz="2400" i="1">
                                    <a:latin typeface="Cambria Math"/>
                                  </a:rPr>
                                  <m:t>2</m:t>
                                </m:r>
                              </m:sup>
                            </m:sSup>
                          </m:num>
                          <m:den>
                            <m:r>
                              <a:rPr lang="en-US" sz="2400" i="1">
                                <a:latin typeface="Cambria Math"/>
                              </a:rPr>
                              <m:t>10</m:t>
                            </m:r>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13−10</m:t>
                                    </m:r>
                                  </m:e>
                                </m:d>
                              </m:e>
                              <m:sup>
                                <m:r>
                                  <a:rPr lang="en-US" sz="2400" i="1">
                                    <a:latin typeface="Cambria Math"/>
                                  </a:rPr>
                                  <m:t>2</m:t>
                                </m:r>
                              </m:sup>
                            </m:sSup>
                          </m:num>
                          <m:den>
                            <m:r>
                              <a:rPr lang="en-US" sz="2400" i="1">
                                <a:latin typeface="Cambria Math"/>
                              </a:rPr>
                              <m:t>10</m:t>
                            </m:r>
                          </m:den>
                        </m:f>
                      </m:e>
                    </m:nary>
                  </m:oMath>
                </a14:m>
                <a:r>
                  <a:rPr lang="en-US" sz="2400" dirty="0"/>
                  <a:t> </a:t>
                </a:r>
              </a:p>
              <a:p>
                <a:pPr marL="0" indent="0">
                  <a:buNone/>
                </a:pPr>
                <a:r>
                  <a:rPr lang="en-US" sz="2400" dirty="0"/>
                  <a:t>            </a:t>
                </a:r>
                <a:r>
                  <a:rPr lang="en-US" sz="2400" dirty="0" smtClean="0"/>
                  <a:t>	        </a:t>
                </a:r>
                <a14:m>
                  <m:oMath xmlns:m="http://schemas.openxmlformats.org/officeDocument/2006/math">
                    <m:r>
                      <a:rPr lang="en-US" sz="2400" i="1">
                        <a:latin typeface="Cambria Math"/>
                      </a:rPr>
                      <m:t>=7.00</m:t>
                    </m:r>
                  </m:oMath>
                </a14:m>
                <a:endParaRPr lang="en-US" sz="2400" dirty="0"/>
              </a:p>
              <a:p>
                <a:endParaRPr lang="en-US" sz="1200" dirty="0"/>
              </a:p>
              <a:p>
                <a:r>
                  <a:rPr lang="en-US" sz="2400" dirty="0" smtClean="0">
                    <a:solidFill>
                      <a:srgbClr val="800000"/>
                    </a:solidFill>
                  </a:rPr>
                  <a:t>Decision Rule</a:t>
                </a:r>
                <a:r>
                  <a:rPr lang="en-US" sz="2400" dirty="0" smtClean="0"/>
                  <a:t>: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if  </a:t>
                </a:r>
                <a14:m>
                  <m:oMath xmlns:m="http://schemas.openxmlformats.org/officeDocument/2006/math">
                    <m:sSup>
                      <m:sSupPr>
                        <m:ctrlPr>
                          <a:rPr lang="en-US" sz="2200" i="1">
                            <a:latin typeface="Cambria Math" panose="02040503050406030204" pitchFamily="18" charset="0"/>
                          </a:rPr>
                        </m:ctrlPr>
                      </m:sSupPr>
                      <m:e>
                        <m:r>
                          <a:rPr lang="en-US" sz="2200" i="1">
                            <a:latin typeface="Cambria Math"/>
                          </a:rPr>
                          <m:t>𝜒</m:t>
                        </m:r>
                      </m:e>
                      <m:sup>
                        <m:r>
                          <a:rPr lang="en-US" sz="2200" i="1">
                            <a:latin typeface="Cambria Math"/>
                          </a:rPr>
                          <m:t>2</m:t>
                        </m:r>
                      </m:sup>
                    </m:sSup>
                    <m:r>
                      <a:rPr lang="en-US" sz="2200" i="1">
                        <a:latin typeface="Cambria Math"/>
                      </a:rPr>
                      <m:t>&gt;</m:t>
                    </m:r>
                    <m:sSubSup>
                      <m:sSubSupPr>
                        <m:ctrlPr>
                          <a:rPr lang="en-US" sz="2200" i="1">
                            <a:latin typeface="Cambria Math" panose="02040503050406030204" pitchFamily="18" charset="0"/>
                          </a:rPr>
                        </m:ctrlPr>
                      </m:sSubSupPr>
                      <m:e>
                        <m:r>
                          <a:rPr lang="en-US" sz="2200" i="1">
                            <a:latin typeface="Cambria Math"/>
                          </a:rPr>
                          <m:t>𝜒</m:t>
                        </m:r>
                      </m:e>
                      <m:sub>
                        <m:r>
                          <a:rPr lang="en-US" sz="2200" i="1">
                            <a:latin typeface="Cambria Math"/>
                          </a:rPr>
                          <m:t>𝛼</m:t>
                        </m:r>
                      </m:sub>
                      <m:sup>
                        <m:r>
                          <a:rPr lang="en-US" sz="2200" i="1">
                            <a:latin typeface="Cambria Math"/>
                          </a:rPr>
                          <m:t>2</m:t>
                        </m:r>
                      </m:sup>
                    </m:sSubSup>
                    <m:d>
                      <m:dPr>
                        <m:ctrlPr>
                          <a:rPr lang="en-US" sz="2200" i="1">
                            <a:latin typeface="Cambria Math" panose="02040503050406030204" pitchFamily="18" charset="0"/>
                          </a:rPr>
                        </m:ctrlPr>
                      </m:dPr>
                      <m:e>
                        <m:r>
                          <a:rPr lang="en-US" sz="2200" i="1">
                            <a:latin typeface="Cambria Math"/>
                          </a:rPr>
                          <m:t>𝑑𝑓</m:t>
                        </m:r>
                        <m:r>
                          <a:rPr lang="en-US" sz="2200" i="1">
                            <a:latin typeface="Cambria Math"/>
                          </a:rPr>
                          <m:t>=10−1</m:t>
                        </m:r>
                      </m:e>
                    </m:d>
                    <m:r>
                      <a:rPr lang="en-US" sz="2200" i="1">
                        <a:latin typeface="Cambria Math"/>
                      </a:rPr>
                      <m:t>=16.92</m:t>
                    </m:r>
                  </m:oMath>
                </a14:m>
                <a:endParaRPr lang="en-US" sz="2200" dirty="0"/>
              </a:p>
              <a:p>
                <a:endParaRPr lang="en-US" sz="1200" dirty="0"/>
              </a:p>
              <a:p>
                <a:r>
                  <a:rPr lang="en-US" sz="2400" dirty="0">
                    <a:solidFill>
                      <a:srgbClr val="800000"/>
                    </a:solidFill>
                  </a:rPr>
                  <a:t>Conclusion</a:t>
                </a:r>
                <a:r>
                  <a:rPr lang="en-US" sz="2400" dirty="0"/>
                  <a:t>: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&gt;16.92</m:t>
                    </m:r>
                  </m:oMath>
                </a14:m>
                <a:r>
                  <a:rPr lang="en-US" sz="2400" dirty="0"/>
                  <a:t>. No, since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=7.00</m:t>
                    </m:r>
                  </m:oMath>
                </a14:m>
                <a:r>
                  <a:rPr lang="en-US" sz="2400" dirty="0"/>
                  <a:t>. Thus, we fail to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oMath>
                </a14:m>
                <a:r>
                  <a:rPr lang="en-US" sz="2400" dirty="0"/>
                  <a:t> We cannot conclude that number generated by Minitab are not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685800"/>
                <a:ext cx="7772400" cy="4495800"/>
              </a:xfrm>
              <a:blipFill rotWithShape="0">
                <a:blip r:embed="rId2"/>
                <a:stretch>
                  <a:fillRect l="-1098" t="-678" b="-4057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7</a:t>
            </a:fld>
            <a:endParaRPr lang="en-US"/>
          </a:p>
        </p:txBody>
      </p:sp>
    </p:spTree>
    <p:extLst>
      <p:ext uri="{BB962C8B-B14F-4D97-AF65-F5344CB8AC3E}">
        <p14:creationId xmlns:p14="http://schemas.microsoft.com/office/powerpoint/2010/main" val="290748880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 calcmode="lin" valueType="num">
                                      <p:cBhvr additive="base">
                                        <p:cTn id="3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Example </a:t>
            </a:r>
            <a:r>
              <a:rPr lang="en-US" dirty="0" err="1" smtClean="0"/>
              <a:t>Cont’D</a:t>
            </a:r>
            <a:r>
              <a:rPr lang="en-US" dirty="0" smtClean="0"/>
              <a:t> and p-Values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14400"/>
                <a:ext cx="7772400" cy="4495800"/>
              </a:xfrm>
            </p:spPr>
            <p:txBody>
              <a:bodyPr/>
              <a:lstStyle/>
              <a:p>
                <a14:m>
                  <m:oMath xmlns:m="http://schemas.openxmlformats.org/officeDocument/2006/math">
                    <m:r>
                      <a:rPr lang="en-US" sz="2400" i="1" smtClean="0">
                        <a:latin typeface="Cambria Math"/>
                      </a:rPr>
                      <m:t>𝑝</m:t>
                    </m:r>
                    <m:r>
                      <a:rPr lang="en-US" sz="2400" i="1" smtClean="0">
                        <a:latin typeface="Cambria Math"/>
                      </a:rPr>
                      <m:t>−</m:t>
                    </m:r>
                    <m:r>
                      <a:rPr lang="en-US" sz="2400" i="1" smtClean="0">
                        <a:latin typeface="Cambria Math"/>
                      </a:rPr>
                      <m:t>𝑣𝑎𝑙𝑢𝑒</m:t>
                    </m:r>
                    <m:r>
                      <a:rPr lang="en-US" sz="2400" i="1" smtClean="0">
                        <a:latin typeface="Cambria Math"/>
                      </a:rPr>
                      <m:t>=</m:t>
                    </m:r>
                    <m:r>
                      <a:rPr lang="en-US" sz="2400" i="1" smtClean="0">
                        <a:latin typeface="Cambria Math"/>
                      </a:rPr>
                      <m:t>𝑃</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a:rPr>
                              <m:t>𝜒</m:t>
                            </m:r>
                          </m:e>
                          <m:sup>
                            <m:r>
                              <a:rPr lang="en-US" sz="2400" i="1">
                                <a:latin typeface="Cambria Math"/>
                              </a:rPr>
                              <m:t>2</m:t>
                            </m:r>
                          </m:sup>
                        </m:sSup>
                        <m:r>
                          <a:rPr lang="en-US" sz="2400" i="1">
                            <a:latin typeface="Cambria Math"/>
                          </a:rPr>
                          <m:t>&gt;7.00</m:t>
                        </m:r>
                      </m:e>
                    </m:d>
                    <m:r>
                      <a:rPr lang="en-US" sz="2400" i="1">
                        <a:latin typeface="Cambria Math"/>
                      </a:rPr>
                      <m:t>=0.64</m:t>
                    </m:r>
                  </m:oMath>
                </a14:m>
                <a:r>
                  <a:rPr lang="en-US" sz="2400" dirty="0"/>
                  <a:t> </a:t>
                </a:r>
              </a:p>
              <a:p>
                <a:endParaRPr lang="en-US" sz="1200" dirty="0"/>
              </a:p>
              <a:p>
                <a:r>
                  <a:rPr lang="en-US" sz="2400" dirty="0"/>
                  <a:t>Based on p-value, we reach the same conclusion since </a:t>
                </a:r>
                <a:endParaRPr lang="en-US" sz="2400" dirty="0" smtClean="0"/>
              </a:p>
              <a:p>
                <a:pPr lvl="1"/>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i="1">
                        <a:latin typeface="Cambria Math"/>
                      </a:rPr>
                      <m:t>𝑣𝑎𝑙𝑢𝑒</m:t>
                    </m:r>
                    <m:r>
                      <a:rPr lang="en-US" sz="2400" i="1">
                        <a:latin typeface="Cambria Math" panose="02040503050406030204" pitchFamily="18" charset="0"/>
                      </a:rPr>
                      <m:t>&gt;</m:t>
                    </m:r>
                    <m:r>
                      <a:rPr lang="en-US" sz="2400" i="1">
                        <a:latin typeface="Cambria Math"/>
                      </a:rPr>
                      <m:t>0.05.</m:t>
                    </m:r>
                  </m:oMath>
                </a14:m>
                <a:endParaRPr lang="en-US" sz="2400" dirty="0"/>
              </a:p>
              <a:p>
                <a:endParaRPr lang="en-US" sz="1200" dirty="0"/>
              </a:p>
              <a:p>
                <a:r>
                  <a:rPr lang="en-US" sz="2400" dirty="0"/>
                  <a:t>We can use this p-value to determine the goodness of fit.</a:t>
                </a:r>
              </a:p>
              <a:p>
                <a:endParaRPr lang="en-US" sz="1200" dirty="0"/>
              </a:p>
              <a:p>
                <a:r>
                  <a:rPr lang="en-US" sz="2400" dirty="0"/>
                  <a:t>Q. To what degree can we say that the numbers are </a:t>
                </a:r>
                <a:r>
                  <a:rPr lang="en-US" sz="2400" dirty="0" smtClean="0"/>
                  <a:t>truly random</a:t>
                </a:r>
                <a:r>
                  <a:rPr lang="en-US" sz="2400" dirty="0"/>
                  <a:t>?</a:t>
                </a:r>
              </a:p>
              <a:p>
                <a:endParaRPr lang="en-US" sz="1200" b="1" dirty="0" smtClean="0"/>
              </a:p>
              <a:p>
                <a:r>
                  <a:rPr lang="en-US" sz="2400" b="1" dirty="0" smtClean="0"/>
                  <a:t>Some </a:t>
                </a:r>
                <a:r>
                  <a:rPr lang="en-US" sz="2400" b="1" dirty="0"/>
                  <a:t>Guideline</a:t>
                </a:r>
                <a:r>
                  <a:rPr lang="en-US" sz="2400" dirty="0"/>
                  <a:t>:</a:t>
                </a:r>
              </a:p>
              <a:p>
                <a:pPr lvl="1"/>
                <a:r>
                  <a:rPr lang="en-US" sz="1800" dirty="0"/>
                  <a:t>	</a:t>
                </a:r>
                <a14:m>
                  <m:oMath xmlns:m="http://schemas.openxmlformats.org/officeDocument/2006/math">
                    <m:r>
                      <a:rPr lang="en-US" sz="1800" i="1">
                        <a:latin typeface="Cambria Math"/>
                      </a:rPr>
                      <m:t>𝑝</m:t>
                    </m:r>
                    <m:r>
                      <a:rPr lang="en-US" sz="1800" i="1">
                        <a:latin typeface="Cambria Math"/>
                      </a:rPr>
                      <m:t>−</m:t>
                    </m:r>
                    <m:r>
                      <a:rPr lang="en-US" sz="1800" i="1">
                        <a:latin typeface="Cambria Math"/>
                      </a:rPr>
                      <m:t>𝑣𝑎𝑙𝑢𝑒</m:t>
                    </m:r>
                    <m:r>
                      <a:rPr lang="en-US" sz="1800" i="1">
                        <a:latin typeface="Cambria Math"/>
                      </a:rPr>
                      <m:t>≥0.25</m:t>
                    </m:r>
                  </m:oMath>
                </a14:m>
                <a:r>
                  <a:rPr lang="en-US" sz="1800" dirty="0" smtClean="0"/>
                  <a:t>		→	Excellent </a:t>
                </a:r>
                <a:r>
                  <a:rPr lang="en-US" sz="1800" dirty="0"/>
                  <a:t>Fit</a:t>
                </a:r>
              </a:p>
              <a:p>
                <a:pPr lvl="1"/>
                <a:r>
                  <a:rPr lang="en-US" sz="1800" dirty="0"/>
                  <a:t>	</a:t>
                </a:r>
                <a14:m>
                  <m:oMath xmlns:m="http://schemas.openxmlformats.org/officeDocument/2006/math">
                    <m:r>
                      <a:rPr lang="en-US" sz="1800">
                        <a:latin typeface="Cambria Math"/>
                      </a:rPr>
                      <m:t>0.15≤</m:t>
                    </m:r>
                    <m:r>
                      <a:rPr lang="en-US" sz="1800" i="1">
                        <a:latin typeface="Cambria Math"/>
                      </a:rPr>
                      <m:t>𝑝</m:t>
                    </m:r>
                    <m:r>
                      <a:rPr lang="en-US" sz="1800" i="1">
                        <a:latin typeface="Cambria Math"/>
                      </a:rPr>
                      <m:t>−</m:t>
                    </m:r>
                    <m:r>
                      <a:rPr lang="en-US" sz="1800" i="1">
                        <a:latin typeface="Cambria Math"/>
                      </a:rPr>
                      <m:t>𝑣𝑎𝑙𝑢𝑒</m:t>
                    </m:r>
                    <m:r>
                      <a:rPr lang="en-US" sz="1800" i="1">
                        <a:latin typeface="Cambria Math"/>
                      </a:rPr>
                      <m:t>&lt;0.25</m:t>
                    </m:r>
                  </m:oMath>
                </a14:m>
                <a:r>
                  <a:rPr lang="en-US" sz="1800" dirty="0" smtClean="0"/>
                  <a:t>	</a:t>
                </a:r>
                <a:r>
                  <a:rPr lang="en-US" sz="1800" dirty="0"/>
                  <a:t>→	</a:t>
                </a:r>
                <a:r>
                  <a:rPr lang="en-US" sz="1800" dirty="0" smtClean="0"/>
                  <a:t>Good </a:t>
                </a:r>
                <a:r>
                  <a:rPr lang="en-US" sz="1800" dirty="0"/>
                  <a:t>Fit</a:t>
                </a:r>
              </a:p>
              <a:p>
                <a:pPr lvl="1"/>
                <a:r>
                  <a:rPr lang="en-US" sz="1800" dirty="0"/>
                  <a:t>	</a:t>
                </a:r>
                <a14:m>
                  <m:oMath xmlns:m="http://schemas.openxmlformats.org/officeDocument/2006/math">
                    <m:r>
                      <a:rPr lang="en-US" sz="1800" i="1">
                        <a:latin typeface="Cambria Math"/>
                      </a:rPr>
                      <m:t>0.05≤</m:t>
                    </m:r>
                    <m:r>
                      <a:rPr lang="en-US" sz="1800" i="1">
                        <a:latin typeface="Cambria Math"/>
                      </a:rPr>
                      <m:t>𝑝</m:t>
                    </m:r>
                    <m:r>
                      <a:rPr lang="en-US" sz="1800" i="1">
                        <a:latin typeface="Cambria Math"/>
                      </a:rPr>
                      <m:t>−</m:t>
                    </m:r>
                    <m:r>
                      <a:rPr lang="en-US" sz="1800" i="1">
                        <a:latin typeface="Cambria Math"/>
                      </a:rPr>
                      <m:t>𝑣𝑎𝑙𝑢𝑒</m:t>
                    </m:r>
                    <m:r>
                      <a:rPr lang="en-US" sz="1800" i="1">
                        <a:latin typeface="Cambria Math"/>
                      </a:rPr>
                      <m:t>&lt;0.15</m:t>
                    </m:r>
                  </m:oMath>
                </a14:m>
                <a:r>
                  <a:rPr lang="en-US" sz="1800" dirty="0" smtClean="0"/>
                  <a:t>	</a:t>
                </a:r>
                <a:r>
                  <a:rPr lang="en-US" sz="1800" dirty="0"/>
                  <a:t>→	</a:t>
                </a:r>
                <a:r>
                  <a:rPr lang="en-US" sz="1800" dirty="0" smtClean="0"/>
                  <a:t>Moderately </a:t>
                </a:r>
                <a:r>
                  <a:rPr lang="en-US" sz="1800" dirty="0"/>
                  <a:t>good fit</a:t>
                </a:r>
              </a:p>
              <a:p>
                <a:pPr lvl="1"/>
                <a:r>
                  <a:rPr lang="en-US" sz="1800" dirty="0"/>
                  <a:t>	</a:t>
                </a:r>
                <a14:m>
                  <m:oMath xmlns:m="http://schemas.openxmlformats.org/officeDocument/2006/math">
                    <m:r>
                      <a:rPr lang="en-US" sz="1800" i="1">
                        <a:latin typeface="Cambria Math"/>
                      </a:rPr>
                      <m:t>𝑝</m:t>
                    </m:r>
                    <m:r>
                      <a:rPr lang="en-US" sz="1800" i="1">
                        <a:latin typeface="Cambria Math"/>
                      </a:rPr>
                      <m:t>−</m:t>
                    </m:r>
                    <m:r>
                      <a:rPr lang="en-US" sz="1800" i="1">
                        <a:latin typeface="Cambria Math"/>
                      </a:rPr>
                      <m:t>𝑣𝑎𝑙𝑢𝑒</m:t>
                    </m:r>
                    <m:r>
                      <a:rPr lang="en-US" sz="1800" i="1">
                        <a:latin typeface="Cambria Math"/>
                      </a:rPr>
                      <m:t>&lt;0.05</m:t>
                    </m:r>
                  </m:oMath>
                </a14:m>
                <a:r>
                  <a:rPr lang="en-US" sz="1800" dirty="0" smtClean="0"/>
                  <a:t>		</a:t>
                </a:r>
                <a:r>
                  <a:rPr lang="en-US" sz="1800" dirty="0"/>
                  <a:t>→	</a:t>
                </a:r>
                <a:r>
                  <a:rPr lang="en-US" sz="1800" dirty="0" smtClean="0"/>
                  <a:t>Reject </a:t>
                </a:r>
                <a:r>
                  <a:rPr lang="en-US" sz="1800" dirty="0"/>
                  <a:t>the fit.</a:t>
                </a:r>
              </a:p>
              <a:p>
                <a:endParaRPr lang="en-US" sz="1200" dirty="0"/>
              </a:p>
              <a:p>
                <a:r>
                  <a:rPr lang="en-US" sz="2400" dirty="0"/>
                  <a:t>In our case, we have excellent fit.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14400"/>
                <a:ext cx="7772400" cy="4495800"/>
              </a:xfrm>
              <a:blipFill rotWithShape="0">
                <a:blip r:embed="rId2"/>
                <a:stretch>
                  <a:fillRect l="-1176" t="-949" b="-3374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8</a:t>
            </a:fld>
            <a:endParaRPr lang="en-US"/>
          </a:p>
        </p:txBody>
      </p:sp>
    </p:spTree>
    <p:extLst>
      <p:ext uri="{BB962C8B-B14F-4D97-AF65-F5344CB8AC3E}">
        <p14:creationId xmlns:p14="http://schemas.microsoft.com/office/powerpoint/2010/main" val="179926098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5" end="15"/>
                                            </p:txEl>
                                          </p:spTgt>
                                        </p:tgtEl>
                                        <p:attrNameLst>
                                          <p:attrName>style.visibility</p:attrName>
                                        </p:attrNameLst>
                                      </p:cBhvr>
                                      <p:to>
                                        <p:strVal val="visible"/>
                                      </p:to>
                                    </p:set>
                                    <p:animEffect transition="in" filter="fade">
                                      <p:cBhvr>
                                        <p:cTn id="4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Book Example 10.11: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smtClean="0"/>
                  <a:t>In </a:t>
                </a:r>
                <a:r>
                  <a:rPr lang="en-US" sz="2400" dirty="0"/>
                  <a:t>one </a:t>
                </a:r>
                <a:r>
                  <a:rPr lang="en-US" sz="2400" dirty="0" smtClean="0"/>
                  <a:t>investigation</a:t>
                </a:r>
                <a:r>
                  <a:rPr lang="en-US" sz="2400" dirty="0"/>
                  <a:t>, a lake sample was analyzed </a:t>
                </a:r>
                <a:r>
                  <a:rPr lang="en-US" sz="2400" dirty="0" smtClean="0"/>
                  <a:t>under a </a:t>
                </a:r>
                <a:r>
                  <a:rPr lang="en-US" sz="2400" dirty="0"/>
                  <a:t>microscope to determine the number of clumps of cells per microscope </a:t>
                </a:r>
                <a:r>
                  <a:rPr lang="en-US" sz="2400" dirty="0" smtClean="0"/>
                  <a:t>field. These </a:t>
                </a:r>
                <a:r>
                  <a:rPr lang="en-US" sz="2400" dirty="0"/>
                  <a:t>data are summarized here for </a:t>
                </a:r>
                <a14:m>
                  <m:oMath xmlns:m="http://schemas.openxmlformats.org/officeDocument/2006/math">
                    <m:r>
                      <a:rPr lang="en-US" sz="2400" i="1" dirty="0" smtClean="0">
                        <a:latin typeface="Cambria Math" panose="02040503050406030204" pitchFamily="18" charset="0"/>
                      </a:rPr>
                      <m:t>150</m:t>
                    </m:r>
                  </m:oMath>
                </a14:m>
                <a:r>
                  <a:rPr lang="en-US" sz="2400" dirty="0" smtClean="0"/>
                  <a:t> </a:t>
                </a:r>
                <a:r>
                  <a:rPr lang="en-US" sz="2400" dirty="0"/>
                  <a:t>fields examined under a microscope. </a:t>
                </a:r>
                <a:r>
                  <a:rPr lang="en-US" sz="2400" dirty="0" smtClean="0"/>
                  <a:t>Here </a:t>
                </a:r>
                <a14:m>
                  <m:oMath xmlns:m="http://schemas.openxmlformats.org/officeDocument/2006/math">
                    <m:r>
                      <a:rPr lang="en-US" sz="2400" i="1" dirty="0" smtClean="0">
                        <a:latin typeface="Cambria Math" panose="02040503050406030204" pitchFamily="18" charset="0"/>
                      </a:rPr>
                      <m:t>𝑦</m:t>
                    </m:r>
                    <m:r>
                      <a:rPr lang="en-US" sz="2400" i="1" baseline="-25000" dirty="0" err="1" smtClean="0">
                        <a:latin typeface="Cambria Math" panose="02040503050406030204" pitchFamily="18" charset="0"/>
                      </a:rPr>
                      <m:t>𝑖</m:t>
                    </m:r>
                  </m:oMath>
                </a14:m>
                <a:r>
                  <a:rPr lang="en-US" sz="2400" dirty="0" smtClean="0"/>
                  <a:t> </a:t>
                </a:r>
                <a:r>
                  <a:rPr lang="en-US" sz="2400" dirty="0"/>
                  <a:t>denotes the number of cell clumps per field and </a:t>
                </a:r>
                <a14:m>
                  <m:oMath xmlns:m="http://schemas.openxmlformats.org/officeDocument/2006/math">
                    <m:r>
                      <a:rPr lang="en-US" sz="2400" i="1" dirty="0" smtClean="0">
                        <a:latin typeface="Cambria Math" panose="02040503050406030204" pitchFamily="18" charset="0"/>
                      </a:rPr>
                      <m:t>𝑛</m:t>
                    </m:r>
                    <m:r>
                      <a:rPr lang="en-US" sz="2400" i="1" baseline="-25000" dirty="0" err="1">
                        <a:latin typeface="Cambria Math" panose="02040503050406030204" pitchFamily="18" charset="0"/>
                      </a:rPr>
                      <m:t>𝑖</m:t>
                    </m:r>
                  </m:oMath>
                </a14:m>
                <a:r>
                  <a:rPr lang="en-US" sz="2400" dirty="0"/>
                  <a:t> denotes the number of </a:t>
                </a:r>
                <a:r>
                  <a:rPr lang="en-US" sz="2400" dirty="0" smtClean="0"/>
                  <a:t>fields with </a:t>
                </a:r>
                <a14:m>
                  <m:oMath xmlns:m="http://schemas.openxmlformats.org/officeDocument/2006/math">
                    <m:r>
                      <a:rPr lang="en-US" sz="2400" i="1" dirty="0">
                        <a:latin typeface="Cambria Math" panose="02040503050406030204" pitchFamily="18" charset="0"/>
                      </a:rPr>
                      <m:t>𝑦</m:t>
                    </m:r>
                    <m:r>
                      <a:rPr lang="en-US" sz="2400" i="1" baseline="-25000" dirty="0" err="1">
                        <a:latin typeface="Cambria Math" panose="02040503050406030204" pitchFamily="18" charset="0"/>
                      </a:rPr>
                      <m:t>𝑖</m:t>
                    </m:r>
                  </m:oMath>
                </a14:m>
                <a:r>
                  <a:rPr lang="en-US" sz="2400" dirty="0"/>
                  <a:t> cell clumps</a:t>
                </a:r>
                <a:r>
                  <a:rPr lang="en-US" sz="2400" dirty="0" smtClean="0"/>
                  <a:t>.</a:t>
                </a:r>
              </a:p>
              <a:p>
                <a:endParaRPr lang="en-US" sz="2400" dirty="0"/>
              </a:p>
              <a:p>
                <a:endParaRPr lang="en-US" sz="2400" dirty="0" smtClean="0"/>
              </a:p>
              <a:p>
                <a:endParaRPr lang="en-US" sz="2400" dirty="0"/>
              </a:p>
              <a:p>
                <a:r>
                  <a:rPr lang="en-US" sz="2400" dirty="0"/>
                  <a:t>Use </a:t>
                </a:r>
                <a14:m>
                  <m:oMath xmlns:m="http://schemas.openxmlformats.org/officeDocument/2006/math">
                    <m:r>
                      <m:rPr>
                        <m:sty m:val="p"/>
                      </m:rPr>
                      <a:rPr lang="el-GR" sz="2400" i="1" dirty="0" smtClean="0">
                        <a:latin typeface="Cambria Math" panose="02040503050406030204" pitchFamily="18" charset="0"/>
                        <a:ea typeface="Cambria Math" panose="02040503050406030204" pitchFamily="18" charset="0"/>
                      </a:rPr>
                      <m:t>α</m:t>
                    </m:r>
                    <m:r>
                      <a:rPr lang="en-US" sz="2400" b="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0.05</m:t>
                    </m:r>
                  </m:oMath>
                </a14:m>
                <a:r>
                  <a:rPr lang="en-US" sz="2400" dirty="0" smtClean="0"/>
                  <a:t> </a:t>
                </a:r>
                <a:r>
                  <a:rPr lang="en-US" sz="2400" dirty="0"/>
                  <a:t>to test the null hypothesis that the sample data were drawn from </a:t>
                </a:r>
                <a:r>
                  <a:rPr lang="en-US" sz="2400" dirty="0" smtClean="0"/>
                  <a:t>a </a:t>
                </a:r>
                <a:r>
                  <a:rPr lang="en-US" sz="2400" dirty="0" smtClean="0">
                    <a:solidFill>
                      <a:srgbClr val="800000"/>
                    </a:solidFill>
                  </a:rPr>
                  <a:t>Poisson</a:t>
                </a:r>
                <a:r>
                  <a:rPr lang="en-US" sz="2400" dirty="0" smtClean="0"/>
                  <a:t> </a:t>
                </a:r>
                <a:r>
                  <a:rPr lang="en-US" sz="2400" dirty="0"/>
                  <a:t>probability distribution</a:t>
                </a:r>
                <a:r>
                  <a:rPr lang="en-US" sz="2400" dirty="0" smtClean="0"/>
                  <a:t>.</a:t>
                </a:r>
              </a:p>
              <a:p>
                <a:endParaRPr lang="en-US" sz="2400" dirty="0" smtClean="0"/>
              </a:p>
              <a:p>
                <a:r>
                  <a:rPr lang="en-US" sz="2400" dirty="0" smtClean="0">
                    <a:solidFill>
                      <a:srgbClr val="800000"/>
                    </a:solidFill>
                  </a:rPr>
                  <a:t>Solution</a:t>
                </a:r>
                <a:r>
                  <a:rPr lang="en-US" sz="2400" dirty="0" smtClean="0"/>
                  <a:t>:</a:t>
                </a:r>
              </a:p>
              <a:p>
                <a:pPr lvl="1"/>
                <a:r>
                  <a:rPr lang="en-US" sz="1800" dirty="0" smtClean="0"/>
                  <a:t>Let Y follows </a:t>
                </a:r>
                <a14:m>
                  <m:oMath xmlns:m="http://schemas.openxmlformats.org/officeDocument/2006/math">
                    <m:r>
                      <a:rPr lang="en-US" sz="1800" i="1">
                        <a:latin typeface="Cambria Math"/>
                      </a:rPr>
                      <m:t>𝑃</m:t>
                    </m:r>
                    <m:r>
                      <a:rPr lang="en-US" sz="1800" i="1">
                        <a:latin typeface="Cambria Math" panose="02040503050406030204" pitchFamily="18" charset="0"/>
                      </a:rPr>
                      <m:t>𝑜𝑖𝑠𝑠𝑜𝑛</m:t>
                    </m:r>
                    <m:r>
                      <a:rPr lang="en-US" sz="1800" i="1">
                        <a:latin typeface="Cambria Math"/>
                      </a:rPr>
                      <m:t>(</m:t>
                    </m:r>
                    <m:r>
                      <a:rPr lang="en-US" sz="1800" i="1">
                        <a:latin typeface="Cambria Math"/>
                      </a:rPr>
                      <m:t>𝜇</m:t>
                    </m:r>
                    <m:r>
                      <a:rPr lang="en-US" sz="1800" i="1">
                        <a:latin typeface="Cambria Math"/>
                      </a:rPr>
                      <m:t>)</m:t>
                    </m:r>
                  </m:oMath>
                </a14:m>
                <a:endParaRPr lang="en-US" sz="1800" dirty="0" smtClean="0"/>
              </a:p>
              <a:p>
                <a:pPr lvl="1"/>
                <a14:m>
                  <m:oMath xmlns:m="http://schemas.openxmlformats.org/officeDocument/2006/math">
                    <m:r>
                      <a:rPr lang="en-US" sz="1800" i="1">
                        <a:latin typeface="Cambria Math"/>
                      </a:rPr>
                      <m:t>𝜇</m:t>
                    </m:r>
                  </m:oMath>
                </a14:m>
                <a:r>
                  <a:rPr lang="en-US" sz="1800" dirty="0" smtClean="0"/>
                  <a:t> is the average number of </a:t>
                </a:r>
                <a:r>
                  <a:rPr lang="en-US" sz="1800" dirty="0"/>
                  <a:t>cell clumps per field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098" t="-950" r="-314" b="-3432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209800" y="3276600"/>
            <a:ext cx="5162550" cy="914400"/>
          </a:xfrm>
          <a:prstGeom prst="rect">
            <a:avLst/>
          </a:prstGeom>
        </p:spPr>
      </p:pic>
      <p:sp>
        <p:nvSpPr>
          <p:cNvPr id="5" name="Slide Number Placeholder 4"/>
          <p:cNvSpPr>
            <a:spLocks noGrp="1"/>
          </p:cNvSpPr>
          <p:nvPr>
            <p:ph type="sldNum" sz="quarter" idx="4"/>
          </p:nvPr>
        </p:nvSpPr>
        <p:spPr/>
        <p:txBody>
          <a:bodyPr/>
          <a:lstStyle/>
          <a:p>
            <a:fld id="{A9A949EE-02F8-4E24-B346-EA33FC0EA551}" type="slidenum">
              <a:rPr lang="en-US" smtClean="0"/>
              <a:t>9</a:t>
            </a:fld>
            <a:endParaRPr lang="en-US"/>
          </a:p>
        </p:txBody>
      </p:sp>
    </p:spTree>
    <p:extLst>
      <p:ext uri="{BB962C8B-B14F-4D97-AF65-F5344CB8AC3E}">
        <p14:creationId xmlns:p14="http://schemas.microsoft.com/office/powerpoint/2010/main" val="174181530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additive="base">
                                        <p:cTn id="1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 calcmode="lin" valueType="num">
                                      <p:cBhvr additive="base">
                                        <p:cTn id="1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 calcmode="lin" valueType="num">
                                      <p:cBhvr additive="base">
                                        <p:cTn id="2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SC_Overview">
  <a:themeElements>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fontScheme name="MU">
      <a:majorFont>
        <a:latin typeface="Baskerville Old Face"/>
        <a:ea typeface=""/>
        <a:cs typeface=""/>
      </a:majorFont>
      <a:minorFont>
        <a:latin typeface="Franklin Gothic Demi C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LSC_Overvie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SC_Overvie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SC_Overvie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SC_Overvie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SC_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SC_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SC_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11607</TotalTime>
  <Words>745</Words>
  <Application>Microsoft Office PowerPoint</Application>
  <PresentationFormat>On-screen Show (4:3)</PresentationFormat>
  <Paragraphs>502</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Ｐゴシック</vt:lpstr>
      <vt:lpstr>Arial</vt:lpstr>
      <vt:lpstr>Baskerville Old Face</vt:lpstr>
      <vt:lpstr>Book Antiqua</vt:lpstr>
      <vt:lpstr>Calibri</vt:lpstr>
      <vt:lpstr>Cambria Math</vt:lpstr>
      <vt:lpstr>Franklin Gothic Demi Cond</vt:lpstr>
      <vt:lpstr>Times New Roman</vt:lpstr>
      <vt:lpstr>CLSC_Overview</vt:lpstr>
      <vt:lpstr>PowerPoint Presentation</vt:lpstr>
      <vt:lpstr>Inference for more than  two proportions</vt:lpstr>
      <vt:lpstr>Book Example 10.10:</vt:lpstr>
      <vt:lpstr>Example 10.10 Cont’d</vt:lpstr>
      <vt:lpstr>Example 10.10 Cont’d</vt:lpstr>
      <vt:lpstr>Generalize  Chi-Square goodness of fit Test</vt:lpstr>
      <vt:lpstr>Example Cont’D</vt:lpstr>
      <vt:lpstr>Example Cont’D and p-Values</vt:lpstr>
      <vt:lpstr>Book Example 10.11:</vt:lpstr>
      <vt:lpstr>Example 10.11 Cont’D</vt:lpstr>
      <vt:lpstr>Example 10.11 Cont’D</vt:lpstr>
      <vt:lpstr>Example 10.11 Cont’D</vt:lpstr>
      <vt:lpstr>More Use of Chi-Square goodness of fit Test</vt:lpstr>
      <vt:lpstr>Chi-Square Test of Independence</vt:lpstr>
      <vt:lpstr>Chi-Square Test of  Independence Cont’D</vt:lpstr>
      <vt:lpstr>Chi-Square Test of  Independence Cont’D</vt:lpstr>
      <vt:lpstr>Chi-Square Test of  Independence Cont’D</vt:lpstr>
      <vt:lpstr>Example</vt:lpstr>
      <vt:lpstr>Example Cont’D</vt:lpstr>
      <vt:lpstr>Example Cont’D</vt:lpstr>
      <vt:lpstr>Chi-Square Test with  Confounding Factor</vt:lpstr>
    </vt:vector>
  </TitlesOfParts>
  <Company>Texas A&amp;M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Department of Statistics</dc:creator>
  <cp:lastModifiedBy>Mehdi</cp:lastModifiedBy>
  <cp:revision>427</cp:revision>
  <dcterms:created xsi:type="dcterms:W3CDTF">2006-07-17T20:20:48Z</dcterms:created>
  <dcterms:modified xsi:type="dcterms:W3CDTF">2015-01-10T16:48:41Z</dcterms:modified>
</cp:coreProperties>
</file>