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314" r:id="rId2"/>
    <p:sldId id="419" r:id="rId3"/>
    <p:sldId id="433" r:id="rId4"/>
    <p:sldId id="434" r:id="rId5"/>
    <p:sldId id="435" r:id="rId6"/>
    <p:sldId id="436" r:id="rId7"/>
    <p:sldId id="437" r:id="rId8"/>
    <p:sldId id="422" r:id="rId9"/>
    <p:sldId id="429" r:id="rId10"/>
    <p:sldId id="430" r:id="rId11"/>
    <p:sldId id="420" r:id="rId12"/>
    <p:sldId id="421" r:id="rId13"/>
    <p:sldId id="431" r:id="rId14"/>
    <p:sldId id="432" r:id="rId15"/>
    <p:sldId id="438" r:id="rId16"/>
    <p:sldId id="427" r:id="rId17"/>
    <p:sldId id="439" r:id="rId18"/>
    <p:sldId id="440" r:id="rId19"/>
    <p:sldId id="441" r:id="rId20"/>
    <p:sldId id="442" r:id="rId21"/>
    <p:sldId id="443" r:id="rId22"/>
    <p:sldId id="444" r:id="rId23"/>
    <p:sldId id="445" r:id="rId24"/>
    <p:sldId id="446" r:id="rId25"/>
    <p:sldId id="456" r:id="rId26"/>
    <p:sldId id="447" r:id="rId27"/>
    <p:sldId id="448" r:id="rId28"/>
    <p:sldId id="449" r:id="rId29"/>
    <p:sldId id="450" r:id="rId30"/>
    <p:sldId id="451" r:id="rId31"/>
    <p:sldId id="453" r:id="rId32"/>
    <p:sldId id="454" r:id="rId33"/>
    <p:sldId id="459" r:id="rId34"/>
    <p:sldId id="460" r:id="rId35"/>
    <p:sldId id="458" r:id="rId36"/>
    <p:sldId id="457" r:id="rId37"/>
    <p:sldId id="455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00000"/>
    <a:srgbClr val="003366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>
      <p:cViewPr varScale="1">
        <p:scale>
          <a:sx n="97" d="100"/>
          <a:sy n="97" d="100"/>
        </p:scale>
        <p:origin x="1520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00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29BE47-B687-411B-B72B-37161206910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4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38238"/>
            <a:ext cx="4578333" cy="4572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MSCS 5720</a:t>
            </a:r>
          </a:p>
        </p:txBody>
      </p:sp>
      <p:sp>
        <p:nvSpPr>
          <p:cNvPr id="12" name="Line 8"/>
          <p:cNvSpPr>
            <a:spLocks noChangeShapeType="1"/>
          </p:cNvSpPr>
          <p:nvPr userDrawn="1"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381000" y="5791200"/>
            <a:ext cx="744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Mathematics, Statistics and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21505998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0143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9832377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86092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50544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44181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5031847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5865276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4656749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69931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8332148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683104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advClick="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het.colorado.edu/sims/html/least-squares-regression/latest/least-squares-regression_en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first.bfwpub.com/stats_applet/stats_applet_5_correg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png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file:////C:/Program%20Files%20(x86)/Minitab/Minitab%2016/Mtb.exe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1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3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igitalfirst.bfwpub.com/stats_applet/stats_applet_5_correg.html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80.png"/><Relationship Id="rId4" Type="http://schemas.openxmlformats.org/officeDocument/2006/relationships/image" Target="../media/image45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2.png"/><Relationship Id="rId4" Type="http://schemas.openxmlformats.org/officeDocument/2006/relationships/image" Target="../media/image47.w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3000" y="3276600"/>
            <a:ext cx="1705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2662421631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675" y="2819400"/>
            <a:ext cx="596265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dirty="0"/>
                  <a:t>The least-squares regression line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line that makes the sum of the squares of the vertical distances of the data points from the line as small as possible.</a:t>
                </a:r>
              </a:p>
              <a:p>
                <a:r>
                  <a:rPr lang="en-US" dirty="0">
                    <a:solidFill>
                      <a:srgbClr val="800000"/>
                    </a:solidFill>
                  </a:rPr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hlinkClick r:id="rId3"/>
                  </a:rPr>
                  <a:t>Applet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4"/>
                <a:stretch>
                  <a:fillRect l="-1255" t="-1084" r="-1020" b="-27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Least Squares Regression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715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Simple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The simplest model form to consider is</a:t>
                </a:r>
              </a:p>
              <a:p>
                <a:pPr eaLnBrk="1" hangingPunct="1"/>
                <a:endParaRPr lang="en-US" sz="2400" dirty="0"/>
              </a:p>
              <a:p>
                <a:pPr algn="ctr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 baseline="-25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i="1" baseline="-25000" dirty="0">
                          <a:solidFill>
                            <a:srgbClr val="8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 baseline="-25000" dirty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400" i="1" baseline="-25000" dirty="0" err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i="1" dirty="0"/>
              </a:p>
              <a:p>
                <a:pPr eaLnBrk="1" hangingPunct="1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dependent variable </a:t>
                </a:r>
                <a:r>
                  <a:rPr lang="en-US" sz="2400" dirty="0"/>
                  <a:t>or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response</a:t>
                </a:r>
                <a:r>
                  <a:rPr lang="en-US" sz="2400" dirty="0"/>
                  <a:t>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called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independent variable </a:t>
                </a:r>
                <a:r>
                  <a:rPr lang="en-US" sz="2400" dirty="0"/>
                  <a:t>or </a:t>
                </a:r>
                <a:r>
                  <a:rPr lang="en-US" sz="2400" dirty="0">
                    <a:solidFill>
                      <a:srgbClr val="FF0000"/>
                    </a:solidFill>
                  </a:rPr>
                  <a:t>predictor</a:t>
                </a:r>
                <a:r>
                  <a:rPr lang="en-US" sz="2400" dirty="0"/>
                  <a:t>.</a:t>
                </a:r>
              </a:p>
              <a:p>
                <a:pPr eaLnBrk="1" hangingPunct="1"/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is the random error term which is typically assumed to have </a:t>
                </a:r>
              </a:p>
              <a:p>
                <a:pPr lvl="1" eaLnBrk="1" hangingPunct="1"/>
                <a:r>
                  <a:rPr lang="en-US" sz="2400" dirty="0"/>
                  <a:t>a Normal distribution with mean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and variance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400" i="1" baseline="30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lvl="1" eaLnBrk="1" hangingPunct="1"/>
                <a:r>
                  <a:rPr lang="en-US" sz="2400" dirty="0"/>
                  <a:t>We also assume that error terms are independent of each other.</a:t>
                </a:r>
                <a:endParaRPr lang="en-US" sz="2400" i="1" baseline="-25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176" t="-949" b="-17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2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sz="2400" dirty="0"/>
                  <a:t>If the simple linear model is appropriate then we need to estimate the values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dirty="0"/>
                  <a:t>To determine the line that best fits our data, we choose the line that minimizes the sum of squared vertical deviations from our observed points to the line.</a:t>
                </a:r>
              </a:p>
              <a:p>
                <a:pPr eaLnBrk="1" hangingPunct="1"/>
                <a:endParaRPr lang="en-US" sz="2400" dirty="0"/>
              </a:p>
              <a:p>
                <a:pPr eaLnBrk="1" hangingPunct="1"/>
                <a:r>
                  <a:rPr lang="en-US" sz="2400" dirty="0"/>
                  <a:t>In other words, we minimize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950" r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798501" y="4843042"/>
                <a:ext cx="3546997" cy="11005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 smtClean="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rgbClr val="003366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33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rgbClr val="0033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8501" y="4843042"/>
                <a:ext cx="3546997" cy="11005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20586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Least Squares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Objective Function: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endParaRPr lang="en-US" sz="1600" dirty="0"/>
              </a:p>
              <a:p>
                <a:r>
                  <a:rPr lang="en-US" sz="2400" dirty="0"/>
                  <a:t>Take the derivatives with respect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nary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sz="1800" b="0" dirty="0"/>
                  <a:t>	  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endParaRPr lang="en-US" sz="1600" dirty="0"/>
              </a:p>
              <a:p>
                <a:r>
                  <a:rPr lang="en-US" sz="2400" dirty="0"/>
                  <a:t>Setting the derivative equal to zero: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US" sz="1800" dirty="0"/>
              </a:p>
              <a:p>
                <a:endParaRPr lang="en-US" sz="1600" dirty="0"/>
              </a:p>
              <a:p>
                <a:r>
                  <a:rPr lang="en-US" sz="240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likewise: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sz="1800">
                                <a:latin typeface="Cambria Math" panose="02040503050406030204" pitchFamily="18" charset="0"/>
                              </a:rPr>
                              <m:t>d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nary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50" lvl="1" indent="0">
                  <a:buNone/>
                </a:pPr>
                <a:r>
                  <a:rPr lang="en-US" sz="1800" dirty="0"/>
                  <a:t>	  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=−2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b="-38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509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Least Squares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Setting the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d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equal to zero and plugging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Sup>
                          <m:sSub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ba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bar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  <m:d>
                              <m:d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900" dirty="0"/>
              </a:p>
              <a:p>
                <a:r>
                  <a:rPr lang="en-US" sz="2400" dirty="0"/>
                  <a:t>Letting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We have: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>
                  <a:solidFill>
                    <a:srgbClr val="FF0000"/>
                  </a:solidFill>
                </a:endParaRPr>
              </a:p>
              <a:p>
                <a:endParaRPr lang="en-US" sz="900" dirty="0">
                  <a:solidFill>
                    <a:srgbClr val="003366"/>
                  </a:solidFill>
                </a:endParaRPr>
              </a:p>
              <a:p>
                <a:r>
                  <a:rPr lang="en-US" sz="2400" dirty="0">
                    <a:solidFill>
                      <a:srgbClr val="003366"/>
                    </a:solidFill>
                  </a:rPr>
                  <a:t>How about error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rgbClr val="003366"/>
                    </a:solidFill>
                  </a:rPr>
                  <a:t>?</a:t>
                </a:r>
              </a:p>
              <a:p>
                <a:pPr lvl="1"/>
                <a:r>
                  <a:rPr lang="en-US" sz="1800" dirty="0"/>
                  <a:t>Use the sum of squared deviations of the points from the regression line: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𝑀𝑆𝐸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sz="18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  <a:p>
                <a:pPr lvl="1"/>
                <a:r>
                  <a:rPr lang="en-US" sz="1800" dirty="0">
                    <a:solidFill>
                      <a:srgbClr val="003366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3366"/>
                    </a:solidFill>
                  </a:rPr>
                  <a:t> and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dirty="0">
                    <a:solidFill>
                      <a:srgbClr val="003366"/>
                    </a:solidFill>
                  </a:rPr>
                  <a:t> is the # of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b="-34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4803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Least Squares Estimators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848600" cy="4495800"/>
              </a:xfrm>
            </p:spPr>
            <p:txBody>
              <a:bodyPr/>
              <a:lstStyle/>
              <a:p>
                <a:r>
                  <a:rPr lang="en-US" sz="2400" dirty="0"/>
                  <a:t>For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pairs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s,       where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    where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sz="2400" i="1" baseline="-25000" dirty="0" err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s are independent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lvl="1" indent="-342900">
                  <a:buFontTx/>
                  <a:buChar char="•"/>
                </a:pPr>
                <a:r>
                  <a:rPr lang="en-US" sz="2400" dirty="0"/>
                  <a:t>Let’s define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/>
                  <a:t>   and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</m:e>
                    </m:nary>
                  </m:oMath>
                </a14:m>
                <a:endParaRPr lang="en-US" sz="1800" dirty="0"/>
              </a:p>
              <a:p>
                <a:r>
                  <a:rPr lang="en-US" sz="2400" dirty="0"/>
                  <a:t>We can estimate the regression coefficients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endParaRPr lang="en-US" sz="1800" dirty="0"/>
              </a:p>
              <a:p>
                <a:r>
                  <a:rPr lang="en-US" sz="2400" dirty="0"/>
                  <a:t>Furthermore, let’s define the predicted 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33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33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33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solidFill>
                                      <a:srgbClr val="003366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336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800" i="1">
                                            <a:solidFill>
                                              <a:srgbClr val="0033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800" i="1">
                                            <a:solidFill>
                                              <a:srgbClr val="00336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800" i="1">
                                        <a:solidFill>
                                          <a:srgbClr val="00336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   and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  <a:p>
                <a:r>
                  <a:rPr lang="en-US" sz="2400" dirty="0"/>
                  <a:t>We have the following: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𝑥𝑥</m:t>
                                </m:r>
                              </m:sub>
                            </m:sSub>
                            <m:r>
                              <a:rPr lang="en-US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𝑦𝑦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800" dirty="0">
                    <a:solidFill>
                      <a:srgbClr val="003366"/>
                    </a:solidFill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𝑋𝑌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3366"/>
                    </a:solidFill>
                  </a:rPr>
                  <a:t> is correlation coefficient (were discussed in chapter 3)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848600" cy="4495800"/>
              </a:xfrm>
              <a:blipFill rotWithShape="0">
                <a:blip r:embed="rId2"/>
                <a:stretch>
                  <a:fillRect l="-1088" t="-950" b="-3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5803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Relationships between </a:t>
            </a:r>
            <a:r>
              <a:rPr lang="en-US" b="1" dirty="0">
                <a:latin typeface="+mj-lt"/>
              </a:rPr>
              <a:t>2 numeric </a:t>
            </a:r>
            <a:r>
              <a:rPr lang="en-US" dirty="0">
                <a:latin typeface="+mj-lt"/>
              </a:rPr>
              <a:t>variables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8077200" cy="4525963"/>
          </a:xfrm>
        </p:spPr>
        <p:txBody>
          <a:bodyPr/>
          <a:lstStyle/>
          <a:p>
            <a:r>
              <a:rPr lang="en-US" sz="2400" b="1" u="sng" dirty="0">
                <a:solidFill>
                  <a:srgbClr val="FF0000"/>
                </a:solidFill>
                <a:latin typeface="+mn-lt"/>
              </a:rPr>
              <a:t>Correlation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400" dirty="0">
                <a:latin typeface="+mn-lt"/>
              </a:rPr>
              <a:t>or </a:t>
            </a:r>
            <a:r>
              <a:rPr lang="en-US" sz="2400" b="1" i="1" dirty="0">
                <a:solidFill>
                  <a:srgbClr val="FF0000"/>
                </a:solidFill>
                <a:latin typeface="+mn-lt"/>
              </a:rPr>
              <a:t>r </a:t>
            </a:r>
            <a:r>
              <a:rPr lang="en-US" sz="2400" b="1" i="1" dirty="0">
                <a:latin typeface="+mn-lt"/>
              </a:rPr>
              <a:t> </a:t>
            </a:r>
            <a:r>
              <a:rPr lang="en-US" sz="2400" dirty="0">
                <a:latin typeface="+mn-lt"/>
              </a:rPr>
              <a:t>: measures the direction and strength of the </a:t>
            </a:r>
            <a:r>
              <a:rPr lang="en-US" sz="2400" b="1" dirty="0">
                <a:latin typeface="+mn-lt"/>
              </a:rPr>
              <a:t>linear</a:t>
            </a:r>
            <a:r>
              <a:rPr lang="en-US" sz="2400" dirty="0">
                <a:latin typeface="+mn-lt"/>
              </a:rPr>
              <a:t> relationship between two numeric variables</a:t>
            </a:r>
          </a:p>
          <a:p>
            <a:pPr lvl="1"/>
            <a:r>
              <a:rPr lang="en-US" sz="2000" dirty="0">
                <a:latin typeface="+mn-lt"/>
              </a:rPr>
              <a:t>General Properties</a:t>
            </a:r>
          </a:p>
          <a:p>
            <a:pPr lvl="2"/>
            <a:r>
              <a:rPr lang="en-US" sz="1800" dirty="0">
                <a:latin typeface="+mn-lt"/>
              </a:rPr>
              <a:t>It must be between -1 and 1, or  (-1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1800" dirty="0">
                <a:latin typeface="+mn-lt"/>
              </a:rPr>
              <a:t>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≤</a:t>
            </a:r>
            <a:r>
              <a:rPr lang="en-US" sz="1800" dirty="0">
                <a:latin typeface="+mn-lt"/>
              </a:rPr>
              <a:t> 1).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is negative, the relationship is negative.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= </a:t>
            </a:r>
            <a:r>
              <a:rPr lang="en-US" sz="1800" dirty="0">
                <a:latin typeface="+mn-lt"/>
                <a:cs typeface="Times New Roman" panose="02020603050405020304" pitchFamily="18" charset="0"/>
              </a:rPr>
              <a:t>–</a:t>
            </a:r>
            <a:r>
              <a:rPr lang="en-US" sz="1800" dirty="0">
                <a:latin typeface="+mn-lt"/>
              </a:rPr>
              <a:t>1, there is a perfect negative linear relationship (extreme case).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 </a:t>
            </a:r>
            <a:r>
              <a:rPr lang="en-US" sz="1800" dirty="0">
                <a:latin typeface="+mn-lt"/>
              </a:rPr>
              <a:t> is positive, the relationship is positive.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= 1, there is a perfect positive linear relationship (extreme case).</a:t>
            </a:r>
          </a:p>
          <a:p>
            <a:pPr lvl="2"/>
            <a:r>
              <a:rPr lang="en-US" sz="1800" dirty="0">
                <a:latin typeface="+mn-lt"/>
              </a:rPr>
              <a:t>If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is 0, there is no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relationship.</a:t>
            </a:r>
          </a:p>
          <a:p>
            <a:pPr lvl="2"/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measures the strength of the </a:t>
            </a:r>
            <a:r>
              <a:rPr lang="en-US" sz="1800" b="1" dirty="0">
                <a:solidFill>
                  <a:srgbClr val="FF0000"/>
                </a:solidFill>
                <a:latin typeface="+mn-lt"/>
              </a:rPr>
              <a:t>linear</a:t>
            </a:r>
            <a:r>
              <a:rPr lang="en-US" sz="1800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1800" dirty="0">
                <a:latin typeface="+mn-lt"/>
              </a:rPr>
              <a:t>relationship.</a:t>
            </a:r>
          </a:p>
          <a:p>
            <a:pPr lvl="2"/>
            <a:r>
              <a:rPr lang="en-US" sz="1800" dirty="0">
                <a:latin typeface="+mn-lt"/>
              </a:rPr>
              <a:t>If explanatory and response are switched, </a:t>
            </a:r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remains the same.</a:t>
            </a:r>
          </a:p>
          <a:p>
            <a:pPr lvl="2"/>
            <a:r>
              <a:rPr lang="en-US" sz="1800" i="1" dirty="0">
                <a:latin typeface="+mn-lt"/>
              </a:rPr>
              <a:t>r</a:t>
            </a:r>
            <a:r>
              <a:rPr lang="en-US" sz="1800" dirty="0">
                <a:latin typeface="+mn-lt"/>
              </a:rPr>
              <a:t>  has no units of measurement associated with it</a:t>
            </a:r>
          </a:p>
          <a:p>
            <a:pPr lvl="2"/>
            <a:r>
              <a:rPr lang="en-US" sz="1800" dirty="0">
                <a:latin typeface="+mn-lt"/>
              </a:rPr>
              <a:t>Scale changes do not affect </a:t>
            </a:r>
            <a:r>
              <a:rPr lang="en-US" sz="1800" i="1" dirty="0">
                <a:latin typeface="+mn-lt"/>
              </a:rPr>
              <a:t>r</a:t>
            </a:r>
          </a:p>
          <a:p>
            <a:r>
              <a:rPr lang="en-US" dirty="0">
                <a:latin typeface="+mn-lt"/>
                <a:hlinkClick r:id="rId3"/>
              </a:rPr>
              <a:t>Correlation Applet</a:t>
            </a:r>
            <a:endParaRPr lang="en-US" sz="2600" dirty="0">
              <a:latin typeface="+mn-lt"/>
            </a:endParaRPr>
          </a:p>
          <a:p>
            <a:pPr lvl="1"/>
            <a:endParaRPr lang="en-US" sz="2000" dirty="0"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7144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 bldLvl="3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Inference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b="0" dirty="0"/>
                  <a:t>Interpretation of the parameters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Often times, inference for the slope parameter,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, is most important.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tells us the expected change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per unit change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Note that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/>
                  <a:t> is the expected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 is the expected rate of change,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r>
                      <a:rPr lang="en-US" sz="18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sz="1800" i="1">
                            <a:latin typeface="Cambria Math"/>
                          </a:rPr>
                          <m:t>𝑥</m:t>
                        </m:r>
                        <m:r>
                          <a:rPr lang="en-US" sz="18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,   </m:t>
                    </m:r>
                    <m:r>
                      <m:rPr>
                        <m:sty m:val="p"/>
                      </m:rPr>
                      <a:rPr lang="en-US" sz="1800" i="0">
                        <a:latin typeface="Cambria Math"/>
                      </a:rPr>
                      <m:t>and</m:t>
                    </m:r>
                    <m:r>
                      <a:rPr lang="en-US" sz="1800" i="1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1800" i="1">
                        <a:latin typeface="Cambria Math"/>
                      </a:rPr>
                      <m:t>𝐸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r>
                      <a:rPr lang="en-US" sz="1800" i="1">
                        <a:latin typeface="Cambria Math"/>
                      </a:rPr>
                      <m:t>𝑦</m:t>
                    </m:r>
                    <m:r>
                      <a:rPr lang="en-US" sz="1800" i="1">
                        <a:latin typeface="Cambria Math"/>
                      </a:rPr>
                      <m:t>|</m:t>
                    </m:r>
                    <m:r>
                      <a:rPr lang="en-US" sz="1800" i="1">
                        <a:latin typeface="Cambria Math"/>
                      </a:rPr>
                      <m:t>𝑥</m:t>
                    </m:r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176" t="-950" b="-31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287" y="2590800"/>
            <a:ext cx="3781425" cy="25622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2671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Inference Cont’d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800" dirty="0"/>
                  <a:t>In practice, it may be of interest 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.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more important. </a:t>
                </a:r>
              </a:p>
              <a:p>
                <a:pPr lvl="1"/>
                <a:r>
                  <a:rPr lang="en-US" sz="2200" dirty="0"/>
                  <a:t>If we conclude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equals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, then we are concluding that there is no linear relationship between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pPr lvl="1"/>
                <a:r>
                  <a:rPr lang="en-US" sz="2200" dirty="0"/>
                  <a:t>If we conclude that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200" dirty="0"/>
                  <a:t> equals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200" dirty="0"/>
                  <a:t>, then it makes no sense to use our linear model with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200" dirty="0"/>
                  <a:t> to predict </a:t>
                </a:r>
                <a14:m>
                  <m:oMath xmlns:m="http://schemas.openxmlformats.org/officeDocument/2006/math">
                    <m:r>
                      <a:rPr lang="en-US" sz="22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The Confidence intervals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given by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	(</a:t>
                </a:r>
                <a:r>
                  <a:rPr lang="en-US" sz="1800" dirty="0" err="1"/>
                  <a:t>df</a:t>
                </a:r>
                <a:r>
                  <a:rPr lang="en-US" sz="1800" dirty="0"/>
                  <a:t> = n-2)</a:t>
                </a:r>
              </a:p>
              <a:p>
                <a:pPr lvl="2"/>
                <a:r>
                  <a:rPr lang="en-US" dirty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800000"/>
                        </a:solidFill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i="1" dirty="0" smtClean="0">
                        <a:solidFill>
                          <a:srgbClr val="800000"/>
                        </a:solidFill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800000"/>
                        </a:solidFill>
                        <a:latin typeface="Cambria Math"/>
                        <a:ea typeface="Cambria Math"/>
                      </a:rPr>
                      <m:t>)</m:t>
                    </m:r>
                    <m:r>
                      <a:rPr lang="en-US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𝑀𝑆𝐸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𝑥𝑥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	(</a:t>
                </a:r>
                <a:r>
                  <a:rPr lang="en-US" sz="1800" dirty="0" err="1"/>
                  <a:t>df</a:t>
                </a:r>
                <a:r>
                  <a:rPr lang="en-US" sz="1800" dirty="0"/>
                  <a:t> = n-2)</a:t>
                </a:r>
              </a:p>
              <a:p>
                <a:pPr lvl="2"/>
                <a:r>
                  <a:rPr lang="en-US" dirty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800000"/>
                        </a:solidFill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i="1" dirty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/>
                                <a:ea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𝑀𝑆𝐸</m:t>
                        </m:r>
                        <m:d>
                          <m:dPr>
                            <m:ctrlPr>
                              <a:rPr lang="en-US" i="1" dirty="0" smtClean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 dirty="0">
                                <a:solidFill>
                                  <a:srgbClr val="80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80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 dirty="0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i="1" dirty="0">
                                            <a:solidFill>
                                              <a:srgbClr val="8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i="1" dirty="0">
                                            <a:solidFill>
                                              <a:srgbClr val="800000"/>
                                            </a:solidFill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  <m:t>𝑋</m:t>
                                        </m:r>
                                      </m:e>
                                    </m:bar>
                                  </m:e>
                                  <m:sup>
                                    <m:r>
                                      <a:rPr lang="en-US" i="1" dirty="0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solidFill>
                                          <a:srgbClr val="80000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490" t="-1357" b="-2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2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 Book Example 11.2: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4495800"/>
          </a:xfrm>
        </p:spPr>
        <p:txBody>
          <a:bodyPr/>
          <a:lstStyle/>
          <a:p>
            <a:r>
              <a:rPr lang="en-US" dirty="0"/>
              <a:t>Data from a sample of 10 pharmacies are used to examine the relation between prescription sales volume and the percentage of prescription ingredients purchased directly from the supplier.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3437539"/>
              </p:ext>
            </p:extLst>
          </p:nvPr>
        </p:nvGraphicFramePr>
        <p:xfrm>
          <a:off x="4419601" y="3581400"/>
          <a:ext cx="45720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601" y="3581400"/>
                        <a:ext cx="457200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88" y="2667000"/>
            <a:ext cx="3248025" cy="2409825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84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pPr eaLnBrk="1" hangingPunct="1"/>
                <a:r>
                  <a:rPr lang="en-US" sz="2400" dirty="0"/>
                  <a:t>A regression function describes how a response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changes as an explanatory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changes. </a:t>
                </a:r>
              </a:p>
              <a:p>
                <a:pPr eaLnBrk="1" hangingPunct="1"/>
                <a:endParaRPr lang="en-US" sz="1200" dirty="0"/>
              </a:p>
              <a:p>
                <a:pPr eaLnBrk="1" hangingPunct="1"/>
                <a:r>
                  <a:rPr lang="en-US" sz="2400" dirty="0"/>
                  <a:t>We often use a </a:t>
                </a:r>
                <a:r>
                  <a:rPr lang="en-US" sz="2400" dirty="0">
                    <a:solidFill>
                      <a:srgbClr val="800000"/>
                    </a:solidFill>
                  </a:rPr>
                  <a:t>regression line </a:t>
                </a:r>
                <a:r>
                  <a:rPr lang="en-US" sz="2400" dirty="0"/>
                  <a:t>to predict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eaLnBrk="1" hangingPunct="1"/>
                <a:endParaRPr lang="en-US" sz="1200" dirty="0"/>
              </a:p>
              <a:p>
                <a:pPr eaLnBrk="1" hangingPunct="1"/>
                <a:r>
                  <a:rPr lang="en-US" sz="2400" dirty="0"/>
                  <a:t>Example: How much should you pay for a house?</a:t>
                </a:r>
              </a:p>
              <a:p>
                <a:pPr eaLnBrk="1" hangingPunct="1"/>
                <a:r>
                  <a:rPr lang="en-US" sz="2400" dirty="0"/>
                  <a:t>What factors are important in determining a reasonable price?</a:t>
                </a:r>
              </a:p>
              <a:p>
                <a:pPr lvl="1" eaLnBrk="1" hangingPunct="1"/>
                <a:r>
                  <a:rPr lang="en-US" sz="2400" dirty="0"/>
                  <a:t>Amenities</a:t>
                </a:r>
              </a:p>
              <a:p>
                <a:pPr lvl="1" eaLnBrk="1" hangingPunct="1"/>
                <a:r>
                  <a:rPr lang="en-US" sz="2400" dirty="0"/>
                  <a:t>Location</a:t>
                </a:r>
              </a:p>
              <a:p>
                <a:pPr lvl="1" eaLnBrk="1" hangingPunct="1"/>
                <a:r>
                  <a:rPr lang="en-US" sz="2400" dirty="0">
                    <a:solidFill>
                      <a:srgbClr val="800000"/>
                    </a:solidFill>
                  </a:rPr>
                  <a:t>Square footage</a:t>
                </a:r>
              </a:p>
              <a:p>
                <a:pPr eaLnBrk="1" hangingPunct="1"/>
                <a:endParaRPr lang="en-US" sz="1200" dirty="0"/>
              </a:p>
              <a:p>
                <a:pPr eaLnBrk="1" hangingPunct="1"/>
                <a:r>
                  <a:rPr lang="en-US" sz="2400" dirty="0"/>
                  <a:t>To determine a price, you might consider a model of the form:</a:t>
                </a:r>
              </a:p>
              <a:p>
                <a:pPr eaLnBrk="1" hangingPunct="1"/>
                <a:endParaRPr lang="en-US" sz="1200" dirty="0"/>
              </a:p>
              <a:p>
                <a:pPr algn="ctr" eaLnBrk="1" hangingPunct="1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Price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square</m:t>
                          </m:r>
                          <m:r>
                            <m:rPr>
                              <m:nor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2400" i="0" dirty="0" smtClean="0">
                              <a:latin typeface="Cambria Math" panose="02040503050406030204" pitchFamily="18" charset="0"/>
                            </a:rPr>
                            <m:t>footage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r="-549" b="-24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6585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825843"/>
            <a:ext cx="5305425" cy="25431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dirty="0"/>
              <a:t>Book Example 11.2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=33.8</m:t>
                    </m:r>
                  </m:oMath>
                </a14:m>
                <a:endParaRPr lang="en-US" sz="1800" dirty="0"/>
              </a:p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=71.3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3407.6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bar>
                          </m:e>
                        </m:d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bar>
                          </m:e>
                        </m:d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6714.6</m:t>
                    </m:r>
                  </m:oMath>
                </a14:m>
                <a:endParaRPr lang="en-US" sz="1800" b="0" dirty="0"/>
              </a:p>
              <a:p>
                <a:endParaRPr lang="en-US" sz="1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  <m:t>𝑥𝑥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6714.6</m:t>
                        </m:r>
                      </m:num>
                      <m:den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3407.6</m:t>
                        </m:r>
                      </m:den>
                    </m:f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=1.97</m:t>
                    </m:r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sz="18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=71.3−1.97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33.8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=4.70</m:t>
                    </m:r>
                  </m:oMath>
                </a14:m>
                <a:endParaRPr lang="en-US" sz="1800" b="0" dirty="0">
                  <a:solidFill>
                    <a:srgbClr val="003366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/>
                      <m:t>Prediction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formula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for</m:t>
                    </m:r>
                    <m:r>
                      <m:rPr>
                        <m:nor/>
                      </m:rPr>
                      <a:rPr lang="en-US" sz="1800" dirty="0"/>
                      <m:t> </m:t>
                    </m:r>
                    <m:r>
                      <m:rPr>
                        <m:nor/>
                      </m:rPr>
                      <a:rPr lang="en-US" sz="1800" dirty="0"/>
                      <m:t>X</m:t>
                    </m:r>
                    <m:r>
                      <m:rPr>
                        <m:nor/>
                      </m:rPr>
                      <a:rPr lang="en-US" sz="1800" dirty="0"/>
                      <m:t>: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18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solidFill>
                                  <a:srgbClr val="003366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=4.70+1.97</m:t>
                    </m:r>
                    <m:d>
                      <m:dPr>
                        <m:ctrlPr>
                          <a:rPr lang="en-US" sz="18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1800" b="0" dirty="0">
                  <a:solidFill>
                    <a:srgbClr val="003366"/>
                  </a:solidFill>
                </a:endParaRPr>
              </a:p>
              <a:p>
                <a:endParaRPr lang="en-US" sz="800" dirty="0"/>
              </a:p>
              <a:p>
                <a:r>
                  <a:rPr lang="en-US" sz="2400" dirty="0">
                    <a:hlinkClick r:id="rId3" action="ppaction://hlinkfile"/>
                  </a:rPr>
                  <a:t>Minitab</a:t>
                </a:r>
                <a:r>
                  <a:rPr lang="en-US" sz="2400" dirty="0"/>
                  <a:t>: Stat → Regression → Regression</a:t>
                </a:r>
              </a:p>
              <a:p>
                <a:pPr marL="457200" lvl="1" indent="0">
                  <a:buNone/>
                </a:pPr>
                <a:r>
                  <a:rPr lang="en-US" sz="1800" dirty="0"/>
                  <a:t>Confidence Intervals: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0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	(</a:t>
                </a:r>
                <a:r>
                  <a:rPr lang="en-US" sz="1800" dirty="0" err="1"/>
                  <a:t>df</a:t>
                </a:r>
                <a:r>
                  <a:rPr lang="en-US" sz="1800" dirty="0"/>
                  <a:t> = 8)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.70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/>
                      </a:rPr>
                      <m:t>2.306</m:t>
                    </m:r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  <a:ea typeface="Cambria Math"/>
                      </a:rPr>
                      <m:t>5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/>
                      </a:rPr>
                      <m:t>.95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18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sz="1800" i="1" dirty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dirty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18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1800" dirty="0"/>
                  <a:t>       	(</a:t>
                </a:r>
                <a:r>
                  <a:rPr lang="en-US" sz="1800" dirty="0" err="1"/>
                  <a:t>df</a:t>
                </a:r>
                <a:r>
                  <a:rPr lang="en-US" sz="1800" dirty="0"/>
                  <a:t> = 8)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1.97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±</m:t>
                    </m:r>
                    <m:r>
                      <a:rPr lang="en-US" sz="1600" i="1" dirty="0">
                        <a:latin typeface="Cambria Math" panose="02040503050406030204" pitchFamily="18" charset="0"/>
                        <a:ea typeface="Cambria Math"/>
                      </a:rPr>
                      <m:t>2.306</m:t>
                    </m:r>
                    <m:r>
                      <a:rPr lang="en-US" sz="1600" i="1" dirty="0" smtClean="0"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  <a:ea typeface="Cambria Math"/>
                      </a:rPr>
                      <m:t>0.15</m:t>
                    </m:r>
                    <m:r>
                      <a:rPr lang="en-US" sz="16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16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4"/>
                <a:stretch>
                  <a:fillRect l="-1098" t="-8955" b="-23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4738687"/>
            <a:ext cx="4010025" cy="1343025"/>
          </a:xfrm>
          <a:prstGeom prst="rect">
            <a:avLst/>
          </a:prstGeom>
        </p:spPr>
      </p:pic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6081712" y="5552303"/>
            <a:ext cx="471488" cy="663575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6615112" y="5908804"/>
            <a:ext cx="533400" cy="202792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7648823" y="5884090"/>
            <a:ext cx="401810" cy="210922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V="1">
            <a:off x="7792134" y="6110200"/>
            <a:ext cx="39625" cy="2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V="1">
            <a:off x="6978399" y="6134142"/>
            <a:ext cx="413001" cy="26665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Oval 15"/>
          <p:cNvSpPr>
            <a:spLocks noChangeArrowheads="1"/>
          </p:cNvSpPr>
          <p:nvPr/>
        </p:nvSpPr>
        <p:spPr bwMode="auto">
          <a:xfrm>
            <a:off x="7196822" y="5899279"/>
            <a:ext cx="401810" cy="210922"/>
          </a:xfrm>
          <a:prstGeom prst="ellipse">
            <a:avLst/>
          </a:prstGeom>
          <a:solidFill>
            <a:schemeClr val="accent1">
              <a:alpha val="14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411226" y="6312243"/>
                <a:ext cx="355483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3366"/>
                    </a:solidFill>
                  </a:rPr>
                  <a:t>T-statistics and p-value for testing</a:t>
                </a:r>
                <a:endParaRPr lang="en-US" sz="1400" i="1" dirty="0">
                  <a:solidFill>
                    <a:srgbClr val="003366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3366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3366"/>
                          </a:solidFill>
                          <a:latin typeface="Cambria Math"/>
                        </a:rPr>
                        <m:t>=0</m:t>
                      </m:r>
                      <m:r>
                        <a:rPr lang="en-US" sz="1400" i="1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US" sz="1400">
                          <a:solidFill>
                            <a:srgbClr val="00336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i="1" smtClean="0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8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sz="1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800000"/>
                              </a:solidFill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3366"/>
                          </a:solidFill>
                          <a:latin typeface="Cambria Math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33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3366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1400" i="1">
                          <a:solidFill>
                            <a:srgbClr val="003366"/>
                          </a:solidFill>
                          <a:latin typeface="Cambria Math"/>
                        </a:rPr>
                        <m:t>≠0</m:t>
                      </m:r>
                    </m:oMath>
                  </m:oMathPara>
                </a14:m>
                <a:endParaRPr lang="en-US" sz="1400" dirty="0">
                  <a:solidFill>
                    <a:srgbClr val="003366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1226" y="6312243"/>
                <a:ext cx="3554833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515" t="-116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ne 8"/>
          <p:cNvSpPr>
            <a:spLocks noChangeShapeType="1"/>
          </p:cNvSpPr>
          <p:nvPr/>
        </p:nvSpPr>
        <p:spPr bwMode="auto">
          <a:xfrm>
            <a:off x="5715001" y="4118661"/>
            <a:ext cx="696226" cy="143364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20"/>
          <p:cNvSpPr>
            <a:spLocks noChangeShapeType="1"/>
          </p:cNvSpPr>
          <p:nvPr/>
        </p:nvSpPr>
        <p:spPr bwMode="auto">
          <a:xfrm flipV="1">
            <a:off x="3352800" y="6081712"/>
            <a:ext cx="3262312" cy="1262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>
          <a:xfrm>
            <a:off x="7162800" y="6553200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07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 (This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   (This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depends 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T.S.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𝑠𝑒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400" dirty="0"/>
                  <a:t>     (</a:t>
                </a:r>
                <a:r>
                  <a:rPr lang="en-US" sz="2400" dirty="0" err="1"/>
                  <a:t>df</a:t>
                </a:r>
                <a:r>
                  <a:rPr lang="en-US" sz="2400" dirty="0"/>
                  <a:t> = n-2)</a:t>
                </a:r>
              </a:p>
              <a:p>
                <a:pPr marL="0" indent="0">
                  <a:buNone/>
                </a:pPr>
                <a:r>
                  <a:rPr lang="en-US" sz="2400" dirty="0"/>
                  <a:t>_________________________________________________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 (This means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/>
                      </a:rPr>
                      <m:t>E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   (This means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  <m:r>
                          <a:rPr lang="en-US" sz="2400" i="1">
                            <a:latin typeface="Cambria Math"/>
                          </a:rPr>
                          <m:t>=0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T.S.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sz="2400" i="1" dirty="0">
                            <a:latin typeface="Cambria Math"/>
                          </a:rPr>
                          <m:t>𝑠𝑒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 dirty="0">
                                        <a:latin typeface="Cambria Math"/>
                                      </a:rPr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i="1" dirty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r>
                  <a:rPr lang="en-US" sz="2400" dirty="0"/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 if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</a:rPr>
                          <m:t>/2</m:t>
                        </m:r>
                      </m:sub>
                    </m:sSub>
                  </m:oMath>
                </a14:m>
                <a:r>
                  <a:rPr lang="en-US" sz="2400" dirty="0"/>
                  <a:t>     (</a:t>
                </a:r>
                <a:r>
                  <a:rPr lang="en-US" sz="2400" dirty="0" err="1"/>
                  <a:t>df</a:t>
                </a:r>
                <a:r>
                  <a:rPr lang="en-US" sz="2400" dirty="0"/>
                  <a:t> = n-2)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255" t="-949" b="-26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39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Example 11.2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Suppose, we want to test if the Sale volume depend on the % of ingredients: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Minitab Output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2400" dirty="0"/>
                  <a:t>    vs.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T.S</a:t>
                </a:r>
                <a:r>
                  <a:rPr lang="en-US" sz="2400" dirty="0"/>
                  <a:t>.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12.75 </m:t>
                    </m:r>
                  </m:oMath>
                </a14:m>
                <a:r>
                  <a:rPr lang="en-US" sz="2400" dirty="0"/>
                  <a:t>with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=0.000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Conclusion: Is p-value &lt; 0.05?  Yes. We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. We have sufficient evidence to conclude that the Sale volume depend on the % of ingredients.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950" r="-1490" b="-2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286000"/>
            <a:ext cx="4572000" cy="15312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7452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For both confidence interval and hypothesis testing problems, we make assumptions on the model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  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=1,2,…,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 1: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2400" dirty="0"/>
                  <a:t> are linearly related. If not, some 	 transformation is needed.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𝑦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𝑥</m:t>
                    </m:r>
                  </m:oMath>
                </a14:m>
                <a:r>
                  <a:rPr lang="en-US" sz="1800" dirty="0"/>
                  <a:t> are linearly related can be checked through scatter plot.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Book </a:t>
                </a:r>
                <a:br>
                  <a:rPr lang="en-US" sz="2400" dirty="0"/>
                </a:br>
                <a:r>
                  <a:rPr lang="en-US" sz="2400" dirty="0"/>
                  <a:t>Example 11.1:</a:t>
                </a:r>
              </a:p>
              <a:p>
                <a:r>
                  <a:rPr lang="en-US" sz="2400" dirty="0"/>
                  <a:t>Free Flights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b="-13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4343400"/>
            <a:ext cx="6238875" cy="24003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18377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How to Check the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Assumption 2: The error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=1,2,…,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are independent and identically distributed as normal.</a:t>
                </a:r>
              </a:p>
              <a:p>
                <a:pPr lvl="1"/>
                <a:r>
                  <a:rPr lang="en-US" sz="1800" dirty="0"/>
                  <a:t>Second assumption </a:t>
                </a:r>
                <a:r>
                  <a:rPr lang="en-US" sz="1800"/>
                  <a:t>that errors are </a:t>
                </a:r>
                <a:r>
                  <a:rPr lang="en-US" sz="1800" dirty="0"/>
                  <a:t>independent and identically distributed can be checked through the normal probability plot of the residual, and the residual plots.</a:t>
                </a:r>
              </a:p>
              <a:p>
                <a:pPr lvl="1"/>
                <a:endParaRPr lang="en-US" sz="1800" dirty="0"/>
              </a:p>
              <a:p>
                <a:pPr marL="457200" lvl="1" indent="0">
                  <a:buNone/>
                </a:pPr>
                <a:endParaRPr lang="en-US" sz="18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Assumption 3: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𝑐𝑜𝑛𝑠𝑡𝑎𝑛𝑡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838200"/>
                <a:ext cx="7772400" cy="4495800"/>
              </a:xfrm>
              <a:blipFill rotWithShape="0">
                <a:blip r:embed="rId2"/>
                <a:stretch>
                  <a:fillRect l="-1098" t="-950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5" y="2590800"/>
            <a:ext cx="8324850" cy="1485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62" y="4495800"/>
            <a:ext cx="7534275" cy="222885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40534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4 datasets with the same </a:t>
            </a:r>
            <a:br>
              <a:rPr lang="en-US" dirty="0"/>
            </a:br>
            <a:r>
              <a:rPr lang="en-US" dirty="0"/>
              <a:t>least squares regression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4 Scatterplot with same Regression Estimates:</a:t>
            </a:r>
          </a:p>
          <a:p>
            <a:endParaRPr lang="en-US" sz="2400" dirty="0"/>
          </a:p>
          <a:p>
            <a:pPr algn="r"/>
            <a:r>
              <a:rPr lang="en-US" sz="2400" dirty="0"/>
              <a:t>4 Residual Plots: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1600" dirty="0"/>
              <a:t>Source: </a:t>
            </a:r>
            <a:r>
              <a:rPr lang="en-US" sz="1600" dirty="0" err="1"/>
              <a:t>Sheather</a:t>
            </a:r>
            <a:r>
              <a:rPr lang="en-US" sz="1600" dirty="0"/>
              <a:t>, S.J. (2009) A Modern Approach to Regression with R, Springer, New York</a:t>
            </a:r>
          </a:p>
          <a:p>
            <a:endParaRPr lang="en-US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524000"/>
            <a:ext cx="43148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275" y="2362200"/>
            <a:ext cx="4276725" cy="393382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4671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Regression Analysis Using ANOVA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Note that there is variation in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: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1800" dirty="0"/>
                  <a:t>some of it is due to regression: </a:t>
                </a:r>
                <a:r>
                  <a:rPr lang="en-US" sz="1800" dirty="0" err="1"/>
                  <a:t>SS</a:t>
                </a:r>
                <a:r>
                  <a:rPr lang="en-US" sz="1800" baseline="-25000" dirty="0" err="1"/>
                  <a:t>Reg</a:t>
                </a:r>
                <a:endParaRPr lang="en-US" sz="1800" baseline="-25000" dirty="0"/>
              </a:p>
              <a:p>
                <a:pPr lvl="1"/>
                <a:r>
                  <a:rPr lang="en-US" sz="1800" dirty="0"/>
                  <a:t>and some due to error: SS</a:t>
                </a:r>
                <a:r>
                  <a:rPr lang="en-US" sz="1800" baseline="-25000" dirty="0"/>
                  <a:t>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𝑇𝑜𝑡𝑎𝑙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𝑆𝑆𝑅𝑒𝑔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𝑇𝑜𝑡𝑎𝑙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>
                            <a:latin typeface="Cambria Math"/>
                          </a:rPr>
                          <m:t>𝑒𝑔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Regression is significant, then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𝑅𝑒𝑔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𝑒𝑔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Minitab Output: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b="-12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811192"/>
              </p:ext>
            </p:extLst>
          </p:nvPr>
        </p:nvGraphicFramePr>
        <p:xfrm>
          <a:off x="3352800" y="5334000"/>
          <a:ext cx="5669280" cy="1371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103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Source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DF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MS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F-ratio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Regression/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Explained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1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SS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endParaRPr lang="en-US" sz="1200" b="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 err="1">
                          <a:effectLst/>
                        </a:rPr>
                        <a:t>MS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r>
                        <a:rPr lang="en-US" sz="1200" b="0" dirty="0">
                          <a:effectLst/>
                        </a:rPr>
                        <a:t> = </a:t>
                      </a:r>
                      <a:r>
                        <a:rPr lang="en-US" sz="1200" b="0" dirty="0" err="1">
                          <a:effectLst/>
                        </a:rPr>
                        <a:t>SS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r>
                        <a:rPr lang="en-US" sz="1200" b="0" dirty="0">
                          <a:effectLst/>
                        </a:rPr>
                        <a:t>/1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F = </a:t>
                      </a:r>
                      <a:r>
                        <a:rPr lang="en-US" sz="1200" b="0" dirty="0" err="1">
                          <a:effectLst/>
                        </a:rPr>
                        <a:t>MS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r>
                        <a:rPr lang="en-US" sz="1200" b="0" dirty="0">
                          <a:effectLst/>
                        </a:rPr>
                        <a:t>/MS</a:t>
                      </a:r>
                      <a:r>
                        <a:rPr lang="en-US" sz="1200" b="0" baseline="0" dirty="0">
                          <a:effectLst/>
                        </a:rPr>
                        <a:t>E</a:t>
                      </a:r>
                      <a:endParaRPr lang="en-US" sz="1200" b="0" baseline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Residual/Error/Unexplained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effectLst/>
                        </a:rPr>
                        <a:t>n-2</a:t>
                      </a:r>
                      <a:endParaRPr lang="en-US" sz="12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SS</a:t>
                      </a:r>
                      <a:r>
                        <a:rPr lang="en-US" sz="1200" b="0" baseline="-25000" dirty="0">
                          <a:effectLst/>
                        </a:rPr>
                        <a:t>E</a:t>
                      </a:r>
                      <a:endParaRPr lang="en-US" sz="1200" b="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MS</a:t>
                      </a:r>
                      <a:r>
                        <a:rPr lang="en-US" sz="1200" b="0" baseline="0" dirty="0">
                          <a:effectLst/>
                        </a:rPr>
                        <a:t>E</a:t>
                      </a:r>
                      <a:r>
                        <a:rPr lang="en-US" sz="1200" b="0" dirty="0">
                          <a:effectLst/>
                        </a:rPr>
                        <a:t> = SS</a:t>
                      </a:r>
                      <a:r>
                        <a:rPr lang="en-US" sz="1200" b="0" baseline="-25000" dirty="0">
                          <a:effectLst/>
                        </a:rPr>
                        <a:t>E</a:t>
                      </a:r>
                      <a:r>
                        <a:rPr lang="en-US" sz="1200" b="0" dirty="0">
                          <a:effectLst/>
                        </a:rPr>
                        <a:t>/(n-2)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>
                          <a:effectLst/>
                        </a:rPr>
                        <a:t>Total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n-1 = 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 err="1">
                          <a:effectLst/>
                        </a:rPr>
                        <a:t>df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r>
                        <a:rPr lang="en-US" sz="1200" b="0" dirty="0">
                          <a:effectLst/>
                        </a:rPr>
                        <a:t> + </a:t>
                      </a:r>
                      <a:r>
                        <a:rPr lang="en-US" sz="1200" b="0" dirty="0" err="1">
                          <a:effectLst/>
                        </a:rPr>
                        <a:t>df</a:t>
                      </a:r>
                      <a:r>
                        <a:rPr lang="en-US" sz="1200" b="0" baseline="-25000" dirty="0" err="1">
                          <a:effectLst/>
                        </a:rPr>
                        <a:t>E</a:t>
                      </a:r>
                      <a:endParaRPr lang="en-US" sz="1200" b="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SST = </a:t>
                      </a:r>
                      <a:br>
                        <a:rPr lang="en-US" sz="1200" b="0" dirty="0">
                          <a:effectLst/>
                        </a:rPr>
                      </a:br>
                      <a:r>
                        <a:rPr lang="en-US" sz="1200" b="0" dirty="0" err="1">
                          <a:effectLst/>
                        </a:rPr>
                        <a:t>SS</a:t>
                      </a:r>
                      <a:r>
                        <a:rPr lang="en-US" sz="1200" b="0" baseline="-25000" dirty="0" err="1">
                          <a:effectLst/>
                        </a:rPr>
                        <a:t>Reg</a:t>
                      </a:r>
                      <a:r>
                        <a:rPr lang="en-US" sz="1200" b="0" dirty="0">
                          <a:effectLst/>
                        </a:rPr>
                        <a:t> + SS</a:t>
                      </a:r>
                      <a:r>
                        <a:rPr lang="en-US" sz="1200" b="0" baseline="-25000" dirty="0">
                          <a:effectLst/>
                        </a:rPr>
                        <a:t>E</a:t>
                      </a:r>
                      <a:endParaRPr lang="en-US" sz="1200" b="0" baseline="-25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effectLst/>
                        </a:rPr>
                        <a:t> </a:t>
                      </a:r>
                      <a:endParaRPr lang="en-US" sz="12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629400"/>
            <a:ext cx="2057400" cy="301756"/>
          </a:xfrm>
        </p:spPr>
        <p:txBody>
          <a:bodyPr/>
          <a:lstStyle/>
          <a:p>
            <a:fld id="{A9A949EE-02F8-4E24-B346-EA33FC0EA55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419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One way to answer the question of reliability is through a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coefficient of determination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400" b="1" dirty="0"/>
              </a:p>
              <a:p>
                <a:endParaRPr lang="en-US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Proportion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of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Variability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in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Y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due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to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 sz="2400" i="0">
                        <a:latin typeface="Cambria Math"/>
                      </a:rPr>
                      <m:t>Regression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𝑅𝑒𝑔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𝑇𝑜𝑡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𝑇𝑜𝑡</m:t>
                        </m:r>
                      </m:den>
                    </m:f>
                  </m:oMath>
                </a14:m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  <a:p>
                <a:r>
                  <a:rPr lang="en-US" sz="2400" dirty="0"/>
                  <a:t>Reminder: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i="1" baseline="-25000">
                        <a:latin typeface="Cambria Math"/>
                      </a:rPr>
                      <m:t>𝑇𝑜𝑡𝑎𝑙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𝑅𝑒𝑔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endParaRPr lang="en-US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𝑅</m:t>
                    </m:r>
                  </m:oMath>
                </a14:m>
                <a:r>
                  <a:rPr lang="en-US" sz="2400" dirty="0"/>
                  <a:t> is also the correlation in simple linear regression.</a:t>
                </a:r>
              </a:p>
              <a:p>
                <a:endParaRPr lang="en-US" sz="1200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dirty="0">
                        <a:latin typeface="Cambria Math"/>
                        <a:ea typeface="Cambria Math"/>
                      </a:rPr>
                      <m:t>≈1</m:t>
                    </m:r>
                  </m:oMath>
                </a14:m>
                <a:r>
                  <a:rPr lang="en-US" sz="2400" dirty="0"/>
                  <a:t>, then most of the variability can be attributed to Regression. In this case, prediction is reliable.</a:t>
                </a:r>
              </a:p>
              <a:p>
                <a:endParaRPr lang="en-US" sz="1200" dirty="0"/>
              </a:p>
              <a:p>
                <a:pPr>
                  <a:buFont typeface="Arial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sz="2400" dirty="0"/>
                  <a:t>, then most of the variability is due to error. In this case prediction is not reliable.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176" t="-950" b="-2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421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Prediction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Probably the most important objective of regression is to predict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for a 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600" dirty="0"/>
              </a:p>
              <a:p>
                <a:r>
                  <a:rPr lang="en-US" sz="2400" dirty="0"/>
                  <a:t>Based on the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predicted as</a:t>
                </a:r>
              </a:p>
              <a:p>
                <a:pPr marL="0" indent="0">
                  <a:buNone/>
                </a:pP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2400" b="1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1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latin typeface="Cambria Math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400" i="1" dirty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Back to Example 11.2: Suppose we want to predict sale volume for a pharmacy that purchases 15% of its prescription ingredients directly from the supplier.</a:t>
                </a:r>
              </a:p>
              <a:p>
                <a:endParaRPr lang="en-US" sz="16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/>
                      <m:t>Prediction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formula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for</m:t>
                    </m:r>
                    <m:r>
                      <m:rPr>
                        <m:nor/>
                      </m:rPr>
                      <a:rPr lang="en-US" sz="2400" dirty="0"/>
                      <m:t> </m:t>
                    </m:r>
                    <m:r>
                      <m:rPr>
                        <m:nor/>
                      </m:rPr>
                      <a:rPr lang="en-US" sz="2400" dirty="0"/>
                      <m:t>X</m:t>
                    </m:r>
                    <m:r>
                      <m:rPr>
                        <m:nor/>
                      </m:rPr>
                      <a:rPr lang="en-US" sz="2400" dirty="0"/>
                      <m:t>: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=4.70+1.97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=4.70+1.97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=34.26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 rotWithShape="0">
                <a:blip r:embed="rId2"/>
                <a:stretch>
                  <a:fillRect l="-1098" t="-950" r="-1725" b="-2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786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Confidence Interval and</a:t>
            </a:r>
            <a:br>
              <a:rPr lang="en-US" dirty="0"/>
            </a:br>
            <a:r>
              <a:rPr lang="en-US" dirty="0"/>
              <a:t>Prediction Interval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100% Confidence Interval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𝐸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acc>
                    <m:r>
                      <a:rPr lang="en-US" sz="2400" i="1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</m:acc>
                      </m:e>
                    </m:d>
                  </m:oMath>
                </a14:m>
                <a:r>
                  <a:rPr lang="en-US" sz="2400" dirty="0"/>
                  <a:t>, 	where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ac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sz="1600" dirty="0"/>
              </a:p>
              <a:p>
                <a:endParaRPr lang="en-US" sz="1200" dirty="0"/>
              </a:p>
              <a:p>
                <a:r>
                  <a:rPr lang="en-US" sz="2400" dirty="0"/>
                  <a:t>100% Prediction Interval of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𝑦</m:t>
                    </m:r>
                    <m:r>
                      <a:rPr lang="en-US" sz="240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</a:rPr>
                      <m:t>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  <m:sub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𝛼</m:t>
                        </m:r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/2</m:t>
                        </m:r>
                      </m:sub>
                    </m:sSub>
                    <m:r>
                      <a:rPr lang="en-US" sz="2400" i="1" dirty="0">
                        <a:latin typeface="Cambria Math"/>
                        <a:ea typeface="Cambria Math"/>
                      </a:rPr>
                      <m:t>∗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𝑠𝑒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sz="2400" i="1" dirty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acc>
                    <m:r>
                      <a:rPr lang="en-US" sz="2400" i="1" dirty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			where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𝑠𝑒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rad>
                  </m:oMath>
                </a14:m>
                <a:endParaRPr lang="en-US" dirty="0"/>
              </a:p>
              <a:p>
                <a:endParaRPr lang="en-US" sz="1200" dirty="0"/>
              </a:p>
              <a:p>
                <a:r>
                  <a:rPr lang="en-US" sz="2400" dirty="0"/>
                  <a:t>Main Difference:</a:t>
                </a:r>
              </a:p>
              <a:p>
                <a:pPr lvl="1"/>
                <a:r>
                  <a:rPr lang="en-US" sz="1800" dirty="0"/>
                  <a:t>the confidence interval 𝐸(𝑦|𝑥) provides the interval of the </a:t>
                </a:r>
                <a:r>
                  <a:rPr lang="en-US" sz="1800" dirty="0">
                    <a:solidFill>
                      <a:srgbClr val="800000"/>
                    </a:solidFill>
                  </a:rPr>
                  <a:t>average of 𝑦</a:t>
                </a:r>
                <a:r>
                  <a:rPr lang="en-US" sz="1800" dirty="0"/>
                  <a:t>, while </a:t>
                </a:r>
              </a:p>
              <a:p>
                <a:pPr lvl="1"/>
                <a:r>
                  <a:rPr lang="en-US" sz="1800" dirty="0"/>
                  <a:t>the prediction interval of 𝑦 provides the interval of the </a:t>
                </a:r>
                <a:r>
                  <a:rPr lang="en-US" sz="1800" dirty="0">
                    <a:solidFill>
                      <a:srgbClr val="800000"/>
                    </a:solidFill>
                  </a:rPr>
                  <a:t>individual 𝑦</a:t>
                </a:r>
                <a:r>
                  <a:rPr lang="en-US" sz="1800" dirty="0"/>
                  <a:t>.</a:t>
                </a:r>
              </a:p>
              <a:p>
                <a:endParaRPr lang="en-US" sz="2400" dirty="0"/>
              </a:p>
              <a:p>
                <a:pPr lvl="2"/>
                <a:endParaRPr lang="en-US" sz="2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2"/>
                <a:stretch>
                  <a:fillRect l="-1098" t="-949" b="-25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159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Example – </a:t>
            </a:r>
            <a:br>
              <a:rPr lang="en-US" sz="2800" dirty="0"/>
            </a:br>
            <a:r>
              <a:rPr lang="en-US" sz="2800" dirty="0"/>
              <a:t>Australian Institute of 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495800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/>
              <a:t>Data on 102 male and 100 female athletes collected at the Australian Institute of Sport, </a:t>
            </a:r>
            <a:r>
              <a:rPr lang="en-US" sz="2000" dirty="0"/>
              <a:t>(courtesy of Richard Telford and Ross Cunningham.)</a:t>
            </a:r>
          </a:p>
          <a:p>
            <a:pPr marL="0" indent="0" eaLnBrk="1" hangingPunct="1">
              <a:buFontTx/>
              <a:buNone/>
              <a:defRPr/>
            </a:pPr>
            <a:endParaRPr lang="en-US" sz="2000" dirty="0"/>
          </a:p>
          <a:p>
            <a:pPr marL="400050" lvl="1" indent="0" eaLnBrk="1" hangingPunct="1">
              <a:buFontTx/>
              <a:buNone/>
              <a:defRPr/>
            </a:pPr>
            <a:r>
              <a:rPr lang="en-US" sz="1400" b="1" dirty="0">
                <a:solidFill>
                  <a:srgbClr val="FF0000"/>
                </a:solidFill>
              </a:rPr>
              <a:t>			            Gender                </a:t>
            </a:r>
            <a:r>
              <a:rPr lang="en-US" sz="1400" b="1" dirty="0" err="1">
                <a:solidFill>
                  <a:srgbClr val="FF0000"/>
                </a:solidFill>
              </a:rPr>
              <a:t>Bfat</a:t>
            </a:r>
            <a:r>
              <a:rPr lang="en-US" sz="1400" b="1" dirty="0">
                <a:solidFill>
                  <a:srgbClr val="FF0000"/>
                </a:solidFill>
              </a:rPr>
              <a:t>                  </a:t>
            </a:r>
            <a:r>
              <a:rPr lang="en-US" sz="1400" b="1" dirty="0" err="1">
                <a:solidFill>
                  <a:srgbClr val="FF0000"/>
                </a:solidFill>
              </a:rPr>
              <a:t>Wt</a:t>
            </a:r>
            <a:endParaRPr lang="en-US" sz="1400" b="1" dirty="0">
              <a:solidFill>
                <a:srgbClr val="FF0000"/>
              </a:solidFill>
            </a:endParaRPr>
          </a:p>
          <a:p>
            <a:pPr algn="ctr" eaLnBrk="1" hangingPunct="1">
              <a:defRPr/>
            </a:pPr>
            <a:r>
              <a:rPr lang="en-US" sz="1600" dirty="0"/>
              <a:t>1	female	19.75	78.9</a:t>
            </a:r>
          </a:p>
          <a:p>
            <a:pPr algn="ctr" eaLnBrk="1" hangingPunct="1">
              <a:defRPr/>
            </a:pPr>
            <a:r>
              <a:rPr lang="en-US" sz="1600" dirty="0"/>
              <a:t>2	female	21.30	74.4</a:t>
            </a:r>
          </a:p>
          <a:p>
            <a:pPr algn="ctr" eaLnBrk="1" hangingPunct="1">
              <a:defRPr/>
            </a:pPr>
            <a:r>
              <a:rPr lang="en-US" sz="1600" dirty="0"/>
              <a:t>3	female	19.88	69.1</a:t>
            </a:r>
          </a:p>
          <a:p>
            <a:pPr algn="ctr" eaLnBrk="1" hangingPunct="1">
              <a:defRPr/>
            </a:pPr>
            <a:r>
              <a:rPr lang="en-US" sz="1600" dirty="0"/>
              <a:t>4	female	23.66	74.9</a:t>
            </a:r>
          </a:p>
          <a:p>
            <a:pPr algn="ctr" eaLnBrk="1" hangingPunct="1">
              <a:defRPr/>
            </a:pPr>
            <a:r>
              <a:rPr lang="en-US" sz="1600" dirty="0"/>
              <a:t>5	female	17.64	64.6</a:t>
            </a:r>
          </a:p>
          <a:p>
            <a:pPr marL="0" indent="0" algn="ctr" eaLnBrk="1" hangingPunct="1">
              <a:buFontTx/>
              <a:buNone/>
              <a:defRPr/>
            </a:pPr>
            <a:r>
              <a:rPr lang="en-US" sz="1600" b="1" dirty="0"/>
              <a:t>	:	:	:</a:t>
            </a:r>
          </a:p>
          <a:p>
            <a:pPr algn="ctr" eaLnBrk="1" hangingPunct="1">
              <a:defRPr/>
            </a:pPr>
            <a:r>
              <a:rPr lang="en-US" sz="1600" dirty="0"/>
              <a:t>198	male	11.79	93.2</a:t>
            </a:r>
          </a:p>
          <a:p>
            <a:pPr algn="ctr" eaLnBrk="1" hangingPunct="1">
              <a:defRPr/>
            </a:pPr>
            <a:r>
              <a:rPr lang="en-US" sz="1600" dirty="0"/>
              <a:t>199	male	10.05	80.0</a:t>
            </a:r>
          </a:p>
          <a:p>
            <a:pPr algn="ctr" eaLnBrk="1" hangingPunct="1">
              <a:defRPr/>
            </a:pPr>
            <a:r>
              <a:rPr lang="en-US" sz="1600" dirty="0"/>
              <a:t>200	male	8.51	73.8</a:t>
            </a:r>
          </a:p>
          <a:p>
            <a:pPr algn="ctr" eaLnBrk="1" hangingPunct="1">
              <a:defRPr/>
            </a:pPr>
            <a:r>
              <a:rPr lang="en-US" sz="1600" dirty="0"/>
              <a:t>201	male	11.50	71.1</a:t>
            </a:r>
          </a:p>
          <a:p>
            <a:pPr algn="ctr" eaLnBrk="1" hangingPunct="1">
              <a:defRPr/>
            </a:pPr>
            <a:r>
              <a:rPr lang="en-US" sz="1600" dirty="0"/>
              <a:t>202	male	6.26	76.7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47223"/>
      </p:ext>
    </p:extLst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154115"/>
            <a:ext cx="4572000" cy="2039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Book Example 11.2: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4495800"/>
          </a:xfrm>
        </p:spPr>
        <p:txBody>
          <a:bodyPr/>
          <a:lstStyle/>
          <a:p>
            <a:r>
              <a:rPr lang="en-US" sz="2400" dirty="0"/>
              <a:t>Suppose we want to obtain the </a:t>
            </a:r>
            <a:r>
              <a:rPr lang="en-US" sz="2400" dirty="0">
                <a:solidFill>
                  <a:srgbClr val="800000"/>
                </a:solidFill>
              </a:rPr>
              <a:t>Confidence and Prediction intervals</a:t>
            </a:r>
            <a:r>
              <a:rPr lang="en-US" sz="2400" dirty="0"/>
              <a:t> of sale volume for a pharmacy that purchases 15% of its prescription ingredients directly from the supplier.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454823"/>
              </p:ext>
            </p:extLst>
          </p:nvPr>
        </p:nvGraphicFramePr>
        <p:xfrm>
          <a:off x="3505200" y="301291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3" name="Graph" r:id="rId4" imgW="5486400" imgH="3657600" progId="MtbGraph.Document.16">
                  <p:embed/>
                </p:oleObj>
              </mc:Choice>
              <mc:Fallback>
                <p:oleObj name="Graph" r:id="rId4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5200" y="301291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2984150"/>
              </p:ext>
            </p:extLst>
          </p:nvPr>
        </p:nvGraphicFramePr>
        <p:xfrm>
          <a:off x="3505200" y="3012910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4" name="Graph" r:id="rId6" imgW="5486400" imgH="3657600" progId="MtbGraph.Document.16">
                  <p:embed/>
                </p:oleObj>
              </mc:Choice>
              <mc:Fallback>
                <p:oleObj name="Graph" r:id="rId6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5200" y="3012910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450129"/>
              </p:ext>
            </p:extLst>
          </p:nvPr>
        </p:nvGraphicFramePr>
        <p:xfrm>
          <a:off x="3505200" y="3017029"/>
          <a:ext cx="5486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5" name="Graph" r:id="rId8" imgW="5486400" imgH="3657600" progId="MtbGraph.Document.16">
                  <p:embed/>
                </p:oleObj>
              </mc:Choice>
              <mc:Fallback>
                <p:oleObj name="Graph" r:id="rId8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05200" y="3017029"/>
                        <a:ext cx="5486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952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952750"/>
            <a:ext cx="5715000" cy="390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Influential points – </a:t>
            </a:r>
            <a:br>
              <a:rPr lang="en-US" dirty="0"/>
            </a:br>
            <a:r>
              <a:rPr lang="en-US" dirty="0"/>
              <a:t>bad leverage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An observation is </a:t>
                </a:r>
                <a:r>
                  <a:rPr lang="en-US" sz="2400" dirty="0">
                    <a:solidFill>
                      <a:srgbClr val="800000"/>
                    </a:solidFill>
                  </a:rPr>
                  <a:t>influential</a:t>
                </a:r>
                <a:r>
                  <a:rPr lang="en-US" sz="2400" dirty="0"/>
                  <a:t> for a statistical calculation if removing it would markedly change the result of the calculation.</a:t>
                </a:r>
              </a:p>
              <a:p>
                <a:r>
                  <a:rPr lang="en-US" sz="2400" dirty="0"/>
                  <a:t>Points that are outliers in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direction are often influential for the least-squares regression line.</a:t>
                </a:r>
              </a:p>
              <a:p>
                <a:endParaRPr lang="en-US" sz="2400" dirty="0"/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 rotWithShape="0">
                <a:blip r:embed="rId4"/>
                <a:stretch>
                  <a:fillRect l="-1098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162800" y="65690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069523"/>
      </p:ext>
    </p:extLst>
  </p:cSld>
  <p:clrMapOvr>
    <a:masterClrMapping/>
  </p:clrMapOvr>
  <p:transition advClick="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Extrapolation </a:t>
            </a:r>
            <a:r>
              <a:rPr lang="en-US" dirty="0" err="1"/>
              <a:t>vs</a:t>
            </a:r>
            <a:r>
              <a:rPr lang="en-US" dirty="0"/>
              <a:t>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740" y="1866828"/>
            <a:ext cx="6446520" cy="365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02535"/>
      </p:ext>
    </p:extLst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Going Back to AIS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827" y="1620119"/>
            <a:ext cx="5303520" cy="47607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800000"/>
                    </a:solidFill>
                  </a:rPr>
                  <a:t>Wrong Analysis:</a:t>
                </a:r>
              </a:p>
              <a:p>
                <a:r>
                  <a:rPr lang="en-US" sz="2400" dirty="0"/>
                  <a:t>Fail to Reject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≈0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1"/>
                <a:r>
                  <a:rPr lang="en-US" sz="1800" dirty="0"/>
                  <a:t>Most of the variability</a:t>
                </a:r>
                <a:br>
                  <a:rPr lang="en-US" sz="1800" dirty="0"/>
                </a:br>
                <a:r>
                  <a:rPr lang="en-US" sz="1800" dirty="0"/>
                  <a:t>is due to Error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Regression Model is</a:t>
                </a:r>
                <a:br>
                  <a:rPr lang="en-US" sz="2400" dirty="0"/>
                </a:br>
                <a:r>
                  <a:rPr lang="en-US" sz="2400" dirty="0">
                    <a:solidFill>
                      <a:srgbClr val="800000"/>
                    </a:solidFill>
                  </a:rPr>
                  <a:t>NOT</a:t>
                </a:r>
                <a:r>
                  <a:rPr lang="en-US" sz="2400" dirty="0"/>
                  <a:t> significant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176" t="-949" b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/>
          <p:nvPr/>
        </p:nvCxnSpPr>
        <p:spPr>
          <a:xfrm>
            <a:off x="1981200" y="2133600"/>
            <a:ext cx="1676400" cy="1524000"/>
          </a:xfrm>
          <a:prstGeom prst="bentConnector3">
            <a:avLst>
              <a:gd name="adj1" fmla="val 858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743200" y="3505200"/>
            <a:ext cx="2514600" cy="990600"/>
          </a:xfrm>
          <a:prstGeom prst="bentConnector3">
            <a:avLst>
              <a:gd name="adj1" fmla="val 110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819400" y="5146363"/>
            <a:ext cx="5486400" cy="492437"/>
          </a:xfrm>
          <a:prstGeom prst="bentConnector3">
            <a:avLst>
              <a:gd name="adj1" fmla="val 318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467600" y="3505200"/>
            <a:ext cx="685800" cy="325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05800" y="5615455"/>
            <a:ext cx="685800" cy="325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7410453" y="4286250"/>
            <a:ext cx="1676397" cy="876299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014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2585377"/>
              </p:ext>
            </p:extLst>
          </p:nvPr>
        </p:nvGraphicFramePr>
        <p:xfrm>
          <a:off x="1752600" y="1905000"/>
          <a:ext cx="7315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05000"/>
                        <a:ext cx="7315200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Model Assumptions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800000"/>
                </a:solidFill>
              </a:rPr>
              <a:t>Wrong Analysis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error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=1,2,…,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are NOT independent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NOT constant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5"/>
                <a:stretch>
                  <a:fillRect l="-1176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/>
          <p:cNvCxnSpPr/>
          <p:nvPr/>
        </p:nvCxnSpPr>
        <p:spPr>
          <a:xfrm rot="16200000" flipH="1">
            <a:off x="6289675" y="2244725"/>
            <a:ext cx="3803650" cy="1600200"/>
          </a:xfrm>
          <a:prstGeom prst="bentConnector3">
            <a:avLst>
              <a:gd name="adj1" fmla="val 18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3962400" y="1634837"/>
            <a:ext cx="3048000" cy="692727"/>
          </a:xfrm>
          <a:prstGeom prst="bentConnector3">
            <a:avLst>
              <a:gd name="adj1" fmla="val 13514"/>
            </a:avLst>
          </a:prstGeom>
          <a:ln>
            <a:solidFill>
              <a:srgbClr val="0033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69923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Going Back to AIS Data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707292"/>
            <a:ext cx="5486400" cy="46588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800000"/>
                    </a:solidFill>
                  </a:rPr>
                  <a:t>Correct Analysis for “Gender=Female”</a:t>
                </a:r>
              </a:p>
              <a:p>
                <a:r>
                  <a:rPr lang="en-US" sz="2400" dirty="0"/>
                  <a:t>Reject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8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1800" i="1">
                            <a:solidFill>
                              <a:srgbClr val="8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𝛽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53%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lvl="1"/>
                <a:r>
                  <a:rPr lang="en-US" sz="1800" dirty="0"/>
                  <a:t>53% of the variability</a:t>
                </a:r>
                <a:br>
                  <a:rPr lang="en-US" sz="1800" dirty="0"/>
                </a:br>
                <a:r>
                  <a:rPr lang="en-US" sz="1800" dirty="0"/>
                  <a:t>is due to Model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Regression Model is</a:t>
                </a:r>
                <a:br>
                  <a:rPr lang="en-US" sz="2400" dirty="0"/>
                </a:br>
                <a:r>
                  <a:rPr lang="en-US" sz="2400" dirty="0"/>
                  <a:t>significant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baseline="30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3"/>
                <a:stretch>
                  <a:fillRect l="-1176" t="-949" b="-1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Elbow Connector 19"/>
          <p:cNvCxnSpPr/>
          <p:nvPr/>
        </p:nvCxnSpPr>
        <p:spPr>
          <a:xfrm>
            <a:off x="1981200" y="2133600"/>
            <a:ext cx="1600200" cy="1524000"/>
          </a:xfrm>
          <a:prstGeom prst="bentConnector3">
            <a:avLst>
              <a:gd name="adj1" fmla="val 91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/>
          <p:nvPr/>
        </p:nvCxnSpPr>
        <p:spPr>
          <a:xfrm>
            <a:off x="2895600" y="3505200"/>
            <a:ext cx="2514600" cy="990600"/>
          </a:xfrm>
          <a:prstGeom prst="bentConnector3">
            <a:avLst>
              <a:gd name="adj1" fmla="val 110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2819400" y="5181600"/>
            <a:ext cx="5486400" cy="492437"/>
          </a:xfrm>
          <a:prstGeom prst="bentConnector3">
            <a:avLst>
              <a:gd name="adj1" fmla="val 318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7315200" y="3555424"/>
            <a:ext cx="685800" cy="325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8343900" y="5615455"/>
            <a:ext cx="685800" cy="3252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Elbow Connector 38"/>
          <p:cNvCxnSpPr/>
          <p:nvPr/>
        </p:nvCxnSpPr>
        <p:spPr>
          <a:xfrm rot="16200000" flipH="1">
            <a:off x="7353302" y="4229097"/>
            <a:ext cx="1676397" cy="990601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91300" y="3558288"/>
            <a:ext cx="685800" cy="325281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543800" y="5618319"/>
            <a:ext cx="685800" cy="325281"/>
          </a:xfrm>
          <a:prstGeom prst="ellipse">
            <a:avLst/>
          </a:prstGeom>
          <a:noFill/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Elbow Connector 17"/>
          <p:cNvCxnSpPr/>
          <p:nvPr/>
        </p:nvCxnSpPr>
        <p:spPr>
          <a:xfrm rot="16200000" flipH="1">
            <a:off x="6297025" y="4254380"/>
            <a:ext cx="1724340" cy="997810"/>
          </a:xfrm>
          <a:prstGeom prst="bentConnector3">
            <a:avLst>
              <a:gd name="adj1" fmla="val 50000"/>
            </a:avLst>
          </a:prstGeom>
          <a:ln>
            <a:solidFill>
              <a:srgbClr val="FFCC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17" idx="4"/>
          </p:cNvCxnSpPr>
          <p:nvPr/>
        </p:nvCxnSpPr>
        <p:spPr>
          <a:xfrm flipV="1">
            <a:off x="1447800" y="5943600"/>
            <a:ext cx="6438900" cy="152400"/>
          </a:xfrm>
          <a:prstGeom prst="bentConnector2">
            <a:avLst/>
          </a:prstGeom>
          <a:ln>
            <a:solidFill>
              <a:srgbClr val="FFCC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59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16" grpId="0" animBg="1"/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98035"/>
              </p:ext>
            </p:extLst>
          </p:nvPr>
        </p:nvGraphicFramePr>
        <p:xfrm>
          <a:off x="1752600" y="1905000"/>
          <a:ext cx="7315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Graph" r:id="rId3" imgW="5486400" imgH="3657600" progId="MtbGraph.Document.16">
                  <p:embed/>
                </p:oleObj>
              </mc:Choice>
              <mc:Fallback>
                <p:oleObj name="Graph" r:id="rId3" imgW="5486400" imgH="3657600" progId="MtbGraph.Document.16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905000"/>
                        <a:ext cx="7315200" cy="487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Model Assumptions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error terms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𝜖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=1,2,…,</m:t>
                    </m:r>
                    <m:r>
                      <a:rPr lang="en-US" sz="24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are independent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is constant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5"/>
                <a:stretch>
                  <a:fillRect l="-1176" t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/>
          <p:cNvCxnSpPr/>
          <p:nvPr/>
        </p:nvCxnSpPr>
        <p:spPr>
          <a:xfrm rot="16200000" flipH="1">
            <a:off x="6330950" y="2292350"/>
            <a:ext cx="3803650" cy="1517650"/>
          </a:xfrm>
          <a:prstGeom prst="bentConnector3">
            <a:avLst>
              <a:gd name="adj1" fmla="val -2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Elbow Connector 52"/>
          <p:cNvCxnSpPr/>
          <p:nvPr/>
        </p:nvCxnSpPr>
        <p:spPr>
          <a:xfrm>
            <a:off x="4038600" y="1600200"/>
            <a:ext cx="3009900" cy="762000"/>
          </a:xfrm>
          <a:prstGeom prst="bentConnector3">
            <a:avLst>
              <a:gd name="adj1" fmla="val 6483"/>
            </a:avLst>
          </a:prstGeom>
          <a:ln>
            <a:solidFill>
              <a:srgbClr val="00336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</p:spPr>
        <p:txBody>
          <a:bodyPr/>
          <a:lstStyle/>
          <a:p>
            <a:fld id="{A9A949EE-02F8-4E24-B346-EA33FC0EA551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26703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Cautions about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Regression is a powerful tool for describing the relationship between two variables. When you use these tools, you must be aware of their limitations.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Regression lines describe only linear relationships</a:t>
                </a:r>
                <a:r>
                  <a:rPr lang="en-US" sz="2400" dirty="0"/>
                  <a:t>. You can do the calculations for any relationship between two quantitative variables, but the results are useful only if the scatterplot shows a linear pattern. 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Least-squares regression lines are not resistant</a:t>
                </a:r>
                <a:r>
                  <a:rPr lang="en-US" sz="2400" dirty="0"/>
                  <a:t>. Always plot your data and look for observations that may be influential.</a:t>
                </a:r>
              </a:p>
              <a:p>
                <a:endParaRPr lang="en-US" sz="1200" dirty="0"/>
              </a:p>
              <a:p>
                <a:r>
                  <a:rPr lang="en-US" sz="2400" dirty="0">
                    <a:solidFill>
                      <a:srgbClr val="800000"/>
                    </a:solidFill>
                  </a:rPr>
                  <a:t>Beware extrapolation</a:t>
                </a:r>
                <a:r>
                  <a:rPr lang="en-US" sz="2400" dirty="0"/>
                  <a:t>. Extrapolation is the use of a regression line for prediction far outside the range of values of the explanatory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that you used to obtain the line. Such predictions are often not accurate.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r="-863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135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09600" y="1909762"/>
            <a:ext cx="7772400" cy="44958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953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953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0858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2138362"/>
            <a:ext cx="7772400" cy="44958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477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0396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685800" y="2138362"/>
            <a:ext cx="7772400" cy="44958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239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3351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 err="1"/>
              <a:t>Cont’D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908175"/>
            <a:ext cx="7772400" cy="4495800"/>
          </a:xfrm>
        </p:spPr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693738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6953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2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695325"/>
            <a:ext cx="6400800" cy="639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6693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A </a:t>
                </a:r>
                <a:r>
                  <a:rPr lang="en-US" sz="2400" dirty="0">
                    <a:solidFill>
                      <a:srgbClr val="800000"/>
                    </a:solidFill>
                  </a:rPr>
                  <a:t>regression line</a:t>
                </a:r>
                <a:r>
                  <a:rPr lang="en-US" sz="2400" dirty="0"/>
                  <a:t> is a straight line that describes how a response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changes as an explanatory variable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changes. </a:t>
                </a:r>
              </a:p>
              <a:p>
                <a:endParaRPr lang="en-US" sz="1200" dirty="0"/>
              </a:p>
              <a:p>
                <a:r>
                  <a:rPr lang="en-US" sz="2400" dirty="0"/>
                  <a:t>We often use a regression line to predict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for a given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1200" dirty="0"/>
              </a:p>
              <a:p>
                <a:pPr>
                  <a:defRPr/>
                </a:pPr>
                <a:r>
                  <a:rPr lang="en-US" sz="2400" dirty="0"/>
                  <a:t>Suppose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 is a response variable (plotted on the vertical axis)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 is an explanatory variable (plotted on the horizontal axis). A straight line relating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has an equation of the form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defRPr/>
                </a:pPr>
                <a:endParaRPr lang="en-US" sz="1200" dirty="0"/>
              </a:p>
              <a:p>
                <a:pPr>
                  <a:defRPr/>
                </a:pPr>
                <a:r>
                  <a:rPr lang="en-US" sz="2400" dirty="0"/>
                  <a:t>In this equation,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>
                    <a:solidFill>
                      <a:srgbClr val="800000"/>
                    </a:solidFill>
                  </a:rPr>
                  <a:t>slope</a:t>
                </a:r>
                <a:r>
                  <a:rPr lang="en-US" sz="2400" b="1" dirty="0"/>
                  <a:t>,</a:t>
                </a:r>
                <a:r>
                  <a:rPr lang="en-US" sz="2400" dirty="0"/>
                  <a:t> the amount by which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changes 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increases by one unit. The number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the </a:t>
                </a:r>
                <a:r>
                  <a:rPr lang="en-US" sz="2400" b="1" dirty="0">
                    <a:solidFill>
                      <a:srgbClr val="800000"/>
                    </a:solidFill>
                  </a:rPr>
                  <a:t>intercept</a:t>
                </a:r>
                <a:r>
                  <a:rPr lang="en-US" sz="2400" b="1" dirty="0"/>
                  <a:t>,</a:t>
                </a:r>
                <a:r>
                  <a:rPr lang="en-US" sz="2400" dirty="0"/>
                  <a:t>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7772400" cy="4495800"/>
              </a:xfrm>
              <a:blipFill rotWithShape="0">
                <a:blip r:embed="rId2"/>
                <a:stretch>
                  <a:fillRect l="-1098" t="-949" r="-784" b="-30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218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62200"/>
            <a:ext cx="4572000" cy="2320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We often assume that for any fixed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the response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varies according to a </a:t>
                </a:r>
                <a:r>
                  <a:rPr lang="en-US" sz="2400" dirty="0">
                    <a:solidFill>
                      <a:srgbClr val="800000"/>
                    </a:solidFill>
                  </a:rPr>
                  <a:t>Normal distribution</a:t>
                </a:r>
                <a:r>
                  <a:rPr lang="en-US" sz="2400" dirty="0"/>
                  <a:t>. Additionally, we assume that repeated responses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are independent of each other. The mean response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has a straight-line relationship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given by a population regression line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i="1" baseline="-25000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800000"/>
                    </a:solidFill>
                  </a:rPr>
                  <a:t>slope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>
                    <a:solidFill>
                      <a:srgbClr val="800000"/>
                    </a:solidFill>
                  </a:rPr>
                  <a:t> </a:t>
                </a:r>
                <a:r>
                  <a:rPr lang="en-US" sz="2400" dirty="0"/>
                  <a:t>and </a:t>
                </a:r>
                <a:r>
                  <a:rPr lang="en-US" sz="2400" dirty="0">
                    <a:solidFill>
                      <a:srgbClr val="800000"/>
                    </a:solidFill>
                  </a:rPr>
                  <a:t>intercept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US" sz="2400" dirty="0"/>
                  <a:t>are unknown parameters. The standard deviation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at a given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(call it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) is assumed to be the same for all values of x. The value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unknown. There are thus three population parameters that we must estimate from the data: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baseline="-25000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i="1" baseline="-25000" dirty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8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 rotWithShape="0">
                <a:blip r:embed="rId3"/>
                <a:stretch>
                  <a:fillRect l="-1098" t="-949" r="-1725" b="-33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Population Regression Line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6110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13516</TotalTime>
  <Words>2003</Words>
  <Application>Microsoft Macintosh PowerPoint</Application>
  <PresentationFormat>On-screen Show (4:3)</PresentationFormat>
  <Paragraphs>390</Paragraphs>
  <Slides>37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ＭＳ Ｐゴシック</vt:lpstr>
      <vt:lpstr>Arial</vt:lpstr>
      <vt:lpstr>Baskerville Old Face</vt:lpstr>
      <vt:lpstr>Book Antiqua</vt:lpstr>
      <vt:lpstr>Cambria Math</vt:lpstr>
      <vt:lpstr>Franklin Gothic Demi Cond</vt:lpstr>
      <vt:lpstr>Times New Roman</vt:lpstr>
      <vt:lpstr>CLSC_Overview</vt:lpstr>
      <vt:lpstr>Graph</vt:lpstr>
      <vt:lpstr>PowerPoint Presentation</vt:lpstr>
      <vt:lpstr>Regression</vt:lpstr>
      <vt:lpstr>Example –  Australian Institute of Sport</vt:lpstr>
      <vt:lpstr>Example Cont’D</vt:lpstr>
      <vt:lpstr>Example Cont’D</vt:lpstr>
      <vt:lpstr>Example Cont’D</vt:lpstr>
      <vt:lpstr>Example Cont’D</vt:lpstr>
      <vt:lpstr>Regression Line</vt:lpstr>
      <vt:lpstr>Population Regression Line</vt:lpstr>
      <vt:lpstr>Least Squares Regression Line</vt:lpstr>
      <vt:lpstr>Simple Linear Regression</vt:lpstr>
      <vt:lpstr>Least squares criterion</vt:lpstr>
      <vt:lpstr>Least Squares Estimators</vt:lpstr>
      <vt:lpstr>Least Squares Estimators</vt:lpstr>
      <vt:lpstr>Least Squares Estimators</vt:lpstr>
      <vt:lpstr>Relationships between 2 numeric variables</vt:lpstr>
      <vt:lpstr>Inference</vt:lpstr>
      <vt:lpstr>Inference Cont’d</vt:lpstr>
      <vt:lpstr> Book Example 11.2:</vt:lpstr>
      <vt:lpstr>Book Example 11.2 Cont’D</vt:lpstr>
      <vt:lpstr>Hypothesis Testing</vt:lpstr>
      <vt:lpstr>Back to Example 11.2</vt:lpstr>
      <vt:lpstr>Assumptions</vt:lpstr>
      <vt:lpstr>How to Check the Assumptions</vt:lpstr>
      <vt:lpstr>4 datasets with the same  least squares regression line</vt:lpstr>
      <vt:lpstr>Regression Analysis Using ANOVA</vt:lpstr>
      <vt:lpstr>Coefficient of Determination</vt:lpstr>
      <vt:lpstr>Prediction</vt:lpstr>
      <vt:lpstr>Confidence Interval and Prediction Interval</vt:lpstr>
      <vt:lpstr>Back to Book Example 11.2:</vt:lpstr>
      <vt:lpstr>Influential points –  bad leverage points</vt:lpstr>
      <vt:lpstr>Extrapolation vs Interpolation</vt:lpstr>
      <vt:lpstr>Going Back to AIS Data</vt:lpstr>
      <vt:lpstr>Model Assumptions (Wrong Analysis)</vt:lpstr>
      <vt:lpstr>Going Back to AIS Data</vt:lpstr>
      <vt:lpstr>Model Assumptions</vt:lpstr>
      <vt:lpstr>Cautions about regression</vt:lpstr>
    </vt:vector>
  </TitlesOfParts>
  <Company>Texas A&amp;M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Microsoft Office User</cp:lastModifiedBy>
  <cp:revision>483</cp:revision>
  <dcterms:created xsi:type="dcterms:W3CDTF">2006-07-17T20:20:48Z</dcterms:created>
  <dcterms:modified xsi:type="dcterms:W3CDTF">2018-11-28T18:16:46Z</dcterms:modified>
</cp:coreProperties>
</file>