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314" r:id="rId2"/>
    <p:sldId id="353" r:id="rId3"/>
    <p:sldId id="338" r:id="rId4"/>
    <p:sldId id="361" r:id="rId5"/>
    <p:sldId id="339" r:id="rId6"/>
    <p:sldId id="340" r:id="rId7"/>
    <p:sldId id="354" r:id="rId8"/>
    <p:sldId id="341" r:id="rId9"/>
    <p:sldId id="342" r:id="rId10"/>
    <p:sldId id="343" r:id="rId11"/>
    <p:sldId id="344" r:id="rId12"/>
    <p:sldId id="345" r:id="rId13"/>
    <p:sldId id="346" r:id="rId14"/>
    <p:sldId id="372" r:id="rId15"/>
    <p:sldId id="373" r:id="rId16"/>
    <p:sldId id="347" r:id="rId17"/>
    <p:sldId id="356" r:id="rId18"/>
    <p:sldId id="357" r:id="rId19"/>
    <p:sldId id="358" r:id="rId20"/>
    <p:sldId id="359" r:id="rId21"/>
    <p:sldId id="360" r:id="rId22"/>
    <p:sldId id="362" r:id="rId23"/>
    <p:sldId id="364" r:id="rId24"/>
    <p:sldId id="349" r:id="rId25"/>
    <p:sldId id="365" r:id="rId26"/>
    <p:sldId id="366" r:id="rId27"/>
    <p:sldId id="369" r:id="rId28"/>
    <p:sldId id="371" r:id="rId29"/>
    <p:sldId id="367" r:id="rId30"/>
    <p:sldId id="368" r:id="rId31"/>
    <p:sldId id="370" r:id="rId32"/>
    <p:sldId id="351" r:id="rId33"/>
    <p:sldId id="374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66"/>
    <a:srgbClr val="FFCC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2"/>
    <p:restoredTop sz="94674"/>
  </p:normalViewPr>
  <p:slideViewPr>
    <p:cSldViewPr>
      <p:cViewPr varScale="1">
        <p:scale>
          <a:sx n="109" d="100"/>
          <a:sy n="109" d="100"/>
        </p:scale>
        <p:origin x="1890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42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6F158D5-8951-4722-8C4B-5CFDFA94F5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74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C29BE47-B687-411B-B72B-371612069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44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9BE47-B687-411B-B72B-3716120691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18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3B58364-CEDE-4480-8549-B7F72C1F4602}" type="slidenum">
              <a:rPr lang="en-US" sz="1200">
                <a:latin typeface="Arial" panose="020B0604020202020204" pitchFamily="34" charset="0"/>
              </a:rPr>
              <a:pPr eaLnBrk="1" hangingPunct="1"/>
              <a:t>14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5807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0175AED-E774-4085-BFA4-E499F35425F9}" type="slidenum">
              <a:rPr lang="en-US" sz="1200">
                <a:latin typeface="Arial" panose="020B0604020202020204" pitchFamily="34" charset="0"/>
              </a:rPr>
              <a:pPr eaLnBrk="1" hangingPunct="1"/>
              <a:t>16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2571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9BE47-B687-411B-B72B-37161206910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6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BB53164-B976-4A74-82DC-5C9D319FF368}" type="slidenum">
              <a:rPr lang="en-US" sz="1200">
                <a:latin typeface="Arial" panose="020B0604020202020204" pitchFamily="34" charset="0"/>
              </a:rPr>
              <a:pPr eaLnBrk="1" hangingPunct="1"/>
              <a:t>24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5664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221DF64-DC3B-447D-B212-412593E90705}" type="slidenum">
              <a:rPr lang="en-US" sz="1200">
                <a:latin typeface="Arial" panose="020B0604020202020204" pitchFamily="34" charset="0"/>
              </a:rPr>
              <a:pPr eaLnBrk="1" hangingPunct="1"/>
              <a:t>3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8663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809009E-3C25-499F-80E6-876A2FBBA473}" type="slidenum">
              <a:rPr lang="en-US" sz="1200">
                <a:latin typeface="Arial" panose="020B0604020202020204" pitchFamily="34" charset="0"/>
              </a:rPr>
              <a:pPr eaLnBrk="1" hangingPunct="1"/>
              <a:t>5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8071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D7B6AFC-20CF-472D-8413-F50CA8A9ADB5}" type="slidenum">
              <a:rPr lang="en-US" sz="1200">
                <a:latin typeface="Arial" panose="020B0604020202020204" pitchFamily="34" charset="0"/>
              </a:rPr>
              <a:pPr eaLnBrk="1" hangingPunct="1"/>
              <a:t>6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2457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04BA222-446B-47FD-A204-1B398986296E}" type="slidenum">
              <a:rPr lang="en-US" sz="1200">
                <a:latin typeface="Arial" panose="020B0604020202020204" pitchFamily="34" charset="0"/>
              </a:rPr>
              <a:pPr eaLnBrk="1" hangingPunct="1"/>
              <a:t>8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1909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F2FA47F-906C-47BC-8E91-2EB6E7F1E12E}" type="slidenum">
              <a:rPr lang="en-US" sz="1200">
                <a:latin typeface="Arial" panose="020B0604020202020204" pitchFamily="34" charset="0"/>
              </a:rPr>
              <a:pPr eaLnBrk="1" hangingPunct="1"/>
              <a:t>9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9864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F57D2D-4D55-4D98-A519-4D58E7C8BA66}" type="slidenum">
              <a:rPr lang="en-US" sz="1200">
                <a:latin typeface="Arial" panose="020B0604020202020204" pitchFamily="34" charset="0"/>
              </a:rPr>
              <a:pPr eaLnBrk="1" hangingPunct="1"/>
              <a:t>11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082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F0077A2-78FA-48C2-BD94-ABAEB87296D6}" type="slidenum">
              <a:rPr lang="en-US" sz="1200">
                <a:latin typeface="Arial" panose="020B0604020202020204" pitchFamily="34" charset="0"/>
              </a:rPr>
              <a:pPr eaLnBrk="1" hangingPunct="1"/>
              <a:t>12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1071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169093F-FF3B-49DA-B66B-438EFF0C5051}" type="slidenum">
              <a:rPr lang="en-US" sz="1200">
                <a:latin typeface="Arial" panose="020B0604020202020204" pitchFamily="34" charset="0"/>
              </a:rPr>
              <a:pPr eaLnBrk="1" hangingPunct="1"/>
              <a:t>13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7924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138238"/>
            <a:ext cx="4578333" cy="45720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381000" y="457200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3600" b="1" dirty="0">
                <a:solidFill>
                  <a:srgbClr val="003366"/>
                </a:solidFill>
                <a:latin typeface="Baskerville Old Face" panose="02020602080505020303" pitchFamily="18" charset="0"/>
              </a:rPr>
              <a:t>MATH 4720 / MSCS 5720</a:t>
            </a:r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81000" y="1003300"/>
            <a:ext cx="5105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800" i="0" dirty="0">
                <a:solidFill>
                  <a:srgbClr val="003366"/>
                </a:solidFill>
                <a:latin typeface="Franklin Gothic Demi Cond" panose="020B0706030402020204" pitchFamily="34" charset="0"/>
              </a:rPr>
              <a:t>Instructor: Mehdi </a:t>
            </a:r>
            <a:r>
              <a:rPr lang="en-US" sz="2800" i="0" dirty="0" err="1">
                <a:solidFill>
                  <a:srgbClr val="003366"/>
                </a:solidFill>
                <a:latin typeface="Franklin Gothic Demi Cond" panose="020B0706030402020204" pitchFamily="34" charset="0"/>
              </a:rPr>
              <a:t>Maadooliat</a:t>
            </a:r>
            <a:endParaRPr lang="en-US" sz="2800" i="0" dirty="0">
              <a:solidFill>
                <a:srgbClr val="003366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81000" y="5791200"/>
            <a:ext cx="7446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3366"/>
                </a:solidFill>
                <a:latin typeface="Franklin Gothic Demi Cond" panose="020B0706030402020204" pitchFamily="34" charset="0"/>
              </a:rPr>
              <a:t>Department of Mathematics, Statistics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921505998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101430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8323774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81000"/>
            <a:ext cx="77724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6092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998"/>
            <a:ext cx="6858000" cy="2387442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1879"/>
            <a:ext cx="6858000" cy="1655921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7925"/>
            <a:ext cx="1905953" cy="458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3248" y="6247925"/>
            <a:ext cx="2897505" cy="458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27B3A-48AD-4F5E-B603-428FE5F28E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81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7CEAD64-CEB4-43C2-BE06-9484E648F6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2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0544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44181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5031847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865276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6567497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69931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62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762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383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8332148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9683104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0"/>
            <a:ext cx="9144000" cy="144463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bg2"/>
              </a:solidFill>
              <a:latin typeface="Times New Roman" charset="0"/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62" y="166395"/>
            <a:ext cx="1809038" cy="5956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1" r:id="rId13"/>
    <p:sldLayoutId id="2147483702" r:id="rId14"/>
  </p:sldLayoutIdLst>
  <p:transition advClick="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 cap="all" baseline="0">
          <a:solidFill>
            <a:srgbClr val="003366"/>
          </a:solidFill>
          <a:latin typeface="Baskerville Old Face" panose="02020602080505020303" pitchFamily="18" charset="0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5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gitalfirst.bfwpub.com/stats_applet/stats_applet_6_meanmed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7.png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igitalfirst.bfwpub.com/stats_applet/stats_applet_5_correg.html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onty_Hall_problem" TargetMode="External"/><Relationship Id="rId2" Type="http://schemas.openxmlformats.org/officeDocument/2006/relationships/hyperlink" Target="http://jpahle.github.io/MontyHallProblem/#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ehdi-m.shinyapps.io/Stat-Calculato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3276600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2662421631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Describing the shape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Bfat</a:t>
            </a:r>
            <a:r>
              <a:rPr lang="en-US" dirty="0"/>
              <a:t>: Body Fat</a:t>
            </a:r>
          </a:p>
          <a:p>
            <a:pPr lvl="1"/>
            <a:r>
              <a:rPr lang="en-US" dirty="0"/>
              <a:t>skewed to </a:t>
            </a:r>
            <a:r>
              <a:rPr lang="en-US"/>
              <a:t>the right</a:t>
            </a:r>
            <a:endParaRPr lang="en-US" dirty="0"/>
          </a:p>
          <a:p>
            <a:pPr lvl="1"/>
            <a:r>
              <a:rPr lang="en-US" dirty="0"/>
              <a:t>Bimodal</a:t>
            </a:r>
          </a:p>
          <a:p>
            <a:r>
              <a:rPr lang="en-US" sz="2800" dirty="0"/>
              <a:t>Hematocrit (</a:t>
            </a:r>
            <a:r>
              <a:rPr lang="en-US" sz="2800" dirty="0" err="1"/>
              <a:t>Hc</a:t>
            </a:r>
            <a:r>
              <a:rPr lang="en-US" sz="2800" dirty="0"/>
              <a:t>): </a:t>
            </a:r>
            <a:r>
              <a:rPr lang="en-US" sz="2000" dirty="0"/>
              <a:t>Volume percentage (%) of red blood cells in blood</a:t>
            </a:r>
          </a:p>
          <a:p>
            <a:pPr lvl="1"/>
            <a:r>
              <a:rPr lang="en-US" dirty="0"/>
              <a:t>Outlier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657190"/>
              </p:ext>
            </p:extLst>
          </p:nvPr>
        </p:nvGraphicFramePr>
        <p:xfrm>
          <a:off x="4686300" y="3759200"/>
          <a:ext cx="4279392" cy="2852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8" name="Graph" r:id="rId3" imgW="5486400" imgH="3657600" progId="MtbGraph.Document.16">
                  <p:embed/>
                </p:oleObj>
              </mc:Choice>
              <mc:Fallback>
                <p:oleObj name="Graph" r:id="rId3" imgW="5486400" imgH="3657600" progId="MtbGraph.Document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6300" y="3759200"/>
                        <a:ext cx="4279392" cy="2852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308" y="3718705"/>
            <a:ext cx="4286422" cy="289124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6889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anose="020B0600070205080204" pitchFamily="34" charset="-128"/>
              </a:rPr>
              <a:t>Stem and leaf plots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458200" cy="56388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Separate each value into a </a:t>
            </a:r>
            <a:r>
              <a:rPr lang="en-US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stem</a:t>
            </a:r>
            <a:r>
              <a:rPr lang="en-US" i="1" dirty="0">
                <a:ea typeface="ＭＳ Ｐゴシック" panose="020B0600070205080204" pitchFamily="34" charset="-128"/>
              </a:rPr>
              <a:t> </a:t>
            </a:r>
            <a:r>
              <a:rPr lang="en-US" dirty="0">
                <a:ea typeface="ＭＳ Ｐゴシック" panose="020B0600070205080204" pitchFamily="34" charset="-128"/>
              </a:rPr>
              <a:t>(all but the rightmost digit) and a </a:t>
            </a:r>
            <a:r>
              <a:rPr lang="en-US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leaf</a:t>
            </a:r>
            <a:r>
              <a:rPr lang="en-US" i="1" dirty="0">
                <a:ea typeface="ＭＳ Ｐゴシック" panose="020B0600070205080204" pitchFamily="34" charset="-128"/>
              </a:rPr>
              <a:t> </a:t>
            </a:r>
            <a:r>
              <a:rPr 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ea typeface="ＭＳ Ｐゴシック" panose="020B0600070205080204" pitchFamily="34" charset="-128"/>
              </a:rPr>
              <a:t>(the rightmost digit)</a:t>
            </a:r>
          </a:p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Write unique sorted stems in a vertical column</a:t>
            </a:r>
          </a:p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Add each leaf to the right of its stem in increasing order</a:t>
            </a:r>
          </a:p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Example from AIS:</a:t>
            </a:r>
          </a:p>
          <a:p>
            <a:pPr eaLnBrk="1" hangingPunct="1"/>
            <a:r>
              <a:rPr lang="en-US" dirty="0" err="1">
                <a:ea typeface="ＭＳ Ｐゴシック" panose="020B0600070205080204" pitchFamily="34" charset="-128"/>
              </a:rPr>
              <a:t>rcc</a:t>
            </a:r>
            <a:r>
              <a:rPr lang="en-US" dirty="0">
                <a:ea typeface="ＭＳ Ｐゴシック" panose="020B0600070205080204" pitchFamily="34" charset="-128"/>
              </a:rPr>
              <a:t> (red cell counts)</a:t>
            </a:r>
          </a:p>
          <a:p>
            <a:pPr lvl="1" eaLnBrk="1" hangingPunct="1"/>
            <a:r>
              <a:rPr lang="en-US" dirty="0">
                <a:ea typeface="ＭＳ Ｐゴシック" panose="020B0600070205080204" pitchFamily="34" charset="-128"/>
              </a:rPr>
              <a:t>Female-Row:</a:t>
            </a:r>
          </a:p>
          <a:p>
            <a:pPr lvl="1" eaLnBrk="1" hangingPunct="1"/>
            <a:r>
              <a:rPr lang="en-US" dirty="0">
                <a:ea typeface="ＭＳ Ｐゴシック" panose="020B0600070205080204" pitchFamily="34" charset="-128"/>
              </a:rPr>
              <a:t>4.26 4.63 4.36 3.91 4.51 4.37 4.90 4.46 </a:t>
            </a:r>
            <a:br>
              <a:rPr lang="en-US" dirty="0">
                <a:ea typeface="ＭＳ Ｐゴシック" panose="020B0600070205080204" pitchFamily="34" charset="-128"/>
              </a:rPr>
            </a:br>
            <a:r>
              <a:rPr lang="en-US" dirty="0">
                <a:ea typeface="ＭＳ Ｐゴシック" panose="020B0600070205080204" pitchFamily="34" charset="-128"/>
              </a:rPr>
              <a:t>3.95 4.46 5.02 4.26 4.46 4.16 4.49 4.21 </a:t>
            </a:r>
            <a:br>
              <a:rPr lang="en-US" dirty="0">
                <a:ea typeface="ＭＳ Ｐゴシック" panose="020B0600070205080204" pitchFamily="34" charset="-128"/>
              </a:rPr>
            </a:br>
            <a:r>
              <a:rPr lang="en-US" dirty="0">
                <a:ea typeface="ＭＳ Ｐゴシック" panose="020B0600070205080204" pitchFamily="34" charset="-128"/>
              </a:rPr>
              <a:t>4.57 4.87 4.44 4.45 4.41 4.87</a:t>
            </a:r>
          </a:p>
          <a:p>
            <a:pPr lvl="1" eaLnBrk="1" hangingPunct="1"/>
            <a:endParaRPr lang="en-US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dirty="0">
                <a:ea typeface="ＭＳ Ｐゴシック" panose="020B0600070205080204" pitchFamily="34" charset="-128"/>
              </a:rPr>
              <a:t>Male-Row:</a:t>
            </a:r>
          </a:p>
          <a:p>
            <a:pPr lvl="1" eaLnBrk="1" hangingPunct="1"/>
            <a:r>
              <a:rPr lang="en-US" dirty="0">
                <a:ea typeface="ＭＳ Ｐゴシック" panose="020B0600070205080204" pitchFamily="34" charset="-128"/>
              </a:rPr>
              <a:t>4.87 5.04 4.40 4.95 4.78 5.21 5.22 5.18 </a:t>
            </a:r>
            <a:br>
              <a:rPr lang="en-US" dirty="0">
                <a:ea typeface="ＭＳ Ｐゴシック" panose="020B0600070205080204" pitchFamily="34" charset="-128"/>
              </a:rPr>
            </a:br>
            <a:r>
              <a:rPr lang="en-US" dirty="0">
                <a:ea typeface="ＭＳ Ｐゴシック" panose="020B0600070205080204" pitchFamily="34" charset="-128"/>
              </a:rPr>
              <a:t>5.40 4.92 5.24 5.09 4.83 5.22 4.71</a:t>
            </a:r>
          </a:p>
          <a:p>
            <a:pPr eaLnBrk="1" hangingPunct="1"/>
            <a:endParaRPr lang="en-US" sz="1600" dirty="0">
              <a:ea typeface="ＭＳ Ｐゴシック" panose="020B0600070205080204" pitchFamily="34" charset="-128"/>
            </a:endParaRP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5562600" y="2895600"/>
            <a:ext cx="2880917" cy="3785652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Stem-and-leaf of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  = 37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Leaf Unit = 0.010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2   39  15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2   40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3   41  6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6   42  166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8   43  67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16  44  01456669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18  45  17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(1)  46  3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18  47  18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16  48  3777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12  49  025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9   50  249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6   51  8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5   52  1224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1   53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1   54  0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8865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anose="020B0600070205080204" pitchFamily="34" charset="-128"/>
              </a:rPr>
              <a:t>Histograms vs. Stem and leaf plots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anose="020B0600070205080204" pitchFamily="34" charset="-128"/>
              </a:rPr>
              <a:t>Stem and leaf plots (typically) display actual data values whereas histograms do not</a:t>
            </a:r>
          </a:p>
          <a:p>
            <a:pPr eaLnBrk="1" hangingPunct="1"/>
            <a:r>
              <a:rPr lang="en-US">
                <a:ea typeface="ＭＳ Ｐゴシック" panose="020B0600070205080204" pitchFamily="34" charset="-128"/>
              </a:rPr>
              <a:t>Stem and leaf plots are more useful for small data sets (less than 100 values)</a:t>
            </a:r>
          </a:p>
          <a:p>
            <a:pPr eaLnBrk="1" hangingPunct="1"/>
            <a:r>
              <a:rPr lang="en-US">
                <a:ea typeface="ＭＳ Ｐゴシック" panose="020B0600070205080204" pitchFamily="34" charset="-128"/>
              </a:rPr>
              <a:t>Histograms can be constructed for larger data sets</a:t>
            </a:r>
            <a:endParaRPr lang="en-US" b="1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99524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382000" cy="762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anose="020B0600070205080204" pitchFamily="34" charset="-128"/>
              </a:rPr>
              <a:t>Summary statistics for quantitative data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066800"/>
            <a:ext cx="8839200" cy="5562600"/>
          </a:xfrm>
        </p:spPr>
        <p:txBody>
          <a:bodyPr/>
          <a:lstStyle/>
          <a:p>
            <a:pPr eaLnBrk="1" hangingPunct="1"/>
            <a:r>
              <a:rPr lang="en-US" b="1" dirty="0">
                <a:ea typeface="ＭＳ Ｐゴシック" panose="020B0600070205080204" pitchFamily="34" charset="-128"/>
              </a:rPr>
              <a:t>Measures of center (typical)</a:t>
            </a:r>
          </a:p>
          <a:p>
            <a:pPr lvl="1" eaLnBrk="1" hangingPunct="1"/>
            <a:r>
              <a:rPr lang="en-US" sz="2600" dirty="0">
                <a:ea typeface="ＭＳ Ｐゴシック" panose="020B0600070205080204" pitchFamily="34" charset="-128"/>
              </a:rPr>
              <a:t>The </a:t>
            </a:r>
            <a:r>
              <a:rPr lang="en-US" sz="26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sample median</a:t>
            </a:r>
            <a:r>
              <a:rPr lang="en-US" sz="2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600" dirty="0">
                <a:ea typeface="ＭＳ Ｐゴシック" panose="020B0600070205080204" pitchFamily="34" charset="-128"/>
              </a:rPr>
              <a:t>is the middle observation if the values are arranged in increasing order.  </a:t>
            </a:r>
          </a:p>
          <a:p>
            <a:pPr lvl="1" eaLnBrk="1" hangingPunct="1"/>
            <a:r>
              <a:rPr lang="en-US" sz="2600" dirty="0">
                <a:ea typeface="ＭＳ Ｐゴシック" panose="020B0600070205080204" pitchFamily="34" charset="-128"/>
              </a:rPr>
              <a:t>The </a:t>
            </a:r>
            <a:r>
              <a:rPr lang="en-US" sz="26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sample mean</a:t>
            </a:r>
            <a:r>
              <a:rPr lang="en-US" sz="2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600" dirty="0">
                <a:ea typeface="ＭＳ Ｐゴシック" panose="020B0600070205080204" pitchFamily="34" charset="-128"/>
              </a:rPr>
              <a:t>of </a:t>
            </a:r>
            <a:r>
              <a:rPr lang="en-US" sz="2600" i="1" dirty="0">
                <a:ea typeface="ＭＳ Ｐゴシック" panose="020B0600070205080204" pitchFamily="34" charset="-128"/>
              </a:rPr>
              <a:t>n</a:t>
            </a:r>
            <a:r>
              <a:rPr lang="en-US" sz="2600" dirty="0">
                <a:ea typeface="ＭＳ Ｐゴシック" panose="020B0600070205080204" pitchFamily="34" charset="-128"/>
              </a:rPr>
              <a:t> observations is the average, the sum of the values divided by </a:t>
            </a:r>
            <a:r>
              <a:rPr lang="en-US" sz="2600" i="1" dirty="0">
                <a:ea typeface="ＭＳ Ｐゴシック" panose="020B0600070205080204" pitchFamily="34" charset="-128"/>
              </a:rPr>
              <a:t>n.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752600" y="3505200"/>
          <a:ext cx="54102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2" name="Equation" r:id="rId4" imgW="2108160" imgH="228600" progId="Equation.DSMT4">
                  <p:embed/>
                </p:oleObj>
              </mc:Choice>
              <mc:Fallback>
                <p:oleObj name="Equation" r:id="rId4" imgW="2108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05200"/>
                        <a:ext cx="541020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3505200" y="4343400"/>
          <a:ext cx="175260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3" name="Equation" r:id="rId6" imgW="698400" imgH="609480" progId="Equation.DSMT4">
                  <p:embed/>
                </p:oleObj>
              </mc:Choice>
              <mc:Fallback>
                <p:oleObj name="Equation" r:id="rId6" imgW="69840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0"/>
                        <a:ext cx="1752600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86586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762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Summary statistics for </a:t>
            </a:r>
            <a:br>
              <a:rPr lang="en-US" dirty="0">
                <a:ea typeface="ＭＳ Ｐゴシック" panose="020B0600070205080204" pitchFamily="34" charset="-128"/>
              </a:rPr>
            </a:br>
            <a:r>
              <a:rPr lang="en-US" dirty="0">
                <a:ea typeface="ＭＳ Ｐゴシック" panose="020B0600070205080204" pitchFamily="34" charset="-128"/>
              </a:rPr>
              <a:t>quantitative data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839200" cy="5638800"/>
          </a:xfrm>
        </p:spPr>
        <p:txBody>
          <a:bodyPr/>
          <a:lstStyle/>
          <a:p>
            <a:pPr eaLnBrk="1" hangingPunct="1"/>
            <a:r>
              <a:rPr lang="en-US" b="1" dirty="0">
                <a:ea typeface="ＭＳ Ｐゴシック" panose="020B0600070205080204" pitchFamily="34" charset="-128"/>
              </a:rPr>
              <a:t>Measures of spread:</a:t>
            </a:r>
          </a:p>
          <a:p>
            <a:pPr lvl="1" eaLnBrk="1" hangingPunct="1"/>
            <a:r>
              <a:rPr lang="en-US" sz="22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Interquartile range</a:t>
            </a:r>
            <a:r>
              <a:rPr lang="en-US" sz="2200" dirty="0">
                <a:ea typeface="ＭＳ Ｐゴシック" panose="020B0600070205080204" pitchFamily="34" charset="-128"/>
              </a:rPr>
              <a:t>, </a:t>
            </a:r>
            <a:r>
              <a:rPr lang="en-US" sz="2200" b="1" dirty="0">
                <a:ea typeface="ＭＳ Ｐゴシック" panose="020B0600070205080204" pitchFamily="34" charset="-128"/>
              </a:rPr>
              <a:t>IQR</a:t>
            </a:r>
            <a:r>
              <a:rPr lang="en-US" sz="2200" dirty="0">
                <a:ea typeface="ＭＳ Ｐゴシック" panose="020B0600070205080204" pitchFamily="34" charset="-128"/>
              </a:rPr>
              <a:t> = Q3-Q1, the range of the middle 50% of the data</a:t>
            </a:r>
          </a:p>
          <a:p>
            <a:pPr lvl="2" eaLnBrk="1" hangingPunct="1"/>
            <a:r>
              <a:rPr 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first quartile (Q1)</a:t>
            </a:r>
            <a:r>
              <a:rPr 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ea typeface="ＭＳ Ｐゴシック" panose="020B0600070205080204" pitchFamily="34" charset="-128"/>
              </a:rPr>
              <a:t>is the 25th percentile</a:t>
            </a:r>
          </a:p>
          <a:p>
            <a:pPr lvl="2" eaLnBrk="1" hangingPunct="1"/>
            <a:r>
              <a:rPr 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third quartile (Q3)</a:t>
            </a:r>
            <a:r>
              <a:rPr 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ea typeface="ＭＳ Ｐゴシック" panose="020B0600070205080204" pitchFamily="34" charset="-128"/>
              </a:rPr>
              <a:t>is the 75th percentile</a:t>
            </a:r>
          </a:p>
          <a:p>
            <a:pPr lvl="1" eaLnBrk="1" hangingPunct="1"/>
            <a:r>
              <a:rPr lang="en-US" sz="22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sample variance</a:t>
            </a:r>
            <a:r>
              <a:rPr lang="en-US" sz="2200" dirty="0">
                <a:ea typeface="ＭＳ Ｐゴシック" panose="020B0600070205080204" pitchFamily="34" charset="-128"/>
              </a:rPr>
              <a:t>, </a:t>
            </a:r>
            <a:r>
              <a:rPr lang="en-US" sz="2200" b="1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</a:t>
            </a:r>
            <a:r>
              <a:rPr lang="en-US" sz="2200" b="1" baseline="30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2</a:t>
            </a:r>
            <a:r>
              <a:rPr lang="en-US" sz="2200" dirty="0">
                <a:ea typeface="ＭＳ Ｐゴシック" panose="020B0600070205080204" pitchFamily="34" charset="-128"/>
              </a:rPr>
              <a:t>, is the sum of squared deviations from the sample mean divided by </a:t>
            </a:r>
            <a:r>
              <a:rPr lang="en-US" sz="2200" i="1" dirty="0">
                <a:ea typeface="ＭＳ Ｐゴシック" panose="020B0600070205080204" pitchFamily="34" charset="-128"/>
              </a:rPr>
              <a:t>n</a:t>
            </a:r>
            <a:r>
              <a:rPr lang="en-US" sz="2200" dirty="0">
                <a:ea typeface="ＭＳ Ｐゴシック" panose="020B0600070205080204" pitchFamily="34" charset="-128"/>
              </a:rPr>
              <a:t>-1</a:t>
            </a:r>
          </a:p>
          <a:p>
            <a:pPr lvl="1" eaLnBrk="1" hangingPunct="1"/>
            <a:endParaRPr lang="en-US" sz="2200" dirty="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sz="2200" dirty="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sz="2200" dirty="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sz="2200" dirty="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sz="22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sz="22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sample standard deviation</a:t>
            </a:r>
            <a:r>
              <a:rPr lang="en-US" sz="2200" dirty="0">
                <a:ea typeface="ＭＳ Ｐゴシック" panose="020B0600070205080204" pitchFamily="34" charset="-128"/>
              </a:rPr>
              <a:t>, </a:t>
            </a:r>
            <a:r>
              <a:rPr lang="en-US" sz="2200" b="1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</a:t>
            </a:r>
            <a:r>
              <a:rPr lang="en-US" sz="2200" dirty="0">
                <a:ea typeface="ＭＳ Ｐゴシック" panose="020B0600070205080204" pitchFamily="34" charset="-128"/>
              </a:rPr>
              <a:t>, is the square root of sample variance.  Preferred because it has the same units as the data.</a:t>
            </a:r>
            <a:endParaRPr 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048000" y="3124200"/>
          <a:ext cx="283845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4" name="Equation" r:id="rId4" imgW="1130040" imgH="609480" progId="Equation.DSMT4">
                  <p:embed/>
                </p:oleObj>
              </mc:Choice>
              <mc:Fallback>
                <p:oleObj name="Equation" r:id="rId4" imgW="113004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24200"/>
                        <a:ext cx="2838450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57489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Example on how to calculate the variance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8482" y="1447800"/>
            <a:ext cx="6187036" cy="4495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84961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762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Summary statistics for</a:t>
            </a:r>
            <a:br>
              <a:rPr lang="en-US" dirty="0">
                <a:ea typeface="ＭＳ Ｐゴシック" panose="020B0600070205080204" pitchFamily="34" charset="-128"/>
              </a:rPr>
            </a:br>
            <a:r>
              <a:rPr lang="en-US" dirty="0">
                <a:ea typeface="ＭＳ Ｐゴシック" panose="020B0600070205080204" pitchFamily="34" charset="-128"/>
              </a:rPr>
              <a:t>quantitative data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/>
          <a:lstStyle/>
          <a:p>
            <a:pPr eaLnBrk="1" hangingPunct="1"/>
            <a:r>
              <a:rPr lang="en-US" b="1" i="1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p</a:t>
            </a:r>
            <a:r>
              <a:rPr lang="en-US" b="1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th</a:t>
            </a:r>
            <a:r>
              <a:rPr 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percentile</a:t>
            </a:r>
            <a:r>
              <a:rPr 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ea typeface="ＭＳ Ｐゴシック" panose="020B0600070205080204" pitchFamily="34" charset="-128"/>
              </a:rPr>
              <a:t>-the value such that </a:t>
            </a:r>
            <a:r>
              <a:rPr lang="en-US" i="1" dirty="0">
                <a:ea typeface="ＭＳ Ｐゴシック" panose="020B0600070205080204" pitchFamily="34" charset="-128"/>
              </a:rPr>
              <a:t>p</a:t>
            </a:r>
            <a:r>
              <a:rPr lang="en-US" dirty="0">
                <a:ea typeface="ＭＳ Ｐゴシック" panose="020B0600070205080204" pitchFamily="34" charset="-128"/>
              </a:rPr>
              <a:t>×100% of values are below it and (1-</a:t>
            </a:r>
            <a:r>
              <a:rPr lang="en-US" i="1" dirty="0">
                <a:ea typeface="ＭＳ Ｐゴシック" panose="020B0600070205080204" pitchFamily="34" charset="-128"/>
              </a:rPr>
              <a:t>p</a:t>
            </a:r>
            <a:r>
              <a:rPr lang="en-US" dirty="0">
                <a:ea typeface="ＭＳ Ｐゴシック" panose="020B0600070205080204" pitchFamily="34" charset="-128"/>
              </a:rPr>
              <a:t>) ×100% are above it</a:t>
            </a:r>
          </a:p>
          <a:p>
            <a:pPr lvl="1" eaLnBrk="1" hangingPunct="1"/>
            <a:r>
              <a:rPr lang="en-US" sz="26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first quartile (Q1)</a:t>
            </a:r>
            <a:r>
              <a:rPr lang="en-US" sz="2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600" dirty="0">
                <a:ea typeface="ＭＳ Ｐゴシック" panose="020B0600070205080204" pitchFamily="34" charset="-128"/>
              </a:rPr>
              <a:t>is the 25th percentile</a:t>
            </a:r>
          </a:p>
          <a:p>
            <a:pPr lvl="1" eaLnBrk="1" hangingPunct="1"/>
            <a:r>
              <a:rPr lang="en-US" sz="26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second quartile (Q2)</a:t>
            </a:r>
            <a:r>
              <a:rPr lang="en-US" sz="2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600" dirty="0">
                <a:ea typeface="ＭＳ Ｐゴシック" panose="020B0600070205080204" pitchFamily="34" charset="-128"/>
              </a:rPr>
              <a:t>50th percentile (median)</a:t>
            </a:r>
          </a:p>
          <a:p>
            <a:pPr lvl="1" eaLnBrk="1" hangingPunct="1"/>
            <a:r>
              <a:rPr lang="en-US" sz="26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third quartile (Q3)</a:t>
            </a:r>
            <a:r>
              <a:rPr lang="en-US" sz="2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600" dirty="0">
                <a:ea typeface="ＭＳ Ｐゴシック" panose="020B0600070205080204" pitchFamily="34" charset="-128"/>
              </a:rPr>
              <a:t>is the 75th percentile</a:t>
            </a:r>
            <a:endParaRPr lang="en-US" sz="2600" b="1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5-number summary</a:t>
            </a:r>
            <a:r>
              <a:rPr lang="en-US" dirty="0">
                <a:ea typeface="ＭＳ Ｐゴシック" panose="020B0600070205080204" pitchFamily="34" charset="-128"/>
              </a:rPr>
              <a:t>: Min, Q1, Q2, Q3, Max</a:t>
            </a:r>
          </a:p>
          <a:p>
            <a:pPr lvl="1" eaLnBrk="1" hangingPunct="1"/>
            <a:r>
              <a:rPr lang="en-US" sz="22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Boxplots</a:t>
            </a:r>
            <a:r>
              <a:rPr lang="en-US" sz="2200" b="1" dirty="0">
                <a:ea typeface="ＭＳ Ｐゴシック" panose="020B0600070205080204" pitchFamily="34" charset="-128"/>
              </a:rPr>
              <a:t>: </a:t>
            </a:r>
            <a:r>
              <a:rPr lang="en-US" sz="2200" dirty="0">
                <a:ea typeface="ＭＳ Ｐゴシック" panose="020B0600070205080204" pitchFamily="34" charset="-128"/>
              </a:rPr>
              <a:t>Stacking boxplots can be very useful for comparing multiple groups</a:t>
            </a:r>
            <a:endParaRPr lang="en-US" sz="2200" b="1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sz="2200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dirty="0">
              <a:ea typeface="ＭＳ Ｐゴシック" panose="020B0600070205080204" pitchFamily="34" charset="-128"/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710113"/>
            <a:ext cx="6477000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14098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51805454"/>
              </p:ext>
            </p:extLst>
          </p:nvPr>
        </p:nvGraphicFramePr>
        <p:xfrm>
          <a:off x="3962400" y="1965960"/>
          <a:ext cx="4937760" cy="329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7" name="Graph" r:id="rId4" imgW="5486400" imgH="3657600" progId="MtbGraph.Document.16">
                  <p:embed/>
                </p:oleObj>
              </mc:Choice>
              <mc:Fallback>
                <p:oleObj name="Graph" r:id="rId4" imgW="5486400" imgH="3657600" progId="MtbGraph.Document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62400" y="1965960"/>
                        <a:ext cx="4937760" cy="329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/>
          <a:lstStyle/>
          <a:p>
            <a:r>
              <a:rPr lang="en-US" b="1" dirty="0"/>
              <a:t>Box Plot</a:t>
            </a:r>
            <a:endParaRPr lang="en-US" dirty="0"/>
          </a:p>
        </p:txBody>
      </p:sp>
      <p:sp>
        <p:nvSpPr>
          <p:cNvPr id="129027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738188" y="1295400"/>
            <a:ext cx="7926387" cy="502285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/>
              <a:t>Minimum, Q</a:t>
            </a:r>
            <a:r>
              <a:rPr lang="en-US" sz="2800" baseline="-25000" dirty="0"/>
              <a:t>1</a:t>
            </a:r>
            <a:r>
              <a:rPr lang="en-US" sz="2800" dirty="0"/>
              <a:t>, Median, Q</a:t>
            </a:r>
            <a:r>
              <a:rPr lang="en-US" sz="2800" baseline="-25000" dirty="0"/>
              <a:t>3</a:t>
            </a:r>
            <a:r>
              <a:rPr lang="en-US" sz="2800" dirty="0"/>
              <a:t>, and Maximum of </a:t>
            </a:r>
            <a:r>
              <a:rPr lang="en-US" sz="2800" dirty="0">
                <a:solidFill>
                  <a:srgbClr val="FF0000"/>
                </a:solidFill>
              </a:rPr>
              <a:t>AIS-weight</a:t>
            </a:r>
          </a:p>
          <a:p>
            <a:pPr lvl="1">
              <a:buFontTx/>
              <a:buNone/>
            </a:pPr>
            <a:endParaRPr lang="en-US" sz="2000" dirty="0"/>
          </a:p>
          <a:p>
            <a:pPr lvl="1">
              <a:buFontTx/>
              <a:buNone/>
            </a:pPr>
            <a:endParaRPr lang="en-US" sz="2000" dirty="0"/>
          </a:p>
          <a:p>
            <a:pPr lvl="1">
              <a:buFontTx/>
              <a:buNone/>
            </a:pPr>
            <a:r>
              <a:rPr lang="en-US" sz="2000" dirty="0"/>
              <a:t>These five numbers</a:t>
            </a:r>
          </a:p>
          <a:p>
            <a:pPr lvl="1">
              <a:buFontTx/>
              <a:buNone/>
            </a:pPr>
            <a:r>
              <a:rPr lang="en-US" sz="2000" dirty="0"/>
              <a:t>are called the</a:t>
            </a:r>
          </a:p>
          <a:p>
            <a:pPr lvl="1">
              <a:buNone/>
            </a:pPr>
            <a:r>
              <a:rPr lang="en-US" u="sng" dirty="0">
                <a:solidFill>
                  <a:schemeClr val="accent2"/>
                </a:solidFill>
              </a:rPr>
              <a:t>Five Number Summary</a:t>
            </a:r>
          </a:p>
          <a:p>
            <a:pPr lvl="1">
              <a:buFontTx/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What are these points?</a:t>
            </a:r>
          </a:p>
          <a:p>
            <a:pPr lvl="1">
              <a:buFontTx/>
              <a:buNone/>
            </a:pPr>
            <a:r>
              <a:rPr lang="en-US" u="sng" dirty="0">
                <a:solidFill>
                  <a:schemeClr val="accent2"/>
                </a:solidFill>
              </a:rPr>
              <a:t>Outliers</a:t>
            </a:r>
            <a:endParaRPr lang="en-US" sz="2000" u="sng" dirty="0"/>
          </a:p>
          <a:p>
            <a:pPr lvl="1">
              <a:buFontTx/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Interquartile Range (IQR):  </a:t>
            </a:r>
            <a:endParaRPr lang="en-US" sz="2400" dirty="0"/>
          </a:p>
          <a:p>
            <a:pPr lvl="1">
              <a:buNone/>
            </a:pPr>
            <a:r>
              <a:rPr lang="en-US" sz="1850" u="sng" dirty="0">
                <a:solidFill>
                  <a:schemeClr val="accent2"/>
                </a:solidFill>
              </a:rPr>
              <a:t>Distance between the first quartile (Q</a:t>
            </a:r>
            <a:r>
              <a:rPr lang="en-US" sz="1850" u="sng" baseline="-25000" dirty="0">
                <a:solidFill>
                  <a:schemeClr val="accent2"/>
                </a:solidFill>
              </a:rPr>
              <a:t>1</a:t>
            </a:r>
            <a:r>
              <a:rPr lang="en-US" sz="1850" u="sng" dirty="0">
                <a:solidFill>
                  <a:schemeClr val="accent2"/>
                </a:solidFill>
              </a:rPr>
              <a:t>) and the third quartile (Q</a:t>
            </a:r>
            <a:r>
              <a:rPr lang="en-US" sz="1850" u="sng" baseline="-25000" dirty="0">
                <a:solidFill>
                  <a:schemeClr val="accent2"/>
                </a:solidFill>
              </a:rPr>
              <a:t>3</a:t>
            </a:r>
            <a:r>
              <a:rPr lang="en-US" sz="1850" u="sng" dirty="0">
                <a:solidFill>
                  <a:schemeClr val="accent2"/>
                </a:solidFill>
              </a:rPr>
              <a:t>).  IQR = Q</a:t>
            </a:r>
            <a:r>
              <a:rPr lang="en-US" sz="1850" u="sng" baseline="-25000" dirty="0">
                <a:solidFill>
                  <a:schemeClr val="accent2"/>
                </a:solidFill>
              </a:rPr>
              <a:t>3</a:t>
            </a:r>
            <a:r>
              <a:rPr lang="en-US" sz="1850" u="sng" dirty="0">
                <a:solidFill>
                  <a:schemeClr val="accent2"/>
                </a:solidFill>
              </a:rPr>
              <a:t> </a:t>
            </a:r>
            <a:r>
              <a:rPr lang="en-US" sz="1850" u="sng" dirty="0">
                <a:solidFill>
                  <a:schemeClr val="accent2"/>
                </a:solidFill>
                <a:cs typeface="Times New Roman" panose="02020603050405020304" pitchFamily="18" charset="0"/>
              </a:rPr>
              <a:t>– Q</a:t>
            </a:r>
            <a:r>
              <a:rPr lang="en-US" sz="1850" u="sng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1</a:t>
            </a:r>
          </a:p>
          <a:p>
            <a:pPr lvl="1">
              <a:buFontTx/>
              <a:buNone/>
            </a:pPr>
            <a:endParaRPr lang="en-US" sz="2400" dirty="0"/>
          </a:p>
        </p:txBody>
      </p:sp>
      <p:sp>
        <p:nvSpPr>
          <p:cNvPr id="129028" name="Text Box 1028"/>
          <p:cNvSpPr txBox="1">
            <a:spLocks noChangeArrowheads="1"/>
          </p:cNvSpPr>
          <p:nvPr/>
        </p:nvSpPr>
        <p:spPr bwMode="auto">
          <a:xfrm>
            <a:off x="309563" y="3065463"/>
            <a:ext cx="1209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7598" name="Line 14"/>
          <p:cNvSpPr>
            <a:spLocks noChangeShapeType="1"/>
          </p:cNvSpPr>
          <p:nvPr/>
        </p:nvSpPr>
        <p:spPr bwMode="auto">
          <a:xfrm flipV="1">
            <a:off x="2422843" y="2740659"/>
            <a:ext cx="4130357" cy="167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2422843" y="4703898"/>
            <a:ext cx="4130357" cy="2465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9896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/>
          <a:lstStyle/>
          <a:p>
            <a:r>
              <a:rPr lang="en-US" dirty="0"/>
              <a:t>Box Plot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768667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________: observations that are unusually far from the bulk of the data.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What are some possible explanations for outliers?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data point was recorded wrong.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data point wasn’t actually a member of the population we were trying to sample.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just happened to get an extreme value in our sample.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The 1.5 x IQR Criterion for Outliers</a:t>
            </a:r>
            <a:r>
              <a:rPr lang="en-US" sz="2400" dirty="0"/>
              <a:t>: Designate an 	observation a suspected outlier if it falls more than 	1.5 x IQR below the first quartile or above the third 	quartile.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sz="2000" dirty="0"/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309563" y="3065463"/>
            <a:ext cx="1209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1127125" y="1484313"/>
            <a:ext cx="1165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accent2"/>
                </a:solidFill>
              </a:rPr>
              <a:t>Outliers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5088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81025" y="374650"/>
            <a:ext cx="7772400" cy="1143000"/>
          </a:xfrm>
        </p:spPr>
        <p:txBody>
          <a:bodyPr/>
          <a:lstStyle/>
          <a:p>
            <a:r>
              <a:rPr lang="en-US" dirty="0"/>
              <a:t>1.5*IQR Criterion Example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325" y="1589088"/>
            <a:ext cx="7967663" cy="5002212"/>
          </a:xfrm>
        </p:spPr>
        <p:txBody>
          <a:bodyPr/>
          <a:lstStyle/>
          <a:p>
            <a:r>
              <a:rPr lang="en-US" sz="2400"/>
              <a:t>Suppose you had the following data set:</a:t>
            </a:r>
          </a:p>
          <a:p>
            <a:pPr>
              <a:buFontTx/>
              <a:buNone/>
            </a:pPr>
            <a:r>
              <a:rPr lang="en-US" sz="2400"/>
              <a:t>	-2, 15, 3, 7, 10, 21, 1, 5, 12, 8, 1, 35, 10</a:t>
            </a:r>
          </a:p>
          <a:p>
            <a:pPr>
              <a:buFontTx/>
              <a:buNone/>
            </a:pPr>
            <a:r>
              <a:rPr lang="en-US" sz="2400"/>
              <a:t>List data from smallest to largest: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r>
              <a:rPr lang="en-US" sz="2400"/>
              <a:t>Find Q</a:t>
            </a:r>
            <a:r>
              <a:rPr lang="en-US" sz="2400" baseline="-25000"/>
              <a:t>1</a:t>
            </a:r>
            <a:r>
              <a:rPr lang="en-US" sz="2400"/>
              <a:t>, Median, Q</a:t>
            </a:r>
            <a:r>
              <a:rPr lang="en-US" sz="2400" baseline="-25000"/>
              <a:t>3</a:t>
            </a:r>
            <a:r>
              <a:rPr lang="en-US" sz="2400"/>
              <a:t>, Min, and Max: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r>
              <a:rPr lang="en-US" sz="2400"/>
              <a:t>IQR = Q</a:t>
            </a:r>
            <a:r>
              <a:rPr lang="en-US" sz="2400" baseline="-25000"/>
              <a:t>3</a:t>
            </a:r>
            <a:r>
              <a:rPr lang="en-US" sz="2400"/>
              <a:t> – Q</a:t>
            </a:r>
            <a:r>
              <a:rPr lang="en-US" sz="2400" baseline="-25000"/>
              <a:t>1</a:t>
            </a:r>
            <a:r>
              <a:rPr lang="en-US" sz="2400"/>
              <a:t> = ______</a:t>
            </a:r>
          </a:p>
          <a:p>
            <a:pPr>
              <a:buFontTx/>
              <a:buNone/>
            </a:pPr>
            <a:r>
              <a:rPr lang="en-US" sz="2400"/>
              <a:t>1.5*IQR = _______</a:t>
            </a:r>
          </a:p>
          <a:p>
            <a:pPr>
              <a:buFontTx/>
              <a:buNone/>
            </a:pPr>
            <a:r>
              <a:rPr lang="en-US" sz="2400"/>
              <a:t>Q</a:t>
            </a:r>
            <a:r>
              <a:rPr lang="en-US" sz="2400" baseline="-25000"/>
              <a:t>1</a:t>
            </a:r>
            <a:r>
              <a:rPr lang="en-US" sz="2400"/>
              <a:t> – 1.5*IQR = ________</a:t>
            </a:r>
            <a:r>
              <a:rPr lang="en-US" sz="1800"/>
              <a:t>If less than this number, then outlier</a:t>
            </a:r>
          </a:p>
          <a:p>
            <a:pPr>
              <a:buFontTx/>
              <a:buNone/>
            </a:pPr>
            <a:r>
              <a:rPr lang="en-US" sz="2400"/>
              <a:t>Q</a:t>
            </a:r>
            <a:r>
              <a:rPr lang="en-US" sz="2400" baseline="-25000"/>
              <a:t>3</a:t>
            </a:r>
            <a:r>
              <a:rPr lang="en-US" sz="2400"/>
              <a:t> + 1.5*IQR = ________</a:t>
            </a:r>
            <a:r>
              <a:rPr lang="en-US" sz="1800"/>
              <a:t>If more than this number, then outlier</a:t>
            </a:r>
          </a:p>
          <a:p>
            <a:pPr>
              <a:buFontTx/>
              <a:buNone/>
            </a:pPr>
            <a:r>
              <a:rPr lang="en-US" sz="2000"/>
              <a:t>Are there any outliers in this data set?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19500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2 - Chapter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a typeface="ＭＳ Ｐゴシック" panose="020B0600070205080204" pitchFamily="34" charset="-128"/>
              </a:rPr>
              <a:t>Type of Variables</a:t>
            </a:r>
          </a:p>
          <a:p>
            <a:r>
              <a:rPr lang="fr-FR" dirty="0" err="1">
                <a:ea typeface="ＭＳ Ｐゴシック" panose="020B0600070205080204" pitchFamily="34" charset="-128"/>
              </a:rPr>
              <a:t>Frequency</a:t>
            </a:r>
            <a:r>
              <a:rPr lang="fr-FR" dirty="0">
                <a:ea typeface="ＭＳ Ｐゴシック" panose="020B0600070205080204" pitchFamily="34" charset="-128"/>
              </a:rPr>
              <a:t> distributions</a:t>
            </a:r>
          </a:p>
          <a:p>
            <a:r>
              <a:rPr lang="fr-FR" dirty="0" err="1">
                <a:ea typeface="ＭＳ Ｐゴシック" panose="020B0600070205080204" pitchFamily="34" charset="-128"/>
              </a:rPr>
              <a:t>Histograms</a:t>
            </a:r>
            <a:endParaRPr lang="fr-FR" dirty="0">
              <a:ea typeface="ＭＳ Ｐゴシック" panose="020B0600070205080204" pitchFamily="34" charset="-128"/>
            </a:endParaRPr>
          </a:p>
          <a:p>
            <a:r>
              <a:rPr lang="fr-FR" dirty="0" err="1">
                <a:ea typeface="ＭＳ Ｐゴシック" panose="020B0600070205080204" pitchFamily="34" charset="-128"/>
              </a:rPr>
              <a:t>Mean</a:t>
            </a:r>
            <a:r>
              <a:rPr lang="fr-FR" dirty="0">
                <a:ea typeface="ＭＳ Ｐゴシック" panose="020B0600070205080204" pitchFamily="34" charset="-128"/>
              </a:rPr>
              <a:t>, </a:t>
            </a:r>
            <a:r>
              <a:rPr lang="fr-FR" dirty="0" err="1">
                <a:ea typeface="ＭＳ Ｐゴシック" panose="020B0600070205080204" pitchFamily="34" charset="-128"/>
              </a:rPr>
              <a:t>median</a:t>
            </a:r>
            <a:r>
              <a:rPr lang="fr-FR" dirty="0">
                <a:ea typeface="ＭＳ Ｐゴシック" panose="020B0600070205080204" pitchFamily="34" charset="-128"/>
              </a:rPr>
              <a:t>, variance and standard </a:t>
            </a:r>
            <a:r>
              <a:rPr lang="fr-FR" dirty="0" err="1">
                <a:ea typeface="ＭＳ Ｐゴシック" panose="020B0600070205080204" pitchFamily="34" charset="-128"/>
              </a:rPr>
              <a:t>deviation</a:t>
            </a:r>
            <a:endParaRPr lang="fr-FR" dirty="0">
              <a:ea typeface="ＭＳ Ｐゴシック" panose="020B0600070205080204" pitchFamily="34" charset="-128"/>
            </a:endParaRPr>
          </a:p>
          <a:p>
            <a:r>
              <a:rPr lang="fr-FR" dirty="0">
                <a:ea typeface="ＭＳ Ｐゴシック" panose="020B0600070205080204" pitchFamily="34" charset="-128"/>
              </a:rPr>
              <a:t>Quartiles, interquartile range</a:t>
            </a:r>
          </a:p>
          <a:p>
            <a:r>
              <a:rPr lang="fr-FR" dirty="0" err="1">
                <a:ea typeface="ＭＳ Ｐゴシック" panose="020B0600070205080204" pitchFamily="34" charset="-128"/>
              </a:rPr>
              <a:t>Boxplots</a:t>
            </a:r>
            <a:endParaRPr lang="fr-FR" dirty="0">
              <a:ea typeface="ＭＳ Ｐゴシック" panose="020B0600070205080204" pitchFamily="34" charset="-128"/>
            </a:endParaRPr>
          </a:p>
          <a:p>
            <a:r>
              <a:rPr lang="fr-FR" dirty="0" err="1">
                <a:ea typeface="ＭＳ Ｐゴシック" panose="020B0600070205080204" pitchFamily="34" charset="-128"/>
              </a:rPr>
              <a:t>Correlation</a:t>
            </a:r>
            <a:endParaRPr lang="fr-FR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79648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81025" y="374650"/>
            <a:ext cx="7772400" cy="1143000"/>
          </a:xfrm>
        </p:spPr>
        <p:txBody>
          <a:bodyPr/>
          <a:lstStyle/>
          <a:p>
            <a:r>
              <a:rPr lang="en-US"/>
              <a:t>1.5*IQR Criterion Example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325" y="1589088"/>
            <a:ext cx="7967663" cy="5002212"/>
          </a:xfrm>
        </p:spPr>
        <p:txBody>
          <a:bodyPr/>
          <a:lstStyle/>
          <a:p>
            <a:r>
              <a:rPr lang="en-US" sz="2400"/>
              <a:t>Suppose you had the following data set:</a:t>
            </a:r>
          </a:p>
          <a:p>
            <a:pPr>
              <a:buFontTx/>
              <a:buNone/>
            </a:pPr>
            <a:r>
              <a:rPr lang="en-US" sz="2400"/>
              <a:t>	-2, 15, 3, 7, 10, 21, 1, 5, 12, 8, 1, 35, 10</a:t>
            </a:r>
          </a:p>
          <a:p>
            <a:pPr>
              <a:buFontTx/>
              <a:buNone/>
            </a:pPr>
            <a:r>
              <a:rPr lang="en-US" sz="2400"/>
              <a:t>List data from smallest to largest: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-2, 1, 1, 3, 5, 7, 8, 10, 10, 12, 15, 21, 35</a:t>
            </a:r>
          </a:p>
          <a:p>
            <a:pPr>
              <a:buFontTx/>
              <a:buNone/>
            </a:pPr>
            <a:r>
              <a:rPr lang="en-US" sz="2400"/>
              <a:t>Find Q</a:t>
            </a:r>
            <a:r>
              <a:rPr lang="en-US" sz="2400" baseline="-25000"/>
              <a:t>1</a:t>
            </a:r>
            <a:r>
              <a:rPr lang="en-US" sz="2400"/>
              <a:t>, Median, and Q</a:t>
            </a:r>
            <a:r>
              <a:rPr lang="en-US" sz="2400" baseline="-25000"/>
              <a:t>3</a:t>
            </a:r>
            <a:r>
              <a:rPr lang="en-US" sz="2400"/>
              <a:t>: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Q</a:t>
            </a:r>
            <a:r>
              <a:rPr lang="en-US" sz="2400" baseline="-25000">
                <a:solidFill>
                  <a:schemeClr val="accent2"/>
                </a:solidFill>
              </a:rPr>
              <a:t>1</a:t>
            </a:r>
            <a:r>
              <a:rPr lang="en-US" sz="2400">
                <a:solidFill>
                  <a:schemeClr val="accent2"/>
                </a:solidFill>
              </a:rPr>
              <a:t> = (1+3)/2 = 2    Median = 8     Q</a:t>
            </a:r>
            <a:r>
              <a:rPr lang="en-US" sz="2400" baseline="-25000">
                <a:solidFill>
                  <a:schemeClr val="accent2"/>
                </a:solidFill>
              </a:rPr>
              <a:t>3</a:t>
            </a:r>
            <a:r>
              <a:rPr lang="en-US" sz="2400">
                <a:solidFill>
                  <a:schemeClr val="accent2"/>
                </a:solidFill>
              </a:rPr>
              <a:t> = (12 + 15)/2 = 13.5</a:t>
            </a:r>
          </a:p>
          <a:p>
            <a:pPr>
              <a:buFontTx/>
              <a:buNone/>
            </a:pPr>
            <a:r>
              <a:rPr lang="en-US" sz="2400"/>
              <a:t>IQR = Q</a:t>
            </a:r>
            <a:r>
              <a:rPr lang="en-US" sz="2400" baseline="-25000"/>
              <a:t>3</a:t>
            </a:r>
            <a:r>
              <a:rPr lang="en-US" sz="2400"/>
              <a:t> – Q</a:t>
            </a:r>
            <a:r>
              <a:rPr lang="en-US" sz="2400" baseline="-25000"/>
              <a:t>1</a:t>
            </a:r>
            <a:r>
              <a:rPr lang="en-US" sz="2400"/>
              <a:t> = </a:t>
            </a:r>
            <a:r>
              <a:rPr lang="en-US" sz="2400">
                <a:solidFill>
                  <a:schemeClr val="accent2"/>
                </a:solidFill>
              </a:rPr>
              <a:t>11.5</a:t>
            </a:r>
          </a:p>
          <a:p>
            <a:pPr>
              <a:buFontTx/>
              <a:buNone/>
            </a:pPr>
            <a:r>
              <a:rPr lang="en-US" sz="2400"/>
              <a:t>1.5*IQR = </a:t>
            </a:r>
            <a:r>
              <a:rPr lang="en-US" sz="2400">
                <a:solidFill>
                  <a:schemeClr val="accent2"/>
                </a:solidFill>
              </a:rPr>
              <a:t>17.25</a:t>
            </a:r>
          </a:p>
          <a:p>
            <a:pPr>
              <a:buFontTx/>
              <a:buNone/>
            </a:pPr>
            <a:r>
              <a:rPr lang="en-US" sz="2400"/>
              <a:t>Q</a:t>
            </a:r>
            <a:r>
              <a:rPr lang="en-US" sz="2400" baseline="-25000"/>
              <a:t>1</a:t>
            </a:r>
            <a:r>
              <a:rPr lang="en-US" sz="2400"/>
              <a:t> – 1.5*IQR = </a:t>
            </a:r>
            <a:r>
              <a:rPr lang="en-US" sz="2400">
                <a:solidFill>
                  <a:schemeClr val="accent2"/>
                </a:solidFill>
              </a:rPr>
              <a:t>-15.25</a:t>
            </a:r>
            <a:r>
              <a:rPr lang="en-US" sz="2400"/>
              <a:t>      </a:t>
            </a:r>
            <a:r>
              <a:rPr lang="en-US" sz="1800"/>
              <a:t>If less than this number, then outlier</a:t>
            </a:r>
          </a:p>
          <a:p>
            <a:pPr>
              <a:buFontTx/>
              <a:buNone/>
            </a:pPr>
            <a:r>
              <a:rPr lang="en-US" sz="2400"/>
              <a:t>Q</a:t>
            </a:r>
            <a:r>
              <a:rPr lang="en-US" sz="2400" baseline="-25000"/>
              <a:t>3</a:t>
            </a:r>
            <a:r>
              <a:rPr lang="en-US" sz="2400"/>
              <a:t> + 1.5*IQR = </a:t>
            </a:r>
            <a:r>
              <a:rPr lang="en-US" sz="2400">
                <a:solidFill>
                  <a:schemeClr val="accent2"/>
                </a:solidFill>
              </a:rPr>
              <a:t>30.75</a:t>
            </a:r>
            <a:r>
              <a:rPr lang="en-US" sz="2400"/>
              <a:t>       </a:t>
            </a:r>
            <a:r>
              <a:rPr lang="en-US" sz="1800"/>
              <a:t>If more than this number, then outlier</a:t>
            </a:r>
          </a:p>
          <a:p>
            <a:pPr>
              <a:buFontTx/>
              <a:buNone/>
            </a:pPr>
            <a:r>
              <a:rPr lang="en-US" sz="1800"/>
              <a:t>Are there any outliers in this data set? </a:t>
            </a:r>
            <a:r>
              <a:rPr lang="en-US" sz="1800">
                <a:solidFill>
                  <a:schemeClr val="accent2"/>
                </a:solidFill>
              </a:rPr>
              <a:t>Yes, 35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94693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Side-by-Side Box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315662"/>
              </p:ext>
            </p:extLst>
          </p:nvPr>
        </p:nvGraphicFramePr>
        <p:xfrm>
          <a:off x="108857" y="1447800"/>
          <a:ext cx="4389120" cy="292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8" name="Graph" r:id="rId3" imgW="5486400" imgH="3657600" progId="MtbGraph.Document.16">
                  <p:embed/>
                </p:oleObj>
              </mc:Choice>
              <mc:Fallback>
                <p:oleObj name="Graph" r:id="rId3" imgW="5486400" imgH="3657600" progId="MtbGraph.Document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857" y="1447800"/>
                        <a:ext cx="4389120" cy="292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750145"/>
              </p:ext>
            </p:extLst>
          </p:nvPr>
        </p:nvGraphicFramePr>
        <p:xfrm>
          <a:off x="4646023" y="3810000"/>
          <a:ext cx="4389120" cy="292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9" name="Graph" r:id="rId5" imgW="5486400" imgH="3657600" progId="MtbGraph.Document.16">
                  <p:embed/>
                </p:oleObj>
              </mc:Choice>
              <mc:Fallback>
                <p:oleObj name="Graph" r:id="rId5" imgW="5486400" imgH="3657600" progId="MtbGraph.Document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6023" y="3810000"/>
                        <a:ext cx="4389120" cy="292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7003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97205" y="320040"/>
            <a:ext cx="8149590" cy="105156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en-US" sz="2500" dirty="0">
                <a:latin typeface="+mj-lt"/>
              </a:rPr>
              <a:t>Comparing Histograms and </a:t>
            </a:r>
            <a:br>
              <a:rPr lang="en-US" sz="2500" dirty="0">
                <a:latin typeface="+mj-lt"/>
              </a:rPr>
            </a:br>
            <a:r>
              <a:rPr lang="en-US" sz="2500" dirty="0">
                <a:latin typeface="+mj-lt"/>
              </a:rPr>
              <a:t>Corresponding Boxplots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41220"/>
            <a:ext cx="8153877" cy="349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725805" y="1729740"/>
            <a:ext cx="1291590" cy="26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</a:rPr>
              <a:t>Symmetric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707482" y="1729740"/>
            <a:ext cx="1443038" cy="26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Left Skewed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4687729" y="1729740"/>
            <a:ext cx="1520190" cy="26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</a:rPr>
              <a:t>Right Skewed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7126605" y="1729740"/>
            <a:ext cx="1291590" cy="26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</a:rPr>
              <a:t>Bimodal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7B3A-48AD-4F5E-B603-428FE5F28EF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99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48939"/>
              </p:ext>
            </p:extLst>
          </p:nvPr>
        </p:nvGraphicFramePr>
        <p:xfrm>
          <a:off x="4673945" y="3962401"/>
          <a:ext cx="4470055" cy="2891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6" name="Bitmap Image" r:id="rId3" imgW="5095979" imgH="4067797" progId="Paint.Picture">
                  <p:embed/>
                </p:oleObj>
              </mc:Choice>
              <mc:Fallback>
                <p:oleObj name="Bitmap Image" r:id="rId3" imgW="5095979" imgH="406779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76" t="10164" r="2803" b="2345"/>
                      <a:stretch>
                        <a:fillRect/>
                      </a:stretch>
                    </p:blipFill>
                    <p:spPr bwMode="auto">
                      <a:xfrm>
                        <a:off x="4673945" y="3962401"/>
                        <a:ext cx="4470055" cy="28912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2400" dirty="0"/>
              <a:t>Empirical Rule (The 68-95-99.7 Rule)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6858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If the distribution is </a:t>
                </a:r>
                <a:r>
                  <a:rPr lang="en-US" sz="2400" u="sng" dirty="0"/>
                  <a:t>mound-shaped</a:t>
                </a:r>
                <a:r>
                  <a:rPr lang="en-US" sz="2400" dirty="0"/>
                  <a:t>, then</a:t>
                </a:r>
              </a:p>
              <a:p>
                <a:pPr lvl="1"/>
                <a:r>
                  <a:rPr lang="en-US" sz="2300" dirty="0"/>
                  <a:t>Approximately 68% of the data falls within one standard deviation of the mean</a:t>
                </a:r>
              </a:p>
              <a:p>
                <a:pPr lvl="1"/>
                <a:r>
                  <a:rPr lang="en-US" sz="2300" dirty="0"/>
                  <a:t>Approximately 95% of the data falls within two standard deviations of the mean</a:t>
                </a:r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Approximate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range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300" dirty="0"/>
                  <a:t>Approximately 99.7% of the data falls within three standard deviations of the mean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685800"/>
                <a:ext cx="7772400" cy="4495800"/>
              </a:xfrm>
              <a:blipFill rotWithShape="0">
                <a:blip r:embed="rId5"/>
                <a:stretch>
                  <a:fillRect l="-1098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028" descr="figure-01-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53" y="3886200"/>
            <a:ext cx="4052947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0841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http://images.wikia.com/whatilearned/images/6/6a/Skewed_distributi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7" y="3667124"/>
            <a:ext cx="4772025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762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/>
            </a:r>
            <a:br>
              <a:rPr lang="en-US" dirty="0">
                <a:ea typeface="ＭＳ Ｐゴシック" panose="020B0600070205080204" pitchFamily="34" charset="-128"/>
              </a:rPr>
            </a:br>
            <a:r>
              <a:rPr lang="en-US" dirty="0">
                <a:ea typeface="ＭＳ Ｐゴシック" panose="020B0600070205080204" pitchFamily="34" charset="-128"/>
              </a:rPr>
              <a:t>Comparing measures of center and spread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44958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The </a:t>
            </a:r>
            <a:r>
              <a:rPr lang="en-US" b="1" dirty="0">
                <a:ea typeface="ＭＳ Ｐゴシック" panose="020B0600070205080204" pitchFamily="34" charset="-128"/>
              </a:rPr>
              <a:t>sample mean</a:t>
            </a:r>
            <a:r>
              <a:rPr lang="en-US" dirty="0">
                <a:ea typeface="ＭＳ Ｐゴシック" panose="020B0600070205080204" pitchFamily="34" charset="-128"/>
              </a:rPr>
              <a:t> and the </a:t>
            </a:r>
            <a:r>
              <a:rPr lang="en-US" b="1" dirty="0">
                <a:ea typeface="ＭＳ Ｐゴシック" panose="020B0600070205080204" pitchFamily="34" charset="-128"/>
              </a:rPr>
              <a:t>sample standard deviation</a:t>
            </a:r>
            <a:r>
              <a:rPr lang="en-US" dirty="0">
                <a:ea typeface="ＭＳ Ｐゴシック" panose="020B0600070205080204" pitchFamily="34" charset="-128"/>
              </a:rPr>
              <a:t> are good measures of center and spread, respectively, for </a:t>
            </a:r>
            <a:r>
              <a:rPr lang="en-US" b="1" dirty="0">
                <a:ea typeface="ＭＳ Ｐゴシック" panose="020B0600070205080204" pitchFamily="34" charset="-128"/>
              </a:rPr>
              <a:t>symmetric</a:t>
            </a:r>
            <a:r>
              <a:rPr lang="en-US" dirty="0">
                <a:ea typeface="ＭＳ Ｐゴシック" panose="020B0600070205080204" pitchFamily="34" charset="-128"/>
              </a:rPr>
              <a:t> data</a:t>
            </a:r>
          </a:p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If the data set is </a:t>
            </a:r>
            <a:r>
              <a:rPr lang="en-US" b="1" dirty="0">
                <a:ea typeface="ＭＳ Ｐゴシック" panose="020B0600070205080204" pitchFamily="34" charset="-128"/>
              </a:rPr>
              <a:t>skewed</a:t>
            </a:r>
            <a:r>
              <a:rPr lang="en-US" dirty="0">
                <a:ea typeface="ＭＳ Ｐゴシック" panose="020B0600070205080204" pitchFamily="34" charset="-128"/>
              </a:rPr>
              <a:t> or has </a:t>
            </a:r>
            <a:r>
              <a:rPr lang="en-US" b="1" dirty="0">
                <a:ea typeface="ＭＳ Ｐゴシック" panose="020B0600070205080204" pitchFamily="34" charset="-128"/>
              </a:rPr>
              <a:t>outliers</a:t>
            </a:r>
            <a:r>
              <a:rPr lang="en-US" dirty="0">
                <a:ea typeface="ＭＳ Ｐゴシック" panose="020B0600070205080204" pitchFamily="34" charset="-128"/>
              </a:rPr>
              <a:t>, the </a:t>
            </a:r>
            <a:r>
              <a:rPr lang="en-US" b="1" dirty="0">
                <a:ea typeface="ＭＳ Ｐゴシック" panose="020B0600070205080204" pitchFamily="34" charset="-128"/>
              </a:rPr>
              <a:t>sample median</a:t>
            </a:r>
            <a:r>
              <a:rPr lang="en-US" dirty="0">
                <a:ea typeface="ＭＳ Ｐゴシック" panose="020B0600070205080204" pitchFamily="34" charset="-128"/>
              </a:rPr>
              <a:t> and the </a:t>
            </a:r>
            <a:r>
              <a:rPr lang="en-US" b="1" dirty="0">
                <a:ea typeface="ＭＳ Ｐゴシック" panose="020B0600070205080204" pitchFamily="34" charset="-128"/>
              </a:rPr>
              <a:t>interquartile range</a:t>
            </a:r>
            <a:r>
              <a:rPr lang="en-US" dirty="0">
                <a:ea typeface="ＭＳ Ｐゴシック" panose="020B0600070205080204" pitchFamily="34" charset="-128"/>
              </a:rPr>
              <a:t> are more commonly used</a:t>
            </a:r>
          </a:p>
          <a:p>
            <a:pPr eaLnBrk="1" hangingPunct="1"/>
            <a:r>
              <a:rPr lang="en-US" b="1" dirty="0">
                <a:ea typeface="ＭＳ Ｐゴシック" panose="020B0600070205080204" pitchFamily="34" charset="-128"/>
                <a:hlinkClick r:id="rId4"/>
              </a:rPr>
              <a:t>Mean versus median </a:t>
            </a:r>
            <a:endParaRPr lang="en-US" b="1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9776"/>
      </p:ext>
    </p:extLst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609600"/>
            <a:ext cx="8229600" cy="660400"/>
          </a:xfrm>
        </p:spPr>
        <p:txBody>
          <a:bodyPr/>
          <a:lstStyle/>
          <a:p>
            <a:r>
              <a:rPr lang="en-US" dirty="0">
                <a:latin typeface="+mj-lt"/>
              </a:rPr>
              <a:t>Relationships Between </a:t>
            </a:r>
            <a:r>
              <a:rPr lang="en-US" b="1" dirty="0">
                <a:latin typeface="+mj-lt"/>
              </a:rPr>
              <a:t>2 Numeric </a:t>
            </a:r>
            <a:r>
              <a:rPr lang="en-US" dirty="0">
                <a:latin typeface="+mj-lt"/>
              </a:rPr>
              <a:t>Variables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0388" y="1270000"/>
            <a:ext cx="8077200" cy="4525963"/>
          </a:xfrm>
        </p:spPr>
        <p:txBody>
          <a:bodyPr/>
          <a:lstStyle/>
          <a:p>
            <a:pPr lvl="1"/>
            <a:r>
              <a:rPr lang="en-US" sz="2600" dirty="0">
                <a:latin typeface="+mn-lt"/>
              </a:rPr>
              <a:t>Depending on the situation, one of the variables is the explanatory variable and the other is the response variable.</a:t>
            </a:r>
          </a:p>
          <a:p>
            <a:pPr lvl="1"/>
            <a:r>
              <a:rPr lang="en-US" sz="2600" dirty="0">
                <a:latin typeface="+mn-lt"/>
              </a:rPr>
              <a:t>There is not always an explanatory-response relationship.</a:t>
            </a:r>
          </a:p>
          <a:p>
            <a:pPr lvl="1"/>
            <a:r>
              <a:rPr lang="en-US" sz="2600" dirty="0">
                <a:latin typeface="+mn-lt"/>
              </a:rPr>
              <a:t>Examples:</a:t>
            </a:r>
          </a:p>
          <a:p>
            <a:pPr lvl="2"/>
            <a:r>
              <a:rPr lang="en-US" sz="2000" dirty="0">
                <a:latin typeface="+mn-lt"/>
              </a:rPr>
              <a:t>Height and Weight</a:t>
            </a:r>
          </a:p>
          <a:p>
            <a:pPr lvl="2"/>
            <a:r>
              <a:rPr lang="en-US" sz="2000" dirty="0">
                <a:latin typeface="+mn-lt"/>
              </a:rPr>
              <a:t>Income and Age</a:t>
            </a:r>
          </a:p>
          <a:p>
            <a:pPr lvl="2"/>
            <a:r>
              <a:rPr lang="en-US" sz="2000" dirty="0">
                <a:latin typeface="+mn-lt"/>
              </a:rPr>
              <a:t>SAT scores on math exam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and on verbal exam</a:t>
            </a:r>
          </a:p>
          <a:p>
            <a:pPr lvl="2"/>
            <a:r>
              <a:rPr lang="en-US" sz="2000" dirty="0">
                <a:latin typeface="+mn-lt"/>
              </a:rPr>
              <a:t>Amount of time spent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studying for an exam and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exam score</a:t>
            </a:r>
          </a:p>
          <a:p>
            <a:pPr lvl="2"/>
            <a:endParaRPr lang="en-US" sz="2000" dirty="0">
              <a:latin typeface="+mn-lt"/>
            </a:endParaRPr>
          </a:p>
          <a:p>
            <a:pPr lvl="2"/>
            <a:endParaRPr lang="en-US" sz="2000" dirty="0">
              <a:latin typeface="+mn-lt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948529"/>
              </p:ext>
            </p:extLst>
          </p:nvPr>
        </p:nvGraphicFramePr>
        <p:xfrm>
          <a:off x="4653852" y="3886200"/>
          <a:ext cx="4059936" cy="2706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3" name="Graph" r:id="rId3" imgW="5486400" imgH="3657600" progId="MtbGraph.Document.16">
                  <p:embed/>
                </p:oleObj>
              </mc:Choice>
              <mc:Fallback>
                <p:oleObj name="Graph" r:id="rId3" imgW="5486400" imgH="3657600" progId="MtbGraph.Document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3852" y="3886200"/>
                        <a:ext cx="4059936" cy="2706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3924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bldLvl="3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+mn-lt"/>
              </a:rPr>
              <a:t>Scatterplots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+mn-lt"/>
              </a:rPr>
              <a:t>Look for overall pattern and any striking deviations from that pattern.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+mn-lt"/>
              </a:rPr>
              <a:t>Look for outliers, values falling outside the overall pattern of the relationship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+mn-lt"/>
              </a:rPr>
              <a:t>You can describe the overall pattern of a scatterplot by the form, direction, and strength of the relationship.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+mn-lt"/>
              </a:rPr>
              <a:t>Form: Linear or clusters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+mn-lt"/>
              </a:rPr>
              <a:t>Direction</a:t>
            </a:r>
          </a:p>
          <a:p>
            <a:pPr lvl="3">
              <a:lnSpc>
                <a:spcPct val="90000"/>
              </a:lnSpc>
            </a:pPr>
            <a:r>
              <a:rPr lang="en-US" sz="1800" dirty="0">
                <a:latin typeface="+mn-lt"/>
              </a:rPr>
              <a:t>Two variables are </a:t>
            </a:r>
            <a:r>
              <a:rPr lang="en-US" sz="1800" b="1" u="sng" dirty="0">
                <a:solidFill>
                  <a:schemeClr val="accent2"/>
                </a:solidFill>
                <a:latin typeface="+mn-lt"/>
              </a:rPr>
              <a:t>positively associated</a:t>
            </a:r>
            <a:r>
              <a:rPr lang="en-US" sz="1800" dirty="0">
                <a:latin typeface="+mn-lt"/>
              </a:rPr>
              <a:t> when above-average values of one tend to accompany above-average values of the other and likewise below-average values also tend to occur together.</a:t>
            </a:r>
          </a:p>
          <a:p>
            <a:pPr lvl="3">
              <a:lnSpc>
                <a:spcPct val="90000"/>
              </a:lnSpc>
            </a:pPr>
            <a:r>
              <a:rPr lang="en-US" sz="1800" dirty="0">
                <a:latin typeface="+mn-lt"/>
              </a:rPr>
              <a:t>Two variables are </a:t>
            </a:r>
            <a:r>
              <a:rPr lang="en-US" sz="1800" b="1" u="sng" dirty="0">
                <a:solidFill>
                  <a:schemeClr val="accent2"/>
                </a:solidFill>
                <a:latin typeface="+mn-lt"/>
              </a:rPr>
              <a:t>negatively associated</a:t>
            </a:r>
            <a:r>
              <a:rPr lang="en-US" sz="1800" dirty="0">
                <a:latin typeface="+mn-lt"/>
              </a:rPr>
              <a:t> when above-average values of one variable accompany below-average values of the other variable, and vice-versa.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+mn-lt"/>
              </a:rPr>
              <a:t>Strength-how close the points lie to a line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84188" y="609600"/>
            <a:ext cx="82296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 cap="all" baseline="0">
                <a:solidFill>
                  <a:srgbClr val="003366"/>
                </a:solidFill>
                <a:latin typeface="Baskerville Old Face" panose="02020602080505020303" pitchFamily="18" charset="0"/>
                <a:ea typeface="ＭＳ Ｐゴシック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800000"/>
                </a:solidFill>
                <a:latin typeface="Book Antiqua" charset="0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800000"/>
                </a:solidFill>
                <a:latin typeface="Book Antiqua" charset="0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800000"/>
                </a:solidFill>
                <a:latin typeface="Book Antiqua" charset="0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800000"/>
                </a:solidFill>
                <a:latin typeface="Book Antiqua" charset="0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800000"/>
                </a:solidFill>
                <a:latin typeface="Book Antiqu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800000"/>
                </a:solidFill>
                <a:latin typeface="Book Antiqu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800000"/>
                </a:solidFill>
                <a:latin typeface="Book Antiqu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800000"/>
                </a:solidFill>
                <a:latin typeface="Book Antiqua" charset="0"/>
              </a:defRPr>
            </a:lvl9pPr>
          </a:lstStyle>
          <a:p>
            <a:r>
              <a:rPr lang="en-US" kern="0">
                <a:latin typeface="+mj-lt"/>
              </a:rPr>
              <a:t>Relationships Between 2 Numeric Variables</a:t>
            </a:r>
            <a:endParaRPr lang="en-US" kern="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09446"/>
      </p:ext>
    </p:extLst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Examples of extreme cases</a:t>
            </a:r>
          </a:p>
        </p:txBody>
      </p:sp>
      <p:pic>
        <p:nvPicPr>
          <p:cNvPr id="24580" name="Picture 4" descr="clip_image001"/>
          <p:cNvPicPr preferRelativeResize="0">
            <a:picLocks noGrp="1" noRot="1" noChangeArrowheads="1" noChangeShapeType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4356100"/>
            <a:ext cx="2362200" cy="1881188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82" name="Picture 6" descr="clip_image001"/>
          <p:cNvPicPr preferRelativeResize="0">
            <a:picLocks noGrp="1" noRot="1" noChangeArrowheads="1" noChangeShapeType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0400" y="4330700"/>
            <a:ext cx="2514600" cy="19050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84" name="Picture 8" descr="clip_image002"/>
          <p:cNvPicPr preferRelativeResize="0">
            <a:picLocks noRot="1" noChangeArrowheads="1" noChangeShapeType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343400"/>
            <a:ext cx="2667000" cy="1905000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1219200" y="39243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latin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</a:rPr>
              <a:t> = 1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3962400" y="39116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latin typeface="Times New Roman" panose="02020603050405020304" pitchFamily="18" charset="0"/>
              </a:rPr>
              <a:t>r</a:t>
            </a:r>
            <a:r>
              <a:rPr lang="en-US" sz="2400">
                <a:latin typeface="Times New Roman" panose="02020603050405020304" pitchFamily="18" charset="0"/>
              </a:rPr>
              <a:t> = 0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6934200" y="39116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latin typeface="Times New Roman" panose="02020603050405020304" pitchFamily="18" charset="0"/>
              </a:rPr>
              <a:t>r</a:t>
            </a:r>
            <a:r>
              <a:rPr lang="en-US" sz="2400">
                <a:latin typeface="Times New Roman" panose="02020603050405020304" pitchFamily="18" charset="0"/>
              </a:rPr>
              <a:t> = -1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0" y="1733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5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033574"/>
              </p:ext>
            </p:extLst>
          </p:nvPr>
        </p:nvGraphicFramePr>
        <p:xfrm>
          <a:off x="2704487" y="1447483"/>
          <a:ext cx="3506425" cy="2036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0" name="Equation" r:id="rId6" imgW="2450880" imgH="1422360" progId="Equation.3">
                  <p:embed/>
                </p:oleObj>
              </mc:Choice>
              <mc:Fallback>
                <p:oleObj name="Equation" r:id="rId6" imgW="2450880" imgH="1422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4487" y="1447483"/>
                        <a:ext cx="3506425" cy="2036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 dirty="0">
                <a:latin typeface="+mj-lt"/>
              </a:rPr>
              <a:t>Relationships between </a:t>
            </a:r>
            <a:r>
              <a:rPr lang="en-US" b="1" dirty="0">
                <a:latin typeface="+mj-lt"/>
              </a:rPr>
              <a:t>2 numeric </a:t>
            </a:r>
            <a:r>
              <a:rPr lang="en-US" dirty="0">
                <a:latin typeface="+mj-lt"/>
              </a:rPr>
              <a:t>variables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AD64-CEB4-43C2-BE06-9484E648F66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0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5" grpId="0"/>
      <p:bldP spid="2458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Example for Correlation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752475"/>
            <a:ext cx="6734175" cy="619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25" y="1381125"/>
            <a:ext cx="5514975" cy="1209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" y="2619375"/>
            <a:ext cx="7219950" cy="2943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639514"/>
            <a:ext cx="7458075" cy="413385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953079"/>
              </p:ext>
            </p:extLst>
          </p:nvPr>
        </p:nvGraphicFramePr>
        <p:xfrm>
          <a:off x="5223510" y="3070733"/>
          <a:ext cx="3291840" cy="219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1" name="Graph" r:id="rId7" imgW="5486400" imgH="3657600" progId="MtbGraph.Document.16">
                  <p:embed/>
                </p:oleObj>
              </mc:Choice>
              <mc:Fallback>
                <p:oleObj name="Graph" r:id="rId7" imgW="5486400" imgH="3657600" progId="MtbGraph.Document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23510" y="3070733"/>
                        <a:ext cx="3291840" cy="219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5899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Relationships between </a:t>
            </a:r>
            <a:r>
              <a:rPr lang="en-US" b="1" dirty="0">
                <a:latin typeface="+mj-lt"/>
              </a:rPr>
              <a:t>2 numeric </a:t>
            </a:r>
            <a:r>
              <a:rPr lang="en-US" dirty="0">
                <a:latin typeface="+mj-lt"/>
              </a:rPr>
              <a:t>variables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077200" cy="4525963"/>
          </a:xfrm>
        </p:spPr>
        <p:txBody>
          <a:bodyPr/>
          <a:lstStyle/>
          <a:p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Correlation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dirty="0">
                <a:latin typeface="+mn-lt"/>
              </a:rPr>
              <a:t>or </a:t>
            </a:r>
            <a:r>
              <a:rPr lang="en-US" sz="2400" b="1" i="1" dirty="0">
                <a:solidFill>
                  <a:srgbClr val="FF0000"/>
                </a:solidFill>
                <a:latin typeface="+mn-lt"/>
              </a:rPr>
              <a:t>r </a:t>
            </a:r>
            <a:r>
              <a:rPr lang="en-US" sz="2400" b="1" i="1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: measures the direction and strength of the </a:t>
            </a:r>
            <a:r>
              <a:rPr lang="en-US" sz="2400" b="1" dirty="0">
                <a:latin typeface="+mn-lt"/>
              </a:rPr>
              <a:t>linear</a:t>
            </a:r>
            <a:r>
              <a:rPr lang="en-US" sz="2400" dirty="0">
                <a:latin typeface="+mn-lt"/>
              </a:rPr>
              <a:t> relationship between two numeric variables</a:t>
            </a:r>
          </a:p>
          <a:p>
            <a:pPr lvl="1"/>
            <a:r>
              <a:rPr lang="en-US" sz="2000" dirty="0">
                <a:latin typeface="+mn-lt"/>
              </a:rPr>
              <a:t>General Properties</a:t>
            </a:r>
          </a:p>
          <a:p>
            <a:pPr lvl="2"/>
            <a:r>
              <a:rPr lang="en-US" sz="1800" dirty="0">
                <a:latin typeface="+mn-lt"/>
              </a:rPr>
              <a:t>It must be between -1 and 1, or  (-1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>≤</a:t>
            </a:r>
            <a:r>
              <a:rPr lang="en-US" sz="1800" dirty="0">
                <a:latin typeface="+mn-lt"/>
              </a:rPr>
              <a:t> </a:t>
            </a:r>
            <a:r>
              <a:rPr lang="en-US" sz="1800" i="1" dirty="0">
                <a:latin typeface="+mn-lt"/>
              </a:rPr>
              <a:t>r</a:t>
            </a:r>
            <a:r>
              <a:rPr lang="en-US" sz="1800" dirty="0">
                <a:latin typeface="+mn-lt"/>
              </a:rPr>
              <a:t>  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>≤</a:t>
            </a:r>
            <a:r>
              <a:rPr lang="en-US" sz="1800" dirty="0">
                <a:latin typeface="+mn-lt"/>
              </a:rPr>
              <a:t> 1).</a:t>
            </a:r>
          </a:p>
          <a:p>
            <a:pPr lvl="2"/>
            <a:r>
              <a:rPr lang="en-US" sz="1800" dirty="0">
                <a:latin typeface="+mn-lt"/>
              </a:rPr>
              <a:t>If </a:t>
            </a:r>
            <a:r>
              <a:rPr lang="en-US" sz="1800" i="1" dirty="0">
                <a:latin typeface="+mn-lt"/>
              </a:rPr>
              <a:t>r</a:t>
            </a:r>
            <a:r>
              <a:rPr lang="en-US" sz="1800" dirty="0">
                <a:latin typeface="+mn-lt"/>
              </a:rPr>
              <a:t>  is negative, the relationship is negative.</a:t>
            </a:r>
          </a:p>
          <a:p>
            <a:pPr lvl="2"/>
            <a:r>
              <a:rPr lang="en-US" sz="1800" dirty="0">
                <a:latin typeface="+mn-lt"/>
              </a:rPr>
              <a:t>If </a:t>
            </a:r>
            <a:r>
              <a:rPr lang="en-US" sz="1800" i="1" dirty="0">
                <a:latin typeface="+mn-lt"/>
              </a:rPr>
              <a:t>r</a:t>
            </a:r>
            <a:r>
              <a:rPr lang="en-US" sz="1800" dirty="0">
                <a:latin typeface="+mn-lt"/>
              </a:rPr>
              <a:t>  = 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>–</a:t>
            </a:r>
            <a:r>
              <a:rPr lang="en-US" sz="1800" dirty="0">
                <a:latin typeface="+mn-lt"/>
              </a:rPr>
              <a:t>1, there is a perfect negative linear relationship (extreme case).</a:t>
            </a:r>
          </a:p>
          <a:p>
            <a:pPr lvl="2"/>
            <a:r>
              <a:rPr lang="en-US" sz="1800" dirty="0">
                <a:latin typeface="+mn-lt"/>
              </a:rPr>
              <a:t>If </a:t>
            </a:r>
            <a:r>
              <a:rPr lang="en-US" sz="1800" i="1" dirty="0">
                <a:latin typeface="+mn-lt"/>
              </a:rPr>
              <a:t>r </a:t>
            </a:r>
            <a:r>
              <a:rPr lang="en-US" sz="1800" dirty="0">
                <a:latin typeface="+mn-lt"/>
              </a:rPr>
              <a:t> is positive, the relationship is positive.</a:t>
            </a:r>
          </a:p>
          <a:p>
            <a:pPr lvl="2"/>
            <a:r>
              <a:rPr lang="en-US" sz="1800" dirty="0">
                <a:latin typeface="+mn-lt"/>
              </a:rPr>
              <a:t>If </a:t>
            </a:r>
            <a:r>
              <a:rPr lang="en-US" sz="1800" i="1" dirty="0">
                <a:latin typeface="+mn-lt"/>
              </a:rPr>
              <a:t>r</a:t>
            </a:r>
            <a:r>
              <a:rPr lang="en-US" sz="1800" dirty="0">
                <a:latin typeface="+mn-lt"/>
              </a:rPr>
              <a:t>  = 1, there is a perfect positive linear relationship (extreme case).</a:t>
            </a:r>
          </a:p>
          <a:p>
            <a:pPr lvl="2"/>
            <a:r>
              <a:rPr lang="en-US" sz="1800" dirty="0">
                <a:latin typeface="+mn-lt"/>
              </a:rPr>
              <a:t>If </a:t>
            </a:r>
            <a:r>
              <a:rPr lang="en-US" sz="1800" i="1" dirty="0">
                <a:latin typeface="+mn-lt"/>
              </a:rPr>
              <a:t>r</a:t>
            </a:r>
            <a:r>
              <a:rPr lang="en-US" sz="1800" dirty="0">
                <a:latin typeface="+mn-lt"/>
              </a:rPr>
              <a:t>  is 0, there is no </a:t>
            </a:r>
            <a:r>
              <a:rPr lang="en-US" sz="1800" b="1" dirty="0">
                <a:solidFill>
                  <a:srgbClr val="FF0000"/>
                </a:solidFill>
                <a:latin typeface="+mn-lt"/>
              </a:rPr>
              <a:t>linear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>
                <a:latin typeface="+mn-lt"/>
              </a:rPr>
              <a:t>relationship.</a:t>
            </a:r>
          </a:p>
          <a:p>
            <a:pPr lvl="2"/>
            <a:r>
              <a:rPr lang="en-US" sz="1800" i="1" dirty="0">
                <a:latin typeface="+mn-lt"/>
              </a:rPr>
              <a:t>r</a:t>
            </a:r>
            <a:r>
              <a:rPr lang="en-US" sz="1800" dirty="0">
                <a:latin typeface="+mn-lt"/>
              </a:rPr>
              <a:t>  measures the strength of the </a:t>
            </a:r>
            <a:r>
              <a:rPr lang="en-US" sz="1800" b="1" dirty="0">
                <a:solidFill>
                  <a:srgbClr val="FF0000"/>
                </a:solidFill>
                <a:latin typeface="+mn-lt"/>
              </a:rPr>
              <a:t>linear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>
                <a:latin typeface="+mn-lt"/>
              </a:rPr>
              <a:t>relationship.</a:t>
            </a:r>
          </a:p>
          <a:p>
            <a:pPr lvl="2"/>
            <a:r>
              <a:rPr lang="en-US" sz="1800" dirty="0">
                <a:latin typeface="+mn-lt"/>
              </a:rPr>
              <a:t>If explanatory and response are switched, </a:t>
            </a:r>
            <a:r>
              <a:rPr lang="en-US" sz="1800" i="1" dirty="0">
                <a:latin typeface="+mn-lt"/>
              </a:rPr>
              <a:t>r</a:t>
            </a:r>
            <a:r>
              <a:rPr lang="en-US" sz="1800" dirty="0">
                <a:latin typeface="+mn-lt"/>
              </a:rPr>
              <a:t>  remains the same.</a:t>
            </a:r>
          </a:p>
          <a:p>
            <a:pPr lvl="2"/>
            <a:r>
              <a:rPr lang="en-US" sz="1800" i="1" dirty="0">
                <a:latin typeface="+mn-lt"/>
              </a:rPr>
              <a:t>r</a:t>
            </a:r>
            <a:r>
              <a:rPr lang="en-US" sz="1800" dirty="0">
                <a:latin typeface="+mn-lt"/>
              </a:rPr>
              <a:t>  has no units of measurement associated with it</a:t>
            </a:r>
          </a:p>
          <a:p>
            <a:pPr lvl="2"/>
            <a:r>
              <a:rPr lang="en-US" sz="1800" dirty="0">
                <a:latin typeface="+mn-lt"/>
              </a:rPr>
              <a:t>Scale changes do not affect </a:t>
            </a:r>
            <a:r>
              <a:rPr lang="en-US" sz="1800" i="1" dirty="0">
                <a:latin typeface="+mn-lt"/>
              </a:rPr>
              <a:t>r</a:t>
            </a:r>
          </a:p>
          <a:p>
            <a:r>
              <a:rPr lang="en-US" dirty="0">
                <a:latin typeface="+mn-lt"/>
                <a:hlinkClick r:id="rId2"/>
              </a:rPr>
              <a:t>Correlation Applet</a:t>
            </a:r>
            <a:endParaRPr lang="en-US" sz="2600" dirty="0">
              <a:latin typeface="+mn-lt"/>
            </a:endParaRPr>
          </a:p>
          <a:p>
            <a:pPr lvl="1"/>
            <a:endParaRPr lang="en-US" sz="20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1296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 bldLvl="3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anose="020B0600070205080204" pitchFamily="34" charset="-128"/>
              </a:rPr>
              <a:t>All about variables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382000" cy="5029200"/>
          </a:xfrm>
        </p:spPr>
        <p:txBody>
          <a:bodyPr/>
          <a:lstStyle/>
          <a:p>
            <a:pPr eaLnBrk="1" hangingPunct="1"/>
            <a:r>
              <a:rPr lang="en-US" b="1" dirty="0">
                <a:ea typeface="ＭＳ Ｐゴシック" panose="020B0600070205080204" pitchFamily="34" charset="-128"/>
              </a:rPr>
              <a:t>Variable:</a:t>
            </a:r>
            <a:r>
              <a:rPr lang="en-US" dirty="0">
                <a:ea typeface="ＭＳ Ｐゴシック" panose="020B0600070205080204" pitchFamily="34" charset="-128"/>
              </a:rPr>
              <a:t> Any characteristic or quantity to be measured on units in a study</a:t>
            </a:r>
          </a:p>
          <a:p>
            <a:pPr eaLnBrk="1" hangingPunct="1"/>
            <a:r>
              <a:rPr lang="en-US" b="1" dirty="0">
                <a:ea typeface="ＭＳ Ｐゴシック" panose="020B0600070205080204" pitchFamily="34" charset="-128"/>
              </a:rPr>
              <a:t>Categorical variable:</a:t>
            </a:r>
            <a:r>
              <a:rPr lang="en-US" dirty="0">
                <a:ea typeface="ＭＳ Ｐゴシック" panose="020B0600070205080204" pitchFamily="34" charset="-128"/>
              </a:rPr>
              <a:t> Places a unit into one of several categories</a:t>
            </a:r>
          </a:p>
          <a:p>
            <a:pPr lvl="1" eaLnBrk="1" hangingPunct="1"/>
            <a:r>
              <a:rPr lang="en-US" dirty="0">
                <a:ea typeface="ＭＳ Ｐゴシック" panose="020B0600070205080204" pitchFamily="34" charset="-128"/>
              </a:rPr>
              <a:t>Examples: Gender, race, political party</a:t>
            </a:r>
          </a:p>
          <a:p>
            <a:pPr eaLnBrk="1" hangingPunct="1"/>
            <a:r>
              <a:rPr lang="en-US" b="1" dirty="0">
                <a:ea typeface="ＭＳ Ｐゴシック" panose="020B0600070205080204" pitchFamily="34" charset="-128"/>
              </a:rPr>
              <a:t>Quantitative variable:</a:t>
            </a:r>
            <a:r>
              <a:rPr lang="en-US" dirty="0">
                <a:ea typeface="ＭＳ Ｐゴシック" panose="020B0600070205080204" pitchFamily="34" charset="-128"/>
              </a:rPr>
              <a:t> Takes on numerical values for which arithmetic makes sense</a:t>
            </a:r>
          </a:p>
          <a:p>
            <a:pPr lvl="1" eaLnBrk="1" hangingPunct="1"/>
            <a:r>
              <a:rPr lang="en-US" dirty="0">
                <a:ea typeface="ＭＳ Ｐゴシック" panose="020B0600070205080204" pitchFamily="34" charset="-128"/>
              </a:rPr>
              <a:t>Examples: SAT score, number of siblings, cost of textbooks</a:t>
            </a:r>
            <a:endParaRPr lang="en-US" b="1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b="1" dirty="0" err="1">
                <a:ea typeface="ＭＳ Ｐゴシック" panose="020B0600070205080204" pitchFamily="34" charset="-128"/>
              </a:rPr>
              <a:t>Univariate</a:t>
            </a:r>
            <a:r>
              <a:rPr lang="en-US" dirty="0">
                <a:ea typeface="ＭＳ Ｐゴシック" panose="020B0600070205080204" pitchFamily="34" charset="-128"/>
              </a:rPr>
              <a:t> data has one variable.</a:t>
            </a:r>
          </a:p>
          <a:p>
            <a:pPr eaLnBrk="1" hangingPunct="1"/>
            <a:r>
              <a:rPr lang="en-US" b="1" dirty="0">
                <a:ea typeface="ＭＳ Ｐゴシック" panose="020B0600070205080204" pitchFamily="34" charset="-128"/>
              </a:rPr>
              <a:t>Bivariate</a:t>
            </a:r>
            <a:r>
              <a:rPr lang="en-US" dirty="0">
                <a:ea typeface="ＭＳ Ｐゴシック" panose="020B0600070205080204" pitchFamily="34" charset="-128"/>
              </a:rPr>
              <a:t> data has two variables.</a:t>
            </a:r>
          </a:p>
          <a:p>
            <a:pPr eaLnBrk="1" hangingPunct="1"/>
            <a:r>
              <a:rPr lang="en-US" b="1" dirty="0">
                <a:ea typeface="ＭＳ Ｐゴシック" panose="020B0600070205080204" pitchFamily="34" charset="-128"/>
              </a:rPr>
              <a:t>Multivariate</a:t>
            </a:r>
            <a:r>
              <a:rPr lang="en-US" dirty="0">
                <a:ea typeface="ＭＳ Ｐゴシック" panose="020B0600070205080204" pitchFamily="34" charset="-128"/>
              </a:rPr>
              <a:t> data has three or more variables.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84229"/>
      </p:ext>
    </p:extLst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88" y="379413"/>
            <a:ext cx="5584825" cy="609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A9A949EE-02F8-4E24-B346-EA33FC0EA5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08848"/>
      </p:ext>
    </p:extLst>
  </p:cSld>
  <p:clrMapOvr>
    <a:masterClrMapping/>
  </p:clrMapOvr>
  <p:transition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Times New Roman" panose="02020603050405020304" pitchFamily="18" charset="0"/>
              </a:rPr>
              <a:t>Relationships between </a:t>
            </a:r>
            <a:r>
              <a:rPr lang="en-US" sz="3600" b="1">
                <a:latin typeface="Times New Roman" panose="02020603050405020304" pitchFamily="18" charset="0"/>
              </a:rPr>
              <a:t>2 numeric </a:t>
            </a:r>
            <a:r>
              <a:rPr lang="en-US" sz="3600">
                <a:latin typeface="Times New Roman" panose="02020603050405020304" pitchFamily="18" charset="0"/>
              </a:rPr>
              <a:t>variables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81113"/>
            <a:ext cx="8262938" cy="484505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/>
              <a:t>   It is possible for there to be a strong relationship between two variables and still have </a:t>
            </a:r>
            <a:r>
              <a:rPr lang="en-US" sz="2800" i="1"/>
              <a:t>r </a:t>
            </a:r>
            <a:r>
              <a:rPr lang="en-US" sz="2800" i="1">
                <a:cs typeface="Arial" panose="020B0604020202020204" pitchFamily="34" charset="0"/>
              </a:rPr>
              <a:t>≈ 0</a:t>
            </a:r>
            <a:r>
              <a:rPr lang="en-US" sz="2800"/>
              <a:t>. </a:t>
            </a:r>
          </a:p>
          <a:p>
            <a:pPr>
              <a:buFontTx/>
              <a:buNone/>
            </a:pPr>
            <a:r>
              <a:rPr lang="en-US" sz="2800"/>
              <a:t>EX.</a:t>
            </a:r>
          </a:p>
          <a:p>
            <a:pPr>
              <a:buFontTx/>
              <a:buNone/>
            </a:pPr>
            <a:endParaRPr lang="en-US" sz="2800"/>
          </a:p>
          <a:p>
            <a:pPr>
              <a:buFontTx/>
              <a:buNone/>
            </a:pPr>
            <a:r>
              <a:rPr lang="en-US" sz="2800"/>
              <a:t> </a:t>
            </a:r>
          </a:p>
        </p:txBody>
      </p:sp>
      <p:pic>
        <p:nvPicPr>
          <p:cNvPr id="68615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9725" y="2413000"/>
            <a:ext cx="5443538" cy="4002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33813"/>
      </p:ext>
    </p:extLst>
  </p:cSld>
  <p:clrMapOvr>
    <a:masterClrMapping/>
  </p:clrMapOvr>
  <p:transition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Let’s Make a Deal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  <a:hlinkClick r:id="rId2"/>
              </a:rPr>
              <a:t>Let’s Make a Deal (Monty Hall problem)</a:t>
            </a:r>
            <a:endParaRPr lang="en-US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dirty="0">
                <a:ea typeface="ＭＳ Ｐゴシック" panose="020B0600070205080204" pitchFamily="34" charset="-128"/>
                <a:hlinkClick r:id="rId3"/>
              </a:rPr>
              <a:t>http://en.wikipedia.org/wiki/Monty_Hall_problem</a:t>
            </a:r>
            <a:endParaRPr 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This is motivation to study  probability.</a:t>
            </a:r>
          </a:p>
          <a:p>
            <a:pPr eaLnBrk="1" hangingPunct="1">
              <a:buFontTx/>
              <a:buNone/>
            </a:pPr>
            <a:endParaRPr 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Should you switch or should you stay with your original choice?</a:t>
            </a:r>
          </a:p>
        </p:txBody>
      </p:sp>
      <p:pic>
        <p:nvPicPr>
          <p:cNvPr id="94212" name="Picture 4" descr="http://upload.wikimedia.org/wikipedia/commons/thumb/3/3f/Monty_open_door.svg/220px-Monty_open_door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19400"/>
            <a:ext cx="20955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06701"/>
      </p:ext>
    </p:extLst>
  </p:cSld>
  <p:clrMapOvr>
    <a:masterClrMapping/>
  </p:clrMapOvr>
  <p:transition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Birthday Paradox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What’s the chances that two people in our class have the same birthday? 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6" name="Picture 2" descr="http://gdtr.files.wordpress.com/2013/01/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888" y="2558549"/>
            <a:ext cx="4589312" cy="372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332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/>
              <a:t>Examples:</a:t>
            </a:r>
          </a:p>
          <a:p>
            <a:pPr>
              <a:buFontTx/>
              <a:buNone/>
            </a:pPr>
            <a:r>
              <a:rPr lang="en-US" sz="2400" dirty="0"/>
              <a:t>				Numeric</a:t>
            </a:r>
          </a:p>
          <a:p>
            <a:pPr>
              <a:buFontTx/>
              <a:buNone/>
            </a:pPr>
            <a:r>
              <a:rPr lang="en-US" sz="2400" dirty="0"/>
              <a:t>Variable	Discrete	Continuous	Categorical</a:t>
            </a:r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r>
              <a:rPr lang="en-US" sz="1800" dirty="0"/>
              <a:t>Length				           </a:t>
            </a:r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r>
              <a:rPr lang="en-US" sz="1800" dirty="0"/>
              <a:t>Hours Enrolled              </a:t>
            </a:r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r>
              <a:rPr lang="en-US" sz="1800" dirty="0"/>
              <a:t>Major</a:t>
            </a:r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r>
              <a:rPr lang="en-US" sz="1800" dirty="0"/>
              <a:t>Zip Code</a:t>
            </a:r>
          </a:p>
        </p:txBody>
      </p:sp>
      <p:sp>
        <p:nvSpPr>
          <p:cNvPr id="130058" name="Rectangle 10"/>
          <p:cNvSpPr>
            <a:spLocks noChangeArrowheads="1"/>
          </p:cNvSpPr>
          <p:nvPr/>
        </p:nvSpPr>
        <p:spPr bwMode="auto">
          <a:xfrm>
            <a:off x="6858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rgbClr val="003366"/>
                </a:solidFill>
                <a:latin typeface="+mn-lt"/>
              </a:rPr>
              <a:t>Examples: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3366"/>
                </a:solidFill>
                <a:latin typeface="+mn-lt"/>
              </a:rPr>
              <a:t>				Numeric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3366"/>
                </a:solidFill>
                <a:latin typeface="+mn-lt"/>
              </a:rPr>
              <a:t>Variable	Discrete	Continuous	Categorical</a:t>
            </a:r>
          </a:p>
          <a:p>
            <a:pPr>
              <a:buFontTx/>
              <a:buNone/>
            </a:pPr>
            <a:endParaRPr lang="en-US" sz="1800" dirty="0">
              <a:solidFill>
                <a:srgbClr val="003366"/>
              </a:solidFill>
              <a:latin typeface="+mn-lt"/>
            </a:endParaRPr>
          </a:p>
          <a:p>
            <a:pPr>
              <a:buFontTx/>
              <a:buNone/>
            </a:pPr>
            <a:r>
              <a:rPr lang="en-US" sz="1800" dirty="0">
                <a:solidFill>
                  <a:srgbClr val="003366"/>
                </a:solidFill>
                <a:latin typeface="+mn-lt"/>
              </a:rPr>
              <a:t>Length				           </a:t>
            </a:r>
            <a:r>
              <a:rPr lang="en-US" sz="1800" dirty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X</a:t>
            </a:r>
          </a:p>
          <a:p>
            <a:pPr>
              <a:buFontTx/>
              <a:buNone/>
            </a:pPr>
            <a:endParaRPr lang="en-US" sz="1800" dirty="0">
              <a:solidFill>
                <a:srgbClr val="003366"/>
              </a:solidFill>
              <a:latin typeface="+mn-lt"/>
            </a:endParaRPr>
          </a:p>
          <a:p>
            <a:pPr>
              <a:buFontTx/>
              <a:buNone/>
            </a:pPr>
            <a:r>
              <a:rPr lang="en-US" sz="1800" dirty="0">
                <a:solidFill>
                  <a:srgbClr val="003366"/>
                </a:solidFill>
                <a:latin typeface="+mn-lt"/>
              </a:rPr>
              <a:t>Hours Enrolled              X</a:t>
            </a:r>
          </a:p>
          <a:p>
            <a:pPr>
              <a:buFontTx/>
              <a:buNone/>
            </a:pPr>
            <a:endParaRPr lang="en-US" sz="1800" dirty="0">
              <a:solidFill>
                <a:srgbClr val="003366"/>
              </a:solidFill>
              <a:latin typeface="+mn-lt"/>
            </a:endParaRPr>
          </a:p>
          <a:p>
            <a:pPr>
              <a:buFontTx/>
              <a:buNone/>
            </a:pPr>
            <a:r>
              <a:rPr lang="en-US" sz="1800" dirty="0">
                <a:solidFill>
                  <a:srgbClr val="003366"/>
                </a:solidFill>
                <a:latin typeface="+mn-lt"/>
              </a:rPr>
              <a:t>Major							X</a:t>
            </a:r>
          </a:p>
          <a:p>
            <a:pPr>
              <a:buFontTx/>
              <a:buNone/>
            </a:pPr>
            <a:endParaRPr lang="en-US" sz="1800" dirty="0">
              <a:solidFill>
                <a:srgbClr val="003366"/>
              </a:solidFill>
              <a:latin typeface="+mn-lt"/>
            </a:endParaRPr>
          </a:p>
          <a:p>
            <a:pPr>
              <a:buFontTx/>
              <a:buNone/>
            </a:pPr>
            <a:r>
              <a:rPr lang="en-US" sz="1800" dirty="0">
                <a:solidFill>
                  <a:srgbClr val="003366"/>
                </a:solidFill>
                <a:latin typeface="+mn-lt"/>
              </a:rPr>
              <a:t>Zip Code							X</a:t>
            </a: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</a:t>
            </a:r>
          </a:p>
        </p:txBody>
      </p:sp>
      <p:sp>
        <p:nvSpPr>
          <p:cNvPr id="130052" name="Line 4"/>
          <p:cNvSpPr>
            <a:spLocks noChangeShapeType="1"/>
          </p:cNvSpPr>
          <p:nvPr/>
        </p:nvSpPr>
        <p:spPr bwMode="auto">
          <a:xfrm>
            <a:off x="2590800" y="28194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>
            <a:off x="63246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>
            <a:off x="762000" y="2845526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785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2486025" y="4759325"/>
            <a:ext cx="1841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800">
                <a:latin typeface="Arial" panose="020B0604020202020204" pitchFamily="34" charset="0"/>
              </a:rPr>
              <a:t/>
            </a:r>
            <a:br>
              <a:rPr lang="en-US" sz="1800">
                <a:latin typeface="Arial" panose="020B0604020202020204" pitchFamily="34" charset="0"/>
              </a:rPr>
            </a:br>
            <a:r>
              <a:rPr lang="en-US" sz="1800">
                <a:latin typeface="Arial" panose="020B0604020202020204" pitchFamily="34" charset="0"/>
              </a:rPr>
              <a:t/>
            </a:r>
            <a:br>
              <a:rPr lang="en-US" sz="1800">
                <a:latin typeface="Arial" panose="020B0604020202020204" pitchFamily="34" charset="0"/>
              </a:rPr>
            </a:b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Australian Institute of Sport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447800"/>
            <a:ext cx="4343400" cy="4495800"/>
          </a:xfrm>
        </p:spPr>
        <p:txBody>
          <a:bodyPr/>
          <a:lstStyle/>
          <a:p>
            <a:r>
              <a:rPr lang="en-US" b="1" dirty="0"/>
              <a:t>Description</a:t>
            </a:r>
          </a:p>
          <a:p>
            <a:pPr lvl="1"/>
            <a:r>
              <a:rPr lang="en-US" dirty="0"/>
              <a:t>Data on 102 male and 100 female athletes collected at the Australian Institute of Sport, courtesy of Richard Telford and Ross Cunningham. </a:t>
            </a:r>
          </a:p>
          <a:p>
            <a:pPr lvl="1"/>
            <a:endParaRPr lang="en-US" dirty="0"/>
          </a:p>
          <a:p>
            <a:r>
              <a:rPr lang="en-US" b="1" dirty="0"/>
              <a:t>Source</a:t>
            </a:r>
          </a:p>
          <a:p>
            <a:pPr lvl="1"/>
            <a:r>
              <a:rPr lang="en-US" dirty="0"/>
              <a:t>Cook and Weisberg (1994), </a:t>
            </a:r>
            <a:r>
              <a:rPr lang="en-US" i="1" dirty="0"/>
              <a:t>An Introduction to Regression Graphics</a:t>
            </a:r>
            <a:r>
              <a:rPr lang="en-US" dirty="0"/>
              <a:t>. John Wiley &amp; Sons, New York. </a:t>
            </a:r>
          </a:p>
          <a:p>
            <a:endParaRPr lang="en-US" dirty="0"/>
          </a:p>
        </p:txBody>
      </p:sp>
      <p:graphicFrame>
        <p:nvGraphicFramePr>
          <p:cNvPr id="14" name="Content Placeholder 3"/>
          <p:cNvGraphicFramePr>
            <a:graphicFrameLocks/>
          </p:cNvGraphicFramePr>
          <p:nvPr>
            <p:extLst/>
          </p:nvPr>
        </p:nvGraphicFramePr>
        <p:xfrm>
          <a:off x="5468664" y="1993284"/>
          <a:ext cx="2913336" cy="3645516"/>
        </p:xfrm>
        <a:graphic>
          <a:graphicData uri="http://schemas.openxmlformats.org/drawingml/2006/table">
            <a:tbl>
              <a:tblPr/>
              <a:tblGrid>
                <a:gridCol w="703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197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Variable</a:t>
                      </a:r>
                    </a:p>
                  </a:txBody>
                  <a:tcPr marL="77514" marR="77514" marT="38757" marB="38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Description</a:t>
                      </a:r>
                    </a:p>
                  </a:txBody>
                  <a:tcPr marL="77514" marR="77514" marT="38757" marB="38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97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sex</a:t>
                      </a:r>
                    </a:p>
                  </a:txBody>
                  <a:tcPr marL="77514" marR="77514" marT="38757" marB="38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sex</a:t>
                      </a:r>
                    </a:p>
                  </a:txBody>
                  <a:tcPr marL="77514" marR="77514" marT="38757" marB="38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85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sport</a:t>
                      </a:r>
                    </a:p>
                  </a:txBody>
                  <a:tcPr marL="77514" marR="77514" marT="38757" marB="38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sport </a:t>
                      </a:r>
                    </a:p>
                  </a:txBody>
                  <a:tcPr marL="77514" marR="77514" marT="38757" marB="38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85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rcc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L="77514" marR="77514" marT="38757" marB="38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red cell count </a:t>
                      </a:r>
                    </a:p>
                  </a:txBody>
                  <a:tcPr marL="77514" marR="77514" marT="38757" marB="38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485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wcc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L="77514" marR="77514" marT="38757" marB="38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white cell count </a:t>
                      </a:r>
                    </a:p>
                  </a:txBody>
                  <a:tcPr marL="77514" marR="77514" marT="38757" marB="38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485"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Hc </a:t>
                      </a:r>
                    </a:p>
                  </a:txBody>
                  <a:tcPr marL="77514" marR="77514" marT="38757" marB="38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Hematocrit </a:t>
                      </a:r>
                    </a:p>
                  </a:txBody>
                  <a:tcPr marL="77514" marR="77514" marT="38757" marB="38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485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Hg </a:t>
                      </a:r>
                    </a:p>
                  </a:txBody>
                  <a:tcPr marL="77514" marR="77514" marT="38757" marB="38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Hemoglobin </a:t>
                      </a:r>
                    </a:p>
                  </a:txBody>
                  <a:tcPr marL="77514" marR="77514" marT="38757" marB="38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715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Fe </a:t>
                      </a:r>
                    </a:p>
                  </a:txBody>
                  <a:tcPr marL="77514" marR="77514" marT="38757" marB="38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plasma ferritin concentration </a:t>
                      </a:r>
                    </a:p>
                  </a:txBody>
                  <a:tcPr marL="77514" marR="77514" marT="38757" marB="38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5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bmi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L="77514" marR="77514" marT="38757" marB="38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body mass index, weight/(height)</a:t>
                      </a:r>
                    </a:p>
                  </a:txBody>
                  <a:tcPr marL="77514" marR="77514" marT="38757" marB="38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485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ssf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L="77514" marR="77514" marT="38757" marB="38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sum of skin folds </a:t>
                      </a:r>
                    </a:p>
                  </a:txBody>
                  <a:tcPr marL="77514" marR="77514" marT="38757" marB="38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773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Bfat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L="77514" marR="77514" marT="38757" marB="38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body fat percentage </a:t>
                      </a:r>
                    </a:p>
                  </a:txBody>
                  <a:tcPr marL="77514" marR="77514" marT="38757" marB="38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4485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lbm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L="77514" marR="77514" marT="38757" marB="38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lean body mass </a:t>
                      </a:r>
                    </a:p>
                  </a:txBody>
                  <a:tcPr marL="77514" marR="77514" marT="38757" marB="38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4485"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Ht </a:t>
                      </a:r>
                    </a:p>
                  </a:txBody>
                  <a:tcPr marL="77514" marR="77514" marT="38757" marB="38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height (cm) </a:t>
                      </a:r>
                    </a:p>
                  </a:txBody>
                  <a:tcPr marL="77514" marR="77514" marT="38757" marB="38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4485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Wt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L="77514" marR="77514" marT="38757" marB="38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weight (Kg) </a:t>
                      </a:r>
                    </a:p>
                  </a:txBody>
                  <a:tcPr marL="77514" marR="77514" marT="38757" marB="38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48400" y="1463040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AIS.mjp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8998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sz="2900" dirty="0">
                <a:ea typeface="ＭＳ Ｐゴシック" panose="020B0600070205080204" pitchFamily="34" charset="-128"/>
              </a:rPr>
              <a:t>Summarizing a single </a:t>
            </a:r>
            <a:br>
              <a:rPr lang="en-US" sz="2900" dirty="0">
                <a:ea typeface="ＭＳ Ｐゴシック" panose="020B0600070205080204" pitchFamily="34" charset="-128"/>
              </a:rPr>
            </a:br>
            <a:r>
              <a:rPr lang="en-US" sz="2900" dirty="0">
                <a:ea typeface="ＭＳ Ｐゴシック" panose="020B0600070205080204" pitchFamily="34" charset="-128"/>
              </a:rPr>
              <a:t>categorical variable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8686800" cy="2209800"/>
          </a:xfrm>
        </p:spPr>
        <p:txBody>
          <a:bodyPr/>
          <a:lstStyle/>
          <a:p>
            <a:pPr eaLnBrk="1" hangingPunct="1"/>
            <a:r>
              <a:rPr lang="en-US" sz="2200" b="1" dirty="0">
                <a:ea typeface="ＭＳ Ｐゴシック" panose="020B0600070205080204" pitchFamily="34" charset="-128"/>
              </a:rPr>
              <a:t>Frequency</a:t>
            </a:r>
            <a:r>
              <a:rPr lang="en-US" sz="2200" dirty="0">
                <a:ea typeface="ＭＳ Ｐゴシック" panose="020B0600070205080204" pitchFamily="34" charset="-128"/>
              </a:rPr>
              <a:t> (Count) - number of times the value occurs in the data</a:t>
            </a:r>
          </a:p>
          <a:p>
            <a:pPr eaLnBrk="1" hangingPunct="1"/>
            <a:r>
              <a:rPr lang="en-US" sz="2200" b="1" dirty="0">
                <a:ea typeface="ＭＳ Ｐゴシック" panose="020B0600070205080204" pitchFamily="34" charset="-128"/>
              </a:rPr>
              <a:t>Relative frequency</a:t>
            </a:r>
            <a:r>
              <a:rPr lang="en-US" sz="2200" dirty="0">
                <a:ea typeface="ＭＳ Ｐゴシック" panose="020B0600070205080204" pitchFamily="34" charset="-128"/>
              </a:rPr>
              <a:t> (Percent) - proportion of the data with the value</a:t>
            </a:r>
          </a:p>
          <a:p>
            <a:pPr eaLnBrk="1" hangingPunct="1"/>
            <a:r>
              <a:rPr lang="en-US" sz="2200" b="1" dirty="0">
                <a:ea typeface="ＭＳ Ｐゴシック" panose="020B0600070205080204" pitchFamily="34" charset="-128"/>
              </a:rPr>
              <a:t>Cumulative Frequency</a:t>
            </a:r>
          </a:p>
          <a:p>
            <a:pPr eaLnBrk="1" hangingPunct="1"/>
            <a:r>
              <a:rPr lang="en-US" sz="2200" b="1" dirty="0">
                <a:ea typeface="ＭＳ Ｐゴシック" panose="020B0600070205080204" pitchFamily="34" charset="-128"/>
              </a:rPr>
              <a:t>Cumulative Relative Frequency</a:t>
            </a:r>
          </a:p>
          <a:p>
            <a:pPr eaLnBrk="1" hangingPunct="1"/>
            <a:r>
              <a:rPr lang="en-US" sz="2200" b="1" dirty="0" err="1">
                <a:ea typeface="ＭＳ Ｐゴシック" panose="020B0600070205080204" pitchFamily="34" charset="-128"/>
              </a:rPr>
              <a:t>ais.mjp</a:t>
            </a:r>
            <a:r>
              <a:rPr lang="en-US" sz="2200" b="1" dirty="0">
                <a:ea typeface="ＭＳ Ｐゴシック" panose="020B0600070205080204" pitchFamily="34" charset="-128"/>
              </a:rPr>
              <a:t> (D2L/Content/Datasets)</a:t>
            </a:r>
          </a:p>
          <a:p>
            <a:pPr eaLnBrk="1" hangingPunct="1"/>
            <a:endParaRPr lang="en-US" sz="2200" b="1" dirty="0">
              <a:ea typeface="ＭＳ Ｐゴシック" panose="020B0600070205080204" pitchFamily="34" charset="-128"/>
            </a:endParaRP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486025" y="4759325"/>
            <a:ext cx="1841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800">
                <a:latin typeface="Arial" panose="020B0604020202020204" pitchFamily="34" charset="0"/>
              </a:rPr>
              <a:t/>
            </a:r>
            <a:br>
              <a:rPr lang="en-US" sz="1800">
                <a:latin typeface="Arial" panose="020B0604020202020204" pitchFamily="34" charset="0"/>
              </a:rPr>
            </a:br>
            <a:r>
              <a:rPr lang="en-US" sz="1800">
                <a:latin typeface="Arial" panose="020B0604020202020204" pitchFamily="34" charset="0"/>
              </a:rPr>
              <a:t/>
            </a:r>
            <a:br>
              <a:rPr lang="en-US" sz="1800">
                <a:latin typeface="Arial" panose="020B0604020202020204" pitchFamily="34" charset="0"/>
              </a:rPr>
            </a:br>
            <a:endParaRPr lang="en-US" sz="1800"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676400"/>
            <a:ext cx="3657600" cy="24670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4267200"/>
            <a:ext cx="3657600" cy="24670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825" y="3009900"/>
            <a:ext cx="2943225" cy="35433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8754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Consider the </a:t>
            </a:r>
            <a:r>
              <a:rPr lang="en-US" b="1" dirty="0">
                <a:ea typeface="ＭＳ Ｐゴシック" panose="020B0600070205080204" pitchFamily="34" charset="-128"/>
                <a:hlinkClick r:id="rId2"/>
              </a:rPr>
              <a:t>AIS data</a:t>
            </a:r>
            <a:r>
              <a:rPr lang="en-US" dirty="0">
                <a:ea typeface="ＭＳ Ｐゴシック" panose="020B0600070205080204" pitchFamily="34" charset="-128"/>
              </a:rPr>
              <a:t> which contains 202 </a:t>
            </a:r>
            <a:r>
              <a:rPr lang="en-US" dirty="0"/>
              <a:t>athletes</a:t>
            </a:r>
            <a:r>
              <a:rPr lang="en-US" dirty="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endParaRPr 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What is a </a:t>
            </a:r>
            <a:r>
              <a:rPr 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typical</a:t>
            </a:r>
            <a:r>
              <a:rPr 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800" dirty="0"/>
              <a:t>height of athletes</a:t>
            </a:r>
            <a:r>
              <a:rPr lang="en-US" dirty="0">
                <a:ea typeface="ＭＳ Ｐゴシック" panose="020B0600070205080204" pitchFamily="34" charset="-128"/>
              </a:rPr>
              <a:t>?</a:t>
            </a:r>
          </a:p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How much </a:t>
            </a:r>
            <a:r>
              <a:rPr 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spread</a:t>
            </a:r>
            <a:r>
              <a:rPr 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ea typeface="ＭＳ Ｐゴシック" panose="020B0600070205080204" pitchFamily="34" charset="-128"/>
              </a:rPr>
              <a:t>is there in their Body fats?</a:t>
            </a:r>
          </a:p>
          <a:p>
            <a:pPr eaLnBrk="1" hangingPunct="1"/>
            <a:endParaRPr 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Typical</a:t>
            </a:r>
            <a:r>
              <a:rPr 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ea typeface="ＭＳ Ｐゴシック" panose="020B0600070205080204" pitchFamily="34" charset="-128"/>
              </a:rPr>
              <a:t>is generally characterized by the </a:t>
            </a:r>
            <a:r>
              <a:rPr lang="en-US" b="1" dirty="0">
                <a:ea typeface="ＭＳ Ｐゴシック" panose="020B0600070205080204" pitchFamily="34" charset="-128"/>
              </a:rPr>
              <a:t>center</a:t>
            </a:r>
            <a:r>
              <a:rPr lang="en-US" dirty="0">
                <a:ea typeface="ＭＳ Ｐゴシック" panose="020B0600070205080204" pitchFamily="34" charset="-128"/>
              </a:rPr>
              <a:t> of the data</a:t>
            </a:r>
          </a:p>
          <a:p>
            <a:pPr eaLnBrk="1" hangingPunct="1"/>
            <a:endParaRPr 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Spread</a:t>
            </a:r>
            <a:r>
              <a:rPr 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ea typeface="ＭＳ Ｐゴシック" panose="020B0600070205080204" pitchFamily="34" charset="-128"/>
              </a:rPr>
              <a:t>is generally reported as an interval containing most of the data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53340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 cap="all" baseline="0">
                <a:solidFill>
                  <a:srgbClr val="003366"/>
                </a:solidFill>
                <a:latin typeface="Baskerville Old Face" panose="02020602080505020303" pitchFamily="18" charset="0"/>
                <a:ea typeface="ＭＳ Ｐゴシック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800000"/>
                </a:solidFill>
                <a:latin typeface="Book Antiqua" charset="0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800000"/>
                </a:solidFill>
                <a:latin typeface="Book Antiqua" charset="0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800000"/>
                </a:solidFill>
                <a:latin typeface="Book Antiqua" charset="0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800000"/>
                </a:solidFill>
                <a:latin typeface="Book Antiqua" charset="0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800000"/>
                </a:solidFill>
                <a:latin typeface="Book Antiqu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800000"/>
                </a:solidFill>
                <a:latin typeface="Book Antiqu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800000"/>
                </a:solidFill>
                <a:latin typeface="Book Antiqu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800000"/>
                </a:solidFill>
                <a:latin typeface="Book Antiqua" charset="0"/>
              </a:defRPr>
            </a:lvl9pPr>
          </a:lstStyle>
          <a:p>
            <a:pPr eaLnBrk="1" hangingPunct="1"/>
            <a:r>
              <a:rPr lang="en-US" kern="0" dirty="0">
                <a:ea typeface="ＭＳ Ｐゴシック" panose="020B0600070205080204" pitchFamily="34" charset="-128"/>
              </a:rPr>
              <a:t>Analyzing a single quantitative variable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39186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anose="020B0600070205080204" pitchFamily="34" charset="-128"/>
              </a:rPr>
              <a:t>Histograms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763000" cy="51816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Histogram</a:t>
            </a:r>
            <a:r>
              <a:rPr 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ea typeface="ＭＳ Ｐゴシック" panose="020B0600070205080204" pitchFamily="34" charset="-128"/>
              </a:rPr>
              <a:t>- bar graph of binned data where the height of the bar above each bin denotes the frequency (relative frequency) of values in the bin </a:t>
            </a:r>
          </a:p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Typical concentration? </a:t>
            </a:r>
          </a:p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Spread?</a:t>
            </a:r>
          </a:p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Roughly how many athletes are shorter than 180 cm?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3733800"/>
            <a:ext cx="4286422" cy="28912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3733800"/>
            <a:ext cx="4286422" cy="289124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62154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762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Describing the shape of </a:t>
            </a:r>
            <a:br>
              <a:rPr lang="en-US" dirty="0">
                <a:ea typeface="ＭＳ Ｐゴシック" panose="020B0600070205080204" pitchFamily="34" charset="-128"/>
              </a:rPr>
            </a:br>
            <a:r>
              <a:rPr lang="en-US" dirty="0">
                <a:ea typeface="ＭＳ Ｐゴシック" panose="020B0600070205080204" pitchFamily="34" charset="-128"/>
              </a:rPr>
              <a:t>quantitative data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7772400" cy="50292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Symmetric</a:t>
            </a:r>
            <a:r>
              <a:rPr 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ea typeface="ＭＳ Ｐゴシック" panose="020B0600070205080204" pitchFamily="34" charset="-128"/>
              </a:rPr>
              <a:t>data has roughly the same mirror image on each side of a center value. </a:t>
            </a:r>
          </a:p>
          <a:p>
            <a:pPr eaLnBrk="1" hangingPunct="1"/>
            <a:r>
              <a:rPr 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Skewed</a:t>
            </a:r>
            <a:r>
              <a:rPr 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ea typeface="ＭＳ Ｐゴシック" panose="020B0600070205080204" pitchFamily="34" charset="-128"/>
              </a:rPr>
              <a:t>data has one side (either </a:t>
            </a:r>
            <a:r>
              <a:rPr 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right</a:t>
            </a:r>
            <a:r>
              <a:rPr 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ea typeface="ＭＳ Ｐゴシック" panose="020B0600070205080204" pitchFamily="34" charset="-128"/>
              </a:rPr>
              <a:t>or </a:t>
            </a:r>
            <a:r>
              <a:rPr 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left</a:t>
            </a:r>
            <a:r>
              <a:rPr lang="en-US" dirty="0">
                <a:ea typeface="ＭＳ Ｐゴシック" panose="020B0600070205080204" pitchFamily="34" charset="-128"/>
              </a:rPr>
              <a:t>) which is much longer than the other relative to the </a:t>
            </a:r>
            <a:r>
              <a:rPr 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mode</a:t>
            </a:r>
            <a:r>
              <a:rPr 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ea typeface="ＭＳ Ｐゴシック" panose="020B0600070205080204" pitchFamily="34" charset="-128"/>
              </a:rPr>
              <a:t>(peak value).</a:t>
            </a:r>
          </a:p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The above definitions are most useful when describing data with a single mode.</a:t>
            </a:r>
          </a:p>
          <a:p>
            <a:pPr eaLnBrk="1" hangingPunct="1"/>
            <a:r>
              <a:rPr 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Multimodal</a:t>
            </a:r>
            <a:r>
              <a:rPr 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ea typeface="ＭＳ Ｐゴシック" panose="020B0600070205080204" pitchFamily="34" charset="-128"/>
              </a:rPr>
              <a:t>data has more than one mode.</a:t>
            </a:r>
          </a:p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Beware of </a:t>
            </a:r>
            <a:r>
              <a:rPr 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outliers</a:t>
            </a:r>
            <a:r>
              <a:rPr 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ea typeface="ＭＳ Ｐゴシック" panose="020B0600070205080204" pitchFamily="34" charset="-128"/>
              </a:rPr>
              <a:t>when describing shape.</a:t>
            </a:r>
          </a:p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Shape of the AIS Data</a:t>
            </a:r>
            <a:r>
              <a:rPr lang="en-US" b="1" dirty="0">
                <a:ea typeface="ＭＳ Ｐゴシック" panose="020B0600070205080204" pitchFamily="34" charset="-128"/>
              </a:rPr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14095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CLSC_Overview">
  <a:themeElements>
    <a:clrScheme name="CLSC_Overview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3333FF"/>
      </a:folHlink>
    </a:clrScheme>
    <a:fontScheme name="MU">
      <a:majorFont>
        <a:latin typeface="Baskerville Old Face"/>
        <a:ea typeface=""/>
        <a:cs typeface=""/>
      </a:majorFont>
      <a:minorFont>
        <a:latin typeface="Franklin Gothic Demi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LSC_Overview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SC_Overview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5193</TotalTime>
  <Words>1992</Words>
  <Application>Microsoft Office PowerPoint</Application>
  <PresentationFormat>On-screen Show (4:3)</PresentationFormat>
  <Paragraphs>341</Paragraphs>
  <Slides>33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ＭＳ Ｐゴシック</vt:lpstr>
      <vt:lpstr>Arial</vt:lpstr>
      <vt:lpstr>Baskerville Old Face</vt:lpstr>
      <vt:lpstr>Book Antiqua</vt:lpstr>
      <vt:lpstr>Cambria Math</vt:lpstr>
      <vt:lpstr>Courier New</vt:lpstr>
      <vt:lpstr>Franklin Gothic Demi Cond</vt:lpstr>
      <vt:lpstr>Times New Roman</vt:lpstr>
      <vt:lpstr>CLSC_Overview</vt:lpstr>
      <vt:lpstr>Graph</vt:lpstr>
      <vt:lpstr>Equation</vt:lpstr>
      <vt:lpstr>Bitmap Image</vt:lpstr>
      <vt:lpstr>PowerPoint Presentation</vt:lpstr>
      <vt:lpstr>Topic 2 - Chapter 3</vt:lpstr>
      <vt:lpstr>All about variables</vt:lpstr>
      <vt:lpstr>Types of Variables</vt:lpstr>
      <vt:lpstr> Australian Institute of Sport data</vt:lpstr>
      <vt:lpstr>Summarizing a single  categorical variable</vt:lpstr>
      <vt:lpstr>PowerPoint Presentation</vt:lpstr>
      <vt:lpstr>Histograms</vt:lpstr>
      <vt:lpstr>Describing the shape of  quantitative data</vt:lpstr>
      <vt:lpstr>Describing the shape (CONT…)</vt:lpstr>
      <vt:lpstr>Stem and leaf plots</vt:lpstr>
      <vt:lpstr>Histograms vs. Stem and leaf plots</vt:lpstr>
      <vt:lpstr>Summary statistics for quantitative data</vt:lpstr>
      <vt:lpstr>Summary statistics for  quantitative data</vt:lpstr>
      <vt:lpstr> Example on how to calculate the variance</vt:lpstr>
      <vt:lpstr>Summary statistics for quantitative data</vt:lpstr>
      <vt:lpstr>Box Plot</vt:lpstr>
      <vt:lpstr>Box Plot (Cont…)</vt:lpstr>
      <vt:lpstr>1.5*IQR Criterion Example</vt:lpstr>
      <vt:lpstr>1.5*IQR Criterion Example</vt:lpstr>
      <vt:lpstr> Side-by-Side Box plot</vt:lpstr>
      <vt:lpstr>Comparing Histograms and  Corresponding Boxplots</vt:lpstr>
      <vt:lpstr>Empirical Rule (The 68-95-99.7 Rule)</vt:lpstr>
      <vt:lpstr> Comparing measures of center and spread</vt:lpstr>
      <vt:lpstr>Relationships Between 2 Numeric Variables</vt:lpstr>
      <vt:lpstr>PowerPoint Presentation</vt:lpstr>
      <vt:lpstr>Relationships between 2 numeric variables</vt:lpstr>
      <vt:lpstr>Example for Correlation</vt:lpstr>
      <vt:lpstr>Relationships between 2 numeric variables</vt:lpstr>
      <vt:lpstr>PowerPoint Presentation</vt:lpstr>
      <vt:lpstr>Relationships between 2 numeric variables</vt:lpstr>
      <vt:lpstr>Let’s Make a Deal</vt:lpstr>
      <vt:lpstr>Birthday Paradox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Department of Statistics</dc:creator>
  <cp:lastModifiedBy>Mehdi Maadooliat</cp:lastModifiedBy>
  <cp:revision>150</cp:revision>
  <dcterms:created xsi:type="dcterms:W3CDTF">2006-07-17T20:20:48Z</dcterms:created>
  <dcterms:modified xsi:type="dcterms:W3CDTF">2021-10-20T21:23:03Z</dcterms:modified>
</cp:coreProperties>
</file>