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314" r:id="rId2"/>
    <p:sldId id="353" r:id="rId3"/>
    <p:sldId id="364" r:id="rId4"/>
    <p:sldId id="365" r:id="rId5"/>
    <p:sldId id="355" r:id="rId6"/>
    <p:sldId id="356" r:id="rId7"/>
    <p:sldId id="357" r:id="rId8"/>
    <p:sldId id="358" r:id="rId9"/>
    <p:sldId id="366" r:id="rId10"/>
    <p:sldId id="367" r:id="rId11"/>
    <p:sldId id="359" r:id="rId12"/>
    <p:sldId id="360" r:id="rId13"/>
    <p:sldId id="361" r:id="rId14"/>
    <p:sldId id="368" r:id="rId15"/>
    <p:sldId id="369" r:id="rId16"/>
    <p:sldId id="354" r:id="rId17"/>
    <p:sldId id="370" r:id="rId18"/>
    <p:sldId id="362" r:id="rId19"/>
    <p:sldId id="363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7" r:id="rId30"/>
    <p:sldId id="382" r:id="rId31"/>
    <p:sldId id="383" r:id="rId32"/>
    <p:sldId id="384" r:id="rId33"/>
    <p:sldId id="385" r:id="rId34"/>
    <p:sldId id="386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>
      <p:cViewPr varScale="1">
        <p:scale>
          <a:sx n="109" d="100"/>
          <a:sy n="109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142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79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6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75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 smtClean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  <a:endParaRPr lang="en-US" sz="3600" b="1" dirty="0">
              <a:solidFill>
                <a:srgbClr val="003366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  <a:endParaRPr lang="en-US" b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mehdi-m.shinyapps.io/Distribution-Calculator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mehdi-m.shinyapps.io/Distribution-Calculator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mehdi-m.shinyapps.io/Distribution-Calculator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dge.org/3rd_culture/gigerenzer03/gigerenzer_print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s://mehdi-m.shinyapps.io/Distribution-Calculator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mehdi-m.shinyapps.io/Distribution-Calculator/" TargetMode="External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mehdi-m.shinyapps.io/Distribution-Calculator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hdi-m.shinyapps.io/Distribution-Calculator/" TargetMode="External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digitalfirst.bfwpub.com/stats_applet/stats_applet_10_prob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hyperlink" Target="http://www.stat.ucla.edu/~vlew/stat11/lectures/venn/venn.html" TargetMode="Externa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267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Chapter 4 (Part A)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 rainy weekend?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0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28600" y="1600200"/>
                <a:ext cx="8686800" cy="2286000"/>
              </a:xfrm>
            </p:spPr>
            <p:txBody>
              <a:bodyPr/>
              <a:lstStyle/>
              <a:p>
                <a:pPr eaLnBrk="1" hangingPunct="1"/>
                <a:r>
                  <a:rPr lang="en-US" sz="2000" dirty="0" smtClean="0"/>
                  <a:t>Recall the TV weather forecaster who announced that if the probability of rain on Saturday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sz="2000" dirty="0" smtClean="0"/>
                  <a:t> and the probability of rain on Sunday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sz="2000" dirty="0" smtClean="0"/>
                  <a:t>, then the probability of rain over the weekend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sz="2000" dirty="0" smtClean="0"/>
                  <a:t>. </a:t>
                </a:r>
              </a:p>
              <a:p>
                <a:pPr eaLnBrk="1" hangingPunct="1"/>
                <a:endParaRPr lang="en-US" sz="2000" dirty="0" smtClean="0"/>
              </a:p>
              <a:p>
                <a:pPr eaLnBrk="1" hangingPunct="1"/>
                <a:r>
                  <a:rPr lang="en-US" sz="2000" dirty="0" smtClean="0"/>
                  <a:t>If the probability that it rains on both Saturday and Sunday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35%</m:t>
                    </m:r>
                  </m:oMath>
                </a14:m>
                <a:r>
                  <a:rPr lang="en-US" sz="2000" dirty="0" smtClean="0"/>
                  <a:t>, what is the probability of rain over the weekend?</a:t>
                </a:r>
              </a:p>
              <a:p>
                <a:pPr eaLnBrk="1" hangingPunct="1">
                  <a:buFontTx/>
                  <a:buNone/>
                </a:pPr>
                <a:endParaRPr lang="en-US" sz="2000" dirty="0" smtClean="0"/>
              </a:p>
              <a:p>
                <a:pPr eaLnBrk="1" hangingPunct="1">
                  <a:buFontTx/>
                  <a:buNone/>
                </a:pPr>
                <a:r>
                  <a:rPr lang="en-US" sz="2000" dirty="0" smtClean="0"/>
                  <a:t>	Events: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it rains on Saturday,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it rains on Sunday.</a:t>
                </a:r>
              </a:p>
            </p:txBody>
          </p:sp>
        </mc:Choice>
        <mc:Fallback xmlns="">
          <p:sp>
            <p:nvSpPr>
              <p:cNvPr id="32770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28600" y="1600200"/>
                <a:ext cx="8686800" cy="2286000"/>
              </a:xfrm>
              <a:blipFill rotWithShape="0">
                <a:blip r:embed="rId2"/>
                <a:stretch>
                  <a:fillRect l="-632" t="-1600" b="-25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5353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Back to the salary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686800" cy="5334000"/>
          </a:xfrm>
        </p:spPr>
        <p:txBody>
          <a:bodyPr/>
          <a:lstStyle/>
          <a:p>
            <a:pPr eaLnBrk="1" hangingPunct="1"/>
            <a:r>
              <a:rPr lang="en-US" smtClean="0"/>
              <a:t>Consider the following two way classification table between major and gender for the salary data: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If we </a:t>
            </a:r>
            <a:r>
              <a:rPr lang="en-US" b="1" smtClean="0"/>
              <a:t>randomly</a:t>
            </a:r>
            <a:r>
              <a:rPr lang="en-US" smtClean="0"/>
              <a:t> select a student from this group, what is the probability that</a:t>
            </a:r>
          </a:p>
          <a:p>
            <a:pPr lvl="1" eaLnBrk="1" hangingPunct="1"/>
            <a:r>
              <a:rPr lang="en-US" sz="2600" smtClean="0"/>
              <a:t>the student is not a male educator?</a:t>
            </a:r>
          </a:p>
          <a:p>
            <a:pPr lvl="1" eaLnBrk="1" hangingPunct="1"/>
            <a:endParaRPr lang="en-US" sz="2600" smtClean="0"/>
          </a:p>
          <a:p>
            <a:pPr lvl="1" eaLnBrk="1" hangingPunct="1"/>
            <a:r>
              <a:rPr lang="en-US" sz="2600" smtClean="0"/>
              <a:t>the student is a female or an engineer?</a:t>
            </a:r>
          </a:p>
          <a:p>
            <a:pPr eaLnBrk="1" hangingPunct="1"/>
            <a:endParaRPr lang="en-US" smtClean="0"/>
          </a:p>
        </p:txBody>
      </p:sp>
      <p:graphicFrame>
        <p:nvGraphicFramePr>
          <p:cNvPr id="44036" name="Group 4"/>
          <p:cNvGraphicFramePr>
            <a:graphicFrameLocks noGrp="1"/>
          </p:cNvGraphicFramePr>
          <p:nvPr/>
        </p:nvGraphicFramePr>
        <p:xfrm>
          <a:off x="2286000" y="1981200"/>
          <a:ext cx="4419600" cy="1527175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Engineering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856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232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1088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220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924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1144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1076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1156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2232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763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763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Conditional Probability and </a:t>
            </a:r>
            <a:br>
              <a:rPr lang="en-US" dirty="0" smtClean="0"/>
            </a:br>
            <a:r>
              <a:rPr lang="en-US" dirty="0" smtClean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6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219200"/>
                <a:ext cx="8686800" cy="51054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The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conditional probability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 is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>
                  <a:buFontTx/>
                  <a:buNone/>
                </a:pPr>
                <a:r>
                  <a:rPr lang="en-US" dirty="0" smtClean="0"/>
                  <a:t>	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)&gt;0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eaLnBrk="1" hangingPunct="1">
                  <a:buFontTx/>
                  <a:buNone/>
                </a:pPr>
                <a:endParaRPr lang="en-US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are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independent</a:t>
                </a:r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/>
                  <a:t>If the events are independent, knowing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occurs does not change the probability that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occurs.</a:t>
                </a:r>
              </a:p>
              <a:p>
                <a:pPr eaLnBrk="1" hangingPunct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)&gt;0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means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eaLnBrk="1" hangingPunct="1"/>
                <a:r>
                  <a:rPr lang="en-US" dirty="0" smtClean="0"/>
                  <a:t>What are some examples of events that are independent?</a:t>
                </a:r>
              </a:p>
            </p:txBody>
          </p:sp>
        </mc:Choice>
        <mc:Fallback xmlns="">
          <p:sp>
            <p:nvSpPr>
              <p:cNvPr id="30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219200"/>
                <a:ext cx="8686800" cy="5105400"/>
              </a:xfrm>
              <a:blipFill rotWithShape="0">
                <a:blip r:embed="rId3"/>
                <a:stretch>
                  <a:fillRect l="-1123" t="-955" r="-1754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743200" y="1905000"/>
          <a:ext cx="30480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01" name="Equation" r:id="rId4" imgW="1358640" imgH="431640" progId="Equation.DSMT4">
                  <p:embed/>
                </p:oleObj>
              </mc:Choice>
              <mc:Fallback>
                <p:oleObj name="Equation" r:id="rId4" imgW="135864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30480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577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Back to the examples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For the salary example, is the gender of the student selected independent of the student’s major?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74908"/>
              </p:ext>
            </p:extLst>
          </p:nvPr>
        </p:nvGraphicFramePr>
        <p:xfrm>
          <a:off x="2362200" y="2590800"/>
          <a:ext cx="4419600" cy="1527175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Engineering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856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232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1088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220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924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1144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1076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1156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2232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6297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Applying the multiplication rule </a:t>
            </a:r>
            <a:br>
              <a:rPr lang="en-US" dirty="0" smtClean="0"/>
            </a:br>
            <a:r>
              <a:rPr lang="en-US" dirty="0" smtClean="0"/>
              <a:t>to independent events: The bad egg?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4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228600" y="1371600"/>
                <a:ext cx="8686800" cy="2133600"/>
              </a:xfrm>
            </p:spPr>
            <p:txBody>
              <a:bodyPr/>
              <a:lstStyle/>
              <a:p>
                <a:pPr eaLnBrk="1" hangingPunct="1"/>
                <a:r>
                  <a:rPr lang="en-US" sz="1800" i="1" dirty="0" smtClean="0"/>
                  <a:t>New Scientist </a:t>
                </a:r>
                <a:r>
                  <a:rPr lang="en-US" sz="1800" dirty="0" smtClean="0"/>
                  <a:t>reported a story about an inspector who visited a restaurant in Salt Lake City famous for its quiches made from four fresh eggs. The inspector told the owner that according to FDA research </a:t>
                </a:r>
                <a:r>
                  <a:rPr lang="en-US" sz="1800" i="1" dirty="0" smtClean="0">
                    <a:solidFill>
                      <a:srgbClr val="2D2D8A"/>
                    </a:solidFill>
                  </a:rPr>
                  <a:t>every fourth egg has salmonella bacteria</a:t>
                </a:r>
                <a:r>
                  <a:rPr lang="en-US" sz="1800" dirty="0" smtClean="0"/>
                  <a:t>, so the restaurant should only </a:t>
                </a:r>
                <a:r>
                  <a:rPr lang="en-US" sz="1800" i="1" dirty="0" smtClean="0">
                    <a:solidFill>
                      <a:srgbClr val="2D2D8A"/>
                    </a:solidFill>
                  </a:rPr>
                  <a:t>use three eggs </a:t>
                </a:r>
                <a:r>
                  <a:rPr lang="en-US" sz="1800" dirty="0" smtClean="0"/>
                  <a:t>in a quiche.</a:t>
                </a:r>
                <a:r>
                  <a:rPr lang="en-US" sz="2000" dirty="0" smtClean="0"/>
                  <a:t> </a:t>
                </a:r>
              </a:p>
              <a:p>
                <a:pPr eaLnBrk="1" hangingPunct="1"/>
                <a:endParaRPr lang="en-US" sz="2000" dirty="0" smtClean="0"/>
              </a:p>
              <a:p>
                <a:pPr eaLnBrk="1" hangingPunct="1">
                  <a:buFontTx/>
                  <a:buNone/>
                </a:pPr>
                <a:r>
                  <a:rPr lang="en-US" sz="2000" dirty="0" smtClean="0"/>
                  <a:t>	</a:t>
                </a:r>
                <a:r>
                  <a:rPr lang="en-US" sz="2400" dirty="0" smtClean="0"/>
                  <a:t>Now, what is the probability</a:t>
                </a:r>
              </a:p>
              <a:p>
                <a:pPr eaLnBrk="1" hangingPunct="1">
                  <a:buFontTx/>
                  <a:buNone/>
                </a:pPr>
                <a:r>
                  <a:rPr lang="en-US" sz="2400" dirty="0" smtClean="0"/>
                  <a:t>	a.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egg and it is bad</a:t>
                </a:r>
              </a:p>
              <a:p>
                <a:pPr eaLnBrk="1" hangingPunct="1">
                  <a:buFontTx/>
                  <a:buNone/>
                </a:pPr>
                <a:r>
                  <a:rPr lang="en-US" sz="2400" dirty="0" smtClean="0"/>
                  <a:t>	b.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 smtClean="0"/>
                  <a:t> eggs and at least one is bad</a:t>
                </a:r>
              </a:p>
              <a:p>
                <a:pPr eaLnBrk="1" hangingPunct="1">
                  <a:buFontTx/>
                  <a:buNone/>
                </a:pPr>
                <a:r>
                  <a:rPr lang="en-US" sz="2400" dirty="0" smtClean="0"/>
                  <a:t>	c.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 smtClean="0"/>
                  <a:t> eggs and at least one is bad</a:t>
                </a:r>
              </a:p>
              <a:p>
                <a:pPr eaLnBrk="1" hangingPunct="1">
                  <a:buFontTx/>
                  <a:buNone/>
                </a:pPr>
                <a:r>
                  <a:rPr lang="en-US" sz="2400" dirty="0" smtClean="0"/>
                  <a:t>	d.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 smtClean="0"/>
                  <a:t> eggs and at least one is bad</a:t>
                </a:r>
              </a:p>
            </p:txBody>
          </p:sp>
        </mc:Choice>
        <mc:Fallback xmlns="">
          <p:sp>
            <p:nvSpPr>
              <p:cNvPr id="4403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228600" y="1371600"/>
                <a:ext cx="8686800" cy="2133600"/>
              </a:xfrm>
              <a:blipFill rotWithShape="0">
                <a:blip r:embed="rId2"/>
                <a:stretch>
                  <a:fillRect l="-491" t="-1429" b="-8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9420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xfrm>
            <a:off x="457200" y="198438"/>
            <a:ext cx="8229600" cy="868362"/>
          </a:xfrm>
        </p:spPr>
        <p:txBody>
          <a:bodyPr/>
          <a:lstStyle/>
          <a:p>
            <a:pPr eaLnBrk="1" hangingPunct="1"/>
            <a:r>
              <a:rPr lang="en-US" dirty="0" smtClean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457200" y="808037"/>
                <a:ext cx="8229600" cy="4906963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 smtClean="0"/>
                  <a:t>In some situations, we know the conditional probability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but are much more interested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 eaLnBrk="1" hangingPunct="1">
                  <a:buFontTx/>
                  <a:buNone/>
                </a:pPr>
                <a:endParaRPr lang="en-US" sz="1200" dirty="0" smtClean="0"/>
              </a:p>
              <a:p>
                <a:pPr eaLnBrk="1" hangingPunct="1"/>
                <a:r>
                  <a:rPr lang="en-US" sz="2800" dirty="0" smtClean="0"/>
                  <a:t>For example, diagnostic tests provide </a:t>
                </a:r>
                <a:br>
                  <a:rPr lang="en-US" sz="2800" dirty="0" smtClean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Tes</m:t>
                    </m:r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2800" i="0" dirty="0" smtClean="0">
                        <a:latin typeface="Cambria Math" panose="02040503050406030204" pitchFamily="18" charset="0"/>
                      </a:rPr>
                      <m:t>+|</m:t>
                    </m:r>
                    <m:r>
                      <m:rPr>
                        <m:sty m:val="p"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disease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/>
                </a:r>
                <a:br>
                  <a:rPr lang="en-US" sz="2800" dirty="0" smtClean="0"/>
                </a:br>
                <a:r>
                  <a:rPr lang="en-US" sz="2800" dirty="0" smtClean="0"/>
                  <a:t>but we are interested in</a:t>
                </a:r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sz="2800" i="0" dirty="0" err="1" smtClean="0">
                          <a:latin typeface="Cambria Math" panose="02040503050406030204" pitchFamily="18" charset="0"/>
                        </a:rPr>
                        <m:t>isease</m:t>
                      </m:r>
                      <m:r>
                        <a:rPr lang="en-US" sz="2800" i="0" dirty="0" err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 sz="2800" i="0" dirty="0" err="1" smtClean="0"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 smtClean="0"/>
              </a:p>
              <a:p>
                <a:pPr eaLnBrk="1" hangingPunct="1"/>
                <a:endParaRPr lang="en-US" sz="2800" dirty="0" smtClean="0"/>
              </a:p>
              <a:p>
                <a:pPr eaLnBrk="1" hangingPunct="1"/>
                <a:endParaRPr lang="en-US" sz="2800" dirty="0"/>
              </a:p>
              <a:p>
                <a:pPr eaLnBrk="1" hangingPunct="1"/>
                <a:endParaRPr lang="en-US" sz="2800" dirty="0" smtClean="0"/>
              </a:p>
              <a:p>
                <a:pPr eaLnBrk="1" hangingPunct="1"/>
                <a:endParaRPr lang="en-US" sz="2800" dirty="0"/>
              </a:p>
              <a:p>
                <a:pPr eaLnBrk="1" hangingPunct="1"/>
                <a:r>
                  <a:rPr lang="en-US" sz="2800" dirty="0" smtClean="0"/>
                  <a:t>Bayes’ Theorem provides a method for finding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5427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457200" y="808037"/>
                <a:ext cx="8229600" cy="4906963"/>
              </a:xfrm>
              <a:blipFill rotWithShape="0">
                <a:blip r:embed="rId2"/>
                <a:stretch>
                  <a:fillRect l="-1333" t="-1242" b="-24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http://ebooks.bfwpub.com/psls1e/figures/10_7a_big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9187" y="3943350"/>
            <a:ext cx="69056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Connector 8"/>
          <p:cNvCxnSpPr>
            <a:cxnSpLocks noChangeShapeType="1"/>
          </p:cNvCxnSpPr>
          <p:nvPr/>
        </p:nvCxnSpPr>
        <p:spPr bwMode="auto">
          <a:xfrm rot="16200000" flipH="1">
            <a:off x="4572000" y="4662487"/>
            <a:ext cx="1524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" name="Straight Connector 10"/>
          <p:cNvCxnSpPr>
            <a:cxnSpLocks noChangeShapeType="1"/>
          </p:cNvCxnSpPr>
          <p:nvPr/>
        </p:nvCxnSpPr>
        <p:spPr bwMode="auto">
          <a:xfrm rot="5400000" flipH="1" flipV="1">
            <a:off x="4724400" y="4510087"/>
            <a:ext cx="304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8" name="Straight Connector 12"/>
          <p:cNvCxnSpPr>
            <a:cxnSpLocks noChangeShapeType="1"/>
          </p:cNvCxnSpPr>
          <p:nvPr/>
        </p:nvCxnSpPr>
        <p:spPr bwMode="auto">
          <a:xfrm rot="16200000" flipH="1">
            <a:off x="6629400" y="4967287"/>
            <a:ext cx="152400" cy="152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" name="Straight Connector 14"/>
          <p:cNvCxnSpPr>
            <a:cxnSpLocks noChangeShapeType="1"/>
          </p:cNvCxnSpPr>
          <p:nvPr/>
        </p:nvCxnSpPr>
        <p:spPr bwMode="auto">
          <a:xfrm flipV="1">
            <a:off x="6781800" y="4891087"/>
            <a:ext cx="304800" cy="2286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TextBox 9"/>
          <p:cNvSpPr txBox="1"/>
          <p:nvPr/>
        </p:nvSpPr>
        <p:spPr>
          <a:xfrm>
            <a:off x="3962400" y="4814887"/>
            <a:ext cx="1670050" cy="3667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False negative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67400" y="4510087"/>
            <a:ext cx="1581150" cy="3667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False positive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9378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Bayes’ Formula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any events whose probabilities are not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then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How do we get this?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221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948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Polygraph </a:t>
            </a:r>
            <a:r>
              <a:rPr lang="en-US" dirty="0" smtClean="0"/>
              <a:t>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employers use lie detector tests to screen applicants</a:t>
                </a:r>
                <a:r>
                  <a:rPr lang="en-US" dirty="0" smtClean="0"/>
                  <a:t>. Lie </a:t>
                </a:r>
                <a:r>
                  <a:rPr lang="en-US" dirty="0"/>
                  <a:t>detector tests are not completely reliable</a:t>
                </a:r>
                <a:r>
                  <a:rPr lang="en-US" dirty="0" smtClean="0"/>
                  <a:t>. Suppose </a:t>
                </a:r>
                <a:r>
                  <a:rPr lang="en-US" dirty="0"/>
                  <a:t>that in a lie detector test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of lies are identifies as lies and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17% </m:t>
                    </m:r>
                  </m:oMath>
                </a14:m>
                <a:r>
                  <a:rPr lang="en-US" dirty="0"/>
                  <a:t>of true statements are also identified as lies</a:t>
                </a:r>
                <a:r>
                  <a:rPr lang="en-US" dirty="0" smtClean="0"/>
                  <a:t>. A </a:t>
                </a:r>
                <a:r>
                  <a:rPr lang="en-US" dirty="0"/>
                  <a:t>company gives job applicants a polygraph test</a:t>
                </a:r>
                <a:r>
                  <a:rPr lang="en-US" dirty="0" smtClean="0"/>
                  <a:t>, asking</a:t>
                </a:r>
                <a:r>
                  <a:rPr lang="en-US" dirty="0"/>
                  <a:t>, "Did you tell the truth on your job application</a:t>
                </a:r>
                <a:r>
                  <a:rPr lang="en-US" dirty="0" smtClean="0"/>
                  <a:t>? Suppose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94%</m:t>
                    </m:r>
                  </m:oMath>
                </a14:m>
                <a:r>
                  <a:rPr lang="en-US" dirty="0"/>
                  <a:t> of the job applicants tell the truth during the polygraph test</a:t>
                </a:r>
                <a:r>
                  <a:rPr lang="en-US" dirty="0" smtClean="0"/>
                  <a:t>. What </a:t>
                </a:r>
                <a:r>
                  <a:rPr lang="en-US" dirty="0"/>
                  <a:t>is the probability that a person who fails the test was actually telling the truth?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221" r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48499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Law of total probability and </a:t>
            </a:r>
            <a:br>
              <a:rPr lang="en-US" dirty="0" smtClean="0"/>
            </a:br>
            <a:r>
              <a:rPr lang="en-US" dirty="0" smtClean="0"/>
              <a:t>Bayes rule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0384013"/>
              </p:ext>
            </p:extLst>
          </p:nvPr>
        </p:nvGraphicFramePr>
        <p:xfrm>
          <a:off x="304800" y="1376362"/>
          <a:ext cx="8305800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6" name="Equation" r:id="rId4" imgW="3898800" imgH="1143000" progId="Equation.DSMT4">
                  <p:embed/>
                </p:oleObj>
              </mc:Choice>
              <mc:Fallback>
                <p:oleObj name="Equation" r:id="rId4" imgW="389880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6362"/>
                        <a:ext cx="8305800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56178"/>
              </p:ext>
            </p:extLst>
          </p:nvPr>
        </p:nvGraphicFramePr>
        <p:xfrm>
          <a:off x="304800" y="4419600"/>
          <a:ext cx="79248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7" name="Equation" r:id="rId6" imgW="3644640" imgH="863280" progId="Equation.DSMT4">
                  <p:embed/>
                </p:oleObj>
              </mc:Choice>
              <mc:Fallback>
                <p:oleObj name="Equation" r:id="rId6" imgW="3644640" imgH="863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419600"/>
                        <a:ext cx="79248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3155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Voltage regulator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990600"/>
                <a:ext cx="8534400" cy="4495800"/>
              </a:xfrm>
            </p:spPr>
            <p:txBody>
              <a:bodyPr/>
              <a:lstStyle/>
              <a:p>
                <a:pPr eaLnBrk="1" hangingPunct="1"/>
                <a:r>
                  <a:rPr lang="en-US" sz="2200" dirty="0" smtClean="0"/>
                  <a:t>In a batch of voltage regulators,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60% </m:t>
                    </m:r>
                  </m:oMath>
                </a14:m>
                <a:r>
                  <a:rPr lang="en-US" sz="2200" dirty="0" smtClean="0"/>
                  <a:t>came from supplier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30%</m:t>
                    </m:r>
                  </m:oMath>
                </a14:m>
                <a:r>
                  <a:rPr lang="en-US" sz="2200" dirty="0" smtClean="0"/>
                  <a:t> from supplier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10%</m:t>
                    </m:r>
                  </m:oMath>
                </a14:m>
                <a:r>
                  <a:rPr lang="en-US" sz="2200" dirty="0" smtClean="0"/>
                  <a:t> from supplier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95% </m:t>
                    </m:r>
                  </m:oMath>
                </a14:m>
                <a:r>
                  <a:rPr lang="en-US" sz="2200" dirty="0" smtClean="0"/>
                  <a:t>of regulators from supplier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 work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60% </m:t>
                    </m:r>
                  </m:oMath>
                </a14:m>
                <a:r>
                  <a:rPr lang="en-US" sz="2200" dirty="0" smtClean="0"/>
                  <a:t>of regulators from supplier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 work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50% </m:t>
                    </m:r>
                  </m:oMath>
                </a14:m>
                <a:r>
                  <a:rPr lang="en-US" sz="2200" dirty="0" smtClean="0"/>
                  <a:t>of regulators from supplier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200" dirty="0" smtClean="0"/>
                  <a:t> work</a:t>
                </a:r>
              </a:p>
              <a:p>
                <a:pPr eaLnBrk="1" hangingPunct="1"/>
                <a:endParaRPr lang="en-US" sz="2200" dirty="0" smtClean="0"/>
              </a:p>
              <a:p>
                <a:pPr eaLnBrk="1" hangingPunct="1"/>
                <a:r>
                  <a:rPr lang="en-US" sz="2200" dirty="0" smtClean="0"/>
                  <a:t>If a regulator randomly selected from the batch works, what is the probability it came from supplier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 smtClean="0"/>
                  <a:t>?</a:t>
                </a:r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90600"/>
                <a:ext cx="8534400" cy="4495800"/>
              </a:xfrm>
              <a:blipFill rotWithShape="0">
                <a:blip r:embed="rId2"/>
                <a:stretch>
                  <a:fillRect l="-857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071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 smtClean="0"/>
              <a:t>Chapter 4 (</a:t>
            </a:r>
            <a:r>
              <a:rPr lang="en-US" smtClean="0"/>
              <a:t>Part 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fr-FR" dirty="0" smtClean="0">
                    <a:ea typeface="ＭＳ Ｐゴシック" panose="020B0600070205080204" pitchFamily="34" charset="-128"/>
                  </a:rPr>
                  <a:t>Probability</a:t>
                </a:r>
              </a:p>
              <a:p>
                <a:r>
                  <a:rPr lang="en-US" dirty="0" smtClean="0">
                    <a:ea typeface="ＭＳ Ｐゴシック" panose="020B0600070205080204" pitchFamily="34" charset="-128"/>
                  </a:rPr>
                  <a:t>Random</a:t>
                </a:r>
                <a:r>
                  <a:rPr lang="fr-FR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process</a:t>
                </a:r>
                <a:r>
                  <a:rPr lang="fr-FR" dirty="0" smtClean="0">
                    <a:ea typeface="ＭＳ Ｐゴシック" panose="020B0600070205080204" pitchFamily="34" charset="-128"/>
                  </a:rPr>
                  <a:t>, Event,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Sample</a:t>
                </a:r>
                <a:r>
                  <a:rPr lang="fr-FR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space</a:t>
                </a:r>
              </a:p>
              <a:p>
                <a:r>
                  <a:rPr lang="fr-FR" dirty="0" smtClean="0">
                    <a:ea typeface="ＭＳ Ｐゴシック" panose="020B0600070205080204" pitchFamily="34" charset="-128"/>
                  </a:rPr>
                  <a:t>Set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theory</a:t>
                </a:r>
                <a:r>
                  <a:rPr lang="fr-FR" dirty="0" smtClean="0">
                    <a:ea typeface="ＭＳ Ｐゴシック" panose="020B0600070205080204" pitchFamily="34" charset="-128"/>
                  </a:rPr>
                  <a:t>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review</a:t>
                </a:r>
              </a:p>
              <a:p>
                <a:r>
                  <a:rPr lang="en-US" dirty="0" smtClean="0"/>
                  <a:t>Conditional </a:t>
                </a:r>
                <a:r>
                  <a:rPr lang="en-US" dirty="0"/>
                  <a:t>Probability </a:t>
                </a:r>
                <a:r>
                  <a:rPr lang="en-US" dirty="0" smtClean="0"/>
                  <a:t>and Independence</a:t>
                </a:r>
                <a:endParaRPr lang="en-US" dirty="0"/>
              </a:p>
              <a:p>
                <a:r>
                  <a:rPr lang="fr-FR" dirty="0" smtClean="0">
                    <a:ea typeface="ＭＳ Ｐゴシック" panose="020B0600070205080204" pitchFamily="34" charset="-128"/>
                  </a:rPr>
                  <a:t>Bayes’ </a:t>
                </a:r>
                <a:r>
                  <a:rPr lang="en-US" noProof="1" smtClean="0">
                    <a:ea typeface="ＭＳ Ｐゴシック" panose="020B0600070205080204" pitchFamily="34" charset="-128"/>
                  </a:rPr>
                  <a:t>Theorem</a:t>
                </a:r>
              </a:p>
              <a:p>
                <a:r>
                  <a:rPr lang="fr-FR" dirty="0" smtClean="0">
                    <a:ea typeface="ＭＳ Ｐゴシック" panose="020B0600070205080204" pitchFamily="34" charset="-128"/>
                  </a:rPr>
                  <a:t>Law of total </a:t>
                </a:r>
                <a:r>
                  <a:rPr lang="en-US" dirty="0" smtClean="0">
                    <a:ea typeface="ＭＳ Ｐゴシック" panose="020B0600070205080204" pitchFamily="34" charset="-128"/>
                  </a:rPr>
                  <a:t>probability</a:t>
                </a:r>
              </a:p>
              <a:p>
                <a:r>
                  <a:rPr lang="en-US" dirty="0" smtClean="0">
                    <a:ea typeface="ＭＳ Ｐゴシック" panose="020B0600070205080204" pitchFamily="34" charset="-128"/>
                  </a:rPr>
                  <a:t>Random</a:t>
                </a:r>
                <a:r>
                  <a:rPr lang="fr-FR" dirty="0" smtClean="0">
                    <a:ea typeface="ＭＳ Ｐゴシック" panose="020B0600070205080204" pitchFamily="34" charset="-128"/>
                  </a:rPr>
                  <a:t> Variables</a:t>
                </a:r>
              </a:p>
              <a:p>
                <a:pPr lvl="1"/>
                <a:r>
                  <a:rPr lang="en-US" dirty="0" smtClean="0">
                    <a:ea typeface="ＭＳ Ｐゴシック" panose="020B0600070205080204" pitchFamily="34" charset="-128"/>
                  </a:rPr>
                  <a:t>Discrete</a:t>
                </a:r>
              </a:p>
              <a:p>
                <a:pPr lvl="2"/>
                <a:r>
                  <a:rPr lang="fr-FR" dirty="0" smtClean="0">
                    <a:ea typeface="ＭＳ Ｐゴシック" panose="020B0600070205080204" pitchFamily="34" charset="-128"/>
                  </a:rPr>
                  <a:t>Binomial</a:t>
                </a:r>
              </a:p>
              <a:p>
                <a:pPr lvl="2"/>
                <a:r>
                  <a:rPr lang="fr-FR" dirty="0" smtClean="0">
                    <a:ea typeface="ＭＳ Ｐゴシック" panose="020B0600070205080204" pitchFamily="34" charset="-128"/>
                  </a:rPr>
                  <a:t>Poisson</a:t>
                </a:r>
              </a:p>
              <a:p>
                <a:pPr lvl="1"/>
                <a:r>
                  <a:rPr lang="en-US" dirty="0" smtClean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Continuous</a:t>
                </a:r>
              </a:p>
              <a:p>
                <a:pPr lvl="2"/>
                <a:r>
                  <a:rPr lang="fr-FR" dirty="0" smtClean="0">
                    <a:solidFill>
                      <a:srgbClr val="FF0000"/>
                    </a:solidFill>
                    <a:ea typeface="ＭＳ Ｐゴシック" panose="020B0600070205080204" pitchFamily="34" charset="-128"/>
                  </a:rPr>
                  <a:t>Normal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Normal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, 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𝜋</m:t>
                    </m:r>
                    <m:r>
                      <a:rPr lang="en-US" b="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i="1" dirty="0" smtClean="0">
                  <a:solidFill>
                    <a:srgbClr val="FF0000"/>
                  </a:solidFill>
                </a:endParaRP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Sampling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Distribution</a:t>
                </a:r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490" t="-1221" b="-38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964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5105400"/>
              </a:xfrm>
            </p:spPr>
            <p:txBody>
              <a:bodyPr/>
              <a:lstStyle/>
              <a:p>
                <a:r>
                  <a:rPr lang="en-US" sz="2800" dirty="0"/>
                  <a:t>Random Variable: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2800" dirty="0"/>
                  <a:t> is a random variable if it </a:t>
                </a:r>
                <a:r>
                  <a:rPr lang="en-US" sz="2800" dirty="0" smtClean="0"/>
                  <a:t>assumes values randomly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Examples:  </a:t>
                </a:r>
              </a:p>
              <a:p>
                <a:pPr lvl="1"/>
                <a:r>
                  <a:rPr lang="en-US" sz="2200" dirty="0" smtClean="0"/>
                  <a:t>Toss </a:t>
                </a:r>
                <a:r>
                  <a:rPr lang="en-US" sz="2200" dirty="0"/>
                  <a:t>a coin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 smtClean="0"/>
                  <a:t> times.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= # </m:t>
                    </m:r>
                  </m:oMath>
                </a14:m>
                <a:r>
                  <a:rPr lang="en-US" sz="2200" dirty="0"/>
                  <a:t>of </a:t>
                </a:r>
                <a:r>
                  <a:rPr lang="en-US" sz="2200" dirty="0" smtClean="0"/>
                  <a:t>heads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 = # </m:t>
                    </m:r>
                  </m:oMath>
                </a14:m>
                <a:r>
                  <a:rPr lang="en-US" sz="2200" dirty="0" smtClean="0"/>
                  <a:t>of accidents in Wisconsin Ave. per day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sz="2200" b="1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dirty="0" smtClean="0"/>
                  <a:t> time(in minutes) until next accident in </a:t>
                </a:r>
                <a:r>
                  <a:rPr lang="en-US" sz="2200" dirty="0"/>
                  <a:t>Wisconsin Ave. </a:t>
                </a:r>
                <a:endParaRPr lang="en-US" sz="2200" dirty="0" smtClean="0"/>
              </a:p>
              <a:p>
                <a:pPr lvl="1"/>
                <a:endParaRPr lang="en-US" sz="22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dirty="0" smtClean="0"/>
                  <a:t>A </a:t>
                </a:r>
                <a:r>
                  <a:rPr lang="en-US" b="1" dirty="0" smtClean="0"/>
                  <a:t>discrete random variable</a:t>
                </a:r>
                <a:r>
                  <a:rPr lang="en-US" dirty="0" smtClean="0"/>
                  <a:t> takes on a finite or countable number of values.</a:t>
                </a:r>
              </a:p>
            </p:txBody>
          </p:sp>
        </mc:Choice>
        <mc:Fallback xmlns="">
          <p:sp>
            <p:nvSpPr>
              <p:cNvPr id="10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219200"/>
                <a:ext cx="7772400" cy="5105400"/>
              </a:xfrm>
              <a:blipFill rotWithShape="0">
                <a:blip r:embed="rId2"/>
                <a:stretch>
                  <a:fillRect l="-1490" t="-1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315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random variable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8077200" cy="4495800"/>
              </a:xfrm>
            </p:spPr>
            <p:txBody>
              <a:bodyPr/>
              <a:lstStyle/>
              <a:p>
                <a:r>
                  <a:rPr lang="en-US" dirty="0"/>
                  <a:t>We will identify the distribution of a discrete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by its </a:t>
                </a:r>
                <a:r>
                  <a:rPr lang="en-US" b="1" dirty="0">
                    <a:solidFill>
                      <a:srgbClr val="FF0000"/>
                    </a:solidFill>
                  </a:rPr>
                  <a:t>probability distribution function</a:t>
                </a:r>
                <a:r>
                  <a:rPr lang="en-US" dirty="0"/>
                  <a:t>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dirty="0" smtClean="0"/>
                  <a:t>. 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probability associated with every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lies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sum of the probabilities for all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dirty="0"/>
                  <a:t>is equal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probabilities for a discrete random variable are additive. Hence, </a:t>
                </a:r>
                <a:r>
                  <a:rPr lang="en-US" dirty="0" smtClean="0"/>
                  <a:t>the probability </a:t>
                </a:r>
                <a:r>
                  <a:rPr lang="en-US" dirty="0"/>
                  <a:t>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equal to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8077200" cy="4495800"/>
              </a:xfrm>
              <a:blipFill rotWithShape="0">
                <a:blip r:embed="rId2"/>
                <a:stretch>
                  <a:fillRect l="-1208" t="-1221" r="-1509" b="-21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2111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Binomial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43000"/>
                <a:ext cx="8610600" cy="5257800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>
                    <a:solidFill>
                      <a:srgbClr val="FF0000"/>
                    </a:solidFill>
                  </a:rPr>
                  <a:t>Binomial Experiment</a:t>
                </a:r>
                <a:r>
                  <a:rPr lang="en-US" dirty="0" smtClean="0"/>
                  <a:t>:</a:t>
                </a:r>
              </a:p>
              <a:p>
                <a:pPr lvl="1" eaLnBrk="1" hangingPunct="1"/>
                <a:r>
                  <a:rPr lang="en-US" sz="2200" dirty="0"/>
                  <a:t>The experiment consists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identical trials.</a:t>
                </a:r>
              </a:p>
              <a:p>
                <a:pPr lvl="1" eaLnBrk="1" hangingPunct="1"/>
                <a:r>
                  <a:rPr lang="en-US" sz="2200" dirty="0" smtClean="0"/>
                  <a:t>Each trial can result in one of two outcomes (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 smtClean="0"/>
                  <a:t>or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200" dirty="0" smtClean="0"/>
                  <a:t>)</a:t>
                </a:r>
              </a:p>
              <a:p>
                <a:pPr lvl="1" eaLnBrk="1" hangingPunct="1"/>
                <a:r>
                  <a:rPr lang="en-US" sz="2200" dirty="0"/>
                  <a:t>The probability of success,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, </a:t>
                </a:r>
                <a:r>
                  <a:rPr lang="en-US" sz="2200" dirty="0"/>
                  <a:t>is a constant </a:t>
                </a:r>
                <a:r>
                  <a:rPr lang="el-GR" sz="2400" i="0" dirty="0" smtClean="0">
                    <a:solidFill>
                      <a:srgbClr val="FF0000"/>
                    </a:solidFill>
                    <a:latin typeface="+mj-lt"/>
                  </a:rPr>
                  <a:t>π</a:t>
                </a:r>
                <a:r>
                  <a:rPr lang="en-US" sz="22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200" dirty="0"/>
                  <a:t>for all trials</a:t>
                </a:r>
              </a:p>
              <a:p>
                <a:pPr lvl="1" eaLnBrk="1" hangingPunct="1"/>
                <a:r>
                  <a:rPr lang="en-US" sz="2200" dirty="0" smtClean="0"/>
                  <a:t>Trials are independent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 smtClean="0"/>
                  <a:t> counts </a:t>
                </a:r>
                <a:r>
                  <a:rPr lang="en-US" sz="2400" dirty="0"/>
                  <a:t>the number of successes </a:t>
                </a:r>
                <a:r>
                  <a:rPr lang="en-US" sz="2400" dirty="0" smtClean="0"/>
                  <a:t>observed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 trials</a:t>
                </a:r>
                <a:endParaRPr lang="en-US" sz="2200" dirty="0" smtClean="0"/>
              </a:p>
              <a:p>
                <a:pPr lvl="1" eaLnBrk="1" hangingPunct="1"/>
                <a:endParaRPr lang="en-US" sz="2200" dirty="0" smtClean="0"/>
              </a:p>
              <a:p>
                <a:pPr eaLnBrk="1" hangingPunct="1"/>
                <a:r>
                  <a:rPr lang="en-US" dirty="0" smtClean="0"/>
                  <a:t>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 is said to have a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Binomial distribution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with parameters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and </a:t>
                </a:r>
                <a:r>
                  <a:rPr lang="el-GR" i="0" dirty="0" smtClean="0">
                    <a:solidFill>
                      <a:srgbClr val="FF0000"/>
                    </a:solidFill>
                    <a:latin typeface="+mj-lt"/>
                  </a:rPr>
                  <a:t>π</a:t>
                </a:r>
                <a:r>
                  <a:rPr lang="en-US" i="1" dirty="0" smtClean="0"/>
                  <a:t>.</a:t>
                </a:r>
              </a:p>
              <a:p>
                <a:pPr eaLnBrk="1" hangingPunct="1"/>
                <a:endParaRPr lang="en-US" i="1" dirty="0" smtClean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𝐵𝑖𝑛𝑜𝑚𝑖𝑎𝑙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eaLnBrk="1" hangingPunct="1"/>
                <a:endParaRPr lang="en-US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4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43000"/>
                <a:ext cx="8610600" cy="5257800"/>
              </a:xfrm>
              <a:blipFill rotWithShape="0">
                <a:blip r:embed="rId2"/>
                <a:stretch>
                  <a:fillRect l="-1132" t="-1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238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 </a:t>
            </a:r>
            <a:r>
              <a:rPr lang="en-US" dirty="0" smtClean="0"/>
              <a:t>distribution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447800"/>
                <a:ext cx="7924800" cy="4495800"/>
              </a:xfrm>
            </p:spPr>
            <p:txBody>
              <a:bodyPr/>
              <a:lstStyle/>
              <a:p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𝐵𝑖𝑛𝑜𝑚𝑖𝑎𝑙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Note that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 is discrete with possible values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0, 1, …,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z="2800" i="1">
                        <a:latin typeface="Cambria Math"/>
                      </a:rPr>
                      <m:t>,  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=0,1,…,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Example:  Toss a coin two times.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=# </m:t>
                    </m:r>
                    <m:r>
                      <a:rPr lang="en-US" sz="2200" i="1">
                        <a:latin typeface="Cambria Math"/>
                      </a:rPr>
                      <m:t>𝑜𝑓</m:t>
                    </m:r>
                    <m:r>
                      <a:rPr lang="en-US" sz="2200" i="1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h𝑒𝑎𝑑𝑠</m:t>
                    </m:r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~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/>
                      </a:rPr>
                      <m:t>𝐵𝑖𝑛𝑜𝑚𝑖𝑎𝑙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2, 1/2</m:t>
                        </m:r>
                      </m:e>
                    </m:d>
                  </m:oMath>
                </a14:m>
                <a:endParaRPr lang="en-US" sz="2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447800"/>
                <a:ext cx="7924800" cy="4495800"/>
              </a:xfrm>
              <a:blipFill rotWithShape="0">
                <a:blip r:embed="rId2"/>
                <a:stretch>
                  <a:fillRect l="-1462" t="-1357" b="-6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223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there are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dirty="0"/>
                  <a:t> multiple choice questions each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800" dirty="0"/>
                  <a:t> multiple choices.</a:t>
                </a:r>
              </a:p>
              <a:p>
                <a:endParaRPr lang="en-US" sz="2800" dirty="0"/>
              </a:p>
              <a:p>
                <a:pPr lvl="1"/>
                <a:r>
                  <a:rPr lang="en-US" sz="2200" dirty="0"/>
                  <a:t>Q.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:	A  B  C  D</a:t>
                </a:r>
              </a:p>
              <a:p>
                <a:pPr lvl="1"/>
                <a:r>
                  <a:rPr lang="en-US" sz="2200" dirty="0"/>
                  <a:t>Q,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200" dirty="0"/>
                  <a:t>:	A  B  C  D</a:t>
                </a:r>
              </a:p>
              <a:p>
                <a:pPr lvl="1"/>
                <a:r>
                  <a:rPr lang="en-US" sz="2200" dirty="0"/>
                  <a:t>	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	.</a:t>
                </a:r>
              </a:p>
              <a:p>
                <a:pPr lvl="1"/>
                <a:r>
                  <a:rPr lang="en-US" dirty="0"/>
                  <a:t>	.</a:t>
                </a:r>
              </a:p>
              <a:p>
                <a:pPr lvl="1"/>
                <a:r>
                  <a:rPr lang="en-US" sz="2200" dirty="0"/>
                  <a:t>Q.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200" dirty="0"/>
                  <a:t>:	A  B  C  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90" t="-1357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2451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choice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Suppose a student answer each question by random guessing.  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  <m:r>
                      <a:rPr lang="en-US" sz="2800" i="1">
                        <a:latin typeface="Cambria Math"/>
                      </a:rPr>
                      <m:t>=# </m:t>
                    </m:r>
                    <m:r>
                      <a:rPr lang="en-US" sz="2800" i="1">
                        <a:latin typeface="Cambria Math"/>
                      </a:rPr>
                      <m:t>𝑜𝑓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𝑐𝑜𝑟𝑟𝑒𝑐𝑡</m:t>
                    </m:r>
                    <m:r>
                      <a:rPr lang="en-US" sz="2800" i="1">
                        <a:latin typeface="Cambria Math"/>
                      </a:rPr>
                      <m:t> </m:t>
                    </m:r>
                    <m:r>
                      <a:rPr lang="en-US" sz="2800" i="1">
                        <a:latin typeface="Cambria Math"/>
                      </a:rPr>
                      <m:t>𝑎𝑛𝑠𝑤𝑒𝑟𝑠</m:t>
                    </m:r>
                    <m:r>
                      <a:rPr lang="en-US" sz="2800" i="1">
                        <a:latin typeface="Cambria Math"/>
                      </a:rPr>
                      <m:t>. 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What is the distribution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  <m:r>
                      <a:rPr lang="en-US" sz="2800" i="1">
                        <a:latin typeface="Cambria Math"/>
                      </a:rPr>
                      <m:t>?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857250" lvl="1" indent="-457200">
                  <a:buAutoNum type="arabicPeriod"/>
                </a:pPr>
                <a:r>
                  <a:rPr lang="en-US" sz="2200" dirty="0"/>
                  <a:t>What is the probability that the student gets all correct answers?</a:t>
                </a:r>
              </a:p>
              <a:p>
                <a:pPr marL="857250" lvl="1" indent="-457200">
                  <a:buAutoNum type="arabicPeriod"/>
                </a:pPr>
                <a:r>
                  <a:rPr lang="en-US" sz="2200" dirty="0"/>
                  <a:t>What is the probability that the students gets at least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200" dirty="0"/>
                  <a:t> correct answers?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90" t="-1357" r="-235" b="-13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242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Example CONT.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/>
                      </a:rPr>
                      <m:t>𝑌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/>
                      </a:rPr>
                      <m:t>𝐵𝑖𝑛𝑜𝑚𝑖𝑎𝑙</m:t>
                    </m:r>
                    <m:r>
                      <a:rPr lang="en-US" sz="2800" i="1">
                        <a:latin typeface="Cambria Math"/>
                        <a:ea typeface="Cambria Math"/>
                      </a:rPr>
                      <m:t>(10, ¼</m:t>
                    </m:r>
                  </m:oMath>
                </a14:m>
                <a:r>
                  <a:rPr lang="en-US" sz="28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𝑘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𝜋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𝜋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latin typeface="Cambria Math"/>
                          </a:rPr>
                          <m:t>−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=10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/>
                          </a:rPr>
                          <m:t>10!</m:t>
                        </m:r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10!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10−10</m:t>
                            </m:r>
                          </m:e>
                        </m:d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10</m:t>
                        </m:r>
                      </m:sup>
                    </m:sSup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i="1">
                                    <a:latin typeface="Cambria Math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10−10</m:t>
                        </m:r>
                      </m:sup>
                    </m:sSup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=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9.5</m:t>
                    </m:r>
                    <m:r>
                      <a:rPr lang="en-US" sz="28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800" i="1"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eriod"/>
                </a:pPr>
                <a:endParaRPr lang="en-US" sz="2800" i="1" dirty="0" smtClean="0">
                  <a:latin typeface="Cambria Math"/>
                </a:endParaRP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≥7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=7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=8</m:t>
                        </m:r>
                      </m:e>
                    </m:d>
                  </m:oMath>
                </a14:m>
                <a:r>
                  <a:rPr lang="en-US" sz="28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800" i="1" dirty="0" smtClean="0">
                    <a:latin typeface="Cambria Math" panose="02040503050406030204" pitchFamily="18" charset="0"/>
                  </a:rPr>
                </a:br>
                <a:r>
                  <a:rPr lang="en-US" sz="2800" i="1" dirty="0" smtClean="0">
                    <a:latin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=9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=10</m:t>
                        </m:r>
                      </m:e>
                    </m:d>
                  </m:oMath>
                </a14:m>
                <a:r>
                  <a:rPr lang="en-US" sz="2800" i="1" dirty="0" smtClean="0">
                    <a:latin typeface="Cambria Math"/>
                  </a:rPr>
                  <a:t/>
                </a:r>
                <a:br>
                  <a:rPr lang="en-US" sz="280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0.0035</m:t>
                    </m:r>
                  </m:oMath>
                </a14:m>
                <a:endParaRPr lang="en-US" dirty="0" smtClean="0"/>
              </a:p>
              <a:p>
                <a:r>
                  <a:rPr lang="en-US" dirty="0">
                    <a:hlinkClick r:id="rId2"/>
                  </a:rPr>
                  <a:t>Binomial </a:t>
                </a:r>
                <a:r>
                  <a:rPr lang="en-US" dirty="0" smtClean="0">
                    <a:hlinkClick r:id="rId2"/>
                  </a:rPr>
                  <a:t>Calculator</a:t>
                </a:r>
                <a:endParaRPr lang="en-US" dirty="0" smtClean="0"/>
              </a:p>
              <a:p>
                <a:r>
                  <a:rPr lang="en-US" dirty="0" smtClean="0"/>
                  <a:t>Minitab or Calculator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3"/>
                <a:stretch>
                  <a:fillRect l="-1255" t="-1357" b="-25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6250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Using Calculator:</a:t>
                </a:r>
              </a:p>
              <a:p>
                <a:r>
                  <a:rPr lang="en-US" sz="2800" dirty="0" err="1" smtClean="0"/>
                  <a:t>Binomial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pdf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)=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 err="1" smtClean="0"/>
                  <a:t>Binomial</a:t>
                </a:r>
                <a:r>
                  <a:rPr lang="en-US" sz="2800" dirty="0" err="1" smtClean="0">
                    <a:solidFill>
                      <a:srgbClr val="FF0000"/>
                    </a:solidFill>
                  </a:rPr>
                  <a:t>cdf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𝑘</m:t>
                    </m:r>
                    <m:r>
                      <a:rPr lang="en-US" sz="2800" i="1">
                        <a:latin typeface="Cambria Math"/>
                      </a:rPr>
                      <m:t>)=</m:t>
                    </m:r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≤</m:t>
                        </m:r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=10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𝑏𝑖𝑛𝑜𝑚𝑖𝑎𝑙𝑝𝑑𝑓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10, 0.25, 10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9.5</m:t>
                    </m:r>
                    <m:r>
                      <a:rPr lang="en-US" sz="2200" i="1"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≥7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=1−</m:t>
                    </m:r>
                    <m:r>
                      <a:rPr lang="en-US" sz="2200" i="1">
                        <a:latin typeface="Cambria Math"/>
                      </a:rPr>
                      <m:t>𝑃</m:t>
                    </m:r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</a:rPr>
                      <m:t>≤6)</m:t>
                    </m:r>
                  </m:oMath>
                </a14:m>
                <a:endParaRPr lang="en-US" sz="2200" dirty="0" smtClean="0"/>
              </a:p>
              <a:p>
                <a:pPr marL="457200" lvl="1" indent="0">
                  <a:buNone/>
                </a:pPr>
                <a:r>
                  <a:rPr lang="en-US" sz="2200" dirty="0"/>
                  <a:t>		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1−</m:t>
                    </m:r>
                    <m:r>
                      <a:rPr lang="en-US" sz="2200" i="1">
                        <a:latin typeface="Cambria Math"/>
                      </a:rPr>
                      <m:t>𝑏𝑖𝑛𝑜𝑚𝑖𝑎𝑙𝑐𝑑𝑓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10, 0.25, 6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0.0035</m:t>
                    </m:r>
                  </m:oMath>
                </a14:m>
                <a:endParaRPr lang="en-US" sz="2200" dirty="0" smtClean="0"/>
              </a:p>
              <a:p>
                <a:r>
                  <a:rPr lang="en-US" sz="2800" dirty="0" smtClean="0"/>
                  <a:t>This </a:t>
                </a:r>
                <a:r>
                  <a:rPr lang="en-US" sz="2800" dirty="0"/>
                  <a:t>implies that, if you only make a random guess, it is highly unlikely that you will get all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dirty="0"/>
                  <a:t> answers correct, or even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sz="2800" dirty="0"/>
                  <a:t> or more answers correct.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90" t="-1357" b="-13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541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800" dirty="0" smtClean="0"/>
                  <a:t>Genetic </a:t>
                </a:r>
                <a:r>
                  <a:rPr lang="en-US" sz="2800" dirty="0"/>
                  <a:t>theory suggest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1000 </m:t>
                    </m:r>
                  </m:oMath>
                </a14:m>
                <a:r>
                  <a:rPr lang="en-US" sz="2800" dirty="0"/>
                  <a:t>adult </a:t>
                </a:r>
                <a:r>
                  <a:rPr lang="en-US" sz="2800" dirty="0" smtClean="0"/>
                  <a:t>population </a:t>
                </a:r>
                <a:r>
                  <a:rPr lang="en-US" sz="2800" dirty="0"/>
                  <a:t>have a particular genetic disorder. What is the probability that in a sample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2800" dirty="0"/>
                  <a:t> adults at least one adult have the genetic disorder</a:t>
                </a:r>
                <a:r>
                  <a:rPr lang="en-US" sz="2800" dirty="0" smtClean="0"/>
                  <a:t>.</a:t>
                </a:r>
              </a:p>
              <a:p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/>
                      </a:rPr>
                      <m:t>𝐵𝑖𝑛𝑜𝑚𝑖𝑎𝑙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25, 0.001</m:t>
                        </m:r>
                      </m:e>
                    </m:d>
                  </m:oMath>
                </a14:m>
                <a:endParaRPr lang="en-US" sz="2200" dirty="0" smtClean="0">
                  <a:ea typeface="Cambria Math"/>
                </a:endParaRPr>
              </a:p>
              <a:p>
                <a:pPr lvl="1"/>
                <a:endParaRPr lang="en-US" sz="16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≥1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=1−</m:t>
                    </m:r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     </m:t>
                    </m:r>
                  </m:oMath>
                </a14:m>
                <a:endParaRPr lang="en-US" sz="2200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sz="2200" dirty="0" smtClean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=1−</m:t>
                    </m:r>
                    <m:r>
                      <a:rPr lang="en-US" sz="2200" i="1">
                        <a:latin typeface="Cambria Math"/>
                      </a:rPr>
                      <m:t>𝑏𝑖𝑛𝑜𝑚𝑖𝑎𝑙𝑝𝑑𝑓</m:t>
                    </m:r>
                    <m:r>
                      <a:rPr lang="en-US" sz="2200" i="1">
                        <a:latin typeface="Cambria Math"/>
                      </a:rPr>
                      <m:t>(25, 0.001, 0)</m:t>
                    </m:r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</a:t>
                </a:r>
                <a:r>
                  <a:rPr lang="en-US" sz="2200" dirty="0" smtClean="0"/>
                  <a:t>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1−0.975</m:t>
                    </m:r>
                    <m:r>
                      <a:rPr lang="en-US" sz="2200" i="1">
                        <a:latin typeface="Cambria Math"/>
                      </a:rPr>
                      <m:t>=0.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025</m:t>
                    </m:r>
                  </m:oMath>
                </a14:m>
                <a:endParaRPr lang="en-US" sz="2200" dirty="0" smtClean="0"/>
              </a:p>
              <a:p>
                <a:pPr marL="457200" lvl="1" indent="0">
                  <a:buNone/>
                </a:pPr>
                <a:endParaRPr lang="en-US" sz="1600" dirty="0"/>
              </a:p>
              <a:p>
                <a:r>
                  <a:rPr lang="en-US" sz="2800" dirty="0" smtClean="0"/>
                  <a:t>This </a:t>
                </a:r>
                <a:r>
                  <a:rPr lang="en-US" sz="2800" dirty="0"/>
                  <a:t>implies that it is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NOT</a:t>
                </a:r>
                <a:r>
                  <a:rPr lang="en-US" sz="2800" dirty="0" smtClean="0"/>
                  <a:t> likely </a:t>
                </a:r>
                <a:r>
                  <a:rPr lang="en-US" sz="2800" dirty="0"/>
                  <a:t>that in a sample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2800" dirty="0"/>
                  <a:t> adults, at least </a:t>
                </a:r>
                <a:r>
                  <a:rPr lang="en-US" sz="2800" dirty="0" smtClean="0"/>
                  <a:t>one </a:t>
                </a:r>
                <a:r>
                  <a:rPr lang="en-US" sz="2800" dirty="0"/>
                  <a:t>has genetic disorder</a:t>
                </a:r>
                <a:r>
                  <a:rPr lang="en-US" sz="2800" dirty="0" smtClean="0"/>
                  <a:t>.</a:t>
                </a:r>
              </a:p>
              <a:p>
                <a:r>
                  <a:rPr lang="en-US" sz="2800" dirty="0">
                    <a:hlinkClick r:id="rId2"/>
                  </a:rPr>
                  <a:t>Binomial </a:t>
                </a:r>
                <a:r>
                  <a:rPr lang="en-US" sz="2800" dirty="0" smtClean="0">
                    <a:hlinkClick r:id="rId2"/>
                  </a:rPr>
                  <a:t>Calculator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3"/>
                <a:stretch>
                  <a:fillRect l="-1490" t="-1220" r="-1882" b="-33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654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Nurse employment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990600"/>
                <a:ext cx="8839200" cy="4800600"/>
              </a:xfrm>
            </p:spPr>
            <p:txBody>
              <a:bodyPr/>
              <a:lstStyle/>
              <a:p>
                <a:pPr eaLnBrk="1" hangingPunct="1"/>
                <a:r>
                  <a:rPr lang="en-US" sz="2800" dirty="0" smtClean="0"/>
                  <a:t>Contract requires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sz="2800" dirty="0" smtClean="0"/>
                  <a:t> of records handled timely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800" dirty="0" smtClean="0"/>
                  <a:t>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sz="2800" dirty="0" smtClean="0"/>
                  <a:t> sample records handled timely, </a:t>
                </a:r>
                <a:r>
                  <a:rPr lang="en-US" sz="2800" b="1" dirty="0" smtClean="0"/>
                  <a:t>she was fired!</a:t>
                </a:r>
              </a:p>
              <a:p>
                <a:pPr eaLnBrk="1" hangingPunct="1"/>
                <a:r>
                  <a:rPr lang="en-US" sz="2800" dirty="0" smtClean="0"/>
                  <a:t>If the proportion of all records handled timely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r>
                  <a:rPr lang="en-US" sz="2800" dirty="0" smtClean="0"/>
                  <a:t>, what is the probability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sz="2800" dirty="0" smtClean="0"/>
                  <a:t> or fewer would be handled timely in a sample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sz="2800" dirty="0" smtClean="0"/>
                  <a:t>?</a:t>
                </a:r>
              </a:p>
              <a:p>
                <a:pPr eaLnBrk="1" hangingPunct="1"/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𝑌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~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/>
                      </a:rPr>
                      <m:t>𝐵𝑖𝑛𝑜𝑚𝑖𝑎𝑙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  <m:t>36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, 0.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/>
                          </a:rPr>
                          <m:t>9</m:t>
                        </m:r>
                        <m:r>
                          <a:rPr lang="en-US" sz="2200" i="1">
                            <a:latin typeface="Cambria Math"/>
                            <a:ea typeface="Cambria Math"/>
                          </a:rPr>
                          <m:t>0</m:t>
                        </m:r>
                      </m:e>
                    </m:d>
                  </m:oMath>
                </a14:m>
                <a:endParaRPr lang="en-US" sz="2200" dirty="0" smtClean="0">
                  <a:ea typeface="Cambria Math"/>
                </a:endParaRPr>
              </a:p>
              <a:p>
                <a:pPr lvl="1"/>
                <a:endParaRPr lang="en-US" sz="2200" dirty="0"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≤32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𝑏𝑖𝑛𝑜𝑚𝑖𝑎𝑙𝑐𝑑𝑓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  <m:r>
                          <a:rPr lang="en-US" sz="2200" i="1">
                            <a:latin typeface="Cambria Math"/>
                          </a:rPr>
                          <m:t>, 0.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200" i="1">
                            <a:latin typeface="Cambria Math"/>
                          </a:rPr>
                          <m:t>0, 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d>
                  </m:oMath>
                </a14:m>
                <a:endParaRPr lang="en-US" sz="2200" dirty="0"/>
              </a:p>
              <a:p>
                <a:pPr lvl="1"/>
                <a:r>
                  <a:rPr lang="en-US" sz="2200" dirty="0"/>
                  <a:t>		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/>
                      </a:rPr>
                      <m:t>0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.4915</m:t>
                    </m:r>
                  </m:oMath>
                </a14:m>
                <a:endParaRPr lang="en-US" sz="2200" dirty="0" smtClean="0"/>
              </a:p>
              <a:p>
                <a:endParaRPr lang="en-US" sz="2800" dirty="0" smtClean="0"/>
              </a:p>
              <a:p>
                <a:pPr eaLnBrk="1" hangingPunct="1"/>
                <a:r>
                  <a:rPr lang="en-US" sz="2800" dirty="0" smtClean="0">
                    <a:hlinkClick r:id="rId2"/>
                  </a:rPr>
                  <a:t>Binomial Calculator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204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990600"/>
                <a:ext cx="8839200" cy="4800600"/>
              </a:xfrm>
              <a:blipFill rotWithShape="0">
                <a:blip r:embed="rId3"/>
                <a:stretch>
                  <a:fillRect l="-1241" t="-1271" b="-19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925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Probability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buFontTx/>
                  <a:buNone/>
                </a:pPr>
                <a:r>
                  <a:rPr lang="en-US" sz="2400" dirty="0"/>
                  <a:t>Common misconceptions about probability</a:t>
                </a:r>
              </a:p>
              <a:p>
                <a:pPr eaLnBrk="1" hangingPunct="1"/>
                <a:r>
                  <a:rPr lang="en-US" sz="2400" dirty="0" err="1"/>
                  <a:t>Paulos</a:t>
                </a:r>
                <a:r>
                  <a:rPr lang="en-US" sz="2400" dirty="0"/>
                  <a:t> (1988) tells the story of a weather forecaster on American TV who reported that there was </a:t>
                </a:r>
                <a:r>
                  <a:rPr lang="en-US" sz="2400" i="1" dirty="0">
                    <a:solidFill>
                      <a:srgbClr val="2D2D8A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2D2D8A"/>
                        </a:solidFill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sz="2400" i="1" dirty="0">
                    <a:solidFill>
                      <a:srgbClr val="2D2D8A"/>
                    </a:solidFill>
                  </a:rPr>
                  <a:t> chance of rain on Saturday</a:t>
                </a:r>
                <a:r>
                  <a:rPr lang="en-US" sz="2400" dirty="0"/>
                  <a:t>, and </a:t>
                </a:r>
                <a:r>
                  <a:rPr lang="en-US" sz="2400" i="1" dirty="0">
                    <a:solidFill>
                      <a:srgbClr val="2D2D8A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2D2D8A"/>
                        </a:solidFill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US" sz="2400" i="1" dirty="0">
                    <a:solidFill>
                      <a:srgbClr val="2D2D8A"/>
                    </a:solidFill>
                  </a:rPr>
                  <a:t> chance of rain on Sunday</a:t>
                </a:r>
                <a:r>
                  <a:rPr lang="en-US" sz="2400" dirty="0"/>
                  <a:t>, from which he concluded that there was </a:t>
                </a:r>
                <a:r>
                  <a:rPr lang="en-US" sz="2400" i="1" dirty="0">
                    <a:solidFill>
                      <a:srgbClr val="2D2D8A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2D2D8A"/>
                        </a:solidFill>
                        <a:latin typeface="Cambria Math" panose="02040503050406030204" pitchFamily="18" charset="0"/>
                      </a:rPr>
                      <m:t>100%</m:t>
                    </m:r>
                  </m:oMath>
                </a14:m>
                <a:r>
                  <a:rPr lang="en-US" sz="2400" i="1" dirty="0">
                    <a:solidFill>
                      <a:srgbClr val="2D2D8A"/>
                    </a:solidFill>
                  </a:rPr>
                  <a:t> chance of rain on the weekend.</a:t>
                </a:r>
              </a:p>
              <a:p>
                <a:pPr eaLnBrk="1" hangingPunct="1"/>
                <a:r>
                  <a:rPr lang="en-US" sz="2400" dirty="0"/>
                  <a:t> </a:t>
                </a:r>
                <a:r>
                  <a:rPr lang="en-US" sz="2400" i="1" dirty="0"/>
                  <a:t>New Scientist </a:t>
                </a:r>
                <a:r>
                  <a:rPr lang="en-US" sz="2400" dirty="0"/>
                  <a:t>reported a story about an inspector in the Food and Drug Administration who visited a restaurant in Salt Lake City famous for its quiches made from four fresh eggs. The inspector told the owner that according to FDA research </a:t>
                </a:r>
                <a:r>
                  <a:rPr lang="en-US" sz="2400" i="1" dirty="0">
                    <a:solidFill>
                      <a:srgbClr val="2D2D8A"/>
                    </a:solidFill>
                  </a:rPr>
                  <a:t>every fourth egg has salmonella bacteria</a:t>
                </a:r>
                <a:r>
                  <a:rPr lang="en-US" sz="2400" dirty="0"/>
                  <a:t>, so the restaurant should only </a:t>
                </a:r>
                <a:r>
                  <a:rPr lang="en-US" sz="2400" i="1" dirty="0">
                    <a:solidFill>
                      <a:srgbClr val="2D2D8A"/>
                    </a:solidFill>
                  </a:rPr>
                  <a:t>use three eggs </a:t>
                </a:r>
                <a:r>
                  <a:rPr lang="en-US" sz="2400" dirty="0"/>
                  <a:t>in a quiche. </a:t>
                </a:r>
              </a:p>
              <a:p>
                <a:pPr eaLnBrk="1" hangingPunct="1">
                  <a:buFontTx/>
                  <a:buNone/>
                </a:pPr>
                <a:r>
                  <a:rPr lang="en-US" sz="1400" dirty="0"/>
                  <a:t>(Source: </a:t>
                </a:r>
                <a:r>
                  <a:rPr lang="en-US" sz="1400" dirty="0">
                    <a:hlinkClick r:id="rId2"/>
                  </a:rPr>
                  <a:t>http://www.edge.org/3rd_culture/gigerenzer03/gigerenzer_print.html</a:t>
                </a:r>
                <a:r>
                  <a:rPr lang="en-US" sz="1400" dirty="0"/>
                  <a:t>)</a:t>
                </a:r>
              </a:p>
              <a:p>
                <a:pPr eaLnBrk="1" hangingPunct="1">
                  <a:buFontTx/>
                  <a:buNone/>
                </a:pPr>
                <a:r>
                  <a:rPr lang="en-US" sz="1400" dirty="0" err="1"/>
                  <a:t>Paulos</a:t>
                </a:r>
                <a:r>
                  <a:rPr lang="en-US" sz="1400" dirty="0"/>
                  <a:t> JA (1988) </a:t>
                </a:r>
                <a:r>
                  <a:rPr lang="en-US" sz="1400" i="1" dirty="0"/>
                  <a:t>Innumeracy: Mathematical illiteracy and its consequences</a:t>
                </a:r>
                <a:r>
                  <a:rPr lang="en-US" sz="1400" dirty="0"/>
                  <a:t>. Vintage Books, New </a:t>
                </a:r>
                <a:r>
                  <a:rPr lang="en-US" sz="1400" dirty="0" smtClean="0"/>
                  <a:t>York</a:t>
                </a: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255" t="-950" b="-15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/>
          <p:cNvSpPr txBox="1">
            <a:spLocks noGrp="1"/>
          </p:cNvSpPr>
          <p:nvPr/>
        </p:nvSpPr>
        <p:spPr bwMode="auto">
          <a:xfrm>
            <a:off x="4191000" y="6381750"/>
            <a:ext cx="809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1079376-9CE6-4252-A325-ECA9267A045E}" type="slidenum">
              <a:rPr lang="en-US" sz="1400"/>
              <a:pPr algn="r"/>
              <a:t>3</a:t>
            </a:fld>
            <a:endParaRPr lang="en-US" sz="1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148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 </a:t>
            </a:r>
            <a:r>
              <a:rPr lang="en-US" dirty="0" smtClean="0"/>
              <a:t>Distribution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 be the number of accidents at a particular intersection during a year.</a:t>
                </a:r>
              </a:p>
              <a:p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 is discrete with possible values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0, 1, 2, …, </m:t>
                    </m:r>
                  </m:oMath>
                </a14:m>
                <a:r>
                  <a:rPr lang="en-US" sz="2800" dirty="0"/>
                  <a:t> (we cannot assign a maximum value).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Binomial distribution does not make sense in this case.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For such situation we use </a:t>
                </a:r>
                <a:r>
                  <a:rPr lang="en-US" sz="2800" b="1" i="1" dirty="0">
                    <a:solidFill>
                      <a:srgbClr val="FF0000"/>
                    </a:solidFill>
                  </a:rPr>
                  <a:t>Poisson</a:t>
                </a:r>
                <a:r>
                  <a:rPr lang="en-US" sz="2800" dirty="0"/>
                  <a:t> </a:t>
                </a:r>
                <a:r>
                  <a:rPr lang="en-US" sz="2800" dirty="0" smtClean="0"/>
                  <a:t> distribution</a:t>
                </a:r>
                <a:r>
                  <a:rPr lang="en-US" sz="2800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90" t="-1357" b="-1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4879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Poisson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 be the number of occurrence of an event during a time period (or in a given region), then under certain condition, the distribution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800" dirty="0"/>
                  <a:t> can be described as Poisson. </a:t>
                </a:r>
              </a:p>
              <a:p>
                <a:endParaRPr lang="en-US" sz="1400" dirty="0"/>
              </a:p>
              <a:p>
                <a:r>
                  <a:rPr lang="en-US" sz="2800" dirty="0"/>
                  <a:t>Notation: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𝑜𝑖𝑠𝑠𝑜𝑛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𝜇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𝜇</m:t>
                    </m:r>
                    <m:r>
                      <a:rPr lang="en-US" sz="28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800" dirty="0"/>
                  <a:t> average number of events during time period</a:t>
                </a:r>
              </a:p>
              <a:p>
                <a:pPr marL="0" indent="0">
                  <a:buNone/>
                </a:pPr>
                <a:r>
                  <a:rPr lang="en-US" sz="2800" dirty="0"/>
                  <a:t>			(or in a given region</a:t>
                </a:r>
                <a:r>
                  <a:rPr lang="en-US" sz="2800" dirty="0" smtClean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𝑌</m:t>
                        </m:r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/>
                                  </a:rPr>
                                  <m:t>𝜇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sz="2800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/>
                          </a:rPr>
                          <m:t>𝑦</m:t>
                        </m:r>
                        <m:r>
                          <a:rPr lang="en-US" sz="2800" i="1">
                            <a:latin typeface="Cambria Math"/>
                          </a:rPr>
                          <m:t>!</m:t>
                        </m:r>
                      </m:den>
                    </m:f>
                    <m:r>
                      <a:rPr lang="en-US" sz="2800" i="1">
                        <a:latin typeface="Cambria Math"/>
                      </a:rPr>
                      <m:t>,    </m:t>
                    </m:r>
                    <m:r>
                      <a:rPr lang="en-US" sz="2800" i="1">
                        <a:latin typeface="Cambria Math"/>
                      </a:rPr>
                      <m:t>𝑦</m:t>
                    </m:r>
                    <m:r>
                      <a:rPr lang="en-US" sz="2800" i="1">
                        <a:latin typeface="Cambria Math"/>
                      </a:rPr>
                      <m:t>=0,1,2,…</m:t>
                    </m:r>
                  </m:oMath>
                </a14:m>
                <a:endParaRPr lang="en-US" sz="2800" dirty="0"/>
              </a:p>
              <a:p>
                <a:r>
                  <a:rPr lang="en-US" sz="2400" dirty="0">
                    <a:hlinkClick r:id="rId2"/>
                  </a:rPr>
                  <a:t>Poisson </a:t>
                </a:r>
                <a:r>
                  <a:rPr lang="en-US" sz="2400" dirty="0" smtClean="0">
                    <a:hlinkClick r:id="rId2"/>
                  </a:rPr>
                  <a:t>Calculator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3"/>
                <a:stretch>
                  <a:fillRect l="-1490" t="-1220" r="-706" b="-27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735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13232" y="152400"/>
            <a:ext cx="7772400" cy="762000"/>
          </a:xfrm>
        </p:spPr>
        <p:txBody>
          <a:bodyPr/>
          <a:lstStyle/>
          <a:p>
            <a:r>
              <a:rPr lang="en-US" sz="2400" dirty="0"/>
              <a:t>Example </a:t>
            </a:r>
            <a:r>
              <a:rPr lang="en-US" sz="2400" dirty="0" smtClean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713232" y="838200"/>
                <a:ext cx="7897368" cy="4495800"/>
              </a:xfrm>
            </p:spPr>
            <p:txBody>
              <a:bodyPr/>
              <a:lstStyle/>
              <a:p>
                <a:r>
                  <a:rPr lang="en-US" sz="2800" dirty="0" smtClean="0"/>
                  <a:t>Suppose </a:t>
                </a:r>
                <a:r>
                  <a:rPr lang="en-US" sz="2800" dirty="0"/>
                  <a:t>the average number of accidents at a particular intersection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20 </m:t>
                    </m:r>
                  </m:oMath>
                </a14:m>
                <a:r>
                  <a:rPr lang="en-US" sz="2800" dirty="0"/>
                  <a:t>per year. What is the probability that during next year more than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accidents would occur?</a:t>
                </a:r>
              </a:p>
              <a:p>
                <a:pPr lvl="1"/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 ~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𝑜𝑖𝑠𝑠𝑜𝑛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20</m:t>
                        </m:r>
                      </m:e>
                    </m:d>
                  </m:oMath>
                </a14:m>
                <a:endParaRPr lang="en-US" sz="2200" dirty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&gt;12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=1−</m:t>
                    </m:r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≤12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       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1−</m:t>
                    </m:r>
                    <m:r>
                      <a:rPr lang="en-US" sz="2200" i="1">
                        <a:latin typeface="Cambria Math"/>
                      </a:rPr>
                      <m:t>𝑃𝑜𝑖𝑠𝑠𝑜𝑛𝑐𝑑𝑓</m:t>
                    </m:r>
                    <m:r>
                      <a:rPr lang="en-US" sz="2200" i="1">
                        <a:latin typeface="Cambria Math"/>
                      </a:rPr>
                      <m:t>(0, 12, 20)</m:t>
                    </m:r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1−0.0390=0.961</m:t>
                    </m:r>
                  </m:oMath>
                </a14:m>
                <a:endParaRPr lang="en-US" sz="2200" dirty="0" smtClean="0"/>
              </a:p>
              <a:p>
                <a:r>
                  <a:rPr lang="en-US" sz="2800" dirty="0" smtClean="0"/>
                  <a:t>What </a:t>
                </a:r>
                <a:r>
                  <a:rPr lang="en-US" sz="2800" dirty="0"/>
                  <a:t>is the probability that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60 </m:t>
                    </m:r>
                  </m:oMath>
                </a14:m>
                <a:r>
                  <a:rPr lang="en-US" sz="2800" dirty="0"/>
                  <a:t>or more accidents would occur during the next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5 </m:t>
                    </m:r>
                  </m:oMath>
                </a14:m>
                <a:r>
                  <a:rPr lang="en-US" sz="2800" dirty="0"/>
                  <a:t>years?</a:t>
                </a:r>
              </a:p>
              <a:p>
                <a:pPr lvl="1"/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 ~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𝑜𝑖𝑠𝑠𝑜𝑛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20∗5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𝑃𝑜𝑖𝑠𝑠𝑜𝑛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100</m:t>
                        </m:r>
                      </m:e>
                    </m:d>
                  </m:oMath>
                </a14:m>
                <a:endParaRPr lang="en-US" sz="2200" dirty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≥60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=1−</m:t>
                    </m:r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≤59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         </a:t>
                </a:r>
                <a14:m>
                  <m:oMath xmlns:m="http://schemas.openxmlformats.org/officeDocument/2006/math">
                    <m:r>
                      <a:rPr lang="en-US" sz="2200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1−</m:t>
                    </m:r>
                    <m:r>
                      <a:rPr lang="en-US" sz="2200" i="1">
                        <a:latin typeface="Cambria Math"/>
                      </a:rPr>
                      <m:t>𝑃𝑜𝑖𝑠𝑠𝑜𝑛𝑐𝑑𝑓</m:t>
                    </m:r>
                    <m:r>
                      <a:rPr lang="en-US" sz="2200" i="1">
                        <a:latin typeface="Cambria Math"/>
                      </a:rPr>
                      <m:t>(0, 59, 100)</m:t>
                    </m:r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 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/>
                      </a:rPr>
                      <m:t>1.000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232" y="838200"/>
                <a:ext cx="7897368" cy="4495800"/>
              </a:xfrm>
              <a:blipFill rotWithShape="0">
                <a:blip r:embed="rId2"/>
                <a:stretch>
                  <a:fillRect l="-1389" t="-1357" b="-33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34834" y="6324600"/>
            <a:ext cx="2499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Poisson Calculator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8109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924800" cy="4495800"/>
              </a:xfrm>
            </p:spPr>
            <p:txBody>
              <a:bodyPr/>
              <a:lstStyle/>
              <a:p>
                <a:r>
                  <a:rPr lang="en-US" sz="2800" dirty="0" smtClean="0"/>
                  <a:t>It is generally observed that the average number of infected trees per acre in a forest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800" dirty="0" smtClean="0"/>
                  <a:t>. It was observed that </a:t>
                </a:r>
                <a:r>
                  <a:rPr lang="en-US" sz="2800" dirty="0"/>
                  <a:t>a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100 </m:t>
                    </m:r>
                  </m:oMath>
                </a14:m>
                <a:r>
                  <a:rPr lang="en-US" sz="2800" dirty="0"/>
                  <a:t>acre forest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17 </m:t>
                    </m:r>
                  </m:oMath>
                </a14:m>
                <a:r>
                  <a:rPr lang="en-US" sz="2800" dirty="0"/>
                  <a:t>infected trees. What is the probability that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17 </m:t>
                    </m:r>
                  </m:oMath>
                </a14:m>
                <a:r>
                  <a:rPr lang="en-US" sz="2800" dirty="0"/>
                  <a:t>or more trees are infected in the forest if the average per acre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endParaRPr lang="en-US" sz="2800" dirty="0"/>
              </a:p>
              <a:p>
                <a:pPr lvl="1"/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 ~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𝑜𝑖𝑠𝑠𝑜𝑛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0.1∗100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𝑃𝑜𝑖𝑠𝑠𝑜𝑛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10)</m:t>
                    </m:r>
                  </m:oMath>
                </a14:m>
                <a:endParaRPr lang="en-US" sz="2200" dirty="0"/>
              </a:p>
              <a:p>
                <a:pPr lvl="1"/>
                <a:endParaRPr lang="en-US" sz="2200" dirty="0"/>
              </a:p>
              <a:p>
                <a:pPr lvl="1"/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≥17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=1−</m:t>
                    </m:r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≤16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400050" lvl="1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=1−</m:t>
                    </m:r>
                    <m:r>
                      <a:rPr lang="en-US" sz="2200" i="1">
                        <a:latin typeface="Cambria Math"/>
                      </a:rPr>
                      <m:t>𝑃𝑜𝑖𝑠𝑠𝑜𝑛𝑐𝑑𝑓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0, 16, 10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400050" lvl="1" indent="0">
                  <a:buNone/>
                </a:pPr>
                <a:r>
                  <a:rPr lang="en-US" sz="2200" dirty="0"/>
                  <a:t>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1 −0.9730=0.0270</m:t>
                    </m:r>
                  </m:oMath>
                </a14:m>
                <a:endParaRPr lang="en-US" sz="2200" b="0" dirty="0" smtClean="0"/>
              </a:p>
              <a:p>
                <a:pPr marL="400050" lvl="1" indent="0">
                  <a:buNone/>
                </a:pPr>
                <a:endParaRPr lang="en-US" sz="2200" b="0" dirty="0" smtClean="0"/>
              </a:p>
              <a:p>
                <a:pPr marL="457200" indent="-457200"/>
                <a:r>
                  <a:rPr lang="en-US" sz="2800" dirty="0" smtClean="0">
                    <a:hlinkClick r:id="rId2"/>
                  </a:rPr>
                  <a:t>Poisson </a:t>
                </a:r>
                <a:r>
                  <a:rPr lang="en-US" sz="2800" dirty="0">
                    <a:hlinkClick r:id="rId2"/>
                  </a:rPr>
                  <a:t>Calculator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924800" cy="4495800"/>
              </a:xfrm>
              <a:blipFill rotWithShape="0">
                <a:blip r:embed="rId3"/>
                <a:stretch>
                  <a:fillRect l="-1462" t="-1220" r="-1538" b="-30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58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</p:spPr>
            <p:txBody>
              <a:bodyPr/>
              <a:lstStyle/>
              <a:p>
                <a:r>
                  <a:rPr lang="en-US" sz="2400" dirty="0" smtClean="0"/>
                  <a:t>Poisson Approximation of  </a:t>
                </a:r>
                <a:br>
                  <a:rPr lang="en-US" sz="2400" dirty="0" smtClean="0"/>
                </a:br>
                <a:r>
                  <a:rPr lang="en-US" sz="2400" dirty="0" smtClean="0"/>
                  <a:t>the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𝑩𝒊𝒏𝒐𝒎𝒊𝒂𝒍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𝒏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𝝅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smtClean="0"/>
                  <a:t>distribution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762000"/>
              </a:xfrm>
              <a:blipFill rotWithShape="0">
                <a:blip r:embed="rId2"/>
                <a:stretch>
                  <a:fillRect l="-1255" t="-10400" b="-22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𝐵𝑖𝑛𝑜𝑚𝑖𝑎𝑙</m:t>
                    </m:r>
                    <m:r>
                      <a:rPr lang="en-US" sz="2800" i="1">
                        <a:latin typeface="Cambria Math"/>
                      </a:rPr>
                      <m:t>(</m:t>
                    </m:r>
                    <m:r>
                      <a:rPr lang="en-US" sz="2800" i="1">
                        <a:latin typeface="Cambria Math"/>
                      </a:rPr>
                      <m:t>𝑛</m:t>
                    </m:r>
                    <m:r>
                      <a:rPr lang="en-US" sz="2800" i="1">
                        <a:latin typeface="Cambria Math"/>
                      </a:rPr>
                      <m:t>, </m:t>
                    </m:r>
                    <m:r>
                      <a:rPr lang="en-US" sz="2800" i="1">
                        <a:latin typeface="Cambria Math"/>
                      </a:rPr>
                      <m:t>𝜋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 smtClean="0"/>
                  <a:t>. </a:t>
                </a:r>
                <a:br>
                  <a:rPr lang="en-US" sz="2800" dirty="0" smtClean="0"/>
                </a:br>
                <a:r>
                  <a:rPr lang="en-US" sz="2800" dirty="0" smtClean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800" dirty="0"/>
                  <a:t> is very large,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𝜋</m:t>
                    </m:r>
                  </m:oMath>
                </a14:m>
                <a:r>
                  <a:rPr lang="en-US" sz="2800" dirty="0"/>
                  <a:t> is very </a:t>
                </a:r>
                <a:r>
                  <a:rPr lang="en-US" sz="2800" dirty="0" smtClean="0"/>
                  <a:t>small, then</a:t>
                </a:r>
              </a:p>
              <a:p>
                <a:pPr marL="0" indent="0" algn="ctr">
                  <a:buNone/>
                </a:pPr>
                <a:endParaRPr lang="en-US" sz="1200" i="1" dirty="0" smtClean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/>
                        </a:rPr>
                        <m:t>𝑌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𝑃𝑜𝑖𝑠𝑠𝑜𝑛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𝜇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en-US" sz="2800" i="1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sz="2800" dirty="0" smtClean="0">
                  <a:ea typeface="Cambria Math"/>
                </a:endParaRPr>
              </a:p>
              <a:p>
                <a:pPr marL="0" indent="0" algn="ctr">
                  <a:buNone/>
                </a:pPr>
                <a:endParaRPr lang="en-US" sz="1400" dirty="0" smtClean="0">
                  <a:ea typeface="Cambria Math"/>
                </a:endParaRPr>
              </a:p>
              <a:p>
                <a:r>
                  <a:rPr lang="en-US" sz="2800" dirty="0" smtClean="0"/>
                  <a:t>Example</a:t>
                </a:r>
                <a:r>
                  <a:rPr lang="en-US" sz="2800" dirty="0"/>
                  <a:t>: Suppose the prevalence of a disease is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US" sz="2800" dirty="0"/>
                  <a:t>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10,000</m:t>
                    </m:r>
                  </m:oMath>
                </a14:m>
                <a:r>
                  <a:rPr lang="en-US" sz="2800" dirty="0"/>
                  <a:t> among adults. What is the probability that a city with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800" dirty="0"/>
                  <a:t> adults has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15 </m:t>
                    </m:r>
                  </m:oMath>
                </a14:m>
                <a:r>
                  <a:rPr lang="en-US" sz="2800" dirty="0"/>
                  <a:t>or more adults carrying the disease?</a:t>
                </a: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𝑌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𝑃𝑜𝑖𝑠𝑠𝑜𝑛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100000∗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10000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𝑃𝑜𝑖𝑠𝑠𝑜𝑛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</m:d>
                  </m:oMath>
                </a14:m>
                <a:endParaRPr lang="en-US" sz="2200" dirty="0">
                  <a:ea typeface="Cambria Math"/>
                </a:endParaRPr>
              </a:p>
              <a:p>
                <a:pPr marL="457200" lvl="1" indent="0">
                  <a:buNone/>
                </a:pPr>
                <a:r>
                  <a:rPr lang="en-US" sz="2200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𝑌</m:t>
                        </m:r>
                        <m:r>
                          <a:rPr lang="en-US" sz="2200" i="1">
                            <a:latin typeface="Cambria Math"/>
                          </a:rPr>
                          <m:t>≥15</m:t>
                        </m:r>
                      </m:e>
                    </m:d>
                    <m:r>
                      <a:rPr lang="en-US" sz="2200" i="1">
                        <a:latin typeface="Cambria Math"/>
                      </a:rPr>
                      <m:t>=1−</m:t>
                    </m:r>
                    <m:r>
                      <a:rPr lang="en-US" sz="2200" i="1">
                        <a:latin typeface="Cambria Math"/>
                      </a:rPr>
                      <m:t>𝑃𝑜𝑖𝑠𝑠𝑜𝑛𝑐𝑑𝑓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/>
                          </a:rPr>
                          <m:t>0, 14, 10</m:t>
                        </m:r>
                      </m:e>
                    </m:d>
                  </m:oMath>
                </a14:m>
                <a:endParaRPr lang="en-US" sz="2200" dirty="0"/>
              </a:p>
              <a:p>
                <a:pPr marL="457200" lvl="1" indent="0">
                  <a:buNone/>
                </a:pPr>
                <a:r>
                  <a:rPr lang="en-US" sz="2200" dirty="0"/>
                  <a:t>		    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1−0. 9165=0.0835</m:t>
                    </m:r>
                  </m:oMath>
                </a14:m>
                <a:endParaRPr lang="en-US" dirty="0" smtClean="0"/>
              </a:p>
              <a:p>
                <a:r>
                  <a:rPr lang="en-US" sz="2400" dirty="0">
                    <a:hlinkClick r:id="rId3"/>
                  </a:rPr>
                  <a:t>Poisson </a:t>
                </a:r>
                <a:r>
                  <a:rPr lang="en-US" sz="2400" dirty="0" smtClean="0">
                    <a:hlinkClick r:id="rId3"/>
                  </a:rPr>
                  <a:t>Calculator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4"/>
                <a:stretch>
                  <a:fillRect l="-1490" t="-1220" r="-314" b="-23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5598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Randomness and probability</a:t>
            </a:r>
          </a:p>
        </p:txBody>
      </p:sp>
      <p:sp>
        <p:nvSpPr>
          <p:cNvPr id="8199" name="Content Placeholder 2"/>
          <p:cNvSpPr>
            <a:spLocks noGrp="1"/>
          </p:cNvSpPr>
          <p:nvPr>
            <p:ph idx="4294967295"/>
          </p:nvPr>
        </p:nvSpPr>
        <p:spPr>
          <a:xfrm>
            <a:off x="228600" y="1219200"/>
            <a:ext cx="8458200" cy="2362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We call a </a:t>
            </a:r>
            <a:r>
              <a:rPr lang="en-US" sz="2400" b="1" dirty="0" smtClean="0">
                <a:solidFill>
                  <a:srgbClr val="FF0000"/>
                </a:solidFill>
              </a:rPr>
              <a:t>phenomenon random </a:t>
            </a:r>
            <a:r>
              <a:rPr lang="en-US" sz="2400" dirty="0" smtClean="0"/>
              <a:t>if individual outcomes are uncertain but there is nonetheless a regular distribution of outcomes in a large number of repetitions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FF0000"/>
                </a:solidFill>
              </a:rPr>
              <a:t>probability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any outcome of a random phenomenon is the proportion of times the outcome would occur in a very long series of repetitions. If a random experiment is repeated </a:t>
            </a:r>
            <a:r>
              <a:rPr lang="en-US" sz="2400" i="1" dirty="0" smtClean="0"/>
              <a:t>n</a:t>
            </a:r>
            <a:r>
              <a:rPr lang="en-US" sz="2400" dirty="0" smtClean="0"/>
              <a:t> times then, </a:t>
            </a:r>
          </a:p>
          <a:p>
            <a:pPr eaLnBrk="1" hangingPunct="1">
              <a:buFontTx/>
              <a:buNone/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Example: </a:t>
            </a:r>
            <a:r>
              <a:rPr lang="en-US" dirty="0" smtClean="0">
                <a:hlinkClick r:id="rId4"/>
              </a:rPr>
              <a:t>Tossing coins</a:t>
            </a:r>
            <a:endParaRPr lang="en-US" dirty="0" smtClean="0"/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738683"/>
              </p:ext>
            </p:extLst>
          </p:nvPr>
        </p:nvGraphicFramePr>
        <p:xfrm>
          <a:off x="762000" y="4114800"/>
          <a:ext cx="7383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49" name="Equation" r:id="rId5" imgW="6426000" imgH="596880" progId="Equation.DSMT4">
                  <p:embed/>
                </p:oleObj>
              </mc:Choice>
              <mc:Fallback>
                <p:oleObj name="Equation" r:id="rId5" imgW="64260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114800"/>
                        <a:ext cx="7383463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920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Probability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8006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b="1" dirty="0" smtClean="0"/>
                  <a:t>Random process</a:t>
                </a:r>
                <a:r>
                  <a:rPr lang="en-US" dirty="0" smtClean="0"/>
                  <a:t>: a process whose outcome can not be predicted with certainty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 dirty="0" smtClean="0"/>
                  <a:t>Sample space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: the collection of all possible outcomes to a random process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 dirty="0" smtClean="0"/>
                  <a:t>Event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 smtClean="0"/>
                  <a:t>,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b="1" dirty="0" smtClean="0"/>
                  <a:t>)</a:t>
                </a:r>
                <a:r>
                  <a:rPr lang="en-US" dirty="0" smtClean="0"/>
                  <a:t>: a collection of possible outcomes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600" b="1" dirty="0" smtClean="0"/>
                  <a:t>Simple</a:t>
                </a:r>
                <a:r>
                  <a:rPr lang="en-US" sz="2600" dirty="0" smtClean="0"/>
                  <a:t>: one outcome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600" b="1" dirty="0" smtClean="0"/>
                  <a:t>Compound</a:t>
                </a:r>
                <a:r>
                  <a:rPr lang="en-US" sz="2600" dirty="0" smtClean="0"/>
                  <a:t>: more than one outcome</a:t>
                </a:r>
              </a:p>
              <a:p>
                <a:pPr lvl="1" eaLnBrk="1" hangingPunct="1">
                  <a:lnSpc>
                    <a:spcPct val="90000"/>
                  </a:lnSpc>
                </a:pPr>
                <a:endParaRPr lang="en-US" sz="26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b="1" dirty="0" smtClean="0"/>
                  <a:t>Probability</a:t>
                </a:r>
                <a:r>
                  <a:rPr lang="en-US" dirty="0" smtClean="0"/>
                  <a:t>: a number between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/>
                  <a:t> (inclusive) indicating the likelihood that the event will occur</a:t>
                </a:r>
              </a:p>
            </p:txBody>
          </p:sp>
        </mc:Choice>
        <mc:Fallback xmlns="">
          <p:sp>
            <p:nvSpPr>
              <p:cNvPr id="81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47800"/>
                <a:ext cx="7772400" cy="4800600"/>
              </a:xfrm>
              <a:blipFill rotWithShape="0">
                <a:blip r:embed="rId2"/>
                <a:stretch>
                  <a:fillRect l="-1255" t="-2033" r="-1255" b="-7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5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2000"/>
          </a:xfrm>
        </p:spPr>
        <p:txBody>
          <a:bodyPr/>
          <a:lstStyle/>
          <a:p>
            <a:pPr eaLnBrk="1" hangingPunct="1"/>
            <a:r>
              <a:rPr lang="en-US" smtClean="0"/>
              <a:t>Set theory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990600"/>
                <a:ext cx="8534400" cy="5410200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Union</a:t>
                </a:r>
                <a:r>
                  <a:rPr lang="en-US" dirty="0" smtClean="0"/>
                  <a:t> (             ) – all elements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eaLnBrk="1" hangingPunct="1"/>
                <a:r>
                  <a:rPr lang="en-US" b="1" dirty="0" smtClean="0"/>
                  <a:t>Intersection</a:t>
                </a:r>
                <a:r>
                  <a:rPr lang="en-US" dirty="0" smtClean="0"/>
                  <a:t> (            ) - all elements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smtClean="0"/>
                  <a:t>and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i="1" dirty="0" smtClean="0"/>
              </a:p>
              <a:p>
                <a:pPr eaLnBrk="1" hangingPunct="1"/>
                <a:r>
                  <a:rPr lang="en-US" b="1" dirty="0" smtClean="0"/>
                  <a:t>Complement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 smtClean="0"/>
                  <a:t>) – all elements </a:t>
                </a:r>
                <a:r>
                  <a:rPr lang="en-US" b="1" dirty="0" smtClean="0"/>
                  <a:t>not</a:t>
                </a:r>
                <a:r>
                  <a:rPr lang="en-US" dirty="0" smtClean="0"/>
                  <a:t> in the set</a:t>
                </a:r>
              </a:p>
              <a:p>
                <a:pPr eaLnBrk="1" hangingPunct="1"/>
                <a:r>
                  <a:rPr lang="en-US" b="1" dirty="0" smtClean="0"/>
                  <a:t>Mutually exclusive</a:t>
                </a:r>
                <a:r>
                  <a:rPr lang="en-US" dirty="0" smtClean="0"/>
                  <a:t> – two events are mutually exclusive if they have no outcomes in common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b="1" dirty="0" smtClean="0">
                    <a:hlinkClick r:id="rId3"/>
                  </a:rPr>
                  <a:t>Venn Diagram</a:t>
                </a:r>
                <a:endParaRPr lang="en-US" b="1" dirty="0" smtClean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r>
                  <a:rPr lang="en-US" dirty="0"/>
                  <a:t>The proportion of times that an event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occurs converges to the probability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as the number of repetitions becomes large.</a:t>
                </a:r>
              </a:p>
              <a:p>
                <a:pPr marL="0" indent="0" eaLnBrk="1" hangingPunct="1">
                  <a:buNone/>
                </a:pPr>
                <a:endParaRPr lang="en-US" b="1" dirty="0" smtClean="0"/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990600"/>
                <a:ext cx="8534400" cy="5410200"/>
              </a:xfrm>
              <a:blipFill rotWithShape="0">
                <a:blip r:embed="rId4"/>
                <a:stretch>
                  <a:fillRect l="-1143" t="-1015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1206257"/>
              </p:ext>
            </p:extLst>
          </p:nvPr>
        </p:nvGraphicFramePr>
        <p:xfrm>
          <a:off x="1600200" y="1076800"/>
          <a:ext cx="838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2" name="Equation" r:id="rId5" imgW="393480" imgH="190440" progId="Equation.DSMT4">
                  <p:embed/>
                </p:oleObj>
              </mc:Choice>
              <mc:Fallback>
                <p:oleObj name="Equation" r:id="rId5" imgW="393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076800"/>
                        <a:ext cx="838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5557298"/>
              </p:ext>
            </p:extLst>
          </p:nvPr>
        </p:nvGraphicFramePr>
        <p:xfrm>
          <a:off x="2362200" y="1519781"/>
          <a:ext cx="838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73" name="Equation" r:id="rId7" imgW="393480" imgH="190440" progId="Equation.DSMT4">
                  <p:embed/>
                </p:oleObj>
              </mc:Choice>
              <mc:Fallback>
                <p:oleObj name="Equation" r:id="rId7" imgW="39348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519781"/>
                        <a:ext cx="838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762000"/>
          </a:xfrm>
        </p:spPr>
        <p:txBody>
          <a:bodyPr/>
          <a:lstStyle/>
          <a:p>
            <a:pPr eaLnBrk="1" hangingPunct="1"/>
            <a:r>
              <a:rPr lang="en-US" dirty="0" smtClean="0"/>
              <a:t>Probability with equally likely </a:t>
            </a:r>
            <a:br>
              <a:rPr lang="en-US" dirty="0" smtClean="0"/>
            </a:br>
            <a:r>
              <a:rPr lang="en-US" dirty="0" smtClean="0"/>
              <a:t>outcomes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066800"/>
                <a:ext cx="8763000" cy="5486400"/>
              </a:xfrm>
            </p:spPr>
            <p:txBody>
              <a:bodyPr/>
              <a:lstStyle/>
              <a:p>
                <a:pPr eaLnBrk="1" hangingPunct="1"/>
                <a:r>
                  <a:rPr lang="en-US" sz="2200" dirty="0" smtClean="0"/>
                  <a:t>If a sample space is composed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 smtClean="0"/>
                  <a:t> </a:t>
                </a:r>
                <a:r>
                  <a:rPr lang="en-US" sz="2200" b="1" dirty="0" smtClean="0"/>
                  <a:t>equally likely</a:t>
                </a:r>
                <a:r>
                  <a:rPr lang="en-US" sz="2200" dirty="0" smtClean="0"/>
                  <a:t> outcomes with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200" dirty="0" smtClean="0"/>
                  <a:t> outcomes contained in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 smtClean="0"/>
                  <a:t>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 smtClean="0"/>
                  <a:t>.</a:t>
                </a:r>
              </a:p>
              <a:p>
                <a:pPr eaLnBrk="1" hangingPunct="1"/>
                <a:endParaRPr lang="en-US" sz="2200" dirty="0" smtClean="0"/>
              </a:p>
              <a:p>
                <a:pPr eaLnBrk="1" hangingPunct="1"/>
                <a:r>
                  <a:rPr lang="en-US" sz="2200" dirty="0" smtClean="0"/>
                  <a:t>Two way classification for the salary data:</a:t>
                </a:r>
              </a:p>
              <a:p>
                <a:pPr eaLnBrk="1" hangingPunct="1"/>
                <a:endParaRPr lang="en-US" sz="2200" dirty="0" smtClean="0"/>
              </a:p>
              <a:p>
                <a:pPr eaLnBrk="1" hangingPunct="1"/>
                <a:endParaRPr lang="en-US" sz="2200" dirty="0" smtClean="0"/>
              </a:p>
              <a:p>
                <a:pPr eaLnBrk="1" hangingPunct="1"/>
                <a:endParaRPr lang="en-US" sz="2200" dirty="0" smtClean="0"/>
              </a:p>
              <a:p>
                <a:pPr eaLnBrk="1" hangingPunct="1"/>
                <a:endParaRPr lang="en-US" sz="2200" dirty="0" smtClean="0"/>
              </a:p>
              <a:p>
                <a:pPr eaLnBrk="1" hangingPunct="1"/>
                <a:endParaRPr lang="en-US" sz="2200" dirty="0" smtClean="0"/>
              </a:p>
              <a:p>
                <a:pPr eaLnBrk="1" hangingPunct="1"/>
                <a:r>
                  <a:rPr lang="en-US" sz="2200" b="1" dirty="0" smtClean="0"/>
                  <a:t>Randomly</a:t>
                </a:r>
                <a:r>
                  <a:rPr lang="en-US" sz="2200" dirty="0" smtClean="0"/>
                  <a:t> select a student from the survey group, what is the probability that</a:t>
                </a:r>
              </a:p>
              <a:p>
                <a:pPr lvl="1" eaLnBrk="1" hangingPunct="1"/>
                <a:r>
                  <a:rPr lang="en-US" sz="2200" dirty="0" smtClean="0"/>
                  <a:t>the student is female?</a:t>
                </a:r>
              </a:p>
              <a:p>
                <a:pPr lvl="1" eaLnBrk="1" hangingPunct="1"/>
                <a:r>
                  <a:rPr lang="en-US" sz="2200" dirty="0" smtClean="0"/>
                  <a:t>the student is an engineer?</a:t>
                </a:r>
              </a:p>
              <a:p>
                <a:pPr lvl="1" eaLnBrk="1" hangingPunct="1"/>
                <a:r>
                  <a:rPr lang="en-US" sz="2200" dirty="0" smtClean="0"/>
                  <a:t>the student is a female engineer?</a:t>
                </a:r>
              </a:p>
              <a:p>
                <a:pPr lvl="1" eaLnBrk="1" hangingPunct="1"/>
                <a:r>
                  <a:rPr lang="en-US" sz="2200" dirty="0" smtClean="0"/>
                  <a:t>the student is a female or an engineer?</a:t>
                </a:r>
              </a:p>
            </p:txBody>
          </p:sp>
        </mc:Choice>
        <mc:Fallback xmlns="">
          <p:sp>
            <p:nvSpPr>
              <p:cNvPr id="102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066800"/>
                <a:ext cx="8763000" cy="5486400"/>
              </a:xfrm>
              <a:blipFill rotWithShape="0">
                <a:blip r:embed="rId2"/>
                <a:stretch>
                  <a:fillRect l="-835" t="-778" b="-4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9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533072"/>
              </p:ext>
            </p:extLst>
          </p:nvPr>
        </p:nvGraphicFramePr>
        <p:xfrm>
          <a:off x="2743200" y="2895600"/>
          <a:ext cx="4419600" cy="1527175"/>
        </p:xfrm>
        <a:graphic>
          <a:graphicData uri="http://schemas.openxmlformats.org/drawingml/2006/table">
            <a:tbl>
              <a:tblPr/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8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Bookman Old Style" charset="0"/>
                      </a:endParaRP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Education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Engineering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856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232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1088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220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924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1144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Total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1076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1156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2232</a:t>
                      </a:r>
                    </a:p>
                  </a:txBody>
                  <a:tcPr marT="45729" marB="45729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71" name="Rectangle 31"/>
          <p:cNvSpPr>
            <a:spLocks noChangeArrowheads="1"/>
          </p:cNvSpPr>
          <p:nvPr/>
        </p:nvSpPr>
        <p:spPr bwMode="auto">
          <a:xfrm>
            <a:off x="2451100" y="3871913"/>
            <a:ext cx="184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1800">
                <a:latin typeface="Arial" panose="020B0604020202020204" pitchFamily="34" charset="0"/>
              </a:rPr>
              <a:t/>
            </a:r>
            <a:br>
              <a:rPr lang="en-US" sz="1800">
                <a:latin typeface="Arial" panose="020B0604020202020204" pitchFamily="34" charset="0"/>
              </a:rPr>
            </a:br>
            <a:endParaRPr lang="en-US" sz="1800">
              <a:latin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435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Probability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534400" cy="4495800"/>
          </a:xfrm>
        </p:spPr>
        <p:txBody>
          <a:bodyPr/>
          <a:lstStyle/>
          <a:p>
            <a:pPr eaLnBrk="1" hangingPunct="1"/>
            <a:r>
              <a:rPr lang="en-US" dirty="0" smtClean="0"/>
              <a:t>Axioms: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Properties that follow:</a:t>
            </a:r>
          </a:p>
          <a:p>
            <a:pPr lvl="1" eaLnBrk="1" hangingPunct="1">
              <a:buFontTx/>
              <a:buNone/>
            </a:pPr>
            <a:endParaRPr lang="en-US" dirty="0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09600" y="2133600"/>
          <a:ext cx="8304213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78" name="Equation" r:id="rId3" imgW="4292280" imgH="660240" progId="Equation.DSMT4">
                  <p:embed/>
                </p:oleObj>
              </mc:Choice>
              <mc:Fallback>
                <p:oleObj name="Equation" r:id="rId3" imgW="42922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133600"/>
                        <a:ext cx="8304213" cy="1430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4400550"/>
            <a:ext cx="5334000" cy="200025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551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Addition rule in general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433513" y="1600200"/>
          <a:ext cx="59578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2" name="Equation" r:id="rId3" imgW="3606480" imgH="266400" progId="Equation.DSMT4">
                  <p:embed/>
                </p:oleObj>
              </mc:Choice>
              <mc:Fallback>
                <p:oleObj name="Equation" r:id="rId3" imgW="36064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1600200"/>
                        <a:ext cx="5957887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514475" y="2362200"/>
          <a:ext cx="5748338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3" name="Equation" r:id="rId5" imgW="3479760" imgH="266400" progId="Equation.DSMT4">
                  <p:embed/>
                </p:oleObj>
              </mc:Choice>
              <mc:Fallback>
                <p:oleObj name="Equation" r:id="rId5" imgW="3479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362200"/>
                        <a:ext cx="5748338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1" name="Picture 5" descr="http://ebooks.bfwpub.com/psls1e/figures/10_3_big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95375" y="3429000"/>
            <a:ext cx="69056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45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7204</TotalTime>
  <Words>2740</Words>
  <Application>Microsoft Office PowerPoint</Application>
  <PresentationFormat>On-screen Show (4:3)</PresentationFormat>
  <Paragraphs>364</Paragraphs>
  <Slides>34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ＭＳ Ｐゴシック</vt:lpstr>
      <vt:lpstr>Arial</vt:lpstr>
      <vt:lpstr>Baskerville Old Face</vt:lpstr>
      <vt:lpstr>Book Antiqua</vt:lpstr>
      <vt:lpstr>Bookman Old Style</vt:lpstr>
      <vt:lpstr>Cambria Math</vt:lpstr>
      <vt:lpstr>Franklin Gothic Demi Cond</vt:lpstr>
      <vt:lpstr>Times New Roman</vt:lpstr>
      <vt:lpstr>CLSC_Overview</vt:lpstr>
      <vt:lpstr>Equation</vt:lpstr>
      <vt:lpstr>PowerPoint Presentation</vt:lpstr>
      <vt:lpstr>Chapter 4 (Part A)</vt:lpstr>
      <vt:lpstr>Probability</vt:lpstr>
      <vt:lpstr>Randomness and probability</vt:lpstr>
      <vt:lpstr>Probability definitions</vt:lpstr>
      <vt:lpstr>Set theory review</vt:lpstr>
      <vt:lpstr>Probability with equally likely  outcomes</vt:lpstr>
      <vt:lpstr>Properties of Probability</vt:lpstr>
      <vt:lpstr>Addition rule in general</vt:lpstr>
      <vt:lpstr>A rainy weekend?</vt:lpstr>
      <vt:lpstr>Back to the salary example</vt:lpstr>
      <vt:lpstr>Conditional Probability and  Independence</vt:lpstr>
      <vt:lpstr>Back to the examples</vt:lpstr>
      <vt:lpstr>Applying the multiplication rule  to independent events: The bad egg?</vt:lpstr>
      <vt:lpstr>Bayes’ Theorem</vt:lpstr>
      <vt:lpstr>Bayes’ Formula</vt:lpstr>
      <vt:lpstr> Polygraph TEST</vt:lpstr>
      <vt:lpstr>Law of total probability and  Bayes rule</vt:lpstr>
      <vt:lpstr>Voltage regulator example</vt:lpstr>
      <vt:lpstr>Random Variables</vt:lpstr>
      <vt:lpstr>discrete random variable</vt:lpstr>
      <vt:lpstr>Binomial distribution</vt:lpstr>
      <vt:lpstr>Binomial distribution Cont…</vt:lpstr>
      <vt:lpstr>Another Example</vt:lpstr>
      <vt:lpstr>Multiple choice Example</vt:lpstr>
      <vt:lpstr>Example CONT.</vt:lpstr>
      <vt:lpstr>Example CONT.</vt:lpstr>
      <vt:lpstr>Example</vt:lpstr>
      <vt:lpstr>Nurse employment case</vt:lpstr>
      <vt:lpstr>Poisson Distribution</vt:lpstr>
      <vt:lpstr>Poisson Distribution</vt:lpstr>
      <vt:lpstr>Example 1</vt:lpstr>
      <vt:lpstr>Example 2</vt:lpstr>
      <vt:lpstr>Poisson Approximation of   the Binomial(n, π) distribution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Mehdi Maadooliat</cp:lastModifiedBy>
  <cp:revision>185</cp:revision>
  <dcterms:created xsi:type="dcterms:W3CDTF">2006-07-17T20:20:48Z</dcterms:created>
  <dcterms:modified xsi:type="dcterms:W3CDTF">2021-10-20T21:27:00Z</dcterms:modified>
</cp:coreProperties>
</file>