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314" r:id="rId2"/>
    <p:sldId id="353" r:id="rId3"/>
    <p:sldId id="354" r:id="rId4"/>
    <p:sldId id="355" r:id="rId5"/>
    <p:sldId id="356" r:id="rId6"/>
    <p:sldId id="365" r:id="rId7"/>
    <p:sldId id="357" r:id="rId8"/>
    <p:sldId id="359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411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FF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109" d="100"/>
          <a:sy n="109" d="100"/>
        </p:scale>
        <p:origin x="16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824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F158D5-8951-4722-8C4B-5CFDFA94F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4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C29BE47-B687-411B-B72B-371612069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BE47-B687-411B-B72B-371612069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BE47-B687-411B-B72B-37161206910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4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38238"/>
            <a:ext cx="4578333" cy="4572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381000" y="4572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rgbClr val="003366"/>
                </a:solidFill>
                <a:latin typeface="Baskerville Old Face" panose="02020602080505020303" pitchFamily="18" charset="0"/>
              </a:rPr>
              <a:t>MATH 4720 / MSCS 5720</a:t>
            </a:r>
            <a:endParaRPr lang="en-US" sz="3600" b="1" dirty="0">
              <a:solidFill>
                <a:srgbClr val="003366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81000" y="1003300"/>
            <a:ext cx="5105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800" i="0" dirty="0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800" i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81000" y="5791200"/>
            <a:ext cx="7446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Mathematics, Statistics and Computer Science</a:t>
            </a:r>
            <a:endParaRPr lang="en-US" b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059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14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237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60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054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441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318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652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674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993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762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83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3321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96831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1444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66395"/>
            <a:ext cx="1809038" cy="595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cap="all" baseline="0">
          <a:solidFill>
            <a:srgbClr val="003366"/>
          </a:solidFill>
          <a:latin typeface="Baskerville Old Face" panose="02020602080505020303" pitchFamily="18" charset="0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sctc.mscs.mu.edu:3838/sample-apps/Calcula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hyperlink" Target="https://digitalfirst.bfwpub.com/stats_applet/stats_applet_2_cltbinom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ctc.mscs.mu.edu:3838/sample-apps/Calculator/" TargetMode="External"/><Relationship Id="rId2" Type="http://schemas.openxmlformats.org/officeDocument/2006/relationships/hyperlink" Target="https://mustatistics.shinyapps.io/distribution_calcula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hyperlink" Target="http://www.mscs.mu.edu/~mehdi/applets/sample_dist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www.mscs.mu.edu/~mehdi/applets/sample_dist/index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www.mscs.mu.edu/~mehdi/applets/sample_dist/index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2" Type="http://schemas.openxmlformats.org/officeDocument/2006/relationships/image" Target="../media/image7.png"/><Relationship Id="rId2" Type="http://schemas.openxmlformats.org/officeDocument/2006/relationships/hyperlink" Target="http://sctc.mscs.mu.edu:3838/sample-apps/Calculato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ctc.mscs.mu.edu:3838/sample-apps/Calculator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omepage.stat.uiowa.edu/~mbognar/applets/norm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276600"/>
            <a:ext cx="2679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Chapter 4 (Part B)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242163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Flashback to The 68–95–99.7 rule </a:t>
            </a:r>
            <a:br>
              <a:rPr lang="en-US" smtClean="0"/>
            </a:br>
            <a:r>
              <a:rPr lang="en-US" smtClean="0"/>
              <a:t>(a.k.a. the Empirical Rule)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447800"/>
                <a:ext cx="4648200" cy="4495800"/>
              </a:xfrm>
            </p:spPr>
            <p:txBody>
              <a:bodyPr/>
              <a:lstStyle/>
              <a:p>
                <a:pPr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r>
                  <a:rPr lang="en-US" dirty="0" smtClean="0"/>
                  <a:t>In the Normal distribution with mean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:br>
                  <a:rPr lang="en-US" dirty="0"/>
                </a:br>
                <a:r>
                  <a:rPr lang="en-US" dirty="0" smtClean="0"/>
                  <a:t>standard </a:t>
                </a:r>
                <a:r>
                  <a:rPr lang="en-US" dirty="0"/>
                  <a:t>deviation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:</a:t>
                </a:r>
              </a:p>
              <a:p>
                <a:pPr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endParaRPr lang="en-US" dirty="0" smtClean="0">
                  <a:latin typeface="Calibri" pitchFamily="34" charset="0"/>
                </a:endParaRPr>
              </a:p>
              <a:p>
                <a:pPr lvl="1"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r>
                  <a:rPr lang="en-US" sz="2400" dirty="0" smtClean="0"/>
                  <a:t>Approximately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𝟔𝟖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the observations fall within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of the mean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. </a:t>
                </a:r>
                <a:endParaRPr lang="en-US" sz="2400" dirty="0" smtClean="0"/>
              </a:p>
              <a:p>
                <a:pPr lvl="1"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endParaRPr lang="en-US" dirty="0" smtClean="0">
                  <a:latin typeface="Calibri" pitchFamily="34" charset="0"/>
                </a:endParaRPr>
              </a:p>
              <a:p>
                <a:pPr lvl="1"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r>
                  <a:rPr lang="en-US" sz="2400" dirty="0" smtClean="0"/>
                  <a:t>Approximately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𝟗𝟓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400" dirty="0"/>
                  <a:t> of the observations fall within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. </a:t>
                </a:r>
                <a:endParaRPr lang="en-US" sz="2400" dirty="0" smtClean="0"/>
              </a:p>
              <a:p>
                <a:pPr lvl="1"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endParaRPr lang="en-US" dirty="0" smtClean="0">
                  <a:latin typeface="Calibri" pitchFamily="34" charset="0"/>
                </a:endParaRPr>
              </a:p>
              <a:p>
                <a:pPr lvl="1"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r>
                  <a:rPr lang="en-US" sz="2400" dirty="0" smtClean="0"/>
                  <a:t>Approximately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𝟗𝟗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400" dirty="0"/>
                  <a:t> of the observations fall within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447800"/>
                <a:ext cx="4648200" cy="4495800"/>
              </a:xfrm>
              <a:blipFill rotWithShape="0">
                <a:blip r:embed="rId3"/>
                <a:stretch>
                  <a:fillRect l="-1573" t="-1900" r="-3277" b="-20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296859"/>
            <a:ext cx="3810000" cy="2797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13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Heights </a:t>
            </a:r>
            <a:r>
              <a:rPr lang="en-US" dirty="0"/>
              <a:t>of young women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Tx/>
                  <a:buChar char="•"/>
                </a:pPr>
                <a:r>
                  <a:rPr lang="en-US" dirty="0" smtClean="0"/>
                  <a:t>The distribution of heights of young women aged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en-US" dirty="0" smtClean="0"/>
                  <a:t> is approximately Normal with mean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=64.5 </m:t>
                    </m:r>
                  </m:oMath>
                </a14:m>
                <a:r>
                  <a:rPr lang="en-US" dirty="0" smtClean="0"/>
                  <a:t>inches and standard deviation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=2.5 </m:t>
                    </m:r>
                  </m:oMath>
                </a14:m>
                <a:r>
                  <a:rPr lang="en-US" dirty="0" smtClean="0"/>
                  <a:t> inches. Next figure applies </a:t>
                </a: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68–95–99.7</m:t>
                    </m:r>
                  </m:oMath>
                </a14:m>
                <a:r>
                  <a:rPr lang="en-US" dirty="0"/>
                  <a:t> rule to this distribution.</a:t>
                </a:r>
              </a:p>
              <a:p>
                <a:endParaRPr lang="en-US" dirty="0" smtClean="0"/>
              </a:p>
              <a:p>
                <a:pPr algn="r"/>
                <a:r>
                  <a:rPr lang="en-US" dirty="0" smtClean="0"/>
                  <a:t>Middle 95% of the heights?</a:t>
                </a:r>
              </a:p>
              <a:p>
                <a:pPr marL="0" indent="0" algn="r">
                  <a:buNone/>
                </a:pPr>
                <a:r>
                  <a:rPr lang="en-US" dirty="0" smtClean="0"/>
                  <a:t>   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=64.5−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2.5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=64.5−5=59.5</m:t>
                    </m:r>
                  </m:oMath>
                </a14:m>
                <a:r>
                  <a:rPr lang="en-US" sz="16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16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1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=64.5+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2.5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=64.5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9.5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/>
                </a:r>
                <a:br>
                  <a:rPr lang="en-US" sz="1600" dirty="0">
                    <a:ea typeface="Cambria Math" panose="02040503050406030204" pitchFamily="18" charset="0"/>
                  </a:rPr>
                </a:br>
                <a:endParaRPr lang="en-US" sz="1600" dirty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68–95–99.7</m:t>
                    </m:r>
                  </m:oMath>
                </a14:m>
                <a:r>
                  <a:rPr lang="en-US" sz="2000" dirty="0"/>
                  <a:t> rule applied to the distribution of heights among young women aged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en-US" sz="2000" dirty="0"/>
                  <a:t>,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64.5 </m:t>
                    </m:r>
                  </m:oMath>
                </a14:m>
                <a:r>
                  <a:rPr lang="en-US" sz="2000" dirty="0"/>
                  <a:t>inches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2.5 </m:t>
                    </m:r>
                  </m:oMath>
                </a14:m>
                <a:r>
                  <a:rPr lang="en-US" sz="2000" dirty="0"/>
                  <a:t>inches.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6" t="-814" r="-1333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212" y="2667000"/>
            <a:ext cx="4011613" cy="290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3975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Standardizing and z-scores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:pPr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r>
                  <a:rPr lang="en-US" sz="3000" dirty="0" smtClean="0"/>
                  <a:t>If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000" dirty="0" smtClean="0"/>
                  <a:t> is </a:t>
                </a:r>
                <a:r>
                  <a:rPr lang="en-US" sz="3000" dirty="0"/>
                  <a:t>an observation from a distribution that has mean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000" dirty="0"/>
                  <a:t> and standard deviation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000" dirty="0"/>
                  <a:t>, the </a:t>
                </a:r>
                <a:r>
                  <a:rPr lang="en-US" sz="3000" b="1" dirty="0">
                    <a:solidFill>
                      <a:srgbClr val="FF0000"/>
                    </a:solidFill>
                  </a:rPr>
                  <a:t>standardized value</a:t>
                </a:r>
                <a:r>
                  <a:rPr lang="en-US" sz="3000" dirty="0">
                    <a:solidFill>
                      <a:srgbClr val="FF0000"/>
                    </a:solidFill>
                  </a:rPr>
                  <a:t> </a:t>
                </a:r>
                <a:r>
                  <a:rPr lang="en-US" sz="3000" dirty="0"/>
                  <a:t>of  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 smtClean="0"/>
                  <a:t>  </a:t>
                </a:r>
                <a:r>
                  <a:rPr lang="en-US" sz="3000" dirty="0"/>
                  <a:t>is:</a:t>
                </a:r>
                <a:endParaRPr lang="en-US" dirty="0">
                  <a:latin typeface="Calibri" pitchFamily="34" charset="0"/>
                </a:endParaRPr>
              </a:p>
              <a:p>
                <a:pPr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endParaRPr lang="en-US" sz="3200" dirty="0" smtClean="0"/>
              </a:p>
              <a:p>
                <a:pPr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endParaRPr lang="en-US" sz="3200" dirty="0"/>
              </a:p>
              <a:p>
                <a:pPr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r>
                  <a:rPr lang="en-US" sz="3000" dirty="0"/>
                  <a:t>This standardized value is called a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-score</a:t>
                </a:r>
                <a:r>
                  <a:rPr lang="en-US" sz="3000" b="1" dirty="0" smtClean="0"/>
                  <a:t>.</a:t>
                </a:r>
              </a:p>
              <a:p>
                <a:pPr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endParaRPr lang="en-US" dirty="0">
                  <a:latin typeface="Calibri" pitchFamily="34" charset="0"/>
                </a:endParaRPr>
              </a:p>
              <a:p>
                <a:pPr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r>
                  <a:rPr lang="en-US" sz="3000" dirty="0"/>
                  <a:t>A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000" dirty="0"/>
                  <a:t>-score tells us how many standard deviations the original </a:t>
                </a:r>
                <a:r>
                  <a:rPr lang="en-US" sz="3000" dirty="0" smtClean="0"/>
                  <a:t>observation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en-US" sz="3000" dirty="0"/>
                  <a:t>falls away from the mean, and in which </a:t>
                </a:r>
                <a:r>
                  <a:rPr lang="en-US" sz="3000" dirty="0" smtClean="0"/>
                  <a:t>direction.</a:t>
                </a:r>
                <a:endParaRPr lang="en-US" dirty="0" smtClean="0">
                  <a:latin typeface="Calibri" pitchFamily="34" charset="0"/>
                </a:endParaRPr>
              </a:p>
              <a:p>
                <a:pPr lvl="1"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r>
                  <a:rPr lang="en-US" sz="2000" dirty="0" smtClean="0"/>
                  <a:t>Observations </a:t>
                </a:r>
                <a:r>
                  <a:rPr lang="en-US" sz="2000" dirty="0"/>
                  <a:t>larger than the mean have positive </a:t>
                </a:r>
                <a:r>
                  <a:rPr lang="en-US" sz="2000" dirty="0" smtClean="0"/>
                  <a:t>z-scores.</a:t>
                </a:r>
                <a:endParaRPr lang="en-US" dirty="0" smtClean="0">
                  <a:latin typeface="Calibri" pitchFamily="34" charset="0"/>
                </a:endParaRPr>
              </a:p>
              <a:p>
                <a:pPr lvl="1"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r>
                  <a:rPr lang="en-US" sz="2000" dirty="0" smtClean="0"/>
                  <a:t>Observations </a:t>
                </a:r>
                <a:r>
                  <a:rPr lang="en-US" sz="2000" dirty="0"/>
                  <a:t>smaller than the mean have negative z-scores</a:t>
                </a:r>
                <a:r>
                  <a:rPr lang="en-US" sz="16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 rotWithShape="0">
                <a:blip r:embed="rId3"/>
                <a:stretch>
                  <a:fillRect l="-1255" t="-2168" r="-157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934212"/>
              </p:ext>
            </p:extLst>
          </p:nvPr>
        </p:nvGraphicFramePr>
        <p:xfrm>
          <a:off x="3657600" y="2590800"/>
          <a:ext cx="16002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8" name="Equation" r:id="rId4" imgW="634725" imgH="393529" progId="Equation.DSMT4">
                  <p:embed/>
                </p:oleObj>
              </mc:Choice>
              <mc:Fallback>
                <p:oleObj name="Equation" r:id="rId4" imgW="63472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90800"/>
                        <a:ext cx="1600200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1216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standard</a:t>
                </a:r>
                <a:r>
                  <a:rPr lang="en-US" dirty="0"/>
                  <a:t> Normal distribution is the Normal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(0,1) </m:t>
                    </m:r>
                  </m:oMath>
                </a14:m>
                <a:r>
                  <a:rPr lang="en-US" dirty="0"/>
                  <a:t>with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mean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standard deviation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a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has a Normal distribution with mean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standard deviation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then the standardized variable: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has the standard normal distribution.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5" t="-1221" r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267330"/>
              </p:ext>
            </p:extLst>
          </p:nvPr>
        </p:nvGraphicFramePr>
        <p:xfrm>
          <a:off x="3733800" y="4191000"/>
          <a:ext cx="16764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2" name="Equation" r:id="rId4" imgW="698400" imgH="393480" progId="Equation.DSMT4">
                  <p:embed/>
                </p:oleObj>
              </mc:Choice>
              <mc:Fallback>
                <p:oleObj name="Equation" r:id="rId4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16764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6301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/>
              <a:t>of human pregnancies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length </a:t>
                </a:r>
                <a:r>
                  <a:rPr lang="en-US" dirty="0" smtClean="0"/>
                  <a:t>of human </a:t>
                </a:r>
                <a:r>
                  <a:rPr lang="en-US" dirty="0"/>
                  <a:t>pregnancies from conception to birth varies </a:t>
                </a:r>
                <a:r>
                  <a:rPr lang="en-US" dirty="0" smtClean="0"/>
                  <a:t>according to </a:t>
                </a:r>
                <a:r>
                  <a:rPr lang="en-US" dirty="0"/>
                  <a:t>a distribution that is approximately Normal with mean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266 </m:t>
                    </m:r>
                  </m:oMath>
                </a14:m>
                <a:r>
                  <a:rPr lang="en-US" dirty="0" smtClean="0"/>
                  <a:t>days </a:t>
                </a:r>
                <a:r>
                  <a:rPr lang="en-US" dirty="0"/>
                  <a:t>and standard deviation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16 </m:t>
                    </m:r>
                  </m:oMath>
                </a14:m>
                <a:r>
                  <a:rPr lang="en-US" dirty="0"/>
                  <a:t>days.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length (in days) of a random pregnancy, the 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 pregnancy was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250 </m:t>
                    </m:r>
                  </m:oMath>
                </a14:m>
                <a:r>
                  <a:rPr lang="en-US" dirty="0"/>
                  <a:t>days long, what is its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-score?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 z-score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en-US" dirty="0"/>
                  <a:t>, what is the corresponding pregnancy length?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What </a:t>
                </a:r>
                <a:r>
                  <a:rPr lang="en-US" dirty="0"/>
                  <a:t>percent of babies are born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months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240 </m:t>
                    </m:r>
                  </m:oMath>
                </a14:m>
                <a:r>
                  <a:rPr lang="en-US" dirty="0"/>
                  <a:t>days) or more of gestation from conception?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5" t="-1221" r="-1804" b="-10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148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Finding Normal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pPr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r>
                  <a:rPr lang="en-US" dirty="0" smtClean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cumulative probability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for a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in </a:t>
                </a:r>
                <a:r>
                  <a:rPr lang="en-US" dirty="0"/>
                  <a:t>a distribution is the proportion of observations in the distribution that lie at or below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endParaRPr lang="en-US" sz="2800" dirty="0"/>
              </a:p>
              <a:p>
                <a:pPr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endParaRPr lang="en-US" sz="2800" dirty="0" smtClean="0"/>
              </a:p>
              <a:p>
                <a:pPr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endParaRPr lang="en-US" sz="2800" dirty="0"/>
              </a:p>
              <a:p>
                <a:pPr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endParaRPr lang="en-US" sz="1800" dirty="0"/>
              </a:p>
              <a:p>
                <a:pPr eaLnBrk="1" hangingPunct="1"/>
                <a:r>
                  <a:rPr lang="en-US" dirty="0" smtClean="0">
                    <a:hlinkClick r:id="rId2"/>
                  </a:rPr>
                  <a:t>Normal calculator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sz="1800" dirty="0"/>
              </a:p>
              <a:p>
                <a:pPr eaLnBrk="1" hangingPunct="1"/>
                <a:r>
                  <a:rPr lang="en-US" dirty="0"/>
                  <a:t>Z-table (</a:t>
                </a:r>
                <a:r>
                  <a:rPr lang="en-US" sz="1600" dirty="0"/>
                  <a:t>“D2L &gt; Useful Links &gt; Z, T and Chi^2 Tables”</a:t>
                </a:r>
                <a:r>
                  <a:rPr lang="en-US" dirty="0"/>
                  <a:t>)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</a:t>
                </a:r>
                <a:r>
                  <a:rPr lang="en-US" dirty="0">
                    <a:solidFill>
                      <a:srgbClr val="FF0000"/>
                    </a:solidFill>
                  </a:rPr>
                  <a:t>standard</a:t>
                </a:r>
                <a:r>
                  <a:rPr lang="en-US" dirty="0"/>
                  <a:t> Normal,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br>
                  <a:rPr lang="en-US" dirty="0" smtClean="0"/>
                </a:br>
                <a:endParaRPr lang="en-US" sz="1400" dirty="0"/>
              </a:p>
              <a:p>
                <a:pPr eaLnBrk="1" hangingPunct="1"/>
                <a:r>
                  <a:rPr lang="en-US" dirty="0"/>
                  <a:t>TI-84 Calculator: </a:t>
                </a:r>
              </a:p>
              <a:p>
                <a:pPr lvl="1" eaLnBrk="1" hangingPunct="1"/>
                <a:r>
                  <a:rPr lang="en-US" dirty="0" err="1"/>
                  <a:t>normal</a:t>
                </a:r>
                <a:r>
                  <a:rPr lang="en-US" dirty="0" err="1">
                    <a:solidFill>
                      <a:srgbClr val="FF0000"/>
                    </a:solidFill>
                  </a:rPr>
                  <a:t>cdf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−∞,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3"/>
                <a:stretch>
                  <a:fillRect l="-1255" t="-1764" b="-28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5012" y="1905000"/>
            <a:ext cx="3201988" cy="213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686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Finding Normal Probabilities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-Tables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33" t="-12800" b="-2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State </a:t>
                </a:r>
                <a:r>
                  <a:rPr lang="en-US" dirty="0">
                    <a:solidFill>
                      <a:srgbClr val="FF0000"/>
                    </a:solidFill>
                  </a:rPr>
                  <a:t>the problem </a:t>
                </a:r>
                <a:r>
                  <a:rPr lang="en-US" dirty="0"/>
                  <a:t>in terms of the observed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>
                  <a:buAutoNum type="arabicPeriod"/>
                </a:pPr>
                <a:endParaRPr lang="en-US" dirty="0" smtClean="0"/>
              </a:p>
              <a:p>
                <a:pPr marL="514350" indent="-514350">
                  <a:buAutoNum type="arabicPeriod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Draw </a:t>
                </a:r>
                <a:r>
                  <a:rPr lang="en-US" dirty="0">
                    <a:solidFill>
                      <a:srgbClr val="FF0000"/>
                    </a:solidFill>
                  </a:rPr>
                  <a:t>a picture </a:t>
                </a:r>
                <a:r>
                  <a:rPr lang="en-US" dirty="0"/>
                  <a:t>that shows the proportion you want in terms of cumulative proportions. </a:t>
                </a:r>
                <a:endParaRPr lang="en-US" dirty="0" smtClean="0"/>
              </a:p>
              <a:p>
                <a:pPr marL="514350" indent="-514350">
                  <a:buAutoNum type="arabicPeriod"/>
                </a:pPr>
                <a:endParaRPr lang="en-US" dirty="0" smtClean="0"/>
              </a:p>
              <a:p>
                <a:pPr marL="514350" indent="-514350">
                  <a:buAutoNum type="arabicPeriod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Standardize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to restate the problem in terms of a standard Normal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>
                  <a:buAutoNum type="arabicPeriod"/>
                </a:pPr>
                <a:endParaRPr lang="en-US" dirty="0" smtClean="0"/>
              </a:p>
              <a:p>
                <a:pPr marL="514350" indent="-514350">
                  <a:buAutoNum type="arabicPeriod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-Tables </a:t>
                </a:r>
                <a:r>
                  <a:rPr lang="en-US" dirty="0"/>
                  <a:t>and the fact that the total area under the curve is 1 to find the required area under the standard Normal curve.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5" t="-1221" b="-13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03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human pregnancies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r>
                  <a:rPr lang="en-US" sz="3000" dirty="0"/>
                  <a:t>What percent of babies are born after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3000" dirty="0"/>
                  <a:t> months (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240</m:t>
                    </m:r>
                  </m:oMath>
                </a14:m>
                <a:r>
                  <a:rPr lang="en-US" sz="3000" dirty="0"/>
                  <a:t> days) </a:t>
                </a:r>
                <a:r>
                  <a:rPr lang="en-US" sz="3000" dirty="0" smtClean="0"/>
                  <a:t>or more </a:t>
                </a:r>
                <a:r>
                  <a:rPr lang="en-US" sz="3000" dirty="0"/>
                  <a:t>of gestation from conception?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5" t="-2171" r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4025" y="2895600"/>
            <a:ext cx="56959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3722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Finding Normal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dirty="0" smtClean="0"/>
                  <a:t>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– 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l-GR" dirty="0"/>
              </a:p>
              <a:p>
                <a:endParaRPr lang="el-GR" sz="1600" dirty="0"/>
              </a:p>
              <a:p>
                <a:r>
                  <a:rPr lang="en-US" dirty="0"/>
                  <a:t>Less than: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sz="1600" dirty="0"/>
              </a:p>
              <a:p>
                <a:r>
                  <a:rPr lang="en-US" dirty="0"/>
                  <a:t>Greater than: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)=1–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sz="1600" dirty="0"/>
              </a:p>
              <a:p>
                <a:r>
                  <a:rPr lang="en-US" dirty="0"/>
                  <a:t>Between two numbers: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sz="1600" dirty="0"/>
              </a:p>
              <a:p>
                <a:r>
                  <a:rPr lang="en-US" dirty="0"/>
                  <a:t>Outside of two numbers: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1" dirty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r>
                  <a:rPr lang="en-US" i="1" dirty="0" smtClean="0">
                    <a:latin typeface="Cambria Math" panose="02040503050406030204" pitchFamily="18" charset="0"/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)+1–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255" b="-24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2782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Length of human pregnancies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990600"/>
                <a:ext cx="7772400" cy="4495800"/>
              </a:xfrm>
            </p:spPr>
            <p:txBody>
              <a:bodyPr/>
              <a:lstStyle/>
              <a:p>
                <a:pPr marL="342900" lvl="1" indent="-342900">
                  <a:buFontTx/>
                  <a:buChar char="•"/>
                </a:pPr>
                <a:r>
                  <a:rPr lang="en-US" sz="2800" dirty="0"/>
                  <a:t>How long are the longest 10% of pregnancies</a:t>
                </a:r>
                <a:r>
                  <a:rPr lang="en-US" sz="2800" dirty="0" smtClean="0"/>
                  <a:t>?</a:t>
                </a:r>
              </a:p>
              <a:p>
                <a:pPr marL="342900" lvl="1" indent="-342900">
                  <a:buFontTx/>
                  <a:buChar char="•"/>
                </a:pPr>
                <a:endParaRPr lang="en-US" sz="1000" dirty="0"/>
              </a:p>
              <a:p>
                <a:pPr lvl="1">
                  <a:lnSpc>
                    <a:spcPct val="95000"/>
                  </a:lnSpc>
                </a:pPr>
                <a:r>
                  <a:rPr lang="en-US" sz="2200" dirty="0" smtClean="0"/>
                  <a:t>Step </a:t>
                </a:r>
                <a:r>
                  <a:rPr lang="en-US" sz="2200" dirty="0"/>
                  <a:t>1. State the problem and </a:t>
                </a:r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:r>
                  <a:rPr lang="en-US" sz="2200" dirty="0" smtClean="0"/>
                  <a:t>draw </a:t>
                </a:r>
                <a:r>
                  <a:rPr lang="en-US" sz="2200" dirty="0"/>
                  <a:t>a picture.</a:t>
                </a:r>
              </a:p>
              <a:p>
                <a:pPr lvl="1">
                  <a:lnSpc>
                    <a:spcPct val="95000"/>
                  </a:lnSpc>
                </a:pPr>
                <a:endParaRPr lang="en-US" sz="2200" dirty="0">
                  <a:latin typeface="Calibri" pitchFamily="34" charset="0"/>
                </a:endParaRPr>
              </a:p>
              <a:p>
                <a:pPr lvl="1">
                  <a:lnSpc>
                    <a:spcPct val="95000"/>
                  </a:lnSpc>
                </a:pPr>
                <a:r>
                  <a:rPr lang="en-US" sz="2200" dirty="0"/>
                  <a:t>Step 2. Find the cumulative probability </a:t>
                </a:r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:r>
                  <a:rPr lang="en-US" sz="2200" dirty="0" smtClean="0"/>
                  <a:t>related </a:t>
                </a:r>
                <a:r>
                  <a:rPr lang="en-US" sz="2200" dirty="0"/>
                  <a:t>to the prob./proportion given.</a:t>
                </a:r>
              </a:p>
              <a:p>
                <a:pPr lvl="1">
                  <a:lnSpc>
                    <a:spcPct val="95000"/>
                  </a:lnSpc>
                </a:pPr>
                <a:endParaRPr lang="en-US" sz="2200" dirty="0"/>
              </a:p>
              <a:p>
                <a:pPr lvl="1">
                  <a:lnSpc>
                    <a:spcPct val="95000"/>
                  </a:lnSpc>
                </a:pPr>
                <a:r>
                  <a:rPr lang="en-US" sz="2200" dirty="0"/>
                  <a:t>Step 3. Find the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200" dirty="0"/>
                  <a:t>-score in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200" dirty="0"/>
                  <a:t>-tables. </a:t>
                </a:r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:r>
                  <a:rPr lang="en-US" sz="2200" dirty="0" smtClean="0"/>
                  <a:t>It </a:t>
                </a:r>
                <a:r>
                  <a:rPr lang="en-US" sz="2200" dirty="0"/>
                  <a:t>is the entry closest to the cumulative </a:t>
                </a:r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:r>
                  <a:rPr lang="en-US" sz="2200" dirty="0" smtClean="0"/>
                  <a:t>prob</a:t>
                </a:r>
                <a:r>
                  <a:rPr lang="en-US" sz="2200" dirty="0"/>
                  <a:t>. In this case,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200" dirty="0"/>
                  <a:t> =      . </a:t>
                </a:r>
              </a:p>
              <a:p>
                <a:pPr lvl="1">
                  <a:lnSpc>
                    <a:spcPct val="95000"/>
                  </a:lnSpc>
                </a:pPr>
                <a:endParaRPr lang="en-US" sz="2200" dirty="0"/>
              </a:p>
              <a:p>
                <a:pPr lvl="1">
                  <a:lnSpc>
                    <a:spcPct val="95000"/>
                  </a:lnSpc>
                </a:pPr>
                <a:r>
                  <a:rPr lang="en-US" sz="2200" dirty="0"/>
                  <a:t>Step 4. Transform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 back </a:t>
                </a:r>
                <a:r>
                  <a:rPr lang="en-US" sz="2200" dirty="0"/>
                  <a:t>to the original </a:t>
                </a:r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/>
                  <a:t>scale using the </a:t>
                </a:r>
                <a:r>
                  <a:rPr lang="en-US" sz="2200" dirty="0" smtClean="0"/>
                  <a:t>formula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90600"/>
                <a:ext cx="7772400" cy="4495800"/>
              </a:xfrm>
              <a:blipFill rotWithShape="0">
                <a:blip r:embed="rId3"/>
                <a:stretch>
                  <a:fillRect l="-1490" t="-1357" b="-13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07534"/>
              </p:ext>
            </p:extLst>
          </p:nvPr>
        </p:nvGraphicFramePr>
        <p:xfrm>
          <a:off x="3886200" y="6172200"/>
          <a:ext cx="2066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4" name="Equation" r:id="rId4" imgW="698197" imgH="177723" progId="Equation.DSMT4">
                  <p:embed/>
                </p:oleObj>
              </mc:Choice>
              <mc:Fallback>
                <p:oleObj name="Equation" r:id="rId4" imgW="698197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172200"/>
                        <a:ext cx="20669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2819400"/>
            <a:ext cx="3276600" cy="22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785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Chapter 4 (Part B)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rgbClr val="00B050"/>
                    </a:solidFill>
                    <a:ea typeface="ＭＳ Ｐゴシック" panose="020B0600070205080204" pitchFamily="34" charset="-128"/>
                  </a:rPr>
                  <a:t>Probability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  <a:ea typeface="ＭＳ Ｐゴシック" panose="020B0600070205080204" pitchFamily="34" charset="-128"/>
                  </a:rPr>
                  <a:t>Random</a:t>
                </a:r>
                <a:r>
                  <a:rPr lang="fr-FR" dirty="0" smtClean="0">
                    <a:solidFill>
                      <a:srgbClr val="00B050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  <a:ea typeface="ＭＳ Ｐゴシック" panose="020B0600070205080204" pitchFamily="34" charset="-128"/>
                  </a:rPr>
                  <a:t>process</a:t>
                </a:r>
                <a:r>
                  <a:rPr lang="fr-FR" dirty="0" smtClean="0">
                    <a:solidFill>
                      <a:srgbClr val="00B050"/>
                    </a:solidFill>
                    <a:ea typeface="ＭＳ Ｐゴシック" panose="020B0600070205080204" pitchFamily="34" charset="-128"/>
                  </a:rPr>
                  <a:t>, Event, </a:t>
                </a:r>
                <a:r>
                  <a:rPr lang="en-US" dirty="0" smtClean="0">
                    <a:solidFill>
                      <a:srgbClr val="00B050"/>
                    </a:solidFill>
                    <a:ea typeface="ＭＳ Ｐゴシック" panose="020B0600070205080204" pitchFamily="34" charset="-128"/>
                  </a:rPr>
                  <a:t>Sample</a:t>
                </a:r>
                <a:r>
                  <a:rPr lang="fr-FR" dirty="0" smtClean="0">
                    <a:solidFill>
                      <a:srgbClr val="00B050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  <a:ea typeface="ＭＳ Ｐゴシック" panose="020B0600070205080204" pitchFamily="34" charset="-128"/>
                  </a:rPr>
                  <a:t>space</a:t>
                </a:r>
              </a:p>
              <a:p>
                <a:r>
                  <a:rPr lang="fr-FR" dirty="0" smtClean="0">
                    <a:solidFill>
                      <a:srgbClr val="00B050"/>
                    </a:solidFill>
                    <a:ea typeface="ＭＳ Ｐゴシック" panose="020B0600070205080204" pitchFamily="34" charset="-128"/>
                  </a:rPr>
                  <a:t>Set </a:t>
                </a:r>
                <a:r>
                  <a:rPr lang="en-US" dirty="0" smtClean="0">
                    <a:solidFill>
                      <a:srgbClr val="00B050"/>
                    </a:solidFill>
                    <a:ea typeface="ＭＳ Ｐゴシック" panose="020B0600070205080204" pitchFamily="34" charset="-128"/>
                  </a:rPr>
                  <a:t>theory</a:t>
                </a:r>
                <a:r>
                  <a:rPr lang="fr-FR" dirty="0" smtClean="0">
                    <a:solidFill>
                      <a:srgbClr val="00B050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  <a:ea typeface="ＭＳ Ｐゴシック" panose="020B0600070205080204" pitchFamily="34" charset="-128"/>
                  </a:rPr>
                  <a:t>review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Conditional </a:t>
                </a:r>
                <a:r>
                  <a:rPr lang="en-US" dirty="0">
                    <a:solidFill>
                      <a:srgbClr val="00B050"/>
                    </a:solidFill>
                  </a:rPr>
                  <a:t>Probability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and Independence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fr-FR" dirty="0" smtClean="0">
                    <a:solidFill>
                      <a:srgbClr val="00B050"/>
                    </a:solidFill>
                    <a:ea typeface="ＭＳ Ｐゴシック" panose="020B0600070205080204" pitchFamily="34" charset="-128"/>
                  </a:rPr>
                  <a:t>Bayes’ </a:t>
                </a:r>
                <a:r>
                  <a:rPr lang="en-US" noProof="1" smtClean="0">
                    <a:solidFill>
                      <a:srgbClr val="00B050"/>
                    </a:solidFill>
                    <a:ea typeface="ＭＳ Ｐゴシック" panose="020B0600070205080204" pitchFamily="34" charset="-128"/>
                  </a:rPr>
                  <a:t>Theorem</a:t>
                </a:r>
              </a:p>
              <a:p>
                <a:r>
                  <a:rPr lang="fr-FR" dirty="0" smtClean="0">
                    <a:solidFill>
                      <a:srgbClr val="00B050"/>
                    </a:solidFill>
                    <a:ea typeface="ＭＳ Ｐゴシック" panose="020B0600070205080204" pitchFamily="34" charset="-128"/>
                  </a:rPr>
                  <a:t>Law of total </a:t>
                </a:r>
                <a:r>
                  <a:rPr lang="en-US" dirty="0" smtClean="0">
                    <a:solidFill>
                      <a:srgbClr val="00B050"/>
                    </a:solidFill>
                    <a:ea typeface="ＭＳ Ｐゴシック" panose="020B0600070205080204" pitchFamily="34" charset="-128"/>
                  </a:rPr>
                  <a:t>probability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  <a:ea typeface="ＭＳ Ｐゴシック" panose="020B0600070205080204" pitchFamily="34" charset="-128"/>
                  </a:rPr>
                  <a:t>Random</a:t>
                </a:r>
                <a:r>
                  <a:rPr lang="fr-FR" dirty="0" smtClean="0">
                    <a:solidFill>
                      <a:srgbClr val="00B050"/>
                    </a:solidFill>
                    <a:ea typeface="ＭＳ Ｐゴシック" panose="020B0600070205080204" pitchFamily="34" charset="-128"/>
                  </a:rPr>
                  <a:t> Variables</a:t>
                </a:r>
              </a:p>
              <a:p>
                <a:pPr lvl="1"/>
                <a:r>
                  <a:rPr lang="en-US" dirty="0" smtClean="0">
                    <a:solidFill>
                      <a:srgbClr val="00B050"/>
                    </a:solidFill>
                    <a:ea typeface="ＭＳ Ｐゴシック" panose="020B0600070205080204" pitchFamily="34" charset="-128"/>
                  </a:rPr>
                  <a:t>Discrete</a:t>
                </a:r>
              </a:p>
              <a:p>
                <a:pPr lvl="2"/>
                <a:r>
                  <a:rPr lang="fr-FR" dirty="0" smtClean="0">
                    <a:solidFill>
                      <a:srgbClr val="00B050"/>
                    </a:solidFill>
                    <a:ea typeface="ＭＳ Ｐゴシック" panose="020B0600070205080204" pitchFamily="34" charset="-128"/>
                  </a:rPr>
                  <a:t>Binomial</a:t>
                </a:r>
              </a:p>
              <a:p>
                <a:pPr lvl="2"/>
                <a:r>
                  <a:rPr lang="fr-FR" dirty="0" smtClean="0">
                    <a:solidFill>
                      <a:srgbClr val="00B050"/>
                    </a:solidFill>
                    <a:ea typeface="ＭＳ Ｐゴシック" panose="020B0600070205080204" pitchFamily="34" charset="-128"/>
                  </a:rPr>
                  <a:t>Poisson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Continuous</a:t>
                </a:r>
              </a:p>
              <a:p>
                <a:pPr lvl="2"/>
                <a:r>
                  <a:rPr lang="fr-FR" dirty="0" smtClean="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Normal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Normal Approximation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𝐵𝑖𝑛𝑜𝑚𝑖𝑎𝑙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𝜋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i="1" dirty="0" smtClean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Sampling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Distribution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  <a:blipFill rotWithShape="0">
                <a:blip r:embed="rId2"/>
                <a:stretch>
                  <a:fillRect l="-1490" t="-1221" b="-38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796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Normality: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Normal </a:t>
            </a:r>
            <a:r>
              <a:rPr lang="en-US" dirty="0" err="1"/>
              <a:t>quantile</a:t>
            </a:r>
            <a:r>
              <a:rPr lang="en-US" dirty="0"/>
              <a:t> plots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Normal </a:t>
                </a:r>
                <a:r>
                  <a:rPr lang="en-US" dirty="0" err="1"/>
                  <a:t>quantile</a:t>
                </a:r>
                <a:r>
                  <a:rPr lang="en-US" dirty="0"/>
                  <a:t> plot (QQ plot) consists of a plot of the ordered observed data on the vertical axis and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-scores associated with </a:t>
                </a:r>
                <a:r>
                  <a:rPr lang="en-US" dirty="0" smtClean="0"/>
                  <a:t>order of the observations </a:t>
                </a:r>
                <a:r>
                  <a:rPr lang="en-US" dirty="0"/>
                  <a:t>on the horizontal axis. 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example, the smallest observation in a 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is at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dirty="0"/>
                  <a:t> point, the second smallest is at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10%</m:t>
                    </m:r>
                  </m:oMath>
                </a14:m>
                <a:r>
                  <a:rPr lang="en-US" dirty="0"/>
                  <a:t> point, and so on. Next note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−1.645 </m:t>
                    </m:r>
                  </m:oMath>
                </a14:m>
                <a:r>
                  <a:rPr lang="en-US" dirty="0"/>
                  <a:t>is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dirty="0"/>
                  <a:t> point of the standard Normal distribution,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−1.282 </m:t>
                    </m:r>
                  </m:oMath>
                </a14:m>
                <a:r>
                  <a:rPr lang="en-US" dirty="0"/>
                  <a:t>is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10%</m:t>
                    </m:r>
                  </m:oMath>
                </a14:m>
                <a:r>
                  <a:rPr lang="en-US" dirty="0"/>
                  <a:t> point. </a:t>
                </a:r>
              </a:p>
              <a:p>
                <a:r>
                  <a:rPr lang="en-US" dirty="0" smtClean="0"/>
                  <a:t>If </a:t>
                </a:r>
                <a:r>
                  <a:rPr lang="en-US" dirty="0"/>
                  <a:t>the distribution of the data is close to a Normal distribution, the plotted points on a Normal </a:t>
                </a:r>
                <a:r>
                  <a:rPr lang="en-US" dirty="0" err="1"/>
                  <a:t>quantile</a:t>
                </a:r>
                <a:r>
                  <a:rPr lang="en-US" dirty="0"/>
                  <a:t> plot will lie close to a straight line.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5" t="-1221" r="-863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055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Normal Probability </a:t>
            </a:r>
            <a:r>
              <a:rPr lang="en-US" dirty="0" smtClean="0"/>
              <a:t>Plot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sz="2800" dirty="0"/>
                  <a:t>Rank the data from the lowest to the highest.</a:t>
                </a:r>
              </a:p>
              <a:p>
                <a:pPr marL="0" indent="0">
                  <a:buNone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sz="2800" i="1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r>
                        <a:rPr lang="en-US" sz="2800" i="1">
                          <a:latin typeface="Cambria Math"/>
                        </a:rPr>
                        <m:t>&lt;…&lt;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490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137537"/>
                  </p:ext>
                </p:extLst>
              </p:nvPr>
            </p:nvGraphicFramePr>
            <p:xfrm>
              <a:off x="1485900" y="3324999"/>
              <a:ext cx="6096000" cy="29079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Data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Normal </a:t>
                          </a:r>
                          <a:r>
                            <a:rPr lang="en-US" dirty="0" err="1" smtClean="0"/>
                            <a:t>Quantiles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0.5/n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1.5/n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(n-0.5)/n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137537"/>
                  </p:ext>
                </p:extLst>
              </p:nvPr>
            </p:nvGraphicFramePr>
            <p:xfrm>
              <a:off x="1485900" y="3324999"/>
              <a:ext cx="6096000" cy="29079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Data 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800" t="-4762" r="-101600" b="-3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Normal </a:t>
                          </a:r>
                          <a:r>
                            <a:rPr lang="en-US" dirty="0" err="1" smtClean="0"/>
                            <a:t>Quantiles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51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71875" r="-200797" b="-5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0.5/n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800" t="-171875" r="-1600" b="-501563"/>
                          </a:stretch>
                        </a:blipFill>
                      </a:tcPr>
                    </a:tc>
                  </a:tr>
                  <a:tr h="3851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76190" r="-200797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1.5/n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800" t="-276190" r="-1600" b="-40952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51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666667" r="-200797" b="-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(n-0.5)/n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800" t="-666667" r="-1600" b="-190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5486400" y="2943999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970724" y="2819400"/>
            <a:ext cx="28684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3366"/>
                </a:solidFill>
                <a:latin typeface="+mn-lt"/>
              </a:rPr>
              <a:t>Empirical  cumulative probability</a:t>
            </a:r>
            <a:endParaRPr lang="en-US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014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AIS Example </a:t>
            </a:r>
            <a:br>
              <a:rPr lang="en-US" dirty="0" smtClean="0"/>
            </a:br>
            <a:r>
              <a:rPr lang="en-US" dirty="0" smtClean="0"/>
              <a:t>(Height - sum of skin fold)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912976"/>
              </p:ext>
            </p:extLst>
          </p:nvPr>
        </p:nvGraphicFramePr>
        <p:xfrm>
          <a:off x="685800" y="1295400"/>
          <a:ext cx="3657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2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295400"/>
                        <a:ext cx="365760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545036"/>
              </p:ext>
            </p:extLst>
          </p:nvPr>
        </p:nvGraphicFramePr>
        <p:xfrm>
          <a:off x="685800" y="4076700"/>
          <a:ext cx="3657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3" name="Graph" r:id="rId5" imgW="5486400" imgH="3657600" progId="MtbGraph.Document.16">
                  <p:embed/>
                </p:oleObj>
              </mc:Choice>
              <mc:Fallback>
                <p:oleObj name="Graph" r:id="rId5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4076700"/>
                        <a:ext cx="365760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143057"/>
              </p:ext>
            </p:extLst>
          </p:nvPr>
        </p:nvGraphicFramePr>
        <p:xfrm>
          <a:off x="4914900" y="1295400"/>
          <a:ext cx="3657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4" name="Graph" r:id="rId7" imgW="5486400" imgH="3657600" progId="MtbGraph.Document.16">
                  <p:embed/>
                </p:oleObj>
              </mc:Choice>
              <mc:Fallback>
                <p:oleObj name="Graph" r:id="rId7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14900" y="1295400"/>
                        <a:ext cx="365760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218436"/>
              </p:ext>
            </p:extLst>
          </p:nvPr>
        </p:nvGraphicFramePr>
        <p:xfrm>
          <a:off x="4914900" y="4076700"/>
          <a:ext cx="3657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5" name="Graph" r:id="rId9" imgW="5486400" imgH="3657600" progId="MtbGraph.Document.16">
                  <p:embed/>
                </p:oleObj>
              </mc:Choice>
              <mc:Fallback>
                <p:oleObj name="Graph" r:id="rId9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14900" y="4076700"/>
                        <a:ext cx="365760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95800" y="3538537"/>
            <a:ext cx="3286125" cy="100012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622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mean </a:t>
            </a:r>
            <a:r>
              <a:rPr lang="en-US" dirty="0"/>
              <a:t>and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a count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has the binomial distribution with number of observations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probability of success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standard deviation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are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5" t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394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Normal approximation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binomial </a:t>
            </a:r>
            <a:r>
              <a:rPr lang="en-US" dirty="0"/>
              <a:t>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7772400" cy="4495800"/>
              </a:xfrm>
            </p:spPr>
            <p:txBody>
              <a:bodyPr/>
              <a:lstStyle/>
              <a:p>
                <a:r>
                  <a:rPr lang="en-US" dirty="0" smtClean="0"/>
                  <a:t>Suppose that a count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has the binomial distribution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observations and success </a:t>
                </a:r>
                <a:r>
                  <a:rPr lang="en-US" dirty="0" smtClean="0"/>
                  <a:t>probability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endParaRPr lang="en-US" sz="2000" dirty="0"/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large, the 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approximately Normal, with mean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and variance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sz="2000" dirty="0" smtClean="0"/>
              </a:p>
              <a:p>
                <a:r>
                  <a:rPr lang="en-US" dirty="0" smtClean="0"/>
                  <a:t>As </a:t>
                </a:r>
                <a:r>
                  <a:rPr lang="en-US" dirty="0"/>
                  <a:t>a rule of thumb, we will use the Normal approximation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so large that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sz="2000" dirty="0" smtClean="0"/>
              </a:p>
              <a:p>
                <a:r>
                  <a:rPr lang="en-US" dirty="0" smtClean="0">
                    <a:hlinkClick r:id="rId2"/>
                  </a:rPr>
                  <a:t>Normal Approximation to Binomial Applet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7772400" cy="4495800"/>
              </a:xfrm>
              <a:blipFill rotWithShape="0">
                <a:blip r:embed="rId3"/>
                <a:stretch>
                  <a:fillRect l="-1255" t="-1221" r="-1333" b="-15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990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: Overweight Americans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</p:spPr>
            <p:txBody>
              <a:bodyPr/>
              <a:lstStyle/>
              <a:p>
                <a:pPr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r>
                  <a:rPr lang="en-US" sz="2400" dirty="0" smtClean="0">
                    <a:solidFill>
                      <a:srgbClr val="003366"/>
                    </a:solidFill>
                  </a:rPr>
                  <a:t>Nearly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60%</m:t>
                    </m:r>
                  </m:oMath>
                </a14:m>
                <a:r>
                  <a:rPr lang="en-US" sz="2400" dirty="0">
                    <a:solidFill>
                      <a:srgbClr val="003366"/>
                    </a:solidFill>
                  </a:rPr>
                  <a:t> of American adults are either overweight or obese, according to the U.S. National Center for Health Statistics. Suppose that we take a random sample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2500</m:t>
                    </m:r>
                  </m:oMath>
                </a14:m>
                <a:r>
                  <a:rPr lang="en-US" sz="2400" dirty="0">
                    <a:solidFill>
                      <a:srgbClr val="003366"/>
                    </a:solidFill>
                  </a:rPr>
                  <a:t> adults. What is the probability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1520</m:t>
                    </m:r>
                  </m:oMath>
                </a14:m>
                <a:r>
                  <a:rPr lang="en-US" sz="2400" dirty="0">
                    <a:solidFill>
                      <a:srgbClr val="003366"/>
                    </a:solidFill>
                  </a:rPr>
                  <a:t> or more of the sample are overweight or obese?</a:t>
                </a:r>
              </a:p>
              <a:p>
                <a:pPr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endParaRPr lang="en-US" sz="2400" dirty="0">
                  <a:solidFill>
                    <a:srgbClr val="003366"/>
                  </a:solidFill>
                  <a:latin typeface="Calibri" pitchFamily="34" charset="0"/>
                </a:endParaRPr>
              </a:p>
              <a:p>
                <a:pPr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r>
                  <a:rPr lang="en-US" sz="2400" dirty="0">
                    <a:solidFill>
                      <a:srgbClr val="003366"/>
                    </a:solidFill>
                  </a:rPr>
                  <a:t>Because there are almost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225</m:t>
                    </m:r>
                  </m:oMath>
                </a14:m>
                <a:r>
                  <a:rPr lang="en-US" sz="2400" dirty="0">
                    <a:solidFill>
                      <a:srgbClr val="003366"/>
                    </a:solidFill>
                  </a:rPr>
                  <a:t> million adults, we can take the weights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2500 </m:t>
                    </m:r>
                  </m:oMath>
                </a14:m>
                <a:r>
                  <a:rPr lang="en-US" sz="2400" dirty="0">
                    <a:solidFill>
                      <a:srgbClr val="003366"/>
                    </a:solidFill>
                  </a:rPr>
                  <a:t>randomly chosen adults to be independent. So the number in our sample who are either overweight or obese is a random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3366"/>
                    </a:solidFill>
                  </a:rPr>
                  <a:t>having the binomial distribution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 = 2500</m:t>
                    </m:r>
                  </m:oMath>
                </a14:m>
                <a:r>
                  <a:rPr lang="en-US" sz="2400" dirty="0">
                    <a:solidFill>
                      <a:srgbClr val="003366"/>
                    </a:solidFill>
                  </a:rPr>
                  <a:t> and</a:t>
                </a:r>
                <a:r>
                  <a:rPr lang="en-US" sz="2400" dirty="0" smtClean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 0.6</m:t>
                    </m:r>
                  </m:oMath>
                </a14:m>
                <a:r>
                  <a:rPr lang="en-US" sz="2400" dirty="0">
                    <a:solidFill>
                      <a:srgbClr val="003366"/>
                    </a:solidFill>
                  </a:rPr>
                  <a:t>. To find the probability that at least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1520 </m:t>
                    </m:r>
                  </m:oMath>
                </a14:m>
                <a:r>
                  <a:rPr lang="en-US" sz="2400" dirty="0">
                    <a:solidFill>
                      <a:srgbClr val="003366"/>
                    </a:solidFill>
                  </a:rPr>
                  <a:t>of the people in the sample are overweight or obese, we must add the binomial probabilities of all outcomes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 = 1520 </m:t>
                    </m:r>
                  </m:oMath>
                </a14:m>
                <a:r>
                  <a:rPr lang="en-US" sz="2400" dirty="0">
                    <a:solidFill>
                      <a:srgbClr val="003366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 = 2500</m:t>
                    </m:r>
                  </m:oMath>
                </a14:m>
                <a:r>
                  <a:rPr lang="en-US" sz="2400" dirty="0" smtClean="0">
                    <a:solidFill>
                      <a:srgbClr val="003366"/>
                    </a:solidFill>
                  </a:rPr>
                  <a:t>.</a:t>
                </a:r>
                <a:endParaRPr lang="en-US" sz="2400" dirty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  <a:blipFill rotWithShape="0">
                <a:blip r:embed="rId2"/>
                <a:stretch>
                  <a:fillRect l="-627" t="-1357" r="-1725" b="-16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2166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Overweight </a:t>
            </a:r>
            <a:r>
              <a:rPr lang="en-US" dirty="0" smtClean="0"/>
              <a:t>Americans (</a:t>
            </a:r>
            <a:r>
              <a:rPr lang="en-US" dirty="0" err="1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38200"/>
                <a:ext cx="7924800" cy="4495800"/>
              </a:xfrm>
            </p:spPr>
            <p:txBody>
              <a:bodyPr/>
              <a:lstStyle/>
              <a:p>
                <a:r>
                  <a:rPr lang="en-US" sz="2400" dirty="0" smtClean="0">
                    <a:hlinkClick r:id="rId2"/>
                  </a:rPr>
                  <a:t>Binomial Calculator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US" sz="2400" dirty="0"/>
              </a:p>
              <a:p>
                <a:r>
                  <a:rPr lang="en-US" sz="2400" dirty="0" smtClean="0"/>
                  <a:t>Probability </a:t>
                </a:r>
                <a:r>
                  <a:rPr lang="en-US" sz="2400" dirty="0"/>
                  <a:t>distribution for the binomial model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=2500 </m:t>
                    </m:r>
                  </m:oMath>
                </a14:m>
                <a:r>
                  <a:rPr lang="en-US" sz="2400" dirty="0" smtClean="0"/>
                  <a:t> and</a:t>
                </a:r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0.6</m:t>
                    </m:r>
                  </m:oMath>
                </a14:m>
                <a:r>
                  <a:rPr lang="en-US" sz="2400" dirty="0"/>
                  <a:t>, displayed graphically. The height of each bar represents the probability for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 when it takes a value on the horizontal axis. Notice how the shape of this binomial probability distribution closely resembles a Normal curve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2500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=1500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2500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0.4</m:t>
                              </m:r>
                            </m:e>
                          </m:d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=24.49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 smtClean="0">
                  <a:hlinkClick r:id="rId3"/>
                </a:endParaRPr>
              </a:p>
              <a:p>
                <a:r>
                  <a:rPr lang="en-US" sz="2400" dirty="0" smtClean="0">
                    <a:hlinkClick r:id="rId3"/>
                  </a:rPr>
                  <a:t>Normal Calculator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US" sz="2400" dirty="0" smtClean="0"/>
              </a:p>
              <a:p>
                <a:r>
                  <a:rPr lang="en-US" sz="2400" dirty="0" smtClean="0"/>
                  <a:t>The </a:t>
                </a:r>
                <a:r>
                  <a:rPr lang="en-US" sz="2400" dirty="0"/>
                  <a:t>Normal approximation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0.2071</m:t>
                    </m:r>
                  </m:oMath>
                </a14:m>
                <a:r>
                  <a:rPr lang="en-US" sz="2400" dirty="0"/>
                  <a:t> differs from the exact answer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0.2131</m:t>
                    </m:r>
                  </m:oMath>
                </a14:m>
                <a:r>
                  <a:rPr lang="en-US" sz="2400" dirty="0"/>
                  <a:t> by only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0.006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38200"/>
                <a:ext cx="7924800" cy="4495800"/>
              </a:xfrm>
              <a:blipFill rotWithShape="0">
                <a:blip r:embed="rId4"/>
                <a:stretch>
                  <a:fillRect l="-1077" t="-950" r="-1769" b="-3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7304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Sampling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Review: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parameter</a:t>
            </a:r>
            <a:r>
              <a:rPr lang="en-US" dirty="0"/>
              <a:t> is a number that describes the population. </a:t>
            </a:r>
            <a:endParaRPr lang="fa-IR" dirty="0" smtClean="0"/>
          </a:p>
          <a:p>
            <a:pPr lvl="1"/>
            <a:r>
              <a:rPr lang="en-US" dirty="0" smtClean="0"/>
              <a:t>Ex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population mean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population variance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population proportion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statistic</a:t>
            </a:r>
            <a:r>
              <a:rPr lang="en-US" dirty="0"/>
              <a:t> is a number that can be computed from the sample data without making use of any unknown parameters. In practice, we use a statistic to estimate an unknown parameter. </a:t>
            </a:r>
          </a:p>
          <a:p>
            <a:pPr lvl="1"/>
            <a:r>
              <a:rPr lang="en-US" dirty="0" smtClean="0"/>
              <a:t>Ex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sample mean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sample variance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sample </a:t>
            </a:r>
            <a:r>
              <a:rPr lang="en-US" dirty="0" smtClean="0">
                <a:solidFill>
                  <a:srgbClr val="FF0000"/>
                </a:solidFill>
              </a:rPr>
              <a:t>proportion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sampling distribution </a:t>
            </a:r>
            <a:r>
              <a:rPr lang="en-US" dirty="0"/>
              <a:t>of a statistic is the distribution </a:t>
            </a:r>
            <a:r>
              <a:rPr lang="en-US" dirty="0" smtClean="0"/>
              <a:t>of</a:t>
            </a:r>
            <a:r>
              <a:rPr lang="fa-IR" dirty="0" smtClean="0"/>
              <a:t> </a:t>
            </a:r>
            <a:r>
              <a:rPr lang="en-US" dirty="0" smtClean="0"/>
              <a:t>values </a:t>
            </a:r>
            <a:r>
              <a:rPr lang="en-US" dirty="0"/>
              <a:t>taken by the statistic in all possible samples of </a:t>
            </a:r>
            <a:r>
              <a:rPr lang="en-US" dirty="0" smtClean="0"/>
              <a:t>the same </a:t>
            </a:r>
            <a:r>
              <a:rPr lang="en-US" dirty="0"/>
              <a:t>size from the same population.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7488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The sample mean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population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</p:spPr>
            <p:txBody>
              <a:bodyPr/>
              <a:lstStyle/>
              <a:p>
                <a:r>
                  <a:rPr lang="en-US" dirty="0" smtClean="0">
                    <a:hlinkClick r:id="rId2"/>
                  </a:rPr>
                  <a:t>Sampling applet</a:t>
                </a:r>
                <a:endParaRPr lang="en-US" dirty="0" smtClean="0"/>
              </a:p>
              <a:p>
                <a:pPr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r>
                  <a:rPr lang="en-US" sz="2800" dirty="0"/>
                  <a:t>The sample mean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 smtClean="0"/>
                  <a:t> is </a:t>
                </a:r>
                <a:r>
                  <a:rPr lang="en-US" sz="2800" dirty="0"/>
                  <a:t>a good estimate of the population mean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endParaRPr lang="en-US" sz="2800" dirty="0"/>
              </a:p>
              <a:p>
                <a:pPr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r>
                  <a:rPr lang="en-US" sz="2800" dirty="0"/>
                  <a:t>Means of random samples are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less variable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than individual observations.</a:t>
                </a:r>
                <a:endParaRPr lang="en-US" sz="2800" dirty="0">
                  <a:latin typeface="Calibri" pitchFamily="34" charset="0"/>
                </a:endParaRPr>
              </a:p>
              <a:p>
                <a:pPr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r>
                  <a:rPr lang="en-US" sz="2800" dirty="0"/>
                  <a:t>Means of random samples are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more Normal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than individual observations.</a:t>
                </a:r>
              </a:p>
              <a:p>
                <a:pPr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endParaRPr lang="en-US" sz="2800" dirty="0"/>
              </a:p>
              <a:p>
                <a:pPr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</a:pPr>
                <a:r>
                  <a:rPr lang="en-US" sz="2800" dirty="0">
                    <a:solidFill>
                      <a:srgbClr val="FF0000"/>
                    </a:solidFill>
                  </a:rPr>
                  <a:t>The Law of Large Numbers</a:t>
                </a:r>
                <a:r>
                  <a:rPr lang="en-US" sz="2800" dirty="0"/>
                  <a:t>: If we keep on taking larger and larger samples, the </a:t>
                </a:r>
                <a:r>
                  <a:rPr lang="en-US" sz="2800" dirty="0" smtClean="0"/>
                  <a:t>statistic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 smtClean="0"/>
                  <a:t> is </a:t>
                </a:r>
                <a:r>
                  <a:rPr lang="en-US" sz="2800" dirty="0"/>
                  <a:t>guaranteed to get closer and closer to the population mean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  <a:blipFill rotWithShape="0">
                <a:blip r:embed="rId3"/>
                <a:stretch>
                  <a:fillRect l="-1255" t="-1084" r="-1961" b="-25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6571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Distributions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7772400" cy="4495800"/>
              </a:xfrm>
            </p:spPr>
            <p:txBody>
              <a:bodyPr/>
              <a:lstStyle/>
              <a:p>
                <a:r>
                  <a:rPr lang="en-US" sz="2800" dirty="0" smtClean="0"/>
                  <a:t>Population distribution: mean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 and standard deviation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Sample size 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Important characteristics of the sampling distribution of the sample </a:t>
                </a:r>
                <a:r>
                  <a:rPr lang="en-US" sz="2800" dirty="0" smtClean="0"/>
                  <a:t>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 smtClean="0"/>
                  <a:t>:</a:t>
                </a:r>
                <a:br>
                  <a:rPr lang="en-US" sz="2800" dirty="0" smtClean="0"/>
                </a:br>
                <a:endParaRPr lang="en-US" sz="1050" dirty="0"/>
              </a:p>
              <a:p>
                <a:r>
                  <a:rPr lang="en-US" sz="2800" dirty="0" smtClean="0"/>
                  <a:t>The </a:t>
                </a:r>
                <a:r>
                  <a:rPr lang="en-US" sz="2800" dirty="0"/>
                  <a:t>mean of the sampling distribution of the sample mean: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The standard deviation of the sampling distribution of the sample mean </a:t>
                </a:r>
                <a:r>
                  <a:rPr lang="en-US" sz="2800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800" dirty="0" smtClean="0"/>
                  <a:t>. </a:t>
                </a:r>
                <a:br>
                  <a:rPr lang="en-US" sz="2800" dirty="0" smtClean="0"/>
                </a:br>
                <a:endParaRPr lang="en-US" sz="1050" dirty="0"/>
              </a:p>
              <a:p>
                <a:r>
                  <a:rPr lang="en-US" sz="2800" dirty="0"/>
                  <a:t>Fact: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 smtClean="0"/>
                  <a:t>     and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 smtClean="0"/>
                  <a:t>  </a:t>
                </a:r>
                <a:r>
                  <a:rPr lang="en-US" sz="1400" dirty="0" smtClean="0"/>
                  <a:t>(also known as 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standard error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400" dirty="0" smtClean="0"/>
                  <a:t>)</a:t>
                </a:r>
                <a:endParaRPr lang="en-US" sz="14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7772400" cy="4495800"/>
              </a:xfrm>
              <a:blipFill rotWithShape="0">
                <a:blip r:embed="rId2"/>
                <a:stretch>
                  <a:fillRect l="-1490" t="-1357" r="-2275" b="-19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9864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Continuous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19200"/>
                <a:ext cx="7772400" cy="5029200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/>
                  <a:t>A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continuous random variable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can take on values from an entire interval of the real line. </a:t>
                </a:r>
              </a:p>
              <a:p>
                <a:pPr eaLnBrk="1" hangingPunct="1"/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probability density function </a:t>
                </a:r>
                <a:r>
                  <a:rPr lang="en-US" b="1" dirty="0" smtClean="0"/>
                  <a:t>(pdf)</a:t>
                </a:r>
                <a:r>
                  <a:rPr lang="en-US" dirty="0" smtClean="0"/>
                  <a:t> of a continuous random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is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such that for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 smtClean="0"/>
                  <a:t>:</a:t>
                </a:r>
                <a:br>
                  <a:rPr lang="en-US" i="1" dirty="0" smtClean="0"/>
                </a:br>
                <a:endParaRPr lang="en-US" i="1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r>
                  <a:rPr lang="en-US" dirty="0"/>
                  <a:t>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cumulative </a:t>
                </a:r>
                <a:r>
                  <a:rPr lang="en-US" b="1" dirty="0">
                    <a:solidFill>
                      <a:srgbClr val="FF0000"/>
                    </a:solidFill>
                  </a:rPr>
                  <a:t>distribution function </a:t>
                </a:r>
                <a:r>
                  <a:rPr lang="en-US" b="1" dirty="0" smtClean="0"/>
                  <a:t>(</a:t>
                </a:r>
                <a:r>
                  <a:rPr lang="en-US" b="1" dirty="0" err="1" smtClean="0"/>
                  <a:t>cdf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 is defined as</a:t>
                </a:r>
              </a:p>
            </p:txBody>
          </p:sp>
        </mc:Choice>
        <mc:Fallback xmlns="">
          <p:sp>
            <p:nvSpPr>
              <p:cNvPr id="102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19200"/>
                <a:ext cx="7772400" cy="5029200"/>
              </a:xfrm>
              <a:blipFill rotWithShape="0">
                <a:blip r:embed="rId3"/>
                <a:stretch>
                  <a:fillRect l="-1255" t="-970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614954"/>
              </p:ext>
            </p:extLst>
          </p:nvPr>
        </p:nvGraphicFramePr>
        <p:xfrm>
          <a:off x="2663825" y="3352800"/>
          <a:ext cx="38163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2" name="Equation" r:id="rId4" imgW="1625400" imgH="469800" progId="Equation.DSMT4">
                  <p:embed/>
                </p:oleObj>
              </mc:Choice>
              <mc:Fallback>
                <p:oleObj name="Equation" r:id="rId4" imgW="16254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3352800"/>
                        <a:ext cx="381635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129367"/>
              </p:ext>
            </p:extLst>
          </p:nvPr>
        </p:nvGraphicFramePr>
        <p:xfrm>
          <a:off x="2663825" y="5562600"/>
          <a:ext cx="42672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3" name="Equation" r:id="rId6" imgW="1815840" imgH="457200" progId="Equation.DSMT4">
                  <p:embed/>
                </p:oleObj>
              </mc:Choice>
              <mc:Fallback>
                <p:oleObj name="Equation" r:id="rId6" imgW="1815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5562600"/>
                        <a:ext cx="426720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0068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Sampling Dist. of </a:t>
            </a: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the </a:t>
            </a:r>
            <a:r>
              <a:rPr lang="en-US" dirty="0">
                <a:cs typeface="Arial" charset="0"/>
              </a:rPr>
              <a:t>sample mean (I)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hlinkClick r:id="rId2"/>
                  </a:rPr>
                  <a:t>Sampling applet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Population distribution: mean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standard deviation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random sample: sample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the </a:t>
                </a:r>
                <a:r>
                  <a:rPr lang="en-US" b="1" dirty="0"/>
                  <a:t>population distribution </a:t>
                </a:r>
                <a:r>
                  <a:rPr lang="en-US" dirty="0">
                    <a:solidFill>
                      <a:srgbClr val="FF0000"/>
                    </a:solidFill>
                  </a:rPr>
                  <a:t>is</a:t>
                </a:r>
                <a:r>
                  <a:rPr lang="en-US" dirty="0"/>
                  <a:t> </a:t>
                </a:r>
                <a:r>
                  <a:rPr lang="en-US" b="1" dirty="0" smtClean="0"/>
                  <a:t>Normal</a:t>
                </a:r>
                <a:r>
                  <a:rPr lang="en-US" dirty="0"/>
                  <a:t>, the distribution of the </a:t>
                </a:r>
                <a:r>
                  <a:rPr lang="en-US" b="1" dirty="0"/>
                  <a:t>mean of a random sample </a:t>
                </a:r>
                <a:r>
                  <a:rPr lang="en-US" dirty="0"/>
                  <a:t>is also a </a:t>
                </a:r>
                <a:r>
                  <a:rPr lang="en-US" dirty="0">
                    <a:solidFill>
                      <a:srgbClr val="FF0000"/>
                    </a:solidFill>
                  </a:rPr>
                  <a:t>Normal</a:t>
                </a:r>
                <a:r>
                  <a:rPr lang="en-US" dirty="0"/>
                  <a:t> distribution with mean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smtClean="0"/>
                  <a:t>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5" t="-1221" r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2341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Potassium </a:t>
            </a:r>
            <a:r>
              <a:rPr lang="en-US" dirty="0"/>
              <a:t>in the blood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5000"/>
                  </a:lnSpc>
                </a:pPr>
                <a:r>
                  <a:rPr lang="en-US" sz="2800" dirty="0" smtClean="0">
                    <a:solidFill>
                      <a:srgbClr val="003366"/>
                    </a:solidFill>
                  </a:rPr>
                  <a:t>There is variation both in the actual potassium level and in the blood test that measures the level. Judy’s measured potassium level varies according to distribution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r>
                      <a:rPr lang="en-US" sz="28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(3.8, 0.04)</m:t>
                    </m:r>
                  </m:oMath>
                </a14:m>
                <a:r>
                  <a:rPr lang="en-US" sz="2800" dirty="0">
                    <a:solidFill>
                      <a:srgbClr val="003366"/>
                    </a:solidFill>
                  </a:rPr>
                  <a:t>. A patient is classified as hypokalemic if the potassium level is below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3.5</m:t>
                    </m:r>
                  </m:oMath>
                </a14:m>
                <a:r>
                  <a:rPr lang="en-US" sz="2800" dirty="0" smtClean="0">
                    <a:solidFill>
                      <a:srgbClr val="003366"/>
                    </a:solidFill>
                  </a:rPr>
                  <a:t>.</a:t>
                </a:r>
              </a:p>
              <a:p>
                <a:pPr>
                  <a:lnSpc>
                    <a:spcPct val="95000"/>
                  </a:lnSpc>
                </a:pPr>
                <a:endParaRPr lang="en-US" sz="2800" dirty="0">
                  <a:solidFill>
                    <a:srgbClr val="003366"/>
                  </a:solidFill>
                  <a:latin typeface="Calibri" pitchFamily="34" charset="0"/>
                </a:endParaRPr>
              </a:p>
              <a:p>
                <a:pPr lvl="1" indent="-307975">
                  <a:lnSpc>
                    <a:spcPct val="95000"/>
                  </a:lnSpc>
                  <a:buClr>
                    <a:srgbClr val="000000"/>
                  </a:buClr>
                  <a:buSzPct val="100000"/>
                  <a:buFontTx/>
                  <a:buAutoNum type="arabicPeriod"/>
                </a:pPr>
                <a:r>
                  <a:rPr lang="en-US" sz="2800" dirty="0">
                    <a:solidFill>
                      <a:srgbClr val="003366"/>
                    </a:solidFill>
                  </a:rPr>
                  <a:t>If a single potassium measurement is made, what is the probability that Judy is diagnosed as hypokalemic?</a:t>
                </a:r>
              </a:p>
              <a:p>
                <a:endParaRPr lang="en-US" dirty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90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9759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Potassium in the blood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Distribution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𝑁𝑜𝑟𝑚𝑎𝑙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(3.8, 0.04)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If measurements are made instead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separate days and the mean result is compared with the criterion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3.5</m:t>
                    </m:r>
                  </m:oMath>
                </a14:m>
                <a:r>
                  <a:rPr lang="en-US" dirty="0"/>
                  <a:t>, what is the probability that Judy is diagnosed as hypokalemic?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5" t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64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762000"/>
          </a:xfrm>
        </p:spPr>
        <p:txBody>
          <a:bodyPr/>
          <a:lstStyle/>
          <a:p>
            <a:r>
              <a:rPr lang="en-US" dirty="0"/>
              <a:t>Sampling Dist. of the sample mean (II)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990600"/>
                <a:ext cx="8382000" cy="4495800"/>
              </a:xfrm>
            </p:spPr>
            <p:txBody>
              <a:bodyPr/>
              <a:lstStyle/>
              <a:p>
                <a:r>
                  <a:rPr lang="en-US" dirty="0" smtClean="0">
                    <a:hlinkClick r:id="rId2"/>
                  </a:rPr>
                  <a:t>Sampling applet</a:t>
                </a:r>
                <a:endParaRPr lang="en-US" dirty="0"/>
              </a:p>
              <a:p>
                <a:r>
                  <a:rPr lang="en-US" dirty="0"/>
                  <a:t>Population distribution: mean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standard deviation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random sample: sample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b="1" dirty="0" smtClean="0">
                  <a:solidFill>
                    <a:srgbClr val="FF0000"/>
                  </a:solidFill>
                </a:endParaRP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Central </a:t>
                </a:r>
                <a:r>
                  <a:rPr lang="en-US" b="1" dirty="0">
                    <a:solidFill>
                      <a:srgbClr val="FF0000"/>
                    </a:solidFill>
                  </a:rPr>
                  <a:t>Limit Theorem </a:t>
                </a:r>
                <a:r>
                  <a:rPr lang="en-US" dirty="0"/>
                  <a:t>: If the population distribution is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/>
                  <a:t> normal, as the sample size,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becomes </a:t>
                </a:r>
                <a:r>
                  <a:rPr lang="en-US" dirty="0">
                    <a:solidFill>
                      <a:srgbClr val="FF0000"/>
                    </a:solidFill>
                  </a:rPr>
                  <a:t>large</a:t>
                </a:r>
                <a:r>
                  <a:rPr lang="en-US" dirty="0"/>
                  <a:t> the distribution of the mean of a random sample </a:t>
                </a:r>
                <a:r>
                  <a:rPr lang="en-US" dirty="0">
                    <a:solidFill>
                      <a:srgbClr val="FF0000"/>
                    </a:solidFill>
                  </a:rPr>
                  <a:t>converges</a:t>
                </a:r>
                <a:r>
                  <a:rPr lang="en-US" dirty="0"/>
                  <a:t> to a Normal distribution with mean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 sample size of 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dirty="0"/>
                  <a:t> is typically required to use the </a:t>
                </a:r>
                <a:r>
                  <a:rPr lang="en-US" dirty="0">
                    <a:solidFill>
                      <a:srgbClr val="FF0000"/>
                    </a:solidFill>
                  </a:rPr>
                  <a:t>CLT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amazing part of this theorem is that it is true </a:t>
                </a:r>
                <a:r>
                  <a:rPr lang="en-US" dirty="0">
                    <a:solidFill>
                      <a:srgbClr val="FF0000"/>
                    </a:solidFill>
                  </a:rPr>
                  <a:t>regardless</a:t>
                </a:r>
                <a:r>
                  <a:rPr lang="en-US" dirty="0"/>
                  <a:t> of the form of the underlying distribution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90600"/>
                <a:ext cx="8382000" cy="4495800"/>
              </a:xfrm>
              <a:blipFill rotWithShape="0">
                <a:blip r:embed="rId3"/>
                <a:stretch>
                  <a:fillRect l="-1164" t="-1221" r="-727" b="-28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2816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2: Vaccine for HIV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sz="2800" dirty="0" smtClean="0"/>
                  <a:t>On </a:t>
                </a:r>
                <a:r>
                  <a:rPr lang="en-US" sz="2800" dirty="0"/>
                  <a:t>the average, HIV patients survive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800" dirty="0"/>
                  <a:t> years after being diagnosed. A new vaccine is developed to fight the virus. In a clinical trial,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2800" dirty="0"/>
                  <a:t> HIV patients were given this vaccine, and the average survival years for this sample was more than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5.6</m:t>
                    </m:r>
                  </m:oMath>
                </a14:m>
                <a:r>
                  <a:rPr lang="en-US" sz="2800" dirty="0"/>
                  <a:t> years. Compute the probability that the sample average is more than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5.6</m:t>
                    </m:r>
                  </m:oMath>
                </a14:m>
                <a:r>
                  <a:rPr lang="en-US" sz="2800" dirty="0"/>
                  <a:t> years assuming the population mean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800" dirty="0"/>
                  <a:t> years and the population standard deviation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0.6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0.085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&gt;5.6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𝑛𝑜𝑟𝑚𝑐𝑑𝑓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5.6,∞,5.0,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0.085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&gt;5.6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8.3955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−13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800" dirty="0"/>
                  <a:t>What does this imply</a:t>
                </a:r>
                <a:r>
                  <a:rPr lang="en-US" sz="2800" dirty="0" smtClean="0"/>
                  <a:t>?</a:t>
                </a:r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490" t="-1357" r="-2353" b="-2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303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relationships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4800600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/>
                  <a:t>What is the relationship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i="1" dirty="0" smtClean="0"/>
                  <a:t>  </a:t>
                </a:r>
                <a:r>
                  <a:rPr lang="en-US" dirty="0" smtClean="0"/>
                  <a:t>?</a:t>
                </a:r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≤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≤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4800600"/>
              </a:xfrm>
              <a:blipFill rotWithShape="0">
                <a:blip r:embed="rId2"/>
                <a:stretch>
                  <a:fillRect l="-1255"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0407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Requirements of a pdf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A pdf must satisfy the following two requirements: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marL="342900" lvl="1" indent="-342900" eaLnBrk="1" hangingPunct="1">
              <a:buFontTx/>
              <a:buChar char="•"/>
            </a:pPr>
            <a:r>
              <a:rPr lang="en-US" sz="2400" dirty="0"/>
              <a:t>A density curve shows the likelihood of a random variable at all possible values. </a:t>
            </a:r>
            <a:endParaRPr lang="en-US" sz="2400" dirty="0" smtClean="0"/>
          </a:p>
          <a:p>
            <a:pPr marL="342900" lvl="1" indent="-342900" eaLnBrk="1" hangingPunct="1">
              <a:buFontTx/>
              <a:buChar char="•"/>
            </a:pPr>
            <a:endParaRPr lang="en-US" sz="2400" dirty="0"/>
          </a:p>
          <a:p>
            <a:pPr marL="342900" lvl="1" indent="-342900" eaLnBrk="1" hangingPunct="1">
              <a:buFontTx/>
              <a:buChar char="•"/>
            </a:pPr>
            <a:endParaRPr lang="en-US" sz="2400" dirty="0" smtClean="0"/>
          </a:p>
          <a:p>
            <a:pPr marL="342900" lvl="1" indent="-342900" eaLnBrk="1" hangingPunct="1">
              <a:buFontTx/>
              <a:buChar char="•"/>
            </a:pPr>
            <a:endParaRPr lang="en-US" sz="2400" dirty="0"/>
          </a:p>
          <a:p>
            <a:pPr marL="342900" lvl="1" indent="-342900" eaLnBrk="1" hangingPunct="1">
              <a:buFontTx/>
              <a:buChar char="•"/>
            </a:pPr>
            <a:endParaRPr lang="en-US" sz="1200" dirty="0"/>
          </a:p>
          <a:p>
            <a:pPr marL="342900" lvl="1" indent="-342900" eaLnBrk="1" hangingPunct="1">
              <a:buFontTx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area under the curve and above any range of values on the horizontal axis is the proportion of all observations that fall in that range. </a:t>
            </a:r>
          </a:p>
          <a:p>
            <a:pPr marL="0" lvl="1" indent="0" eaLnBrk="1" hangingPunct="1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515866"/>
              </p:ext>
            </p:extLst>
          </p:nvPr>
        </p:nvGraphicFramePr>
        <p:xfrm>
          <a:off x="1676400" y="1371600"/>
          <a:ext cx="2954338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0" name="Equation" r:id="rId3" imgW="1218960" imgH="685800" progId="Equation.DSMT4">
                  <p:embed/>
                </p:oleObj>
              </mc:Choice>
              <mc:Fallback>
                <p:oleObj name="Equation" r:id="rId3" imgW="12189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0"/>
                        <a:ext cx="2954338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514600" y="4951412"/>
            <a:ext cx="4495800" cy="1588"/>
          </a:xfrm>
          <a:prstGeom prst="straightConnector1">
            <a:avLst/>
          </a:prstGeom>
          <a:ln cmpd="sng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2133601" y="4570412"/>
            <a:ext cx="16764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2667000" y="4875212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4974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Continuous </a:t>
            </a:r>
            <a:r>
              <a:rPr lang="en-US" dirty="0"/>
              <a:t>Distributions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>
                    <a:hlinkClick r:id="rId2"/>
                  </a:rPr>
                  <a:t>Uniform</a:t>
                </a:r>
                <a:r>
                  <a:rPr lang="en-US" dirty="0"/>
                  <a:t>		</a:t>
                </a:r>
                <a:r>
                  <a:rPr lang="en-US" dirty="0" smtClean="0"/>
                  <a:t>- </a:t>
                </a:r>
                <a:r>
                  <a:rPr lang="en-US" dirty="0">
                    <a:hlinkClick r:id="rId2"/>
                  </a:rPr>
                  <a:t>Normal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=mean,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=variance)</a:t>
                </a:r>
              </a:p>
              <a:p>
                <a:pPr eaLnBrk="1" hangingPunct="1"/>
                <a:r>
                  <a:rPr lang="en-US" dirty="0">
                    <a:hlinkClick r:id="rId2"/>
                  </a:rPr>
                  <a:t>Exponential</a:t>
                </a:r>
                <a:r>
                  <a:rPr lang="en-US" dirty="0"/>
                  <a:t>		- </a:t>
                </a:r>
                <a:r>
                  <a:rPr lang="en-US" dirty="0">
                    <a:hlinkClick r:id="rId2"/>
                  </a:rPr>
                  <a:t>t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=</a:t>
                </a:r>
                <a:r>
                  <a:rPr lang="en-US" dirty="0" err="1"/>
                  <a:t>df</a:t>
                </a:r>
                <a:r>
                  <a:rPr lang="en-US" dirty="0"/>
                  <a:t>)</a:t>
                </a:r>
              </a:p>
              <a:p>
                <a:pPr eaLnBrk="1" hangingPunct="1"/>
                <a:r>
                  <a:rPr lang="en-US" dirty="0">
                    <a:hlinkClick r:id="rId2"/>
                  </a:rPr>
                  <a:t>Gamma</a:t>
                </a:r>
                <a:r>
                  <a:rPr lang="en-US" dirty="0"/>
                  <a:t>		</a:t>
                </a:r>
                <a:r>
                  <a:rPr lang="en-US" dirty="0" smtClean="0"/>
                  <a:t>- </a:t>
                </a:r>
                <a:r>
                  <a:rPr lang="en-US" dirty="0">
                    <a:hlinkClick r:id="rId2"/>
                  </a:rPr>
                  <a:t>Chi-Square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=</a:t>
                </a:r>
                <a:r>
                  <a:rPr lang="en-US" dirty="0" err="1"/>
                  <a:t>df</a:t>
                </a:r>
                <a:r>
                  <a:rPr lang="en-US" dirty="0"/>
                  <a:t>)</a:t>
                </a:r>
              </a:p>
              <a:p>
                <a:pPr eaLnBrk="1" hangingPunct="1"/>
                <a:r>
                  <a:rPr lang="en-US" dirty="0">
                    <a:hlinkClick r:id="rId2"/>
                  </a:rPr>
                  <a:t>Weibull</a:t>
                </a:r>
                <a:r>
                  <a:rPr lang="en-US" dirty="0"/>
                  <a:t>		</a:t>
                </a:r>
                <a:r>
                  <a:rPr lang="en-US" dirty="0" smtClean="0"/>
                  <a:t>- </a:t>
                </a:r>
                <a:r>
                  <a:rPr lang="en-US" dirty="0">
                    <a:hlinkClick r:id="rId2"/>
                  </a:rPr>
                  <a:t>F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=df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=df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  <a:p>
                <a:pPr eaLnBrk="1" hangingPunct="1"/>
                <a:r>
                  <a:rPr lang="en-US" dirty="0">
                    <a:hlinkClick r:id="rId2"/>
                  </a:rPr>
                  <a:t>Beta</a:t>
                </a:r>
                <a:endParaRPr lang="en-US" dirty="0"/>
              </a:p>
              <a:p>
                <a:pPr eaLnBrk="1" hangingPunct="1"/>
                <a:r>
                  <a:rPr lang="en-US" dirty="0" smtClean="0">
                    <a:hlinkClick r:id="rId2"/>
                  </a:rPr>
                  <a:t>Cauchy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2"/>
                <a:stretch>
                  <a:fillRect l="-1255" t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774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Pipeline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914400"/>
                <a:ext cx="8305800" cy="5257800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/>
                  <a:t>A pipeline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100 </m:t>
                    </m:r>
                  </m:oMath>
                </a14:m>
                <a:r>
                  <a:rPr lang="en-US" dirty="0" smtClean="0"/>
                  <a:t>miles long and every location along the pipeline is equally likely to break</a:t>
                </a:r>
              </a:p>
              <a:p>
                <a:pPr eaLnBrk="1" hangingPunct="1"/>
                <a:endParaRPr lang="en-US" dirty="0" smtClean="0"/>
              </a:p>
              <a:p>
                <a:pPr eaLnBrk="1" hangingPunct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 be the distance measured in miles from the pipeline origin where a break occurs</a:t>
                </a:r>
              </a:p>
              <a:p>
                <a:pPr eaLnBrk="1" hangingPunct="1"/>
                <a:endParaRPr lang="en-US" dirty="0" smtClean="0"/>
              </a:p>
              <a:p>
                <a:pPr eaLnBrk="1" hangingPunct="1"/>
                <a:r>
                  <a:rPr lang="en-US" dirty="0" smtClean="0"/>
                  <a:t>What is the pdf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?</a:t>
                </a:r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(30≤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≤50)</m:t>
                    </m:r>
                  </m:oMath>
                </a14:m>
                <a:r>
                  <a:rPr lang="en-US" dirty="0" smtClean="0"/>
                  <a:t>?</a:t>
                </a: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914400"/>
                <a:ext cx="8305800" cy="5257800"/>
              </a:xfrm>
              <a:blipFill rotWithShape="0">
                <a:blip r:embed="rId2"/>
                <a:stretch>
                  <a:fillRect l="-1175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194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143000"/>
                <a:ext cx="7772400" cy="4953000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/>
                  <a:t>The normal distribution,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has a pdf given by</a:t>
                </a:r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r>
                  <a:rPr lang="en-US" dirty="0" smtClean="0"/>
                  <a:t>The normal distribution is always bell shaped.</a:t>
                </a:r>
              </a:p>
              <a:p>
                <a:pPr eaLnBrk="1" hangingPunct="1"/>
                <a:r>
                  <a:rPr lang="en-US" dirty="0" smtClean="0"/>
                  <a:t>The normal distribution is defined in terms of its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mean</a:t>
                </a:r>
                <a:r>
                  <a:rPr lang="en-US" dirty="0" smtClean="0"/>
                  <a:t> and variance (or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standard deviation</a:t>
                </a:r>
                <a:r>
                  <a:rPr lang="en-US" dirty="0" smtClean="0"/>
                  <a:t>).</a:t>
                </a:r>
              </a:p>
              <a:p>
                <a:pPr eaLnBrk="1" hangingPunct="1"/>
                <a:r>
                  <a:rPr lang="en-US" dirty="0" smtClean="0">
                    <a:hlinkClick r:id="rId3"/>
                  </a:rPr>
                  <a:t>Normal calculator</a:t>
                </a:r>
                <a:endParaRPr lang="en-US" dirty="0" smtClean="0"/>
              </a:p>
              <a:p>
                <a:pPr eaLnBrk="1" hangingPunct="1"/>
                <a:r>
                  <a:rPr lang="en-US" dirty="0"/>
                  <a:t>Z-table </a:t>
                </a:r>
                <a:r>
                  <a:rPr lang="en-US" dirty="0" smtClean="0"/>
                  <a:t>(</a:t>
                </a:r>
                <a:r>
                  <a:rPr lang="en-US" sz="1600" dirty="0" smtClean="0"/>
                  <a:t>“D2L &gt; Useful </a:t>
                </a:r>
                <a:r>
                  <a:rPr lang="en-US" sz="1600" dirty="0"/>
                  <a:t>Links &gt; Z, T and Chi^2 </a:t>
                </a:r>
                <a:r>
                  <a:rPr lang="en-US" sz="1600" dirty="0" smtClean="0"/>
                  <a:t>Tables”</a:t>
                </a:r>
                <a:r>
                  <a:rPr lang="en-US" dirty="0" smtClean="0"/>
                  <a:t>)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standard</a:t>
                </a:r>
                <a:r>
                  <a:rPr lang="en-US" dirty="0" smtClean="0"/>
                  <a:t> Normal,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eaLnBrk="1" hangingPunct="1"/>
                <a:r>
                  <a:rPr lang="en-US" dirty="0" smtClean="0"/>
                  <a:t>TI-84 Calculator: </a:t>
                </a:r>
              </a:p>
              <a:p>
                <a:pPr lvl="1" eaLnBrk="1" hangingPunct="1"/>
                <a:r>
                  <a:rPr lang="en-US" dirty="0" err="1" smtClean="0"/>
                  <a:t>normal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cdf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71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143000"/>
                <a:ext cx="7772400" cy="4953000"/>
              </a:xfrm>
              <a:blipFill rotWithShape="0">
                <a:blip r:embed="rId4"/>
                <a:stretch>
                  <a:fillRect l="-1255" t="-1108" b="-13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79989"/>
              </p:ext>
            </p:extLst>
          </p:nvPr>
        </p:nvGraphicFramePr>
        <p:xfrm>
          <a:off x="1905000" y="1752600"/>
          <a:ext cx="54102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4" name="Equation" r:id="rId5" imgW="2311200" imgH="482400" progId="Equation.DSMT4">
                  <p:embed/>
                </p:oleObj>
              </mc:Choice>
              <mc:Fallback>
                <p:oleObj name="Equation" r:id="rId5" imgW="2311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541020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6703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Tx/>
                  <a:buChar char="•"/>
                </a:pPr>
                <a:endParaRPr lang="en-US" sz="2800" dirty="0" smtClean="0"/>
              </a:p>
              <a:p>
                <a:pPr marL="342900" lvl="1" indent="-342900">
                  <a:buFontTx/>
                  <a:buChar char="•"/>
                </a:pPr>
                <a:endParaRPr lang="en-US" sz="2800" dirty="0"/>
              </a:p>
              <a:p>
                <a:pPr marL="342900" lvl="1" indent="-342900">
                  <a:buFontTx/>
                  <a:buChar char="•"/>
                </a:pPr>
                <a:endParaRPr lang="en-US" sz="2800" dirty="0" smtClean="0"/>
              </a:p>
              <a:p>
                <a:pPr marL="342900" lvl="1" indent="-342900" algn="ctr">
                  <a:buFontTx/>
                  <a:buChar char="•"/>
                </a:pPr>
                <a:r>
                  <a:rPr lang="en-US" sz="1600" dirty="0"/>
                  <a:t>Two Normal curves, showing the mean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dirty="0"/>
                  <a:t> and standard deviation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marL="342900" lvl="1" indent="-342900">
                  <a:buFontTx/>
                  <a:buChar char="•"/>
                </a:pPr>
                <a:endParaRPr lang="en-US" sz="2800" dirty="0" smtClean="0"/>
              </a:p>
              <a:p>
                <a:pPr marL="342900" lvl="1" indent="-342900">
                  <a:buFontTx/>
                  <a:buChar char="•"/>
                </a:pPr>
                <a:r>
                  <a:rPr lang="en-US" sz="2800" dirty="0" smtClean="0"/>
                  <a:t>The </a:t>
                </a:r>
                <a:r>
                  <a:rPr lang="en-US" sz="2800" dirty="0"/>
                  <a:t>mean of a Normal distribution is at the center of the symmetric Normal curve. </a:t>
                </a:r>
                <a:endParaRPr lang="en-US" sz="2800" dirty="0" smtClean="0"/>
              </a:p>
              <a:p>
                <a:pPr marL="342900" lvl="1" indent="-342900">
                  <a:buFontTx/>
                  <a:buChar char="•"/>
                </a:pPr>
                <a:r>
                  <a:rPr lang="en-US" sz="2800" dirty="0" smtClean="0"/>
                  <a:t>The </a:t>
                </a:r>
                <a:r>
                  <a:rPr lang="en-US" sz="2800" dirty="0"/>
                  <a:t>standard deviation is the distance from the center to the change-of-curvature points on either </a:t>
                </a:r>
                <a:r>
                  <a:rPr lang="en-US" sz="2800" dirty="0" smtClean="0"/>
                  <a:t>side</a:t>
                </a:r>
              </a:p>
              <a:p>
                <a:pPr marL="342900" lvl="1" indent="-342900">
                  <a:buFontTx/>
                  <a:buChar char="•"/>
                </a:pPr>
                <a:endParaRPr lang="en-US" dirty="0">
                  <a:latin typeface="Calibri" pitchFamily="34" charset="0"/>
                </a:endParaRPr>
              </a:p>
              <a:p>
                <a:r>
                  <a:rPr lang="en-US" dirty="0" smtClean="0">
                    <a:hlinkClick r:id="rId2"/>
                  </a:rPr>
                  <a:t>Mean and Standard deviation of Normal distribution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90" r="-2353" b="-16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5213" y="1143000"/>
            <a:ext cx="69088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334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7593</TotalTime>
  <Words>2831</Words>
  <Application>Microsoft Office PowerPoint</Application>
  <PresentationFormat>On-screen Show (4:3)</PresentationFormat>
  <Paragraphs>324</Paragraphs>
  <Slides>34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ＭＳ Ｐゴシック</vt:lpstr>
      <vt:lpstr>Arial</vt:lpstr>
      <vt:lpstr>Baskerville Old Face</vt:lpstr>
      <vt:lpstr>Book Antiqua</vt:lpstr>
      <vt:lpstr>Calibri</vt:lpstr>
      <vt:lpstr>Cambria Math</vt:lpstr>
      <vt:lpstr>Franklin Gothic Demi Cond</vt:lpstr>
      <vt:lpstr>Times New Roman</vt:lpstr>
      <vt:lpstr>CLSC_Overview</vt:lpstr>
      <vt:lpstr>Equation</vt:lpstr>
      <vt:lpstr>Graph</vt:lpstr>
      <vt:lpstr>PowerPoint Presentation</vt:lpstr>
      <vt:lpstr>Chapter 4 (Part B)</vt:lpstr>
      <vt:lpstr>Continuous Random Variables</vt:lpstr>
      <vt:lpstr>Some relationships</vt:lpstr>
      <vt:lpstr>Requirements of a pdf</vt:lpstr>
      <vt:lpstr>Some Common  Continuous Distributions:</vt:lpstr>
      <vt:lpstr>Pipeline example</vt:lpstr>
      <vt:lpstr>Normal distribution</vt:lpstr>
      <vt:lpstr>The normal distribution</vt:lpstr>
      <vt:lpstr>Flashback to The 68–95–99.7 rule  (a.k.a. the Empirical Rule)</vt:lpstr>
      <vt:lpstr>Example: Heights of young women</vt:lpstr>
      <vt:lpstr>Standardizing and z-scores</vt:lpstr>
      <vt:lpstr>Standard Normal Distribution</vt:lpstr>
      <vt:lpstr>Example:  Length of human pregnancies </vt:lpstr>
      <vt:lpstr>Finding Normal probabilities</vt:lpstr>
      <vt:lpstr>Finding Normal Probabilities  with Z-Tables</vt:lpstr>
      <vt:lpstr>Length of human pregnancies  (cont’d)</vt:lpstr>
      <vt:lpstr>Tips on Finding Normal Probabilities</vt:lpstr>
      <vt:lpstr>Length of human pregnancies  (cont’d)</vt:lpstr>
      <vt:lpstr>Checking Normality:  Normal quantile plots</vt:lpstr>
      <vt:lpstr>Normal Probability Plot</vt:lpstr>
      <vt:lpstr>AIS Example  (Height - sum of skin fold)</vt:lpstr>
      <vt:lpstr>Binomial  mean and standard deviation</vt:lpstr>
      <vt:lpstr>Normal approximation for  binomial distributions</vt:lpstr>
      <vt:lpstr>Example: Overweight Americans</vt:lpstr>
      <vt:lpstr>Overweight Americans (Cont’D)</vt:lpstr>
      <vt:lpstr>Sampling distributions</vt:lpstr>
      <vt:lpstr>The sample mean and  the population mean</vt:lpstr>
      <vt:lpstr>Sampling Distributions of  the sample mean</vt:lpstr>
      <vt:lpstr>Sampling Dist. of  the sample mean (I)</vt:lpstr>
      <vt:lpstr>Example: Potassium in the blood</vt:lpstr>
      <vt:lpstr>Potassium in the blood (cont’d)</vt:lpstr>
      <vt:lpstr>Sampling Dist. of the sample mean (II)</vt:lpstr>
      <vt:lpstr>Example 2: Vaccine for HIV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Statistics</dc:creator>
  <cp:lastModifiedBy>Mehdi Maadooliat</cp:lastModifiedBy>
  <cp:revision>223</cp:revision>
  <cp:lastPrinted>2013-09-12T18:22:25Z</cp:lastPrinted>
  <dcterms:created xsi:type="dcterms:W3CDTF">2006-07-17T20:20:48Z</dcterms:created>
  <dcterms:modified xsi:type="dcterms:W3CDTF">2021-10-22T16:58:37Z</dcterms:modified>
</cp:coreProperties>
</file>