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29"/>
  </p:notesMasterIdLst>
  <p:handoutMasterIdLst>
    <p:handoutMasterId r:id="rId30"/>
  </p:handoutMasterIdLst>
  <p:sldIdLst>
    <p:sldId id="314" r:id="rId2"/>
    <p:sldId id="353" r:id="rId3"/>
    <p:sldId id="354" r:id="rId4"/>
    <p:sldId id="355" r:id="rId5"/>
    <p:sldId id="356" r:id="rId6"/>
    <p:sldId id="357" r:id="rId7"/>
    <p:sldId id="358" r:id="rId8"/>
    <p:sldId id="359" r:id="rId9"/>
    <p:sldId id="360" r:id="rId10"/>
    <p:sldId id="361" r:id="rId11"/>
    <p:sldId id="362" r:id="rId12"/>
    <p:sldId id="363" r:id="rId13"/>
    <p:sldId id="364" r:id="rId14"/>
    <p:sldId id="365" r:id="rId15"/>
    <p:sldId id="366" r:id="rId16"/>
    <p:sldId id="367" r:id="rId17"/>
    <p:sldId id="368" r:id="rId18"/>
    <p:sldId id="369" r:id="rId19"/>
    <p:sldId id="370" r:id="rId20"/>
    <p:sldId id="371" r:id="rId21"/>
    <p:sldId id="372" r:id="rId22"/>
    <p:sldId id="373" r:id="rId23"/>
    <p:sldId id="374" r:id="rId24"/>
    <p:sldId id="375" r:id="rId25"/>
    <p:sldId id="376" r:id="rId26"/>
    <p:sldId id="377" r:id="rId27"/>
    <p:sldId id="378" r:id="rId2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66"/>
    <a:srgbClr val="FFCC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72" autoAdjust="0"/>
    <p:restoredTop sz="94660"/>
  </p:normalViewPr>
  <p:slideViewPr>
    <p:cSldViewPr>
      <p:cViewPr varScale="1">
        <p:scale>
          <a:sx n="115" d="100"/>
          <a:sy n="115" d="100"/>
        </p:scale>
        <p:origin x="1608" y="108"/>
      </p:cViewPr>
      <p:guideLst>
        <p:guide orient="horz" pos="2160"/>
        <p:guide pos="2880"/>
      </p:guideLst>
    </p:cSldViewPr>
  </p:slideViewPr>
  <p:outlineViewPr>
    <p:cViewPr>
      <p:scale>
        <a:sx n="33" d="100"/>
        <a:sy n="33" d="100"/>
      </p:scale>
      <p:origin x="0" y="-6492"/>
    </p:cViewPr>
  </p:outlineViewPr>
  <p:notesTextViewPr>
    <p:cViewPr>
      <p:scale>
        <a:sx n="3" d="2"/>
        <a:sy n="3" d="2"/>
      </p:scale>
      <p:origin x="0" y="0"/>
    </p:cViewPr>
  </p:notesTextViewPr>
  <p:sorterViewPr>
    <p:cViewPr>
      <p:scale>
        <a:sx n="200" d="100"/>
        <a:sy n="200" d="100"/>
      </p:scale>
      <p:origin x="0" y="-4824"/>
    </p:cViewPr>
  </p:sorterViewPr>
  <p:notesViewPr>
    <p:cSldViewPr>
      <p:cViewPr varScale="1">
        <p:scale>
          <a:sx n="88" d="100"/>
          <a:sy n="88" d="100"/>
        </p:scale>
        <p:origin x="38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defRPr>
            </a:lvl1pPr>
          </a:lstStyle>
          <a:p>
            <a:pPr>
              <a:defRPr/>
            </a:pPr>
            <a:endParaRPr lang="en-US"/>
          </a:p>
        </p:txBody>
      </p:sp>
      <p:sp>
        <p:nvSpPr>
          <p:cNvPr id="1536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128"/>
              </a:defRPr>
            </a:lvl1pPr>
          </a:lstStyle>
          <a:p>
            <a:pPr>
              <a:defRPr/>
            </a:pPr>
            <a:endParaRPr lang="en-US"/>
          </a:p>
        </p:txBody>
      </p:sp>
      <p:sp>
        <p:nvSpPr>
          <p:cNvPr id="1536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defRPr>
            </a:lvl1pPr>
          </a:lstStyle>
          <a:p>
            <a:pPr>
              <a:defRPr/>
            </a:pPr>
            <a:endParaRPr lang="en-US"/>
          </a:p>
        </p:txBody>
      </p:sp>
      <p:sp>
        <p:nvSpPr>
          <p:cNvPr id="1536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D6F158D5-8951-4722-8C4B-5CFDFA94F59E}" type="slidenum">
              <a:rPr lang="en-US"/>
              <a:pPr/>
              <a:t>‹#›</a:t>
            </a:fld>
            <a:endParaRPr lang="en-US"/>
          </a:p>
        </p:txBody>
      </p:sp>
    </p:spTree>
    <p:extLst>
      <p:ext uri="{BB962C8B-B14F-4D97-AF65-F5344CB8AC3E}">
        <p14:creationId xmlns:p14="http://schemas.microsoft.com/office/powerpoint/2010/main" val="2829474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defRPr>
            </a:lvl1pPr>
          </a:lstStyle>
          <a:p>
            <a:pPr>
              <a:defRPr/>
            </a:pPr>
            <a:endParaRPr lang="en-US"/>
          </a:p>
        </p:txBody>
      </p:sp>
      <p:sp>
        <p:nvSpPr>
          <p:cNvPr id="972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128"/>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72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defRPr>
            </a:lvl1pPr>
          </a:lstStyle>
          <a:p>
            <a:pPr>
              <a:defRPr/>
            </a:pPr>
            <a:endParaRPr lang="en-US"/>
          </a:p>
        </p:txBody>
      </p:sp>
      <p:sp>
        <p:nvSpPr>
          <p:cNvPr id="972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8C29BE47-B687-411B-B72B-371612069107}" type="slidenum">
              <a:rPr lang="en-US"/>
              <a:pPr/>
              <a:t>‹#›</a:t>
            </a:fld>
            <a:endParaRPr lang="en-US"/>
          </a:p>
        </p:txBody>
      </p:sp>
    </p:spTree>
    <p:extLst>
      <p:ext uri="{BB962C8B-B14F-4D97-AF65-F5344CB8AC3E}">
        <p14:creationId xmlns:p14="http://schemas.microsoft.com/office/powerpoint/2010/main" val="53654410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29BE47-B687-411B-B72B-371612069107}" type="slidenum">
              <a:rPr lang="en-US" smtClean="0"/>
              <a:pPr/>
              <a:t>1</a:t>
            </a:fld>
            <a:endParaRPr lang="en-US"/>
          </a:p>
        </p:txBody>
      </p:sp>
    </p:spTree>
    <p:extLst>
      <p:ext uri="{BB962C8B-B14F-4D97-AF65-F5344CB8AC3E}">
        <p14:creationId xmlns:p14="http://schemas.microsoft.com/office/powerpoint/2010/main" val="19538789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5800" y="1138238"/>
            <a:ext cx="4578333" cy="4572000"/>
          </a:xfrm>
          <a:prstGeom prst="rect">
            <a:avLst/>
          </a:prstGeom>
          <a:noFill/>
          <a:ln>
            <a:noFill/>
          </a:ln>
          <a:effectLst>
            <a:outerShdw blurRad="50800" dist="50800" dir="5400000" algn="ctr" rotWithShape="0">
              <a:srgbClr val="000000">
                <a:alpha val="0"/>
              </a:srgbClr>
            </a:outerShdw>
          </a:effectLst>
        </p:spPr>
      </p:pic>
      <p:sp>
        <p:nvSpPr>
          <p:cNvPr id="11" name="Rectangle 7"/>
          <p:cNvSpPr>
            <a:spLocks noChangeArrowheads="1"/>
          </p:cNvSpPr>
          <p:nvPr userDrawn="1"/>
        </p:nvSpPr>
        <p:spPr bwMode="auto">
          <a:xfrm>
            <a:off x="381000" y="457200"/>
            <a:ext cx="548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3600" b="1" dirty="0">
                <a:solidFill>
                  <a:srgbClr val="003366"/>
                </a:solidFill>
                <a:latin typeface="Baskerville Old Face" panose="02020602080505020303" pitchFamily="18" charset="0"/>
              </a:rPr>
              <a:t>MATH 4720 / MSCS 5720</a:t>
            </a:r>
          </a:p>
        </p:txBody>
      </p:sp>
      <p:sp>
        <p:nvSpPr>
          <p:cNvPr id="12" name="Line 8"/>
          <p:cNvSpPr>
            <a:spLocks noChangeShapeType="1"/>
          </p:cNvSpPr>
          <p:nvPr userDrawn="1"/>
        </p:nvSpPr>
        <p:spPr bwMode="auto">
          <a:xfrm flipV="1">
            <a:off x="457200" y="976312"/>
            <a:ext cx="4953000" cy="1746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Rectangle 9"/>
          <p:cNvSpPr>
            <a:spLocks noChangeArrowheads="1"/>
          </p:cNvSpPr>
          <p:nvPr userDrawn="1"/>
        </p:nvSpPr>
        <p:spPr bwMode="auto">
          <a:xfrm>
            <a:off x="381000" y="1003300"/>
            <a:ext cx="51054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2800" i="0" dirty="0">
                <a:solidFill>
                  <a:srgbClr val="003366"/>
                </a:solidFill>
                <a:latin typeface="Franklin Gothic Demi Cond" panose="020B0706030402020204" pitchFamily="34" charset="0"/>
              </a:rPr>
              <a:t>Instructor: Mehdi </a:t>
            </a:r>
            <a:r>
              <a:rPr lang="en-US" sz="2800" i="0" dirty="0" err="1">
                <a:solidFill>
                  <a:srgbClr val="003366"/>
                </a:solidFill>
                <a:latin typeface="Franklin Gothic Demi Cond" panose="020B0706030402020204" pitchFamily="34" charset="0"/>
              </a:rPr>
              <a:t>Maadooliat</a:t>
            </a:r>
            <a:endParaRPr lang="en-US" sz="2800" i="0" dirty="0">
              <a:solidFill>
                <a:srgbClr val="003366"/>
              </a:solidFill>
              <a:latin typeface="Franklin Gothic Demi Cond" panose="020B0706030402020204" pitchFamily="34" charset="0"/>
            </a:endParaRPr>
          </a:p>
        </p:txBody>
      </p:sp>
      <p:sp>
        <p:nvSpPr>
          <p:cNvPr id="15" name="TextBox 14"/>
          <p:cNvSpPr txBox="1"/>
          <p:nvPr userDrawn="1"/>
        </p:nvSpPr>
        <p:spPr>
          <a:xfrm>
            <a:off x="381000" y="5791200"/>
            <a:ext cx="7446719" cy="461665"/>
          </a:xfrm>
          <a:prstGeom prst="rect">
            <a:avLst/>
          </a:prstGeom>
          <a:noFill/>
        </p:spPr>
        <p:txBody>
          <a:bodyPr wrap="none" rtlCol="0">
            <a:spAutoFit/>
          </a:bodyPr>
          <a:lstStyle/>
          <a:p>
            <a:r>
              <a:rPr lang="en-US" b="0" dirty="0">
                <a:solidFill>
                  <a:srgbClr val="003366"/>
                </a:solidFill>
                <a:latin typeface="Franklin Gothic Demi Cond" panose="020B0706030402020204" pitchFamily="34" charset="0"/>
              </a:rPr>
              <a:t>Department of Mathematics, Statistics and Computer Science</a:t>
            </a:r>
          </a:p>
        </p:txBody>
      </p:sp>
    </p:spTree>
    <p:extLst>
      <p:ext uri="{BB962C8B-B14F-4D97-AF65-F5344CB8AC3E}">
        <p14:creationId xmlns:p14="http://schemas.microsoft.com/office/powerpoint/2010/main" val="1921505998"/>
      </p:ext>
    </p:extLst>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
            </a:r>
            <a:br>
              <a:rPr lang="en-US" dirty="0"/>
            </a:br>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1101430"/>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914400"/>
            <a:ext cx="19431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914400"/>
            <a:ext cx="56769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8323774"/>
      </p:ext>
    </p:extLst>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381000"/>
            <a:ext cx="7772400" cy="762000"/>
          </a:xfrm>
        </p:spPr>
        <p:txBody>
          <a:bodyPr/>
          <a:lstStyle>
            <a:lvl1pPr>
              <a:defRPr/>
            </a:lvl1pPr>
          </a:lstStyle>
          <a:p>
            <a:r>
              <a:rPr lang="en-US" dirty="0"/>
              <a:t/>
            </a:r>
            <a:br>
              <a:rPr lang="en-US" dirty="0"/>
            </a:br>
            <a:r>
              <a:rPr lang="en-US" dirty="0"/>
              <a:t>Click to edit Master title style</a:t>
            </a:r>
          </a:p>
        </p:txBody>
      </p:sp>
      <p:sp>
        <p:nvSpPr>
          <p:cNvPr id="3" name="Text Placeholder 2"/>
          <p:cNvSpPr>
            <a:spLocks noGrp="1"/>
          </p:cNvSpPr>
          <p:nvPr>
            <p:ph type="body" sz="half" idx="1"/>
          </p:nvPr>
        </p:nvSpPr>
        <p:spPr>
          <a:xfrm>
            <a:off x="685800" y="1447800"/>
            <a:ext cx="381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381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1286092"/>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
            </a:r>
            <a:br>
              <a:rPr lang="en-US" dirty="0"/>
            </a:br>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949EE-02F8-4E24-B346-EA33FC0EA551}" type="slidenum">
              <a:rPr lang="en-US" smtClean="0"/>
              <a:t>‹#›</a:t>
            </a:fld>
            <a:endParaRPr lang="en-US"/>
          </a:p>
        </p:txBody>
      </p:sp>
    </p:spTree>
    <p:extLst>
      <p:ext uri="{BB962C8B-B14F-4D97-AF65-F5344CB8AC3E}">
        <p14:creationId xmlns:p14="http://schemas.microsoft.com/office/powerpoint/2010/main" val="1354550544"/>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5944181"/>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
            </a:r>
            <a:br>
              <a:rPr lang="en-US" dirty="0"/>
            </a:br>
            <a:r>
              <a:rPr lang="en-US" dirty="0"/>
              <a:t>Click to edit Master title style</a:t>
            </a:r>
          </a:p>
        </p:txBody>
      </p:sp>
      <p:sp>
        <p:nvSpPr>
          <p:cNvPr id="3" name="Content Placeholder 2"/>
          <p:cNvSpPr>
            <a:spLocks noGrp="1"/>
          </p:cNvSpPr>
          <p:nvPr>
            <p:ph sz="half" idx="1"/>
          </p:nvPr>
        </p:nvSpPr>
        <p:spPr>
          <a:xfrm>
            <a:off x="685800" y="14478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478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5031847"/>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p:spPr>
        <p:txBody>
          <a:bodyPr/>
          <a:lstStyle>
            <a:lvl1pPr>
              <a:defRPr/>
            </a:lvl1pPr>
          </a:lstStyle>
          <a:p>
            <a:r>
              <a:rPr lang="en-US" dirty="0"/>
              <a:t/>
            </a:r>
            <a:br>
              <a:rPr lang="en-US" dirty="0"/>
            </a:br>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5865276"/>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
            </a:r>
            <a:br>
              <a:rPr lang="en-US" dirty="0"/>
            </a:br>
            <a:r>
              <a:rPr lang="en-US" dirty="0"/>
              <a:t>Click to edit Master title style</a:t>
            </a:r>
          </a:p>
        </p:txBody>
      </p:sp>
    </p:spTree>
    <p:extLst>
      <p:ext uri="{BB962C8B-B14F-4D97-AF65-F5344CB8AC3E}">
        <p14:creationId xmlns:p14="http://schemas.microsoft.com/office/powerpoint/2010/main" val="2346567497"/>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369931"/>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76287"/>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7628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938337"/>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8332148"/>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69683104"/>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bwMode="auto">
          <a:xfrm>
            <a:off x="685800" y="144780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99" name="Rectangle 4"/>
          <p:cNvSpPr>
            <a:spLocks noGrp="1" noChangeArrowheads="1"/>
          </p:cNvSpPr>
          <p:nvPr>
            <p:ph type="title"/>
          </p:nvPr>
        </p:nvSpPr>
        <p:spPr bwMode="auto">
          <a:xfrm>
            <a:off x="685800" y="3810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
            </a:r>
            <a:br>
              <a:rPr lang="en-US" dirty="0"/>
            </a:br>
            <a:r>
              <a:rPr lang="en-US" dirty="0"/>
              <a:t>Click to edit Master title style</a:t>
            </a:r>
          </a:p>
        </p:txBody>
      </p:sp>
      <p:sp>
        <p:nvSpPr>
          <p:cNvPr id="12293" name="Rectangle 5"/>
          <p:cNvSpPr>
            <a:spLocks noChangeArrowheads="1"/>
          </p:cNvSpPr>
          <p:nvPr/>
        </p:nvSpPr>
        <p:spPr bwMode="auto">
          <a:xfrm>
            <a:off x="0" y="0"/>
            <a:ext cx="9144000" cy="144463"/>
          </a:xfrm>
          <a:prstGeom prst="rect">
            <a:avLst/>
          </a:prstGeom>
          <a:solidFill>
            <a:srgbClr val="FFCC00"/>
          </a:solidFill>
          <a:ln w="9525">
            <a:noFill/>
            <a:miter lim="800000"/>
            <a:headEnd/>
            <a:tailEnd/>
          </a:ln>
          <a:effectLst/>
        </p:spPr>
        <p:txBody>
          <a:bodyPr wrap="none" anchor="ctr"/>
          <a:lstStyle/>
          <a:p>
            <a:pPr algn="ctr">
              <a:defRPr/>
            </a:pPr>
            <a:endParaRPr lang="en-US">
              <a:solidFill>
                <a:schemeClr val="bg2"/>
              </a:solidFill>
              <a:latin typeface="Times New Roman" charset="0"/>
              <a:ea typeface="ＭＳ Ｐゴシック" charset="-128"/>
            </a:endParaRPr>
          </a:p>
        </p:txBody>
      </p:sp>
      <p:pic>
        <p:nvPicPr>
          <p:cNvPr id="2" name="Picture 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334962" y="166395"/>
            <a:ext cx="1809038" cy="595605"/>
          </a:xfrm>
          <a:prstGeom prst="rect">
            <a:avLst/>
          </a:prstGeom>
        </p:spPr>
      </p:pic>
      <p:sp>
        <p:nvSpPr>
          <p:cNvPr id="3" name="Slide Number Placeholder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949EE-02F8-4E24-B346-EA33FC0EA55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0"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ransition advClick="0"/>
  <p:hf hdr="0" ftr="0" dt="0"/>
  <p:txStyles>
    <p:titleStyle>
      <a:lvl1pPr algn="l" rtl="0" eaLnBrk="0" fontAlgn="base" hangingPunct="0">
        <a:spcBef>
          <a:spcPct val="0"/>
        </a:spcBef>
        <a:spcAft>
          <a:spcPct val="0"/>
        </a:spcAft>
        <a:defRPr sz="2500" b="1" cap="all" baseline="0">
          <a:solidFill>
            <a:srgbClr val="003366"/>
          </a:solidFill>
          <a:latin typeface="Baskerville Old Face" panose="02020602080505020303" pitchFamily="18" charset="0"/>
          <a:ea typeface="ＭＳ Ｐゴシック" charset="-128"/>
          <a:cs typeface="+mj-cs"/>
        </a:defRPr>
      </a:lvl1pPr>
      <a:lvl2pPr algn="l" rtl="0" eaLnBrk="0" fontAlgn="base" hangingPunct="0">
        <a:spcBef>
          <a:spcPct val="0"/>
        </a:spcBef>
        <a:spcAft>
          <a:spcPct val="0"/>
        </a:spcAft>
        <a:defRPr sz="3300" b="1">
          <a:solidFill>
            <a:srgbClr val="800000"/>
          </a:solidFill>
          <a:latin typeface="Book Antiqua" charset="0"/>
          <a:ea typeface="ＭＳ Ｐゴシック" charset="-128"/>
        </a:defRPr>
      </a:lvl2pPr>
      <a:lvl3pPr algn="l" rtl="0" eaLnBrk="0" fontAlgn="base" hangingPunct="0">
        <a:spcBef>
          <a:spcPct val="0"/>
        </a:spcBef>
        <a:spcAft>
          <a:spcPct val="0"/>
        </a:spcAft>
        <a:defRPr sz="3300" b="1">
          <a:solidFill>
            <a:srgbClr val="800000"/>
          </a:solidFill>
          <a:latin typeface="Book Antiqua" charset="0"/>
          <a:ea typeface="ＭＳ Ｐゴシック" charset="-128"/>
        </a:defRPr>
      </a:lvl3pPr>
      <a:lvl4pPr algn="l" rtl="0" eaLnBrk="0" fontAlgn="base" hangingPunct="0">
        <a:spcBef>
          <a:spcPct val="0"/>
        </a:spcBef>
        <a:spcAft>
          <a:spcPct val="0"/>
        </a:spcAft>
        <a:defRPr sz="3300" b="1">
          <a:solidFill>
            <a:srgbClr val="800000"/>
          </a:solidFill>
          <a:latin typeface="Book Antiqua" charset="0"/>
          <a:ea typeface="ＭＳ Ｐゴシック" charset="-128"/>
        </a:defRPr>
      </a:lvl4pPr>
      <a:lvl5pPr algn="l" rtl="0" eaLnBrk="0" fontAlgn="base" hangingPunct="0">
        <a:spcBef>
          <a:spcPct val="0"/>
        </a:spcBef>
        <a:spcAft>
          <a:spcPct val="0"/>
        </a:spcAft>
        <a:defRPr sz="3300" b="1">
          <a:solidFill>
            <a:srgbClr val="800000"/>
          </a:solidFill>
          <a:latin typeface="Book Antiqua" charset="0"/>
          <a:ea typeface="ＭＳ Ｐゴシック" charset="-128"/>
        </a:defRPr>
      </a:lvl5pPr>
      <a:lvl6pPr marL="457200" algn="l" rtl="0" fontAlgn="base">
        <a:spcBef>
          <a:spcPct val="0"/>
        </a:spcBef>
        <a:spcAft>
          <a:spcPct val="0"/>
        </a:spcAft>
        <a:defRPr sz="3300" b="1">
          <a:solidFill>
            <a:srgbClr val="800000"/>
          </a:solidFill>
          <a:latin typeface="Book Antiqua" charset="0"/>
        </a:defRPr>
      </a:lvl6pPr>
      <a:lvl7pPr marL="914400" algn="l" rtl="0" fontAlgn="base">
        <a:spcBef>
          <a:spcPct val="0"/>
        </a:spcBef>
        <a:spcAft>
          <a:spcPct val="0"/>
        </a:spcAft>
        <a:defRPr sz="3300" b="1">
          <a:solidFill>
            <a:srgbClr val="800000"/>
          </a:solidFill>
          <a:latin typeface="Book Antiqua" charset="0"/>
        </a:defRPr>
      </a:lvl7pPr>
      <a:lvl8pPr marL="1371600" algn="l" rtl="0" fontAlgn="base">
        <a:spcBef>
          <a:spcPct val="0"/>
        </a:spcBef>
        <a:spcAft>
          <a:spcPct val="0"/>
        </a:spcAft>
        <a:defRPr sz="3300" b="1">
          <a:solidFill>
            <a:srgbClr val="800000"/>
          </a:solidFill>
          <a:latin typeface="Book Antiqua" charset="0"/>
        </a:defRPr>
      </a:lvl8pPr>
      <a:lvl9pPr marL="1828800" algn="l" rtl="0" fontAlgn="base">
        <a:spcBef>
          <a:spcPct val="0"/>
        </a:spcBef>
        <a:spcAft>
          <a:spcPct val="0"/>
        </a:spcAft>
        <a:defRPr sz="3300" b="1">
          <a:solidFill>
            <a:srgbClr val="800000"/>
          </a:solidFill>
          <a:latin typeface="Book Antiqua" charset="0"/>
        </a:defRPr>
      </a:lvl9pPr>
    </p:titleStyle>
    <p:bodyStyle>
      <a:lvl1pPr marL="342900" indent="-342900" algn="l" rtl="0" eaLnBrk="0" fontAlgn="base" hangingPunct="0">
        <a:spcBef>
          <a:spcPct val="20000"/>
        </a:spcBef>
        <a:spcAft>
          <a:spcPct val="0"/>
        </a:spcAft>
        <a:buChar char="•"/>
        <a:defRPr sz="2600" baseline="0">
          <a:solidFill>
            <a:srgbClr val="003366"/>
          </a:solidFill>
          <a:latin typeface="Franklin Gothic Demi Cond" panose="020B0706030402020204" pitchFamily="34" charset="0"/>
          <a:ea typeface="ＭＳ Ｐゴシック" charset="-128"/>
          <a:cs typeface="+mn-cs"/>
        </a:defRPr>
      </a:lvl1pPr>
      <a:lvl2pPr marL="742950" indent="-285750" algn="l" rtl="0" eaLnBrk="0" fontAlgn="base" hangingPunct="0">
        <a:spcBef>
          <a:spcPct val="20000"/>
        </a:spcBef>
        <a:spcAft>
          <a:spcPct val="0"/>
        </a:spcAft>
        <a:buChar char="–"/>
        <a:defRPr sz="2000" baseline="0">
          <a:solidFill>
            <a:srgbClr val="003366"/>
          </a:solidFill>
          <a:latin typeface="Franklin Gothic Demi Cond" panose="020B0706030402020204" pitchFamily="34" charset="0"/>
          <a:ea typeface="ＭＳ Ｐゴシック" charset="-128"/>
        </a:defRPr>
      </a:lvl2pPr>
      <a:lvl3pPr marL="1143000" indent="-228600" algn="l" rtl="0" eaLnBrk="0" fontAlgn="base" hangingPunct="0">
        <a:spcBef>
          <a:spcPct val="20000"/>
        </a:spcBef>
        <a:spcAft>
          <a:spcPct val="0"/>
        </a:spcAft>
        <a:buChar char="•"/>
        <a:defRPr baseline="0">
          <a:solidFill>
            <a:srgbClr val="003366"/>
          </a:solidFill>
          <a:latin typeface="Franklin Gothic Demi Cond" panose="020B0706030402020204" pitchFamily="34" charset="0"/>
          <a:ea typeface="ＭＳ Ｐゴシック" charset="-128"/>
        </a:defRPr>
      </a:lvl3pPr>
      <a:lvl4pPr marL="1600200" indent="-228600" algn="l" rtl="0" eaLnBrk="0" fontAlgn="base" hangingPunct="0">
        <a:spcBef>
          <a:spcPct val="20000"/>
        </a:spcBef>
        <a:spcAft>
          <a:spcPct val="0"/>
        </a:spcAft>
        <a:buChar char="–"/>
        <a:defRPr sz="1600" baseline="0">
          <a:solidFill>
            <a:srgbClr val="003366"/>
          </a:solidFill>
          <a:latin typeface="Franklin Gothic Demi Cond" panose="020B0706030402020204" pitchFamily="34" charset="0"/>
          <a:ea typeface="ＭＳ Ｐゴシック" charset="-128"/>
        </a:defRPr>
      </a:lvl4pPr>
      <a:lvl5pPr marL="2057400" indent="-228600" algn="l" rtl="0" eaLnBrk="0" fontAlgn="base" hangingPunct="0">
        <a:spcBef>
          <a:spcPct val="20000"/>
        </a:spcBef>
        <a:spcAft>
          <a:spcPct val="0"/>
        </a:spcAft>
        <a:buChar char="»"/>
        <a:defRPr sz="1500" baseline="0">
          <a:solidFill>
            <a:srgbClr val="003366"/>
          </a:solidFill>
          <a:latin typeface="Franklin Gothic Demi Cond" panose="020B0706030402020204" pitchFamily="34" charset="0"/>
          <a:ea typeface="ＭＳ Ｐゴシック" charset="-128"/>
        </a:defRPr>
      </a:lvl5pPr>
      <a:lvl6pPr marL="2514600" indent="-228600" algn="l" rtl="0" fontAlgn="base">
        <a:spcBef>
          <a:spcPct val="20000"/>
        </a:spcBef>
        <a:spcAft>
          <a:spcPct val="0"/>
        </a:spcAft>
        <a:buChar char="»"/>
        <a:defRPr sz="1500">
          <a:solidFill>
            <a:schemeClr val="tx1"/>
          </a:solidFill>
          <a:latin typeface="+mn-lt"/>
          <a:ea typeface="ＭＳ Ｐゴシック" charset="-128"/>
        </a:defRPr>
      </a:lvl6pPr>
      <a:lvl7pPr marL="2971800" indent="-228600" algn="l" rtl="0" fontAlgn="base">
        <a:spcBef>
          <a:spcPct val="20000"/>
        </a:spcBef>
        <a:spcAft>
          <a:spcPct val="0"/>
        </a:spcAft>
        <a:buChar char="»"/>
        <a:defRPr sz="1500">
          <a:solidFill>
            <a:schemeClr val="tx1"/>
          </a:solidFill>
          <a:latin typeface="+mn-lt"/>
          <a:ea typeface="ＭＳ Ｐゴシック" charset="-128"/>
        </a:defRPr>
      </a:lvl7pPr>
      <a:lvl8pPr marL="3429000" indent="-228600" algn="l" rtl="0" fontAlgn="base">
        <a:spcBef>
          <a:spcPct val="20000"/>
        </a:spcBef>
        <a:spcAft>
          <a:spcPct val="0"/>
        </a:spcAft>
        <a:buChar char="»"/>
        <a:defRPr sz="1500">
          <a:solidFill>
            <a:schemeClr val="tx1"/>
          </a:solidFill>
          <a:latin typeface="+mn-lt"/>
          <a:ea typeface="ＭＳ Ｐゴシック" charset="-128"/>
        </a:defRPr>
      </a:lvl8pPr>
      <a:lvl9pPr marL="3886200" indent="-228600" algn="l" rtl="0" fontAlgn="base">
        <a:spcBef>
          <a:spcPct val="20000"/>
        </a:spcBef>
        <a:spcAft>
          <a:spcPct val="0"/>
        </a:spcAft>
        <a:buChar char="»"/>
        <a:defRPr sz="15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7.png"/><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6.wmf"/></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digitalfirst.bfwpub.com/stats_applet/stats_applet_9_power.html" TargetMode="Externa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3276600"/>
            <a:ext cx="2679388" cy="523220"/>
          </a:xfrm>
          <a:prstGeom prst="rect">
            <a:avLst/>
          </a:prstGeom>
          <a:noFill/>
        </p:spPr>
        <p:txBody>
          <a:bodyPr wrap="none" rtlCol="0">
            <a:spAutoFit/>
          </a:bodyPr>
          <a:lstStyle/>
          <a:p>
            <a:r>
              <a:rPr lang="en-US" sz="2800" dirty="0">
                <a:latin typeface="+mn-lt"/>
              </a:rPr>
              <a:t>Chapter 5 (Part B)</a:t>
            </a:r>
          </a:p>
        </p:txBody>
      </p:sp>
    </p:spTree>
    <p:extLst>
      <p:ext uri="{BB962C8B-B14F-4D97-AF65-F5344CB8AC3E}">
        <p14:creationId xmlns:p14="http://schemas.microsoft.com/office/powerpoint/2010/main" val="2662421631"/>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r>
              <a:rPr lang="en-US" dirty="0"/>
              <a:t>Types of Error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143000"/>
                <a:ext cx="7772400" cy="4495800"/>
              </a:xfrm>
            </p:spPr>
            <p:txBody>
              <a:bodyPr/>
              <a:lstStyle/>
              <a:p>
                <a:r>
                  <a:rPr lang="en-US" dirty="0"/>
                  <a:t>We would of course prefer </a:t>
                </a:r>
                <a14:m>
                  <m:oMath xmlns:m="http://schemas.openxmlformats.org/officeDocument/2006/math">
                    <m:r>
                      <a:rPr lang="en-US" i="1" dirty="0" smtClean="0">
                        <a:solidFill>
                          <a:srgbClr val="FF0000"/>
                        </a:solidFill>
                        <a:latin typeface="Cambria Math" panose="02040503050406030204" pitchFamily="18" charset="0"/>
                      </a:rPr>
                      <m:t>𝛼</m:t>
                    </m:r>
                  </m:oMath>
                </a14:m>
                <a:r>
                  <a:rPr lang="en-US" dirty="0"/>
                  <a:t> to be very small since we would not like to conclude in favor of the research hypothesis falsely.</a:t>
                </a:r>
              </a:p>
              <a:p>
                <a:pPr lvl="1"/>
                <a:r>
                  <a:rPr lang="en-US" sz="2200" dirty="0"/>
                  <a:t>As a consequence, </a:t>
                </a:r>
                <a14:m>
                  <m:oMath xmlns:m="http://schemas.openxmlformats.org/officeDocument/2006/math">
                    <m:r>
                      <a:rPr lang="en-US" sz="2200" i="1" smtClean="0">
                        <a:solidFill>
                          <a:srgbClr val="FF0000"/>
                        </a:solidFill>
                        <a:latin typeface="Cambria Math"/>
                      </a:rPr>
                      <m:t>𝛽</m:t>
                    </m:r>
                    <m:r>
                      <a:rPr lang="en-US" sz="2200" i="1" smtClean="0">
                        <a:solidFill>
                          <a:srgbClr val="FF0000"/>
                        </a:solidFill>
                        <a:latin typeface="Cambria Math"/>
                      </a:rPr>
                      <m:t>=</m:t>
                    </m:r>
                  </m:oMath>
                </a14:m>
                <a:r>
                  <a:rPr lang="en-US" sz="2200" dirty="0">
                    <a:solidFill>
                      <a:srgbClr val="FF0000"/>
                    </a:solidFill>
                  </a:rPr>
                  <a:t> </a:t>
                </a:r>
                <a14:m>
                  <m:oMath xmlns:m="http://schemas.openxmlformats.org/officeDocument/2006/math">
                    <m:r>
                      <a:rPr lang="en-US" sz="2200" i="1" dirty="0" smtClean="0">
                        <a:solidFill>
                          <a:srgbClr val="FF0000"/>
                        </a:solidFill>
                        <a:latin typeface="Cambria Math" panose="02040503050406030204" pitchFamily="18" charset="0"/>
                      </a:rPr>
                      <m:t>𝑃</m:t>
                    </m:r>
                    <m:r>
                      <a:rPr lang="en-US" sz="2200" i="1" dirty="0" smtClean="0">
                        <a:solidFill>
                          <a:srgbClr val="FF0000"/>
                        </a:solidFill>
                        <a:latin typeface="Cambria Math" panose="02040503050406030204" pitchFamily="18" charset="0"/>
                      </a:rPr>
                      <m:t>(</m:t>
                    </m:r>
                    <m:r>
                      <m:rPr>
                        <m:nor/>
                      </m:rPr>
                      <a:rPr lang="en-US" sz="2200" i="0" dirty="0" smtClean="0">
                        <a:solidFill>
                          <a:srgbClr val="FF0000"/>
                        </a:solidFill>
                        <a:latin typeface="Cambria Math" panose="02040503050406030204" pitchFamily="18" charset="0"/>
                      </a:rPr>
                      <m:t>Falsely</m:t>
                    </m:r>
                    <m:r>
                      <m:rPr>
                        <m:nor/>
                      </m:rPr>
                      <a:rPr lang="en-US" sz="2200" i="0" dirty="0" smtClean="0">
                        <a:solidFill>
                          <a:srgbClr val="FF0000"/>
                        </a:solidFill>
                        <a:latin typeface="Cambria Math" panose="02040503050406030204" pitchFamily="18" charset="0"/>
                      </a:rPr>
                      <m:t> </m:t>
                    </m:r>
                    <m:r>
                      <m:rPr>
                        <m:nor/>
                      </m:rPr>
                      <a:rPr lang="en-US" sz="2200" i="0" dirty="0" smtClean="0">
                        <a:solidFill>
                          <a:srgbClr val="FF0000"/>
                        </a:solidFill>
                        <a:latin typeface="Cambria Math" panose="02040503050406030204" pitchFamily="18" charset="0"/>
                      </a:rPr>
                      <m:t>accept</m:t>
                    </m:r>
                    <m:r>
                      <m:rPr>
                        <m:nor/>
                      </m:rPr>
                      <a:rPr lang="en-US" sz="2200" i="0" dirty="0" smtClean="0">
                        <a:solidFill>
                          <a:srgbClr val="FF0000"/>
                        </a:solidFill>
                        <a:latin typeface="Cambria Math" panose="02040503050406030204" pitchFamily="18" charset="0"/>
                      </a:rPr>
                      <m:t> </m:t>
                    </m:r>
                    <m:sSub>
                      <m:sSubPr>
                        <m:ctrlPr>
                          <a:rPr lang="en-US" sz="2200" i="1">
                            <a:solidFill>
                              <a:srgbClr val="FF0000"/>
                            </a:solidFill>
                            <a:latin typeface="Cambria Math" panose="02040503050406030204" pitchFamily="18" charset="0"/>
                          </a:rPr>
                        </m:ctrlPr>
                      </m:sSubPr>
                      <m:e>
                        <m:r>
                          <a:rPr lang="en-US" sz="2200" i="1">
                            <a:solidFill>
                              <a:srgbClr val="FF0000"/>
                            </a:solidFill>
                            <a:latin typeface="Cambria Math"/>
                          </a:rPr>
                          <m:t>𝐻</m:t>
                        </m:r>
                      </m:e>
                      <m:sub>
                        <m:r>
                          <a:rPr lang="en-US" sz="2200" i="1">
                            <a:solidFill>
                              <a:srgbClr val="FF0000"/>
                            </a:solidFill>
                            <a:latin typeface="Cambria Math"/>
                          </a:rPr>
                          <m:t>0</m:t>
                        </m:r>
                      </m:sub>
                    </m:sSub>
                    <m:r>
                      <a:rPr lang="en-US" sz="2200" b="0" i="1" smtClean="0">
                        <a:solidFill>
                          <a:srgbClr val="FF0000"/>
                        </a:solidFill>
                        <a:latin typeface="Cambria Math" panose="02040503050406030204" pitchFamily="18" charset="0"/>
                      </a:rPr>
                      <m:t>)</m:t>
                    </m:r>
                  </m:oMath>
                </a14:m>
                <a:r>
                  <a:rPr lang="en-US" sz="2200" dirty="0">
                    <a:solidFill>
                      <a:srgbClr val="FF0000"/>
                    </a:solidFill>
                  </a:rPr>
                  <a:t> </a:t>
                </a:r>
                <a:r>
                  <a:rPr lang="en-US" sz="2200" dirty="0"/>
                  <a:t>can be very large. </a:t>
                </a:r>
              </a:p>
              <a:p>
                <a:pPr lvl="1"/>
                <a:endParaRPr lang="en-US" sz="2200" dirty="0"/>
              </a:p>
              <a:p>
                <a14:m>
                  <m:oMath xmlns:m="http://schemas.openxmlformats.org/officeDocument/2006/math">
                    <m:r>
                      <a:rPr lang="en-US" i="1">
                        <a:latin typeface="Cambria Math"/>
                      </a:rPr>
                      <m:t>𝛼</m:t>
                    </m:r>
                    <m:r>
                      <a:rPr lang="en-US" i="1">
                        <a:latin typeface="Cambria Math"/>
                      </a:rPr>
                      <m:t>=</m:t>
                    </m:r>
                  </m:oMath>
                </a14:m>
                <a:r>
                  <a:rPr lang="en-US" dirty="0"/>
                  <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m:rPr>
                        <m:nor/>
                      </m:rPr>
                      <a:rPr lang="en-US" i="0" dirty="0" smtClean="0">
                        <a:latin typeface="Cambria Math" panose="02040503050406030204" pitchFamily="18" charset="0"/>
                      </a:rPr>
                      <m:t>Falsely</m:t>
                    </m:r>
                    <m:r>
                      <m:rPr>
                        <m:nor/>
                      </m:rPr>
                      <a:rPr lang="en-US" i="0" dirty="0" smtClean="0">
                        <a:latin typeface="Cambria Math" panose="02040503050406030204" pitchFamily="18" charset="0"/>
                      </a:rPr>
                      <m:t> </m:t>
                    </m:r>
                    <m:r>
                      <m:rPr>
                        <m:nor/>
                      </m:rPr>
                      <a:rPr lang="en-US" i="0" dirty="0" smtClean="0">
                        <a:latin typeface="Cambria Math" panose="02040503050406030204" pitchFamily="18" charset="0"/>
                      </a:rPr>
                      <m:t>reject</m:t>
                    </m:r>
                    <m:r>
                      <m:rPr>
                        <m:nor/>
                      </m:rPr>
                      <a:rPr lang="en-US" i="0" dirty="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a:rPr>
                          <m:t>𝐻</m:t>
                        </m:r>
                      </m:e>
                      <m:sub>
                        <m:r>
                          <a:rPr lang="en-US" i="1">
                            <a:latin typeface="Cambria Math"/>
                          </a:rPr>
                          <m:t>0</m:t>
                        </m:r>
                      </m:sub>
                    </m:sSub>
                    <m:r>
                      <a:rPr lang="en-US" b="0" i="1" smtClean="0">
                        <a:latin typeface="Cambria Math" panose="02040503050406030204" pitchFamily="18" charset="0"/>
                      </a:rPr>
                      <m:t>)</m:t>
                    </m:r>
                  </m:oMath>
                </a14:m>
                <a:r>
                  <a:rPr lang="en-US" dirty="0"/>
                  <a:t> is usually chosen before hand depending upon how much error one is willing to accept.</a:t>
                </a:r>
              </a:p>
              <a:p>
                <a:pPr lvl="1"/>
                <a:r>
                  <a:rPr lang="en-US" sz="2200" dirty="0"/>
                  <a:t>Mostly, </a:t>
                </a:r>
                <a14:m>
                  <m:oMath xmlns:m="http://schemas.openxmlformats.org/officeDocument/2006/math">
                    <m:r>
                      <a:rPr lang="en-US" sz="2200" i="1">
                        <a:latin typeface="Cambria Math"/>
                      </a:rPr>
                      <m:t>𝛼</m:t>
                    </m:r>
                    <m:r>
                      <a:rPr lang="en-US" sz="2200" i="1">
                        <a:latin typeface="Cambria Math"/>
                      </a:rPr>
                      <m:t>=0.10,  0.05,  0.01,  0.001</m:t>
                    </m:r>
                  </m:oMath>
                </a14:m>
                <a:r>
                  <a:rPr lang="en-US" sz="2200" dirty="0"/>
                  <a:t>.</a:t>
                </a:r>
              </a:p>
              <a:p>
                <a:pPr lvl="1"/>
                <a:r>
                  <a:rPr lang="en-US" sz="2200" dirty="0"/>
                  <a:t>Most frequently used </a:t>
                </a:r>
                <a14:m>
                  <m:oMath xmlns:m="http://schemas.openxmlformats.org/officeDocument/2006/math">
                    <m:r>
                      <a:rPr lang="en-US" sz="2200" i="1">
                        <a:latin typeface="Cambria Math"/>
                      </a:rPr>
                      <m:t>𝛼</m:t>
                    </m:r>
                    <m:r>
                      <a:rPr lang="en-US" sz="2200" i="1">
                        <a:latin typeface="Cambria Math"/>
                      </a:rPr>
                      <m:t>=0.05</m:t>
                    </m:r>
                  </m:oMath>
                </a14:m>
                <a:r>
                  <a:rPr lang="en-US" sz="2200" dirty="0"/>
                  <a:t>. </a:t>
                </a:r>
              </a:p>
              <a:p>
                <a:pPr lvl="1"/>
                <a:endParaRPr lang="en-US" dirty="0"/>
              </a:p>
              <a:p>
                <a:r>
                  <a:rPr lang="en-US" dirty="0"/>
                  <a:t>Having </a:t>
                </a:r>
                <a14:m>
                  <m:oMath xmlns:m="http://schemas.openxmlformats.org/officeDocument/2006/math">
                    <m:r>
                      <a:rPr lang="en-US" i="1">
                        <a:latin typeface="Cambria Math"/>
                      </a:rPr>
                      <m:t>𝛼</m:t>
                    </m:r>
                  </m:oMath>
                </a14:m>
                <a:r>
                  <a:rPr lang="en-US" dirty="0"/>
                  <a:t> too small would most likely result in </a:t>
                </a:r>
                <a:r>
                  <a:rPr lang="en-US" b="1" dirty="0">
                    <a:solidFill>
                      <a:srgbClr val="FF0000"/>
                    </a:solidFill>
                  </a:rPr>
                  <a:t>no discovery </a:t>
                </a:r>
                <a:r>
                  <a:rPr lang="en-US" dirty="0"/>
                  <a:t>(Failing to reject </a:t>
                </a:r>
                <a14:m>
                  <m:oMath xmlns:m="http://schemas.openxmlformats.org/officeDocument/2006/math">
                    <m:sSub>
                      <m:sSubPr>
                        <m:ctrlPr>
                          <a:rPr lang="en-US" i="1">
                            <a:latin typeface="Cambria Math" panose="02040503050406030204" pitchFamily="18" charset="0"/>
                          </a:rPr>
                        </m:ctrlPr>
                      </m:sSubPr>
                      <m:e>
                        <m:r>
                          <a:rPr lang="en-US" i="1">
                            <a:latin typeface="Cambria Math"/>
                          </a:rPr>
                          <m:t>𝐻</m:t>
                        </m:r>
                      </m:e>
                      <m:sub>
                        <m:r>
                          <a:rPr lang="en-US" i="1">
                            <a:latin typeface="Cambria Math"/>
                          </a:rPr>
                          <m:t>0</m:t>
                        </m:r>
                      </m:sub>
                    </m:sSub>
                  </m:oMath>
                </a14:m>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143000"/>
                <a:ext cx="7772400" cy="4495800"/>
              </a:xfrm>
              <a:blipFill rotWithShape="0">
                <a:blip r:embed="rId2"/>
                <a:stretch>
                  <a:fillRect l="-1255" t="-1221" r="-1725" b="-22252"/>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10</a:t>
            </a:fld>
            <a:endParaRPr lang="en-US"/>
          </a:p>
        </p:txBody>
      </p:sp>
    </p:spTree>
    <p:extLst>
      <p:ext uri="{BB962C8B-B14F-4D97-AF65-F5344CB8AC3E}">
        <p14:creationId xmlns:p14="http://schemas.microsoft.com/office/powerpoint/2010/main" val="1370784217"/>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62000"/>
          </a:xfrm>
        </p:spPr>
        <p:txBody>
          <a:bodyPr/>
          <a:lstStyle/>
          <a:p>
            <a:r>
              <a:rPr lang="en-US" dirty="0"/>
              <a:t>Hypothesis Testing for the Mean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990600"/>
                <a:ext cx="7772400" cy="4495800"/>
              </a:xfrm>
            </p:spPr>
            <p:txBody>
              <a:bodyPr/>
              <a:lstStyle/>
              <a:p>
                <a:pPr eaLnBrk="1" hangingPunct="1">
                  <a:lnSpc>
                    <a:spcPct val="80000"/>
                  </a:lnSpc>
                </a:pPr>
                <a:r>
                  <a:rPr lang="en-US" sz="2400" dirty="0"/>
                  <a:t>Examples:</a:t>
                </a:r>
              </a:p>
              <a:p>
                <a:pPr lvl="1" eaLnBrk="1" hangingPunct="1">
                  <a:lnSpc>
                    <a:spcPct val="80000"/>
                  </a:lnSpc>
                </a:pPr>
                <a:r>
                  <a:rPr lang="en-US" dirty="0"/>
                  <a:t>A teacher claims her method of teaching will increase test scores by </a:t>
                </a:r>
                <a14:m>
                  <m:oMath xmlns:m="http://schemas.openxmlformats.org/officeDocument/2006/math">
                    <m:r>
                      <a:rPr lang="en-US" i="1" dirty="0" smtClean="0">
                        <a:latin typeface="Cambria Math" panose="02040503050406030204" pitchFamily="18" charset="0"/>
                      </a:rPr>
                      <m:t>10 </m:t>
                    </m:r>
                  </m:oMath>
                </a14:m>
                <a:r>
                  <a:rPr lang="en-US" dirty="0"/>
                  <a:t>points on average.  You randomly sample </a:t>
                </a:r>
                <a14:m>
                  <m:oMath xmlns:m="http://schemas.openxmlformats.org/officeDocument/2006/math">
                    <m:r>
                      <a:rPr lang="en-US" i="1" dirty="0" smtClean="0">
                        <a:latin typeface="Cambria Math" panose="02040503050406030204" pitchFamily="18" charset="0"/>
                      </a:rPr>
                      <m:t>25 </m:t>
                    </m:r>
                  </m:oMath>
                </a14:m>
                <a:r>
                  <a:rPr lang="en-US" dirty="0"/>
                  <a:t>students to receive her method of teaching and find their test scores.  You plan to use the data to refute the claim that the method of teaching she proposes is better.</a:t>
                </a:r>
              </a:p>
              <a:p>
                <a:pPr lvl="1" eaLnBrk="1" hangingPunct="1">
                  <a:lnSpc>
                    <a:spcPct val="80000"/>
                  </a:lnSpc>
                </a:pPr>
                <a:endParaRPr lang="en-US" dirty="0"/>
              </a:p>
              <a:p>
                <a:pPr lvl="1" eaLnBrk="1" hangingPunct="1">
                  <a:lnSpc>
                    <a:spcPct val="80000"/>
                  </a:lnSpc>
                </a:pPr>
                <a:endParaRPr lang="en-US" dirty="0"/>
              </a:p>
              <a:p>
                <a:pPr lvl="1" eaLnBrk="1" hangingPunct="1">
                  <a:lnSpc>
                    <a:spcPct val="80000"/>
                  </a:lnSpc>
                </a:pPr>
                <a:endParaRPr lang="en-US" dirty="0"/>
              </a:p>
              <a:p>
                <a:pPr lvl="1" eaLnBrk="1" hangingPunct="1">
                  <a:lnSpc>
                    <a:spcPct val="80000"/>
                  </a:lnSpc>
                </a:pPr>
                <a:endParaRPr lang="en-US" dirty="0"/>
              </a:p>
              <a:p>
                <a:pPr lvl="1" eaLnBrk="1" hangingPunct="1">
                  <a:lnSpc>
                    <a:spcPct val="80000"/>
                  </a:lnSpc>
                </a:pPr>
                <a:r>
                  <a:rPr lang="en-US" dirty="0"/>
                  <a:t>A study involving men with alcoholic blackouts is done to determine if abuse patterns have changed.  A previous study reported an average of </a:t>
                </a:r>
                <a14:m>
                  <m:oMath xmlns:m="http://schemas.openxmlformats.org/officeDocument/2006/math">
                    <m:r>
                      <a:rPr lang="en-US" i="1" dirty="0" smtClean="0">
                        <a:latin typeface="Cambria Math" panose="02040503050406030204" pitchFamily="18" charset="0"/>
                      </a:rPr>
                      <m:t>15.6</m:t>
                    </m:r>
                  </m:oMath>
                </a14:m>
                <a:r>
                  <a:rPr lang="en-US" dirty="0"/>
                  <a:t> years since a first blackout with a standard deviation of </a:t>
                </a:r>
                <a14:m>
                  <m:oMath xmlns:m="http://schemas.openxmlformats.org/officeDocument/2006/math">
                    <m:r>
                      <a:rPr lang="en-US" i="1" dirty="0" smtClean="0">
                        <a:latin typeface="Cambria Math" panose="02040503050406030204" pitchFamily="18" charset="0"/>
                      </a:rPr>
                      <m:t>11.8</m:t>
                    </m:r>
                  </m:oMath>
                </a14:m>
                <a:r>
                  <a:rPr lang="en-US" dirty="0"/>
                  <a:t> years.  A second study involving </a:t>
                </a:r>
                <a14:m>
                  <m:oMath xmlns:m="http://schemas.openxmlformats.org/officeDocument/2006/math">
                    <m:r>
                      <a:rPr lang="en-US" i="1" dirty="0" smtClean="0">
                        <a:latin typeface="Cambria Math" panose="02040503050406030204" pitchFamily="18" charset="0"/>
                      </a:rPr>
                      <m:t>100</m:t>
                    </m:r>
                  </m:oMath>
                </a14:m>
                <a:r>
                  <a:rPr lang="en-US" dirty="0"/>
                  <a:t> men is conducted, yielding an average of </a:t>
                </a:r>
                <a14:m>
                  <m:oMath xmlns:m="http://schemas.openxmlformats.org/officeDocument/2006/math">
                    <m:r>
                      <a:rPr lang="en-US" i="1" dirty="0" smtClean="0">
                        <a:latin typeface="Cambria Math" panose="02040503050406030204" pitchFamily="18" charset="0"/>
                      </a:rPr>
                      <m:t>12.2</m:t>
                    </m:r>
                  </m:oMath>
                </a14:m>
                <a:r>
                  <a:rPr lang="en-US" dirty="0"/>
                  <a:t> years and a standard deviation of </a:t>
                </a:r>
                <a14:m>
                  <m:oMath xmlns:m="http://schemas.openxmlformats.org/officeDocument/2006/math">
                    <m:r>
                      <a:rPr lang="en-US" i="1" dirty="0" smtClean="0">
                        <a:latin typeface="Cambria Math" panose="02040503050406030204" pitchFamily="18" charset="0"/>
                      </a:rPr>
                      <m:t>9.2</m:t>
                    </m:r>
                  </m:oMath>
                </a14:m>
                <a:r>
                  <a:rPr lang="en-US" dirty="0"/>
                  <a:t> years.  It is claimed that the average number of years has changed between blackouts.  Is there evidence to support this claim? </a:t>
                </a:r>
              </a:p>
              <a:p>
                <a:pPr lvl="2" eaLnBrk="1" hangingPunct="1">
                  <a:lnSpc>
                    <a:spcPct val="80000"/>
                  </a:lnSpc>
                </a:pPr>
                <a:r>
                  <a:rPr lang="en-US" dirty="0"/>
                  <a:t>(Information reported in the </a:t>
                </a:r>
                <a:r>
                  <a:rPr lang="en-US" i="1" dirty="0"/>
                  <a:t>American Journal of Drug and Alcohol Abuse</a:t>
                </a:r>
                <a:r>
                  <a:rPr lang="en-US" dirty="0"/>
                  <a:t>, 1985, p.298)</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990600"/>
                <a:ext cx="7772400" cy="4495800"/>
              </a:xfrm>
              <a:blipFill rotWithShape="0">
                <a:blip r:embed="rId3"/>
                <a:stretch>
                  <a:fillRect l="-1098" t="-2578" r="-706" b="-11126"/>
                </a:stretch>
              </a:blipFill>
            </p:spPr>
            <p:txBody>
              <a:bodyPr/>
              <a:lstStyle/>
              <a:p>
                <a:r>
                  <a:rPr lang="en-US">
                    <a:noFill/>
                  </a:rPr>
                  <a:t> </a:t>
                </a:r>
              </a:p>
            </p:txBody>
          </p:sp>
        </mc:Fallback>
      </mc:AlternateContent>
      <p:graphicFrame>
        <p:nvGraphicFramePr>
          <p:cNvPr id="4" name="Object 9"/>
          <p:cNvGraphicFramePr>
            <a:graphicFrameLocks noChangeAspect="1"/>
          </p:cNvGraphicFramePr>
          <p:nvPr>
            <p:extLst>
              <p:ext uri="{D42A27DB-BD31-4B8C-83A1-F6EECF244321}">
                <p14:modId xmlns:p14="http://schemas.microsoft.com/office/powerpoint/2010/main" val="5712711"/>
              </p:ext>
            </p:extLst>
          </p:nvPr>
        </p:nvGraphicFramePr>
        <p:xfrm>
          <a:off x="4122738" y="2617788"/>
          <a:ext cx="1978025" cy="407987"/>
        </p:xfrm>
        <a:graphic>
          <a:graphicData uri="http://schemas.openxmlformats.org/presentationml/2006/ole">
            <mc:AlternateContent xmlns:mc="http://schemas.openxmlformats.org/markup-compatibility/2006">
              <mc:Choice xmlns:v="urn:schemas-microsoft-com:vml" Requires="v">
                <p:oleObj spid="_x0000_s1116" name="Equation" r:id="rId4" imgW="1104840" imgH="228600" progId="Equation.3">
                  <p:embed/>
                </p:oleObj>
              </mc:Choice>
              <mc:Fallback>
                <p:oleObj name="Equation" r:id="rId4" imgW="110484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2738" y="2617788"/>
                        <a:ext cx="1978025"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10"/>
          <p:cNvSpPr txBox="1">
            <a:spLocks noChangeArrowheads="1"/>
          </p:cNvSpPr>
          <p:nvPr/>
        </p:nvSpPr>
        <p:spPr bwMode="auto">
          <a:xfrm>
            <a:off x="2227263" y="2611438"/>
            <a:ext cx="26590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1800" dirty="0">
                <a:solidFill>
                  <a:srgbClr val="008000"/>
                </a:solidFill>
              </a:rPr>
              <a:t>Null Hypothesis:</a:t>
            </a:r>
          </a:p>
        </p:txBody>
      </p:sp>
      <p:sp>
        <p:nvSpPr>
          <p:cNvPr id="6" name="Text Box 11"/>
          <p:cNvSpPr txBox="1">
            <a:spLocks noChangeArrowheads="1"/>
          </p:cNvSpPr>
          <p:nvPr/>
        </p:nvSpPr>
        <p:spPr bwMode="auto">
          <a:xfrm>
            <a:off x="1600200" y="3011488"/>
            <a:ext cx="2549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1800" dirty="0">
                <a:solidFill>
                  <a:srgbClr val="008000"/>
                </a:solidFill>
              </a:rPr>
              <a:t>Alternative Hypothesis:</a:t>
            </a:r>
          </a:p>
        </p:txBody>
      </p:sp>
      <p:graphicFrame>
        <p:nvGraphicFramePr>
          <p:cNvPr id="7" name="Object 12"/>
          <p:cNvGraphicFramePr>
            <a:graphicFrameLocks noChangeAspect="1"/>
          </p:cNvGraphicFramePr>
          <p:nvPr>
            <p:extLst>
              <p:ext uri="{D42A27DB-BD31-4B8C-83A1-F6EECF244321}">
                <p14:modId xmlns:p14="http://schemas.microsoft.com/office/powerpoint/2010/main" val="1416957127"/>
              </p:ext>
            </p:extLst>
          </p:nvPr>
        </p:nvGraphicFramePr>
        <p:xfrm>
          <a:off x="4129088" y="3013075"/>
          <a:ext cx="2011362" cy="415925"/>
        </p:xfrm>
        <a:graphic>
          <a:graphicData uri="http://schemas.openxmlformats.org/presentationml/2006/ole">
            <mc:AlternateContent xmlns:mc="http://schemas.openxmlformats.org/markup-compatibility/2006">
              <mc:Choice xmlns:v="urn:schemas-microsoft-com:vml" Requires="v">
                <p:oleObj spid="_x0000_s1117" name="Equation" r:id="rId6" imgW="1104840" imgH="228600" progId="Equation.3">
                  <p:embed/>
                </p:oleObj>
              </mc:Choice>
              <mc:Fallback>
                <p:oleObj name="Equation" r:id="rId6" imgW="110484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9088" y="3013075"/>
                        <a:ext cx="2011362"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19"/>
          <p:cNvSpPr txBox="1">
            <a:spLocks noChangeArrowheads="1"/>
          </p:cNvSpPr>
          <p:nvPr/>
        </p:nvSpPr>
        <p:spPr bwMode="auto">
          <a:xfrm>
            <a:off x="6470650" y="2627312"/>
            <a:ext cx="29019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000" u="sng" dirty="0">
                <a:solidFill>
                  <a:srgbClr val="CC0000"/>
                </a:solidFill>
              </a:rPr>
              <a:t>One-sided alternative hypothesis</a:t>
            </a:r>
            <a:r>
              <a:rPr lang="en-US" sz="2000" dirty="0">
                <a:solidFill>
                  <a:srgbClr val="CC0000"/>
                </a:solidFill>
              </a:rPr>
              <a:t>.</a:t>
            </a:r>
          </a:p>
        </p:txBody>
      </p:sp>
      <p:graphicFrame>
        <p:nvGraphicFramePr>
          <p:cNvPr id="9" name="Object 14"/>
          <p:cNvGraphicFramePr>
            <a:graphicFrameLocks noChangeAspect="1"/>
          </p:cNvGraphicFramePr>
          <p:nvPr>
            <p:extLst>
              <p:ext uri="{D42A27DB-BD31-4B8C-83A1-F6EECF244321}">
                <p14:modId xmlns:p14="http://schemas.microsoft.com/office/powerpoint/2010/main" val="3315777689"/>
              </p:ext>
            </p:extLst>
          </p:nvPr>
        </p:nvGraphicFramePr>
        <p:xfrm>
          <a:off x="4333875" y="5894388"/>
          <a:ext cx="2090738" cy="407987"/>
        </p:xfrm>
        <a:graphic>
          <a:graphicData uri="http://schemas.openxmlformats.org/presentationml/2006/ole">
            <mc:AlternateContent xmlns:mc="http://schemas.openxmlformats.org/markup-compatibility/2006">
              <mc:Choice xmlns:v="urn:schemas-microsoft-com:vml" Requires="v">
                <p:oleObj spid="_x0000_s1118" name="Equation" r:id="rId8" imgW="1168200" imgH="228600" progId="Equation.3">
                  <p:embed/>
                </p:oleObj>
              </mc:Choice>
              <mc:Fallback>
                <p:oleObj name="Equation" r:id="rId8" imgW="11682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33875" y="5894388"/>
                        <a:ext cx="2090738"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15"/>
          <p:cNvSpPr txBox="1">
            <a:spLocks noChangeArrowheads="1"/>
          </p:cNvSpPr>
          <p:nvPr/>
        </p:nvSpPr>
        <p:spPr bwMode="auto">
          <a:xfrm>
            <a:off x="2493963" y="5888038"/>
            <a:ext cx="26590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1800" dirty="0">
                <a:solidFill>
                  <a:srgbClr val="008000"/>
                </a:solidFill>
              </a:rPr>
              <a:t>Null Hypothesis:</a:t>
            </a:r>
          </a:p>
        </p:txBody>
      </p:sp>
      <p:sp>
        <p:nvSpPr>
          <p:cNvPr id="11" name="Text Box 16"/>
          <p:cNvSpPr txBox="1">
            <a:spLocks noChangeArrowheads="1"/>
          </p:cNvSpPr>
          <p:nvPr/>
        </p:nvSpPr>
        <p:spPr bwMode="auto">
          <a:xfrm>
            <a:off x="1866900" y="6288088"/>
            <a:ext cx="2549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1800" dirty="0">
                <a:solidFill>
                  <a:srgbClr val="008000"/>
                </a:solidFill>
              </a:rPr>
              <a:t>Alternative Hypothesis:</a:t>
            </a:r>
          </a:p>
        </p:txBody>
      </p:sp>
      <p:graphicFrame>
        <p:nvGraphicFramePr>
          <p:cNvPr id="12" name="Object 17"/>
          <p:cNvGraphicFramePr>
            <a:graphicFrameLocks noChangeAspect="1"/>
          </p:cNvGraphicFramePr>
          <p:nvPr>
            <p:extLst>
              <p:ext uri="{D42A27DB-BD31-4B8C-83A1-F6EECF244321}">
                <p14:modId xmlns:p14="http://schemas.microsoft.com/office/powerpoint/2010/main" val="729155911"/>
              </p:ext>
            </p:extLst>
          </p:nvPr>
        </p:nvGraphicFramePr>
        <p:xfrm>
          <a:off x="4325938" y="6289675"/>
          <a:ext cx="2151062" cy="415925"/>
        </p:xfrm>
        <a:graphic>
          <a:graphicData uri="http://schemas.openxmlformats.org/presentationml/2006/ole">
            <mc:AlternateContent xmlns:mc="http://schemas.openxmlformats.org/markup-compatibility/2006">
              <mc:Choice xmlns:v="urn:schemas-microsoft-com:vml" Requires="v">
                <p:oleObj spid="_x0000_s1119" name="Equation" r:id="rId10" imgW="1180800" imgH="228600" progId="Equation.3">
                  <p:embed/>
                </p:oleObj>
              </mc:Choice>
              <mc:Fallback>
                <p:oleObj name="Equation" r:id="rId10" imgW="118080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25938" y="6289675"/>
                        <a:ext cx="2151062"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23"/>
          <p:cNvSpPr txBox="1">
            <a:spLocks noChangeArrowheads="1"/>
          </p:cNvSpPr>
          <p:nvPr/>
        </p:nvSpPr>
        <p:spPr bwMode="auto">
          <a:xfrm>
            <a:off x="6629400" y="5903912"/>
            <a:ext cx="29019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000" u="sng" dirty="0">
                <a:solidFill>
                  <a:srgbClr val="CC0000"/>
                </a:solidFill>
              </a:rPr>
              <a:t>Two-sided alternative hypothesis</a:t>
            </a:r>
            <a:r>
              <a:rPr lang="en-US" sz="2000" dirty="0">
                <a:solidFill>
                  <a:srgbClr val="CC0000"/>
                </a:solidFill>
              </a:rPr>
              <a:t>.</a:t>
            </a:r>
          </a:p>
        </p:txBody>
      </p:sp>
      <p:sp>
        <p:nvSpPr>
          <p:cNvPr id="14" name="Text Box 18"/>
          <p:cNvSpPr txBox="1">
            <a:spLocks noChangeArrowheads="1"/>
          </p:cNvSpPr>
          <p:nvPr/>
        </p:nvSpPr>
        <p:spPr bwMode="auto">
          <a:xfrm>
            <a:off x="65250" y="4979303"/>
            <a:ext cx="1427162" cy="181588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1400" dirty="0">
                <a:solidFill>
                  <a:schemeClr val="accent2"/>
                </a:solidFill>
                <a:latin typeface="+mn-lt"/>
              </a:rPr>
              <a:t>The researchers only wanted to see if the number of years had “</a:t>
            </a:r>
            <a:r>
              <a:rPr lang="en-US" sz="1400" dirty="0">
                <a:solidFill>
                  <a:srgbClr val="FF0000"/>
                </a:solidFill>
                <a:latin typeface="+mn-lt"/>
              </a:rPr>
              <a:t>changed.</a:t>
            </a:r>
            <a:r>
              <a:rPr lang="en-US" sz="1400" dirty="0">
                <a:solidFill>
                  <a:schemeClr val="accent2"/>
                </a:solidFill>
                <a:latin typeface="+mn-lt"/>
              </a:rPr>
              <a:t>”  They weren’t looking for a direction of change.</a:t>
            </a:r>
          </a:p>
        </p:txBody>
      </p:sp>
      <p:sp>
        <p:nvSpPr>
          <p:cNvPr id="15" name="Rectangle 14"/>
          <p:cNvSpPr/>
          <p:nvPr/>
        </p:nvSpPr>
        <p:spPr>
          <a:xfrm>
            <a:off x="66740" y="2335649"/>
            <a:ext cx="1425672" cy="116955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eaLnBrk="1" hangingPunct="1">
              <a:spcBef>
                <a:spcPct val="50000"/>
              </a:spcBef>
            </a:pPr>
            <a:r>
              <a:rPr lang="en-US" sz="1400" dirty="0">
                <a:solidFill>
                  <a:schemeClr val="accent2"/>
                </a:solidFill>
                <a:latin typeface="+mn-lt"/>
              </a:rPr>
              <a:t>Notice the Null Hypothesis </a:t>
            </a:r>
            <a:r>
              <a:rPr lang="en-US" sz="1400" dirty="0">
                <a:solidFill>
                  <a:srgbClr val="FF0000"/>
                </a:solidFill>
                <a:latin typeface="+mn-lt"/>
              </a:rPr>
              <a:t>ALWAYS</a:t>
            </a:r>
            <a:r>
              <a:rPr lang="en-US" sz="1400" dirty="0">
                <a:solidFill>
                  <a:schemeClr val="accent2"/>
                </a:solidFill>
                <a:latin typeface="+mn-lt"/>
              </a:rPr>
              <a:t> has equality associated with it.</a:t>
            </a:r>
          </a:p>
        </p:txBody>
      </p:sp>
      <p:sp>
        <p:nvSpPr>
          <p:cNvPr id="16" name="Slide Number Placeholder 15"/>
          <p:cNvSpPr>
            <a:spLocks noGrp="1"/>
          </p:cNvSpPr>
          <p:nvPr>
            <p:ph type="sldNum" sz="quarter" idx="4"/>
          </p:nvPr>
        </p:nvSpPr>
        <p:spPr/>
        <p:txBody>
          <a:bodyPr/>
          <a:lstStyle/>
          <a:p>
            <a:fld id="{A9A949EE-02F8-4E24-B346-EA33FC0EA551}" type="slidenum">
              <a:rPr lang="en-US" smtClean="0"/>
              <a:t>11</a:t>
            </a:fld>
            <a:endParaRPr lang="en-US"/>
          </a:p>
        </p:txBody>
      </p:sp>
    </p:spTree>
    <p:extLst>
      <p:ext uri="{BB962C8B-B14F-4D97-AF65-F5344CB8AC3E}">
        <p14:creationId xmlns:p14="http://schemas.microsoft.com/office/powerpoint/2010/main" val="2489459879"/>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45"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2000"/>
                                        <p:tgtEl>
                                          <p:spTgt spid="15"/>
                                        </p:tgtEl>
                                      </p:cBhvr>
                                    </p:animEffect>
                                    <p:anim calcmode="lin" valueType="num">
                                      <p:cBhvr>
                                        <p:cTn id="58" dur="2000" fill="hold"/>
                                        <p:tgtEl>
                                          <p:spTgt spid="15"/>
                                        </p:tgtEl>
                                        <p:attrNameLst>
                                          <p:attrName>ppt_w</p:attrName>
                                        </p:attrNameLst>
                                      </p:cBhvr>
                                      <p:tavLst>
                                        <p:tav tm="0" fmla="#ppt_w*sin(2.5*pi*$)">
                                          <p:val>
                                            <p:fltVal val="0"/>
                                          </p:val>
                                        </p:tav>
                                        <p:tav tm="100000">
                                          <p:val>
                                            <p:fltVal val="1"/>
                                          </p:val>
                                        </p:tav>
                                      </p:tavLst>
                                    </p:anim>
                                    <p:anim calcmode="lin" valueType="num">
                                      <p:cBhvr>
                                        <p:cTn id="59" dur="20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0" grpId="0"/>
      <p:bldP spid="11" grpId="0"/>
      <p:bldP spid="13" grpId="0"/>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62000"/>
          </a:xfrm>
        </p:spPr>
        <p:txBody>
          <a:bodyPr/>
          <a:lstStyle/>
          <a:p>
            <a:r>
              <a:rPr lang="en-US" dirty="0"/>
              <a:t>Hypothesis Testing for </a:t>
            </a:r>
            <a:br>
              <a:rPr lang="en-US" dirty="0"/>
            </a:br>
            <a:r>
              <a:rPr lang="en-US" dirty="0"/>
              <a:t>the Mean </a:t>
            </a:r>
            <a:r>
              <a:rPr lang="en-US" dirty="0" err="1"/>
              <a:t>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143000"/>
                <a:ext cx="7772400" cy="4495800"/>
              </a:xfrm>
            </p:spPr>
            <p:txBody>
              <a:bodyPr/>
              <a:lstStyle/>
              <a:p>
                <a:r>
                  <a:rPr lang="en-US" sz="2400" dirty="0">
                    <a:solidFill>
                      <a:srgbClr val="FF0000"/>
                    </a:solidFill>
                  </a:rPr>
                  <a:t>Test Statistics (TS)</a:t>
                </a:r>
                <a:r>
                  <a:rPr lang="en-US" sz="2400" dirty="0"/>
                  <a:t>:</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a:rPr>
                        <m:t>𝑧</m:t>
                      </m:r>
                      <m:r>
                        <a:rPr lang="en-US" sz="2400" i="1">
                          <a:latin typeface="Cambria Math"/>
                        </a:rPr>
                        <m:t>=</m:t>
                      </m:r>
                      <m:f>
                        <m:fPr>
                          <m:ctrlPr>
                            <a:rPr lang="en-US" sz="2400" i="1">
                              <a:latin typeface="Cambria Math" panose="02040503050406030204" pitchFamily="18" charset="0"/>
                            </a:rPr>
                          </m:ctrlPr>
                        </m:fPr>
                        <m:num>
                          <m:acc>
                            <m:accPr>
                              <m:chr m:val="̅"/>
                              <m:ctrlPr>
                                <a:rPr lang="en-US" sz="2400" i="1">
                                  <a:latin typeface="Cambria Math" panose="02040503050406030204" pitchFamily="18" charset="0"/>
                                </a:rPr>
                              </m:ctrlPr>
                            </m:accPr>
                            <m:e>
                              <m:r>
                                <a:rPr lang="en-US" sz="2400" i="1">
                                  <a:latin typeface="Cambria Math"/>
                                </a:rPr>
                                <m:t>𝑦</m:t>
                              </m:r>
                            </m:e>
                          </m:acc>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0</m:t>
                              </m:r>
                            </m:sub>
                          </m:sSub>
                        </m:num>
                        <m:den>
                          <m:f>
                            <m:fPr>
                              <m:ctrlPr>
                                <a:rPr lang="en-US" sz="2400" i="1">
                                  <a:latin typeface="Cambria Math" panose="02040503050406030204" pitchFamily="18" charset="0"/>
                                </a:rPr>
                              </m:ctrlPr>
                            </m:fPr>
                            <m:num>
                              <m:r>
                                <a:rPr lang="en-US" sz="2400" i="1">
                                  <a:latin typeface="Cambria Math"/>
                                </a:rPr>
                                <m:t>𝜎</m:t>
                              </m:r>
                            </m:num>
                            <m:den>
                              <m:rad>
                                <m:radPr>
                                  <m:degHide m:val="on"/>
                                  <m:ctrlPr>
                                    <a:rPr lang="en-US" sz="2400" i="1">
                                      <a:latin typeface="Cambria Math" panose="02040503050406030204" pitchFamily="18" charset="0"/>
                                    </a:rPr>
                                  </m:ctrlPr>
                                </m:radPr>
                                <m:deg/>
                                <m:e>
                                  <m:r>
                                    <a:rPr lang="en-US" sz="2400" i="1">
                                      <a:latin typeface="Cambria Math"/>
                                    </a:rPr>
                                    <m:t>𝑛</m:t>
                                  </m:r>
                                </m:e>
                              </m:rad>
                            </m:den>
                          </m:f>
                        </m:den>
                      </m:f>
                    </m:oMath>
                  </m:oMathPara>
                </a14:m>
                <a:endParaRPr lang="en-US" sz="2400" dirty="0"/>
              </a:p>
              <a:p>
                <a:endParaRPr lang="en-US" sz="2000" dirty="0">
                  <a:solidFill>
                    <a:srgbClr val="FF0000"/>
                  </a:solidFill>
                </a:endParaRPr>
              </a:p>
              <a:p>
                <a:r>
                  <a:rPr lang="en-US" sz="2400" dirty="0">
                    <a:solidFill>
                      <a:srgbClr val="FF0000"/>
                    </a:solidFill>
                  </a:rPr>
                  <a:t>Decision Rule</a:t>
                </a:r>
                <a:r>
                  <a:rPr lang="en-US" sz="2400" dirty="0"/>
                  <a:t>: Given </a:t>
                </a:r>
                <a14:m>
                  <m:oMath xmlns:m="http://schemas.openxmlformats.org/officeDocument/2006/math">
                    <m:r>
                      <a:rPr lang="en-US" sz="2400" i="1">
                        <a:latin typeface="Cambria Math"/>
                      </a:rPr>
                      <m:t>𝛼</m:t>
                    </m:r>
                    <m:r>
                      <a:rPr lang="en-US" sz="2400" i="1">
                        <a:latin typeface="Cambria Math"/>
                      </a:rPr>
                      <m:t>= </m:t>
                    </m:r>
                    <m:r>
                      <a:rPr lang="en-US" sz="2400" i="1" dirty="0" smtClean="0">
                        <a:latin typeface="Cambria Math" panose="02040503050406030204" pitchFamily="18" charset="0"/>
                      </a:rPr>
                      <m:t>𝑃</m:t>
                    </m:r>
                    <m:r>
                      <a:rPr lang="en-US" sz="2400" i="1" dirty="0" smtClean="0">
                        <a:latin typeface="Cambria Math" panose="02040503050406030204" pitchFamily="18" charset="0"/>
                      </a:rPr>
                      <m:t>(</m:t>
                    </m:r>
                    <m:r>
                      <m:rPr>
                        <m:nor/>
                      </m:rPr>
                      <a:rPr lang="en-US" sz="2400" i="0" dirty="0" smtClean="0">
                        <a:latin typeface="Cambria Math" panose="02040503050406030204" pitchFamily="18" charset="0"/>
                      </a:rPr>
                      <m:t>Type</m:t>
                    </m:r>
                    <m:r>
                      <m:rPr>
                        <m:nor/>
                      </m:rPr>
                      <a:rPr lang="en-US" sz="2400" i="0" dirty="0" smtClean="0">
                        <a:latin typeface="Cambria Math" panose="02040503050406030204" pitchFamily="18" charset="0"/>
                      </a:rPr>
                      <m:t>−</m:t>
                    </m:r>
                    <m:r>
                      <m:rPr>
                        <m:nor/>
                      </m:rPr>
                      <a:rPr lang="en-US" sz="2400" i="0" dirty="0" smtClean="0">
                        <a:latin typeface="Cambria Math" panose="02040503050406030204" pitchFamily="18" charset="0"/>
                      </a:rPr>
                      <m:t>I</m:t>
                    </m:r>
                    <m:r>
                      <m:rPr>
                        <m:nor/>
                      </m:rPr>
                      <a:rPr lang="en-US" sz="2400" i="0" dirty="0" smtClean="0">
                        <a:latin typeface="Cambria Math" panose="02040503050406030204" pitchFamily="18" charset="0"/>
                      </a:rPr>
                      <m:t> </m:t>
                    </m:r>
                    <m:r>
                      <m:rPr>
                        <m:nor/>
                      </m:rPr>
                      <a:rPr lang="en-US" sz="2400" i="0" dirty="0" smtClean="0">
                        <a:latin typeface="Cambria Math" panose="02040503050406030204" pitchFamily="18" charset="0"/>
                      </a:rPr>
                      <m:t>error</m:t>
                    </m:r>
                    <m:r>
                      <a:rPr lang="en-US" sz="2400" i="1" dirty="0" smtClean="0">
                        <a:latin typeface="Cambria Math" panose="02040503050406030204" pitchFamily="18" charset="0"/>
                      </a:rPr>
                      <m:t>)</m:t>
                    </m:r>
                  </m:oMath>
                </a14:m>
                <a:endParaRPr lang="en-US" sz="2400" dirty="0"/>
              </a:p>
              <a:p>
                <a:endParaRPr lang="en-US" sz="2000" dirty="0"/>
              </a:p>
              <a:p>
                <a:pPr lvl="1"/>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𝐻</m:t>
                        </m:r>
                      </m:e>
                      <m:sub>
                        <m:r>
                          <a:rPr lang="en-US" sz="1800" i="1">
                            <a:latin typeface="Cambria Math"/>
                          </a:rPr>
                          <m:t>𝑎</m:t>
                        </m:r>
                      </m:sub>
                    </m:sSub>
                    <m:r>
                      <a:rPr lang="en-US" sz="1800" i="1">
                        <a:latin typeface="Cambria Math"/>
                      </a:rPr>
                      <m:t>:</m:t>
                    </m:r>
                    <m:r>
                      <a:rPr lang="en-US" sz="1800" i="1">
                        <a:latin typeface="Cambria Math"/>
                      </a:rPr>
                      <m:t>𝜇</m:t>
                    </m:r>
                    <m:r>
                      <a:rPr lang="en-US" sz="1800" i="1">
                        <a:latin typeface="Cambria Math"/>
                      </a:rPr>
                      <m:t>&gt;</m:t>
                    </m:r>
                    <m:sSub>
                      <m:sSubPr>
                        <m:ctrlPr>
                          <a:rPr lang="en-US" sz="1800" i="1">
                            <a:latin typeface="Cambria Math" panose="02040503050406030204" pitchFamily="18" charset="0"/>
                          </a:rPr>
                        </m:ctrlPr>
                      </m:sSubPr>
                      <m:e>
                        <m:r>
                          <a:rPr lang="en-US" sz="1800" i="1">
                            <a:latin typeface="Cambria Math"/>
                          </a:rPr>
                          <m:t>𝜇</m:t>
                        </m:r>
                      </m:e>
                      <m:sub>
                        <m:r>
                          <a:rPr lang="en-US" sz="1800" i="1">
                            <a:latin typeface="Cambria Math"/>
                          </a:rPr>
                          <m:t>0</m:t>
                        </m:r>
                      </m:sub>
                    </m:sSub>
                    <m:r>
                      <a:rPr lang="en-US" sz="1800" i="1">
                        <a:latin typeface="Cambria Math"/>
                      </a:rPr>
                      <m:t> </m:t>
                    </m:r>
                  </m:oMath>
                </a14:m>
                <a:r>
                  <a:rPr lang="en-US" sz="1800" dirty="0"/>
                  <a:t>  Reject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𝐻</m:t>
                        </m:r>
                      </m:e>
                      <m:sub>
                        <m:r>
                          <a:rPr lang="en-US" sz="1800" i="1">
                            <a:latin typeface="Cambria Math"/>
                          </a:rPr>
                          <m:t>0</m:t>
                        </m:r>
                      </m:sub>
                    </m:sSub>
                  </m:oMath>
                </a14:m>
                <a:r>
                  <a:rPr lang="en-US" sz="1800" dirty="0"/>
                  <a:t> in favor of </a:t>
                </a: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𝐻</m:t>
                        </m:r>
                      </m:e>
                      <m:sub>
                        <m:r>
                          <a:rPr lang="en-US" sz="1800" i="1">
                            <a:latin typeface="Cambria Math"/>
                          </a:rPr>
                          <m:t>𝑎</m:t>
                        </m:r>
                      </m:sub>
                    </m:sSub>
                  </m:oMath>
                </a14:m>
                <a:r>
                  <a:rPr lang="en-US" sz="1800" dirty="0"/>
                  <a:t> if </a:t>
                </a:r>
                <a14:m>
                  <m:oMath xmlns:m="http://schemas.openxmlformats.org/officeDocument/2006/math">
                    <m:r>
                      <a:rPr lang="en-US" sz="1800" i="1">
                        <a:latin typeface="Cambria Math"/>
                      </a:rPr>
                      <m:t>𝑧</m:t>
                    </m:r>
                    <m:r>
                      <a:rPr lang="en-US" sz="1800" i="1">
                        <a:latin typeface="Cambria Math"/>
                      </a:rPr>
                      <m:t>&gt;</m:t>
                    </m:r>
                    <m:sSub>
                      <m:sSubPr>
                        <m:ctrlPr>
                          <a:rPr lang="en-US" sz="1800" i="1">
                            <a:latin typeface="Cambria Math" panose="02040503050406030204" pitchFamily="18" charset="0"/>
                          </a:rPr>
                        </m:ctrlPr>
                      </m:sSubPr>
                      <m:e>
                        <m:r>
                          <a:rPr lang="en-US" sz="1800" i="1">
                            <a:latin typeface="Cambria Math"/>
                          </a:rPr>
                          <m:t>𝑧</m:t>
                        </m:r>
                      </m:e>
                      <m:sub>
                        <m:r>
                          <a:rPr lang="en-US" sz="1800" i="1">
                            <a:latin typeface="Cambria Math"/>
                          </a:rPr>
                          <m:t>𝛼</m:t>
                        </m:r>
                      </m:sub>
                    </m:sSub>
                  </m:oMath>
                </a14:m>
                <a:endParaRPr lang="en-US" sz="1800" dirty="0"/>
              </a:p>
              <a:p>
                <a:pPr lvl="1"/>
                <a:endParaRPr lang="en-US" sz="1600" dirty="0"/>
              </a:p>
              <a:p>
                <a:pPr lvl="1"/>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𝐻</m:t>
                        </m:r>
                      </m:e>
                      <m:sub>
                        <m:r>
                          <a:rPr lang="en-US" sz="1800" i="1">
                            <a:latin typeface="Cambria Math"/>
                          </a:rPr>
                          <m:t>𝑎</m:t>
                        </m:r>
                      </m:sub>
                    </m:sSub>
                    <m:r>
                      <a:rPr lang="en-US" sz="1800" i="1">
                        <a:latin typeface="Cambria Math"/>
                      </a:rPr>
                      <m:t>:</m:t>
                    </m:r>
                    <m:r>
                      <a:rPr lang="en-US" sz="1800" i="1">
                        <a:latin typeface="Cambria Math"/>
                      </a:rPr>
                      <m:t>𝜇</m:t>
                    </m:r>
                    <m:r>
                      <a:rPr lang="en-US" sz="1800" i="1">
                        <a:latin typeface="Cambria Math"/>
                      </a:rPr>
                      <m:t>&lt;</m:t>
                    </m:r>
                    <m:sSub>
                      <m:sSubPr>
                        <m:ctrlPr>
                          <a:rPr lang="en-US" sz="1800" i="1">
                            <a:latin typeface="Cambria Math" panose="02040503050406030204" pitchFamily="18" charset="0"/>
                          </a:rPr>
                        </m:ctrlPr>
                      </m:sSubPr>
                      <m:e>
                        <m:r>
                          <a:rPr lang="en-US" sz="1800" i="1">
                            <a:latin typeface="Cambria Math"/>
                          </a:rPr>
                          <m:t>𝜇</m:t>
                        </m:r>
                      </m:e>
                      <m:sub>
                        <m:r>
                          <a:rPr lang="en-US" sz="1800" i="1">
                            <a:latin typeface="Cambria Math"/>
                          </a:rPr>
                          <m:t>0</m:t>
                        </m:r>
                      </m:sub>
                    </m:sSub>
                    <m:r>
                      <a:rPr lang="en-US" sz="1800" i="1">
                        <a:latin typeface="Cambria Math"/>
                      </a:rPr>
                      <m:t> </m:t>
                    </m:r>
                  </m:oMath>
                </a14:m>
                <a:r>
                  <a:rPr lang="en-US" sz="1800" dirty="0"/>
                  <a:t>  Reject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𝐻</m:t>
                        </m:r>
                      </m:e>
                      <m:sub>
                        <m:r>
                          <a:rPr lang="en-US" sz="1800" i="1">
                            <a:latin typeface="Cambria Math"/>
                          </a:rPr>
                          <m:t>0</m:t>
                        </m:r>
                      </m:sub>
                    </m:sSub>
                  </m:oMath>
                </a14:m>
                <a:r>
                  <a:rPr lang="en-US" sz="1800" dirty="0"/>
                  <a:t> in favor of </a:t>
                </a: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𝐻</m:t>
                        </m:r>
                      </m:e>
                      <m:sub>
                        <m:r>
                          <a:rPr lang="en-US" sz="1800" i="1">
                            <a:latin typeface="Cambria Math"/>
                          </a:rPr>
                          <m:t>𝑎</m:t>
                        </m:r>
                      </m:sub>
                    </m:sSub>
                  </m:oMath>
                </a14:m>
                <a:r>
                  <a:rPr lang="en-US" sz="1800" dirty="0"/>
                  <a:t> if </a:t>
                </a:r>
                <a14:m>
                  <m:oMath xmlns:m="http://schemas.openxmlformats.org/officeDocument/2006/math">
                    <m:r>
                      <a:rPr lang="en-US" sz="1800" i="1">
                        <a:latin typeface="Cambria Math"/>
                      </a:rPr>
                      <m:t>𝑧</m:t>
                    </m:r>
                    <m:r>
                      <a:rPr lang="en-US" sz="1800" i="1">
                        <a:latin typeface="Cambria Math"/>
                      </a:rPr>
                      <m:t>&lt;−</m:t>
                    </m:r>
                    <m:sSub>
                      <m:sSubPr>
                        <m:ctrlPr>
                          <a:rPr lang="en-US" sz="1800" i="1">
                            <a:latin typeface="Cambria Math" panose="02040503050406030204" pitchFamily="18" charset="0"/>
                          </a:rPr>
                        </m:ctrlPr>
                      </m:sSubPr>
                      <m:e>
                        <m:r>
                          <a:rPr lang="en-US" sz="1800" i="1">
                            <a:latin typeface="Cambria Math"/>
                          </a:rPr>
                          <m:t>𝑧</m:t>
                        </m:r>
                      </m:e>
                      <m:sub>
                        <m:r>
                          <a:rPr lang="en-US" sz="1800" i="1">
                            <a:latin typeface="Cambria Math"/>
                          </a:rPr>
                          <m:t>𝛼</m:t>
                        </m:r>
                      </m:sub>
                    </m:sSub>
                  </m:oMath>
                </a14:m>
                <a:endParaRPr lang="en-US" sz="1800" dirty="0"/>
              </a:p>
              <a:p>
                <a:pPr lvl="1"/>
                <a:endParaRPr lang="en-US" sz="1600" dirty="0"/>
              </a:p>
              <a:p>
                <a:pPr lvl="1"/>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𝐻</m:t>
                        </m:r>
                      </m:e>
                      <m:sub>
                        <m:r>
                          <a:rPr lang="en-US" sz="1800" i="1">
                            <a:latin typeface="Cambria Math"/>
                          </a:rPr>
                          <m:t>𝑎</m:t>
                        </m:r>
                      </m:sub>
                    </m:sSub>
                    <m:r>
                      <a:rPr lang="en-US" sz="1800" i="1">
                        <a:latin typeface="Cambria Math"/>
                      </a:rPr>
                      <m:t>:</m:t>
                    </m:r>
                    <m:r>
                      <a:rPr lang="en-US" sz="1800" i="1">
                        <a:latin typeface="Cambria Math"/>
                      </a:rPr>
                      <m:t>𝜇</m:t>
                    </m:r>
                    <m:r>
                      <a:rPr lang="en-US" sz="1800" i="1">
                        <a:latin typeface="Cambria Math"/>
                        <a:ea typeface="Cambria Math"/>
                      </a:rPr>
                      <m:t>≠</m:t>
                    </m:r>
                    <m:sSub>
                      <m:sSubPr>
                        <m:ctrlPr>
                          <a:rPr lang="en-US" sz="1800" i="1">
                            <a:latin typeface="Cambria Math" panose="02040503050406030204" pitchFamily="18" charset="0"/>
                          </a:rPr>
                        </m:ctrlPr>
                      </m:sSubPr>
                      <m:e>
                        <m:r>
                          <a:rPr lang="en-US" sz="1800" i="1">
                            <a:latin typeface="Cambria Math"/>
                          </a:rPr>
                          <m:t>𝜇</m:t>
                        </m:r>
                      </m:e>
                      <m:sub>
                        <m:r>
                          <a:rPr lang="en-US" sz="1800" i="1">
                            <a:latin typeface="Cambria Math"/>
                          </a:rPr>
                          <m:t>0</m:t>
                        </m:r>
                      </m:sub>
                    </m:sSub>
                    <m:r>
                      <a:rPr lang="en-US" sz="1800" i="1">
                        <a:latin typeface="Cambria Math"/>
                      </a:rPr>
                      <m:t> </m:t>
                    </m:r>
                  </m:oMath>
                </a14:m>
                <a:r>
                  <a:rPr lang="en-US" sz="1800" dirty="0"/>
                  <a:t>  Reject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𝐻</m:t>
                        </m:r>
                      </m:e>
                      <m:sub>
                        <m:r>
                          <a:rPr lang="en-US" sz="1800" i="1">
                            <a:latin typeface="Cambria Math"/>
                          </a:rPr>
                          <m:t>0</m:t>
                        </m:r>
                      </m:sub>
                    </m:sSub>
                  </m:oMath>
                </a14:m>
                <a:r>
                  <a:rPr lang="en-US" sz="1800" dirty="0"/>
                  <a:t> in favor of </a:t>
                </a: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𝐻</m:t>
                        </m:r>
                      </m:e>
                      <m:sub>
                        <m:r>
                          <a:rPr lang="en-US" sz="1800" i="1">
                            <a:latin typeface="Cambria Math"/>
                          </a:rPr>
                          <m:t>𝑎</m:t>
                        </m:r>
                      </m:sub>
                    </m:sSub>
                  </m:oMath>
                </a14:m>
                <a:r>
                  <a:rPr lang="en-US" sz="1800" dirty="0"/>
                  <a:t> if </a:t>
                </a:r>
                <a14:m>
                  <m:oMath xmlns:m="http://schemas.openxmlformats.org/officeDocument/2006/math">
                    <m:r>
                      <a:rPr lang="en-US" sz="1800">
                        <a:latin typeface="Cambria Math"/>
                      </a:rPr>
                      <m:t>|</m:t>
                    </m:r>
                    <m:r>
                      <a:rPr lang="en-US" sz="1800" i="1">
                        <a:latin typeface="Cambria Math"/>
                      </a:rPr>
                      <m:t>𝑧</m:t>
                    </m:r>
                    <m:r>
                      <a:rPr lang="en-US" sz="1800" i="1">
                        <a:latin typeface="Cambria Math"/>
                      </a:rPr>
                      <m:t>|&gt;</m:t>
                    </m:r>
                    <m:sSub>
                      <m:sSubPr>
                        <m:ctrlPr>
                          <a:rPr lang="en-US" sz="1800" i="1">
                            <a:latin typeface="Cambria Math" panose="02040503050406030204" pitchFamily="18" charset="0"/>
                          </a:rPr>
                        </m:ctrlPr>
                      </m:sSubPr>
                      <m:e>
                        <m:r>
                          <a:rPr lang="en-US" sz="1800" i="1">
                            <a:latin typeface="Cambria Math"/>
                          </a:rPr>
                          <m:t>𝑧</m:t>
                        </m:r>
                      </m:e>
                      <m:sub>
                        <m:r>
                          <a:rPr lang="en-US" sz="1800" i="1">
                            <a:latin typeface="Cambria Math"/>
                          </a:rPr>
                          <m:t>𝛼</m:t>
                        </m:r>
                        <m:r>
                          <a:rPr lang="en-US" sz="1800" i="1">
                            <a:latin typeface="Cambria Math"/>
                          </a:rPr>
                          <m:t>/2</m:t>
                        </m:r>
                      </m:sub>
                    </m:sSub>
                  </m:oMath>
                </a14:m>
                <a:endParaRPr lang="en-US" sz="1800" dirty="0"/>
              </a:p>
              <a:p>
                <a:endParaRPr lang="en-US" sz="2000" dirty="0"/>
              </a:p>
              <a:p>
                <a:r>
                  <a:rPr lang="en-US" sz="2400" dirty="0"/>
                  <a:t>Remark: Note that the test statistics is based on CLT (Central Limit Theorem), and </a:t>
                </a:r>
                <a14:m>
                  <m:oMath xmlns:m="http://schemas.openxmlformats.org/officeDocument/2006/math">
                    <m:r>
                      <a:rPr lang="en-US" sz="2400" i="1">
                        <a:latin typeface="Cambria Math"/>
                      </a:rPr>
                      <m:t>𝜎</m:t>
                    </m:r>
                  </m:oMath>
                </a14:m>
                <a:r>
                  <a:rPr lang="en-US" sz="2400" dirty="0"/>
                  <a:t> is assumed to be known.</a:t>
                </a: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143000"/>
                <a:ext cx="7772400" cy="4495800"/>
              </a:xfrm>
              <a:blipFill rotWithShape="0">
                <a:blip r:embed="rId2"/>
                <a:stretch>
                  <a:fillRect l="-1098" t="-950" b="-23474"/>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12</a:t>
            </a:fld>
            <a:endParaRPr lang="en-US"/>
          </a:p>
        </p:txBody>
      </p:sp>
    </p:spTree>
    <p:extLst>
      <p:ext uri="{BB962C8B-B14F-4D97-AF65-F5344CB8AC3E}">
        <p14:creationId xmlns:p14="http://schemas.microsoft.com/office/powerpoint/2010/main" val="3792983370"/>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 calcmode="lin" valueType="num">
                                      <p:cBhvr additive="base">
                                        <p:cTn id="1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 calcmode="lin" valueType="num">
                                      <p:cBhvr additive="base">
                                        <p:cTn id="1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 calcmode="lin" valueType="num">
                                      <p:cBhvr additive="base">
                                        <p:cTn id="20"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11" end="11"/>
                                            </p:txEl>
                                          </p:spTgt>
                                        </p:tgtEl>
                                        <p:attrNameLst>
                                          <p:attrName>style.visibility</p:attrName>
                                        </p:attrNameLst>
                                      </p:cBhvr>
                                      <p:to>
                                        <p:strVal val="visible"/>
                                      </p:to>
                                    </p:set>
                                    <p:animEffect transition="in" filter="fade">
                                      <p:cBhvr>
                                        <p:cTn id="2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990600"/>
                <a:ext cx="7772400" cy="4495800"/>
              </a:xfrm>
            </p:spPr>
            <p:txBody>
              <a:bodyPr/>
              <a:lstStyle/>
              <a:p>
                <a:r>
                  <a:rPr lang="en-US" sz="2400" dirty="0">
                    <a:solidFill>
                      <a:srgbClr val="FF0000"/>
                    </a:solidFill>
                  </a:rPr>
                  <a:t>Assumptions</a:t>
                </a:r>
                <a:r>
                  <a:rPr lang="en-US" sz="2400" dirty="0"/>
                  <a:t>:</a:t>
                </a:r>
              </a:p>
              <a:p>
                <a:pPr marL="800100" lvl="1" indent="-342900">
                  <a:buFont typeface="+mj-lt"/>
                  <a:buAutoNum type="arabicPeriod"/>
                </a:pPr>
                <a14:m>
                  <m:oMath xmlns:m="http://schemas.openxmlformats.org/officeDocument/2006/math">
                    <m:r>
                      <a:rPr lang="en-US" sz="1800" i="1">
                        <a:latin typeface="Cambria Math"/>
                      </a:rPr>
                      <m:t>𝜎</m:t>
                    </m:r>
                  </m:oMath>
                </a14:m>
                <a:r>
                  <a:rPr lang="en-US" sz="1800" dirty="0"/>
                  <a:t> is known</a:t>
                </a:r>
              </a:p>
              <a:p>
                <a:pPr marL="800100" lvl="1" indent="-342900">
                  <a:buFont typeface="+mj-lt"/>
                  <a:buAutoNum type="arabicPeriod"/>
                </a:pPr>
                <a14:m>
                  <m:oMath xmlns:m="http://schemas.openxmlformats.org/officeDocument/2006/math">
                    <m:r>
                      <a:rPr lang="en-US" sz="1800" i="1">
                        <a:latin typeface="Cambria Math"/>
                      </a:rPr>
                      <m:t>𝑛</m:t>
                    </m:r>
                    <m:r>
                      <a:rPr lang="en-US" sz="1800" i="1">
                        <a:latin typeface="Cambria Math"/>
                      </a:rPr>
                      <m:t>≥30</m:t>
                    </m:r>
                  </m:oMath>
                </a14:m>
                <a:r>
                  <a:rPr lang="en-US" sz="1800" dirty="0"/>
                  <a:t> or the sample is drawn from a normal population.</a:t>
                </a:r>
              </a:p>
              <a:p>
                <a:endParaRPr lang="en-US" sz="2000" dirty="0"/>
              </a:p>
              <a:p>
                <a:r>
                  <a:rPr lang="en-US" sz="2400" b="1" dirty="0"/>
                  <a:t>Example:</a:t>
                </a:r>
                <a:br>
                  <a:rPr lang="en-US" sz="2400" b="1" dirty="0"/>
                </a:br>
                <a:r>
                  <a:rPr lang="en-US" sz="2400" dirty="0"/>
                  <a:t>Let </a:t>
                </a:r>
                <a14:m>
                  <m:oMath xmlns:m="http://schemas.openxmlformats.org/officeDocument/2006/math">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𝑦</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𝑦</m:t>
                        </m:r>
                      </m:e>
                      <m:sub>
                        <m:r>
                          <a:rPr lang="en-US" sz="2400" i="1">
                            <a:latin typeface="Cambria Math"/>
                          </a:rPr>
                          <m:t>2</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𝑦</m:t>
                        </m:r>
                      </m:e>
                      <m:sub>
                        <m:r>
                          <a:rPr lang="en-US" sz="2400" i="1">
                            <a:latin typeface="Cambria Math"/>
                          </a:rPr>
                          <m:t>100</m:t>
                        </m:r>
                      </m:sub>
                    </m:sSub>
                    <m:r>
                      <a:rPr lang="en-US" sz="2400" i="1">
                        <a:latin typeface="Cambria Math"/>
                      </a:rPr>
                      <m:t>}</m:t>
                    </m:r>
                  </m:oMath>
                </a14:m>
                <a:r>
                  <a:rPr lang="en-US" sz="2400" dirty="0"/>
                  <a:t> be sample of blood pressures of 100 patients with a certain disease. We want to investigate that the population of patients with this disease have high blood pressure. Suppose that the mean normal blood pressure is </a:t>
                </a:r>
                <a14:m>
                  <m:oMath xmlns:m="http://schemas.openxmlformats.org/officeDocument/2006/math">
                    <m:r>
                      <a:rPr lang="en-US" sz="2400" i="1" dirty="0" smtClean="0">
                        <a:latin typeface="Cambria Math" panose="02040503050406030204" pitchFamily="18" charset="0"/>
                      </a:rPr>
                      <m:t>120</m:t>
                    </m:r>
                  </m:oMath>
                </a14:m>
                <a:r>
                  <a:rPr lang="en-US" sz="2400" dirty="0"/>
                  <a:t>. Assume that </a:t>
                </a:r>
                <a14:m>
                  <m:oMath xmlns:m="http://schemas.openxmlformats.org/officeDocument/2006/math">
                    <m:r>
                      <a:rPr lang="en-US" sz="2400" i="1">
                        <a:latin typeface="Cambria Math"/>
                      </a:rPr>
                      <m:t>𝜎</m:t>
                    </m:r>
                    <m:r>
                      <a:rPr lang="en-US" sz="2400" i="1">
                        <a:latin typeface="Cambria Math"/>
                      </a:rPr>
                      <m:t>=5.0</m:t>
                    </m:r>
                  </m:oMath>
                </a14:m>
                <a:r>
                  <a:rPr lang="en-US" sz="2400" dirty="0"/>
                  <a:t>.</a:t>
                </a:r>
              </a:p>
              <a:p>
                <a:endParaRPr lang="en-US" sz="2000" dirty="0"/>
              </a:p>
              <a:p>
                <a:r>
                  <a:rPr lang="en-US" sz="2400" dirty="0"/>
                  <a:t>Sample Information: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a:rPr>
                          <m:t>𝑦</m:t>
                        </m:r>
                      </m:e>
                    </m:acc>
                    <m:r>
                      <a:rPr lang="en-US" sz="2400" i="1" dirty="0">
                        <a:latin typeface="Cambria Math"/>
                      </a:rPr>
                      <m:t>=121.5</m:t>
                    </m:r>
                  </m:oMath>
                </a14:m>
                <a:endParaRPr lang="en-US" sz="2400" dirty="0"/>
              </a:p>
              <a:p>
                <a:endParaRPr lang="en-US" sz="2000" dirty="0"/>
              </a:p>
              <a:p>
                <a:r>
                  <a:rPr lang="en-US" sz="2400" dirty="0"/>
                  <a:t>Do we have sufficient evidence to conclude that this population has high blood pressure? </a:t>
                </a:r>
                <a14:m>
                  <m:oMath xmlns:m="http://schemas.openxmlformats.org/officeDocument/2006/math">
                    <m:r>
                      <a:rPr lang="en-US" sz="2400" i="1">
                        <a:latin typeface="Cambria Math"/>
                      </a:rPr>
                      <m:t>𝛼</m:t>
                    </m:r>
                    <m:r>
                      <a:rPr lang="en-US" sz="2400" i="1">
                        <a:latin typeface="Cambria Math"/>
                      </a:rPr>
                      <m:t>=0.05.</m:t>
                    </m:r>
                  </m:oMath>
                </a14:m>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990600"/>
                <a:ext cx="7772400" cy="4495800"/>
              </a:xfrm>
              <a:blipFill rotWithShape="0">
                <a:blip r:embed="rId2"/>
                <a:stretch>
                  <a:fillRect l="-1098" t="-950" b="-30529"/>
                </a:stretch>
              </a:blipFill>
            </p:spPr>
            <p:txBody>
              <a:bodyPr/>
              <a:lstStyle/>
              <a:p>
                <a:r>
                  <a:rPr lang="en-US">
                    <a:noFill/>
                  </a:rPr>
                  <a:t> </a:t>
                </a:r>
              </a:p>
            </p:txBody>
          </p:sp>
        </mc:Fallback>
      </mc:AlternateContent>
      <p:sp>
        <p:nvSpPr>
          <p:cNvPr id="4" name="Title 1"/>
          <p:cNvSpPr>
            <a:spLocks noGrp="1"/>
          </p:cNvSpPr>
          <p:nvPr>
            <p:ph type="title"/>
          </p:nvPr>
        </p:nvSpPr>
        <p:spPr>
          <a:xfrm>
            <a:off x="685800" y="228600"/>
            <a:ext cx="7772400" cy="762000"/>
          </a:xfrm>
        </p:spPr>
        <p:txBody>
          <a:bodyPr/>
          <a:lstStyle/>
          <a:p>
            <a:r>
              <a:rPr lang="en-US" dirty="0"/>
              <a:t>Hypothesis Testing for </a:t>
            </a:r>
            <a:br>
              <a:rPr lang="en-US" dirty="0"/>
            </a:br>
            <a:r>
              <a:rPr lang="en-US" dirty="0"/>
              <a:t>the Mean </a:t>
            </a:r>
            <a:r>
              <a:rPr lang="en-US" dirty="0" err="1"/>
              <a:t>Cont’D</a:t>
            </a:r>
            <a:endParaRPr lang="en-US" dirty="0"/>
          </a:p>
        </p:txBody>
      </p:sp>
      <p:sp>
        <p:nvSpPr>
          <p:cNvPr id="2" name="Slide Number Placeholder 1"/>
          <p:cNvSpPr>
            <a:spLocks noGrp="1"/>
          </p:cNvSpPr>
          <p:nvPr>
            <p:ph type="sldNum" sz="quarter" idx="4"/>
          </p:nvPr>
        </p:nvSpPr>
        <p:spPr/>
        <p:txBody>
          <a:bodyPr/>
          <a:lstStyle/>
          <a:p>
            <a:fld id="{A9A949EE-02F8-4E24-B346-EA33FC0EA551}" type="slidenum">
              <a:rPr lang="en-US" smtClean="0"/>
              <a:t>13</a:t>
            </a:fld>
            <a:endParaRPr lang="en-US"/>
          </a:p>
        </p:txBody>
      </p:sp>
    </p:spTree>
    <p:extLst>
      <p:ext uri="{BB962C8B-B14F-4D97-AF65-F5344CB8AC3E}">
        <p14:creationId xmlns:p14="http://schemas.microsoft.com/office/powerpoint/2010/main" val="1285210376"/>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62000"/>
          </a:xfrm>
        </p:spPr>
        <p:txBody>
          <a:bodyPr/>
          <a:lstStyle/>
          <a:p>
            <a:r>
              <a:rPr lang="en-US" dirty="0"/>
              <a:t>Example </a:t>
            </a:r>
            <a:r>
              <a:rPr lang="en-US" dirty="0" err="1"/>
              <a:t>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990600"/>
                <a:ext cx="7772400" cy="4495800"/>
              </a:xfrm>
            </p:spPr>
            <p:txBody>
              <a:bodyPr/>
              <a:lstStyle/>
              <a:p>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0</m:t>
                        </m:r>
                      </m:sub>
                    </m:sSub>
                    <m:r>
                      <a:rPr lang="en-US" sz="2400" i="1">
                        <a:latin typeface="Cambria Math"/>
                      </a:rPr>
                      <m:t>:</m:t>
                    </m:r>
                    <m:r>
                      <a:rPr lang="en-US" sz="2400" i="1">
                        <a:latin typeface="Cambria Math"/>
                      </a:rPr>
                      <m:t>𝜇</m:t>
                    </m:r>
                    <m:r>
                      <a:rPr lang="en-US" sz="2400" i="1">
                        <a:latin typeface="Cambria Math"/>
                      </a:rPr>
                      <m:t>=120</m:t>
                    </m:r>
                  </m:oMath>
                </a14:m>
                <a:r>
                  <a:rPr lang="en-US" sz="2400" dirty="0"/>
                  <a:t>  (Null Hypothesis)</a:t>
                </a:r>
              </a:p>
              <a:p>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𝑎</m:t>
                        </m:r>
                      </m:sub>
                    </m:sSub>
                    <m:r>
                      <a:rPr lang="en-US" sz="2400" i="1">
                        <a:latin typeface="Cambria Math"/>
                      </a:rPr>
                      <m:t>:</m:t>
                    </m:r>
                    <m:r>
                      <a:rPr lang="en-US" sz="2400" i="1">
                        <a:latin typeface="Cambria Math"/>
                      </a:rPr>
                      <m:t>𝜇</m:t>
                    </m:r>
                    <m:r>
                      <a:rPr lang="en-US" sz="2400" i="1">
                        <a:latin typeface="Cambria Math"/>
                      </a:rPr>
                      <m:t>&gt;120</m:t>
                    </m:r>
                  </m:oMath>
                </a14:m>
                <a:r>
                  <a:rPr lang="en-US" sz="2400" dirty="0"/>
                  <a:t>  (Research Hypothesis)</a:t>
                </a:r>
              </a:p>
              <a:p>
                <a:endParaRPr lang="en-US" sz="2400" dirty="0"/>
              </a:p>
              <a:p>
                <a:r>
                  <a:rPr lang="en-US" sz="2400" dirty="0"/>
                  <a:t>Test Statistics (TS):      </a:t>
                </a:r>
                <a14:m>
                  <m:oMath xmlns:m="http://schemas.openxmlformats.org/officeDocument/2006/math">
                    <m:r>
                      <a:rPr lang="en-US" sz="2400" i="1">
                        <a:latin typeface="Cambria Math"/>
                      </a:rPr>
                      <m:t>𝑧</m:t>
                    </m:r>
                    <m:r>
                      <a:rPr lang="en-US" sz="2400" i="1">
                        <a:latin typeface="Cambria Math"/>
                      </a:rPr>
                      <m:t>=</m:t>
                    </m:r>
                    <m:f>
                      <m:fPr>
                        <m:ctrlPr>
                          <a:rPr lang="en-US" sz="2400" i="1">
                            <a:latin typeface="Cambria Math" panose="02040503050406030204" pitchFamily="18" charset="0"/>
                          </a:rPr>
                        </m:ctrlPr>
                      </m:fPr>
                      <m:num>
                        <m:acc>
                          <m:accPr>
                            <m:chr m:val="̅"/>
                            <m:ctrlPr>
                              <a:rPr lang="en-US" sz="2400" i="1">
                                <a:latin typeface="Cambria Math" panose="02040503050406030204" pitchFamily="18" charset="0"/>
                              </a:rPr>
                            </m:ctrlPr>
                          </m:accPr>
                          <m:e>
                            <m:r>
                              <a:rPr lang="en-US" sz="2400" i="1">
                                <a:latin typeface="Cambria Math"/>
                              </a:rPr>
                              <m:t>𝑦</m:t>
                            </m:r>
                          </m:e>
                        </m:acc>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0</m:t>
                            </m:r>
                          </m:sub>
                        </m:sSub>
                      </m:num>
                      <m:den>
                        <m:f>
                          <m:fPr>
                            <m:ctrlPr>
                              <a:rPr lang="en-US" sz="2400" i="1">
                                <a:latin typeface="Cambria Math" panose="02040503050406030204" pitchFamily="18" charset="0"/>
                              </a:rPr>
                            </m:ctrlPr>
                          </m:fPr>
                          <m:num>
                            <m:r>
                              <a:rPr lang="en-US" sz="2400" i="1">
                                <a:latin typeface="Cambria Math"/>
                              </a:rPr>
                              <m:t>𝜎</m:t>
                            </m:r>
                          </m:num>
                          <m:den>
                            <m:rad>
                              <m:radPr>
                                <m:degHide m:val="on"/>
                                <m:ctrlPr>
                                  <a:rPr lang="en-US" sz="2400" i="1">
                                    <a:latin typeface="Cambria Math" panose="02040503050406030204" pitchFamily="18" charset="0"/>
                                  </a:rPr>
                                </m:ctrlPr>
                              </m:radPr>
                              <m:deg/>
                              <m:e>
                                <m:r>
                                  <a:rPr lang="en-US" sz="2400" i="1">
                                    <a:latin typeface="Cambria Math"/>
                                  </a:rPr>
                                  <m:t>𝑛</m:t>
                                </m:r>
                              </m:e>
                            </m:rad>
                          </m:den>
                        </m:f>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121.5−120</m:t>
                        </m:r>
                      </m:num>
                      <m:den>
                        <m:f>
                          <m:fPr>
                            <m:ctrlPr>
                              <a:rPr lang="en-US" sz="2400" i="1">
                                <a:latin typeface="Cambria Math" panose="02040503050406030204" pitchFamily="18" charset="0"/>
                              </a:rPr>
                            </m:ctrlPr>
                          </m:fPr>
                          <m:num>
                            <m:r>
                              <a:rPr lang="en-US" sz="2400" i="1">
                                <a:latin typeface="Cambria Math"/>
                              </a:rPr>
                              <m:t>5.0</m:t>
                            </m:r>
                          </m:num>
                          <m:den>
                            <m:rad>
                              <m:radPr>
                                <m:degHide m:val="on"/>
                                <m:ctrlPr>
                                  <a:rPr lang="en-US" sz="2400" i="1">
                                    <a:latin typeface="Cambria Math" panose="02040503050406030204" pitchFamily="18" charset="0"/>
                                  </a:rPr>
                                </m:ctrlPr>
                              </m:radPr>
                              <m:deg/>
                              <m:e>
                                <m:r>
                                  <a:rPr lang="en-US" sz="2400" i="1">
                                    <a:latin typeface="Cambria Math"/>
                                  </a:rPr>
                                  <m:t>100</m:t>
                                </m:r>
                              </m:e>
                            </m:rad>
                          </m:den>
                        </m:f>
                      </m:den>
                    </m:f>
                    <m:r>
                      <a:rPr lang="en-US" sz="2400" i="1">
                        <a:latin typeface="Cambria Math"/>
                      </a:rPr>
                      <m:t>=3.0</m:t>
                    </m:r>
                  </m:oMath>
                </a14:m>
                <a:endParaRPr lang="en-US" sz="2400" dirty="0"/>
              </a:p>
              <a:p>
                <a:endParaRPr lang="en-US" sz="2400" dirty="0"/>
              </a:p>
              <a:p>
                <a:r>
                  <a:rPr lang="en-US" sz="2400" dirty="0"/>
                  <a:t>Decision Rule: Reject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0</m:t>
                        </m:r>
                      </m:sub>
                    </m:sSub>
                  </m:oMath>
                </a14:m>
                <a:r>
                  <a:rPr lang="en-US" sz="2400" dirty="0"/>
                  <a:t> in favor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𝑎</m:t>
                        </m:r>
                      </m:sub>
                    </m:sSub>
                  </m:oMath>
                </a14:m>
                <a:r>
                  <a:rPr lang="en-US" sz="2400" dirty="0"/>
                  <a:t> if </a:t>
                </a:r>
                <a14:m>
                  <m:oMath xmlns:m="http://schemas.openxmlformats.org/officeDocument/2006/math">
                    <m:r>
                      <a:rPr lang="en-US" sz="2400" i="1">
                        <a:latin typeface="Cambria Math"/>
                      </a:rPr>
                      <m:t>𝑧</m:t>
                    </m:r>
                    <m:r>
                      <a:rPr lang="en-US" sz="2400" i="1">
                        <a:latin typeface="Cambria Math"/>
                      </a:rPr>
                      <m:t>&gt;</m:t>
                    </m:r>
                    <m:sSub>
                      <m:sSubPr>
                        <m:ctrlPr>
                          <a:rPr lang="en-US" sz="2400" i="1">
                            <a:latin typeface="Cambria Math" panose="02040503050406030204" pitchFamily="18" charset="0"/>
                          </a:rPr>
                        </m:ctrlPr>
                      </m:sSubPr>
                      <m:e>
                        <m:r>
                          <a:rPr lang="en-US" sz="2400" i="1">
                            <a:latin typeface="Cambria Math"/>
                          </a:rPr>
                          <m:t>𝑧</m:t>
                        </m:r>
                      </m:e>
                      <m:sub>
                        <m:r>
                          <a:rPr lang="en-US" sz="2400" i="1">
                            <a:latin typeface="Cambria Math"/>
                          </a:rPr>
                          <m:t>𝛼</m:t>
                        </m:r>
                      </m:sub>
                    </m:sSub>
                  </m:oMath>
                </a14:m>
                <a:r>
                  <a:rPr lang="en-US" sz="2400" dirty="0"/>
                  <a:t>.</a:t>
                </a:r>
              </a:p>
              <a:p>
                <a:pPr marL="0" indent="0">
                  <a:buNone/>
                </a:pPr>
                <a:r>
                  <a:rPr lang="en-US" sz="2400" dirty="0"/>
                  <a:t>	</a:t>
                </a:r>
                <a14:m>
                  <m:oMath xmlns:m="http://schemas.openxmlformats.org/officeDocument/2006/math">
                    <m:r>
                      <a:rPr lang="en-US" sz="2400" i="1">
                        <a:latin typeface="Cambria Math"/>
                      </a:rPr>
                      <m:t>𝛼</m:t>
                    </m:r>
                    <m:r>
                      <a:rPr lang="en-US" sz="2400" i="1">
                        <a:latin typeface="Cambria Math"/>
                      </a:rPr>
                      <m:t>=0.05.</m:t>
                    </m:r>
                  </m:oMath>
                </a14:m>
                <a:r>
                  <a:rPr lang="en-US" sz="2400" dirty="0"/>
                  <a:t> Thus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𝑧</m:t>
                        </m:r>
                      </m:e>
                      <m:sub>
                        <m:r>
                          <a:rPr lang="en-US" sz="2400" i="1">
                            <a:latin typeface="Cambria Math"/>
                          </a:rPr>
                          <m:t>𝛼</m:t>
                        </m:r>
                      </m:sub>
                    </m:sSub>
                    <m:r>
                      <a:rPr lang="en-US" sz="2400" i="1">
                        <a:latin typeface="Cambria Math"/>
                      </a:rPr>
                      <m:t>=1.64</m:t>
                    </m:r>
                  </m:oMath>
                </a14:m>
                <a:r>
                  <a:rPr lang="en-US" sz="2400" dirty="0"/>
                  <a:t>.</a:t>
                </a:r>
              </a:p>
              <a:p>
                <a:pPr marL="0" indent="0">
                  <a:buNone/>
                </a:pPr>
                <a:r>
                  <a:rPr lang="en-US" sz="2400" dirty="0"/>
                  <a:t>	Reject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0</m:t>
                        </m:r>
                      </m:sub>
                    </m:sSub>
                  </m:oMath>
                </a14:m>
                <a:r>
                  <a:rPr lang="en-US" sz="2400" dirty="0"/>
                  <a:t> in favor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𝑎</m:t>
                        </m:r>
                      </m:sub>
                    </m:sSub>
                  </m:oMath>
                </a14:m>
                <a:r>
                  <a:rPr lang="en-US" sz="2400" dirty="0"/>
                  <a:t> if  </a:t>
                </a:r>
                <a14:m>
                  <m:oMath xmlns:m="http://schemas.openxmlformats.org/officeDocument/2006/math">
                    <m:r>
                      <a:rPr lang="en-US" sz="2400" i="1">
                        <a:latin typeface="Cambria Math"/>
                      </a:rPr>
                      <m:t>𝑧</m:t>
                    </m:r>
                    <m:r>
                      <a:rPr lang="en-US" sz="2400" i="1">
                        <a:latin typeface="Cambria Math"/>
                      </a:rPr>
                      <m:t>&gt;1.64</m:t>
                    </m:r>
                  </m:oMath>
                </a14:m>
                <a:r>
                  <a:rPr lang="en-US" sz="2400" dirty="0"/>
                  <a:t>.</a:t>
                </a:r>
              </a:p>
              <a:p>
                <a:endParaRPr lang="en-US" sz="2400" dirty="0"/>
              </a:p>
              <a:p>
                <a:r>
                  <a:rPr lang="en-US" sz="2400" dirty="0"/>
                  <a:t>Conclusion: Is </a:t>
                </a:r>
                <a14:m>
                  <m:oMath xmlns:m="http://schemas.openxmlformats.org/officeDocument/2006/math">
                    <m:r>
                      <a:rPr lang="en-US" sz="2400" i="1">
                        <a:latin typeface="Cambria Math"/>
                      </a:rPr>
                      <m:t>𝑧</m:t>
                    </m:r>
                    <m:r>
                      <a:rPr lang="en-US" sz="2400" i="1">
                        <a:latin typeface="Cambria Math"/>
                      </a:rPr>
                      <m:t>&gt;1.64?</m:t>
                    </m:r>
                  </m:oMath>
                </a14:m>
                <a:r>
                  <a:rPr lang="en-US" sz="2400" dirty="0"/>
                  <a:t> Yes, because  </a:t>
                </a:r>
                <a14:m>
                  <m:oMath xmlns:m="http://schemas.openxmlformats.org/officeDocument/2006/math">
                    <m:r>
                      <a:rPr lang="en-US" sz="2400" i="1">
                        <a:latin typeface="Cambria Math"/>
                      </a:rPr>
                      <m:t>𝑧</m:t>
                    </m:r>
                    <m:r>
                      <a:rPr lang="en-US" sz="2400" i="1">
                        <a:latin typeface="Cambria Math"/>
                      </a:rPr>
                      <m:t>=3.0</m:t>
                    </m:r>
                  </m:oMath>
                </a14:m>
                <a:r>
                  <a:rPr lang="en-US" sz="2400" dirty="0"/>
                  <a:t>. Thus we reject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0</m:t>
                        </m:r>
                      </m:sub>
                    </m:sSub>
                  </m:oMath>
                </a14:m>
                <a:r>
                  <a:rPr lang="en-US" sz="2400" dirty="0"/>
                  <a:t> in favor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𝑎</m:t>
                        </m:r>
                      </m:sub>
                    </m:sSub>
                  </m:oMath>
                </a14:m>
                <a:r>
                  <a:rPr lang="en-US" sz="2400" dirty="0"/>
                  <a:t>, and conclude that the population of patients with the disease have high blood pressure.</a:t>
                </a: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990600"/>
                <a:ext cx="7772400" cy="4495800"/>
              </a:xfrm>
              <a:blipFill rotWithShape="0">
                <a:blip r:embed="rId2"/>
                <a:stretch>
                  <a:fillRect l="-1176" t="-950" b="-26459"/>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14</a:t>
            </a:fld>
            <a:endParaRPr lang="en-US"/>
          </a:p>
        </p:txBody>
      </p:sp>
    </p:spTree>
    <p:extLst>
      <p:ext uri="{BB962C8B-B14F-4D97-AF65-F5344CB8AC3E}">
        <p14:creationId xmlns:p14="http://schemas.microsoft.com/office/powerpoint/2010/main" val="2660733900"/>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 calcmode="lin" valueType="num">
                                      <p:cBhvr additive="base">
                                        <p:cTn id="1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 calcmode="lin" valueType="num">
                                      <p:cBhvr additive="base">
                                        <p:cTn id="1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 calcmode="lin" valueType="num">
                                      <p:cBhvr additive="base">
                                        <p:cTn id="2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62000"/>
          </a:xfrm>
        </p:spPr>
        <p:txBody>
          <a:bodyPr/>
          <a:lstStyle/>
          <a:p>
            <a:r>
              <a:rPr lang="en-US" dirty="0"/>
              <a:t>Book Example 5.9</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990600"/>
                <a:ext cx="7772400" cy="4495800"/>
              </a:xfrm>
            </p:spPr>
            <p:txBody>
              <a:bodyPr/>
              <a:lstStyle/>
              <a:p>
                <a:r>
                  <a:rPr lang="en-US" sz="2400" dirty="0"/>
                  <a:t>Research question: Do anti-bacterial soap work?</a:t>
                </a:r>
              </a:p>
              <a:p>
                <a:endParaRPr lang="en-US" sz="2000" dirty="0"/>
              </a:p>
              <a:p>
                <a:r>
                  <a:rPr lang="en-US" sz="2400" dirty="0"/>
                  <a:t>An experiment was done on </a:t>
                </a:r>
                <a14:m>
                  <m:oMath xmlns:m="http://schemas.openxmlformats.org/officeDocument/2006/math">
                    <m:r>
                      <a:rPr lang="en-US" sz="2400" i="1" dirty="0" smtClean="0">
                        <a:latin typeface="Cambria Math" panose="02040503050406030204" pitchFamily="18" charset="0"/>
                      </a:rPr>
                      <m:t>35 </m:t>
                    </m:r>
                  </m:oMath>
                </a14:m>
                <a:r>
                  <a:rPr lang="en-US" sz="2400" dirty="0"/>
                  <a:t>petri dishes which were first cultured with </a:t>
                </a:r>
                <a:r>
                  <a:rPr lang="en-US" sz="2400" dirty="0" err="1"/>
                  <a:t>E.Coli</a:t>
                </a:r>
                <a:r>
                  <a:rPr lang="en-US" sz="2400" dirty="0"/>
                  <a:t> bacteria, and then a solution of the antibacterial soap was added. After 24-hour incubation period, bacterial counts were recorded on each of 35 dishes.</a:t>
                </a:r>
              </a:p>
              <a:p>
                <a:endParaRPr lang="en-US" sz="2000" dirty="0"/>
              </a:p>
              <a:p>
                <a:r>
                  <a:rPr lang="en-US" sz="2400" dirty="0"/>
                  <a:t>Sample Information: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a:rPr>
                          <m:t>𝑦</m:t>
                        </m:r>
                      </m:e>
                    </m:acc>
                    <m:r>
                      <a:rPr lang="en-US" sz="2400" b="1" i="1" dirty="0">
                        <a:latin typeface="Cambria Math"/>
                      </a:rPr>
                      <m:t>=</m:t>
                    </m:r>
                    <m:r>
                      <a:rPr lang="en-US" sz="2400" i="1" dirty="0">
                        <a:latin typeface="Cambria Math"/>
                      </a:rPr>
                      <m:t>31.2,      </m:t>
                    </m:r>
                    <m:r>
                      <a:rPr lang="en-US" sz="2400" i="1" dirty="0">
                        <a:latin typeface="Cambria Math"/>
                      </a:rPr>
                      <m:t>𝑠</m:t>
                    </m:r>
                    <m:r>
                      <a:rPr lang="en-US" sz="2400" i="1" dirty="0">
                        <a:latin typeface="Cambria Math"/>
                      </a:rPr>
                      <m:t>=8.4</m:t>
                    </m:r>
                  </m:oMath>
                </a14:m>
                <a:endParaRPr lang="en-US" sz="2400" dirty="0"/>
              </a:p>
              <a:p>
                <a:endParaRPr lang="en-US" sz="2000" dirty="0"/>
              </a:p>
              <a:p>
                <a:r>
                  <a:rPr lang="en-US" sz="2400" dirty="0"/>
                  <a:t>If the mean number of bacterial counts under ordinary soap is known to be </a:t>
                </a:r>
                <a14:m>
                  <m:oMath xmlns:m="http://schemas.openxmlformats.org/officeDocument/2006/math">
                    <m:r>
                      <a:rPr lang="en-US" sz="2400" i="1" dirty="0" smtClean="0">
                        <a:latin typeface="Cambria Math" panose="02040503050406030204" pitchFamily="18" charset="0"/>
                      </a:rPr>
                      <m:t>33</m:t>
                    </m:r>
                  </m:oMath>
                </a14:m>
                <a:r>
                  <a:rPr lang="en-US" sz="2400" dirty="0"/>
                  <a:t>, does the data provide sufficient evidence to conclude that the anti-bacterial soap is effective? </a:t>
                </a:r>
                <a:br>
                  <a:rPr lang="en-US" sz="2400" dirty="0"/>
                </a:br>
                <a:r>
                  <a:rPr lang="en-US" sz="2400" dirty="0"/>
                  <a:t>Use </a:t>
                </a:r>
                <a14:m>
                  <m:oMath xmlns:m="http://schemas.openxmlformats.org/officeDocument/2006/math">
                    <m:r>
                      <a:rPr lang="en-US" sz="2400" i="1">
                        <a:latin typeface="Cambria Math"/>
                      </a:rPr>
                      <m:t>𝛼</m:t>
                    </m:r>
                    <m:r>
                      <a:rPr lang="en-US" sz="2400" i="1">
                        <a:latin typeface="Cambria Math"/>
                      </a:rPr>
                      <m:t>=0.05</m:t>
                    </m:r>
                  </m:oMath>
                </a14:m>
                <a:r>
                  <a:rPr lang="en-US" sz="2400" dirty="0"/>
                  <a:t>.</a:t>
                </a: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990600"/>
                <a:ext cx="7772400" cy="4495800"/>
              </a:xfrm>
              <a:blipFill rotWithShape="0">
                <a:blip r:embed="rId2"/>
                <a:stretch>
                  <a:fillRect l="-1098" t="-950" b="-15875"/>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15</a:t>
            </a:fld>
            <a:endParaRPr lang="en-US"/>
          </a:p>
        </p:txBody>
      </p:sp>
    </p:spTree>
    <p:extLst>
      <p:ext uri="{BB962C8B-B14F-4D97-AF65-F5344CB8AC3E}">
        <p14:creationId xmlns:p14="http://schemas.microsoft.com/office/powerpoint/2010/main" val="2583705150"/>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62000"/>
          </a:xfrm>
        </p:spPr>
        <p:txBody>
          <a:bodyPr/>
          <a:lstStyle/>
          <a:p>
            <a:r>
              <a:rPr lang="en-US" dirty="0"/>
              <a:t>Book Example 5.9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990600"/>
                <a:ext cx="7772400" cy="4495800"/>
              </a:xfrm>
            </p:spPr>
            <p:txBody>
              <a:bodyPr/>
              <a:lstStyle/>
              <a:p>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0</m:t>
                        </m:r>
                      </m:sub>
                    </m:sSub>
                    <m:r>
                      <a:rPr lang="en-US" sz="2400" i="1">
                        <a:latin typeface="Cambria Math"/>
                      </a:rPr>
                      <m:t>:</m:t>
                    </m:r>
                    <m:r>
                      <a:rPr lang="en-US" sz="2400" i="1">
                        <a:latin typeface="Cambria Math"/>
                      </a:rPr>
                      <m:t>𝜇</m:t>
                    </m:r>
                    <m:r>
                      <a:rPr lang="en-US" sz="2400" i="1">
                        <a:latin typeface="Cambria Math"/>
                      </a:rPr>
                      <m:t>=33</m:t>
                    </m:r>
                  </m:oMath>
                </a14:m>
                <a:endParaRPr lang="en-US" sz="2400" dirty="0"/>
              </a:p>
              <a:p>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𝑎</m:t>
                        </m:r>
                      </m:sub>
                    </m:sSub>
                    <m:r>
                      <a:rPr lang="en-US" sz="2400" i="1">
                        <a:latin typeface="Cambria Math"/>
                      </a:rPr>
                      <m:t>:</m:t>
                    </m:r>
                    <m:r>
                      <a:rPr lang="en-US" sz="2400" i="1">
                        <a:latin typeface="Cambria Math"/>
                      </a:rPr>
                      <m:t>𝜇</m:t>
                    </m:r>
                    <m:r>
                      <a:rPr lang="en-US" sz="2400" i="1">
                        <a:latin typeface="Cambria Math"/>
                      </a:rPr>
                      <m:t>&lt;33</m:t>
                    </m:r>
                  </m:oMath>
                </a14:m>
                <a:endParaRPr lang="en-US" sz="2400" dirty="0"/>
              </a:p>
              <a:p>
                <a:endParaRPr lang="en-US" sz="2400" dirty="0"/>
              </a:p>
              <a:p>
                <a:r>
                  <a:rPr lang="en-US" sz="2400" dirty="0"/>
                  <a:t>T.S.	 </a:t>
                </a:r>
                <a14:m>
                  <m:oMath xmlns:m="http://schemas.openxmlformats.org/officeDocument/2006/math">
                    <m:r>
                      <a:rPr lang="en-US" sz="2400" i="1">
                        <a:latin typeface="Cambria Math"/>
                      </a:rPr>
                      <m:t>𝑧</m:t>
                    </m:r>
                    <m:r>
                      <a:rPr lang="en-US" sz="2400" i="1">
                        <a:latin typeface="Cambria Math"/>
                      </a:rPr>
                      <m:t>=</m:t>
                    </m:r>
                    <m:f>
                      <m:fPr>
                        <m:ctrlPr>
                          <a:rPr lang="en-US" sz="2400" i="1">
                            <a:latin typeface="Cambria Math" panose="02040503050406030204" pitchFamily="18" charset="0"/>
                          </a:rPr>
                        </m:ctrlPr>
                      </m:fPr>
                      <m:num>
                        <m:acc>
                          <m:accPr>
                            <m:chr m:val="̅"/>
                            <m:ctrlPr>
                              <a:rPr lang="en-US" sz="2400" i="1">
                                <a:latin typeface="Cambria Math" panose="02040503050406030204" pitchFamily="18" charset="0"/>
                              </a:rPr>
                            </m:ctrlPr>
                          </m:accPr>
                          <m:e>
                            <m:r>
                              <a:rPr lang="en-US" sz="2400" i="1">
                                <a:latin typeface="Cambria Math"/>
                              </a:rPr>
                              <m:t>𝑦</m:t>
                            </m:r>
                          </m:e>
                        </m:acc>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0</m:t>
                            </m:r>
                          </m:sub>
                        </m:sSub>
                      </m:num>
                      <m:den>
                        <m:f>
                          <m:fPr>
                            <m:ctrlPr>
                              <a:rPr lang="en-US" sz="2400" i="1">
                                <a:latin typeface="Cambria Math" panose="02040503050406030204" pitchFamily="18" charset="0"/>
                              </a:rPr>
                            </m:ctrlPr>
                          </m:fPr>
                          <m:num>
                            <m:r>
                              <a:rPr lang="en-US" sz="2400" i="1">
                                <a:latin typeface="Cambria Math"/>
                              </a:rPr>
                              <m:t>𝜎</m:t>
                            </m:r>
                          </m:num>
                          <m:den>
                            <m:rad>
                              <m:radPr>
                                <m:degHide m:val="on"/>
                                <m:ctrlPr>
                                  <a:rPr lang="en-US" sz="2400" i="1">
                                    <a:latin typeface="Cambria Math" panose="02040503050406030204" pitchFamily="18" charset="0"/>
                                  </a:rPr>
                                </m:ctrlPr>
                              </m:radPr>
                              <m:deg/>
                              <m:e>
                                <m:r>
                                  <a:rPr lang="en-US" sz="2400" i="1">
                                    <a:latin typeface="Cambria Math"/>
                                  </a:rPr>
                                  <m:t>𝑛</m:t>
                                </m:r>
                              </m:e>
                            </m:rad>
                          </m:den>
                        </m:f>
                      </m:den>
                    </m:f>
                  </m:oMath>
                </a14:m>
                <a:endParaRPr lang="en-US" sz="2400" dirty="0"/>
              </a:p>
              <a:p>
                <a:pPr lvl="1"/>
                <a:r>
                  <a:rPr lang="en-US" sz="1800" dirty="0"/>
                  <a:t>Assumption. </a:t>
                </a:r>
                <a14:m>
                  <m:oMath xmlns:m="http://schemas.openxmlformats.org/officeDocument/2006/math">
                    <m:r>
                      <a:rPr lang="en-US" sz="1800" i="1">
                        <a:latin typeface="Cambria Math"/>
                      </a:rPr>
                      <m:t>𝑛</m:t>
                    </m:r>
                    <m:r>
                      <a:rPr lang="en-US" sz="1800" i="1">
                        <a:latin typeface="Cambria Math"/>
                      </a:rPr>
                      <m:t>≥30</m:t>
                    </m:r>
                  </m:oMath>
                </a14:m>
                <a:r>
                  <a:rPr lang="en-US" sz="1800" dirty="0"/>
                  <a:t>, but the population </a:t>
                </a:r>
                <a:r>
                  <a:rPr lang="en-US" sz="1800" dirty="0" err="1"/>
                  <a:t>st.dev</a:t>
                </a:r>
                <a:r>
                  <a:rPr lang="en-US" sz="1800" dirty="0"/>
                  <a:t>. </a:t>
                </a:r>
                <a14:m>
                  <m:oMath xmlns:m="http://schemas.openxmlformats.org/officeDocument/2006/math">
                    <m:r>
                      <a:rPr lang="en-US" sz="1800" i="1">
                        <a:latin typeface="Cambria Math"/>
                      </a:rPr>
                      <m:t>𝜎</m:t>
                    </m:r>
                  </m:oMath>
                </a14:m>
                <a:r>
                  <a:rPr lang="en-US" sz="1800" dirty="0"/>
                  <a:t> is unknown. </a:t>
                </a:r>
                <a:br>
                  <a:rPr lang="en-US" sz="1800" dirty="0"/>
                </a:br>
                <a:r>
                  <a:rPr lang="en-US" sz="1800" dirty="0"/>
                  <a:t>Assume </a:t>
                </a:r>
                <a14:m>
                  <m:oMath xmlns:m="http://schemas.openxmlformats.org/officeDocument/2006/math">
                    <m:r>
                      <a:rPr lang="en-US" sz="1800" i="1">
                        <a:latin typeface="Cambria Math"/>
                      </a:rPr>
                      <m:t>𝜎</m:t>
                    </m:r>
                    <m:r>
                      <a:rPr lang="en-US" sz="1800" i="1">
                        <a:latin typeface="Cambria Math"/>
                        <a:ea typeface="Cambria Math"/>
                      </a:rPr>
                      <m:t>≈</m:t>
                    </m:r>
                    <m:r>
                      <a:rPr lang="en-US" sz="1800" i="1">
                        <a:latin typeface="Cambria Math"/>
                        <a:ea typeface="Cambria Math"/>
                      </a:rPr>
                      <m:t>𝑠</m:t>
                    </m:r>
                    <m:r>
                      <a:rPr lang="en-US" sz="1800" i="1">
                        <a:latin typeface="Cambria Math"/>
                        <a:ea typeface="Cambria Math"/>
                      </a:rPr>
                      <m:t>=8.4</m:t>
                    </m:r>
                  </m:oMath>
                </a14:m>
                <a:r>
                  <a:rPr lang="en-US" sz="1800" dirty="0"/>
                  <a:t>.</a:t>
                </a:r>
              </a:p>
              <a:p>
                <a:pPr marL="0" indent="0" algn="ctr">
                  <a:buNone/>
                </a:pPr>
                <a:r>
                  <a:rPr lang="en-US" sz="2400" dirty="0"/>
                  <a:t> </a:t>
                </a:r>
                <a14:m>
                  <m:oMath xmlns:m="http://schemas.openxmlformats.org/officeDocument/2006/math">
                    <m:r>
                      <a:rPr lang="en-US" sz="2400" i="1">
                        <a:latin typeface="Cambria Math"/>
                      </a:rPr>
                      <m:t>𝑧</m:t>
                    </m:r>
                    <m:r>
                      <a:rPr lang="en-US" sz="2400" i="1">
                        <a:latin typeface="Cambria Math"/>
                      </a:rPr>
                      <m:t>=</m:t>
                    </m:r>
                    <m:f>
                      <m:fPr>
                        <m:ctrlPr>
                          <a:rPr lang="en-US" sz="2400" i="1">
                            <a:latin typeface="Cambria Math" panose="02040503050406030204" pitchFamily="18" charset="0"/>
                          </a:rPr>
                        </m:ctrlPr>
                      </m:fPr>
                      <m:num>
                        <m:acc>
                          <m:accPr>
                            <m:chr m:val="̅"/>
                            <m:ctrlPr>
                              <a:rPr lang="en-US" sz="2400" i="1">
                                <a:latin typeface="Cambria Math" panose="02040503050406030204" pitchFamily="18" charset="0"/>
                              </a:rPr>
                            </m:ctrlPr>
                          </m:accPr>
                          <m:e>
                            <m:r>
                              <a:rPr lang="en-US" sz="2400" i="1">
                                <a:latin typeface="Cambria Math"/>
                              </a:rPr>
                              <m:t>𝑦</m:t>
                            </m:r>
                          </m:e>
                        </m:acc>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0</m:t>
                            </m:r>
                          </m:sub>
                        </m:sSub>
                      </m:num>
                      <m:den>
                        <m:f>
                          <m:fPr>
                            <m:ctrlPr>
                              <a:rPr lang="en-US" sz="2400" i="1">
                                <a:latin typeface="Cambria Math" panose="02040503050406030204" pitchFamily="18" charset="0"/>
                              </a:rPr>
                            </m:ctrlPr>
                          </m:fPr>
                          <m:num>
                            <m:r>
                              <a:rPr lang="en-US" sz="2400" i="1">
                                <a:latin typeface="Cambria Math"/>
                              </a:rPr>
                              <m:t>𝜎</m:t>
                            </m:r>
                          </m:num>
                          <m:den>
                            <m:rad>
                              <m:radPr>
                                <m:degHide m:val="on"/>
                                <m:ctrlPr>
                                  <a:rPr lang="en-US" sz="2400" i="1">
                                    <a:latin typeface="Cambria Math" panose="02040503050406030204" pitchFamily="18" charset="0"/>
                                  </a:rPr>
                                </m:ctrlPr>
                              </m:radPr>
                              <m:deg/>
                              <m:e>
                                <m:r>
                                  <a:rPr lang="en-US" sz="2400" i="1">
                                    <a:latin typeface="Cambria Math"/>
                                  </a:rPr>
                                  <m:t>𝑛</m:t>
                                </m:r>
                              </m:e>
                            </m:rad>
                          </m:den>
                        </m:f>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31.2−33</m:t>
                        </m:r>
                      </m:num>
                      <m:den>
                        <m:r>
                          <a:rPr lang="en-US" sz="2400" i="1">
                            <a:latin typeface="Cambria Math"/>
                          </a:rPr>
                          <m:t>8.4/</m:t>
                        </m:r>
                        <m:rad>
                          <m:radPr>
                            <m:degHide m:val="on"/>
                            <m:ctrlPr>
                              <a:rPr lang="en-US" sz="2400" i="1">
                                <a:latin typeface="Cambria Math" panose="02040503050406030204" pitchFamily="18" charset="0"/>
                              </a:rPr>
                            </m:ctrlPr>
                          </m:radPr>
                          <m:deg/>
                          <m:e>
                            <m:r>
                              <a:rPr lang="en-US" sz="2400" i="1">
                                <a:latin typeface="Cambria Math"/>
                              </a:rPr>
                              <m:t>35</m:t>
                            </m:r>
                          </m:e>
                        </m:rad>
                      </m:den>
                    </m:f>
                    <m:r>
                      <a:rPr lang="en-US" sz="2400" i="1">
                        <a:latin typeface="Cambria Math"/>
                      </a:rPr>
                      <m:t>=−1.27</m:t>
                    </m:r>
                  </m:oMath>
                </a14:m>
                <a:endParaRPr lang="en-US" sz="2400" dirty="0"/>
              </a:p>
              <a:p>
                <a:endParaRPr lang="en-US" sz="2400" dirty="0"/>
              </a:p>
              <a:p>
                <a:r>
                  <a:rPr lang="en-US" sz="2400" dirty="0"/>
                  <a:t>Decision Rule: Reject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0</m:t>
                        </m:r>
                      </m:sub>
                    </m:sSub>
                  </m:oMath>
                </a14:m>
                <a:r>
                  <a:rPr lang="en-US" sz="2400" dirty="0"/>
                  <a:t> in favor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𝑎</m:t>
                        </m:r>
                      </m:sub>
                    </m:sSub>
                  </m:oMath>
                </a14:m>
                <a:r>
                  <a:rPr lang="en-US" sz="2400" dirty="0"/>
                  <a:t> if </a:t>
                </a:r>
                <a14:m>
                  <m:oMath xmlns:m="http://schemas.openxmlformats.org/officeDocument/2006/math">
                    <m:r>
                      <a:rPr lang="en-US" sz="2400" i="1">
                        <a:latin typeface="Cambria Math"/>
                      </a:rPr>
                      <m:t>𝑧</m:t>
                    </m:r>
                    <m:r>
                      <a:rPr lang="en-US" sz="2400" i="1">
                        <a:latin typeface="Cambria Math"/>
                      </a:rPr>
                      <m:t>&lt;−</m:t>
                    </m:r>
                    <m:sSub>
                      <m:sSubPr>
                        <m:ctrlPr>
                          <a:rPr lang="en-US" sz="2400" i="1">
                            <a:latin typeface="Cambria Math" panose="02040503050406030204" pitchFamily="18" charset="0"/>
                          </a:rPr>
                        </m:ctrlPr>
                      </m:sSubPr>
                      <m:e>
                        <m:r>
                          <a:rPr lang="en-US" sz="2400" i="1">
                            <a:latin typeface="Cambria Math"/>
                          </a:rPr>
                          <m:t>𝑧</m:t>
                        </m:r>
                      </m:e>
                      <m:sub>
                        <m:r>
                          <a:rPr lang="en-US" sz="2400" i="1">
                            <a:latin typeface="Cambria Math"/>
                          </a:rPr>
                          <m:t>𝛼</m:t>
                        </m:r>
                      </m:sub>
                    </m:sSub>
                  </m:oMath>
                </a14:m>
                <a:r>
                  <a:rPr lang="en-US" sz="2400" dirty="0"/>
                  <a:t>.</a:t>
                </a:r>
              </a:p>
              <a:p>
                <a:pPr marL="0" indent="0">
                  <a:buNone/>
                </a:pPr>
                <a:r>
                  <a:rPr lang="en-US" sz="2400" dirty="0"/>
                  <a:t>	</a:t>
                </a:r>
                <a14:m>
                  <m:oMath xmlns:m="http://schemas.openxmlformats.org/officeDocument/2006/math">
                    <m:r>
                      <a:rPr lang="en-US" sz="2400" i="1">
                        <a:latin typeface="Cambria Math"/>
                      </a:rPr>
                      <m:t>𝛼</m:t>
                    </m:r>
                    <m:r>
                      <a:rPr lang="en-US" sz="2400" i="1">
                        <a:latin typeface="Cambria Math"/>
                      </a:rPr>
                      <m:t>=0.05.</m:t>
                    </m:r>
                  </m:oMath>
                </a14:m>
                <a:r>
                  <a:rPr lang="en-US" sz="2400" dirty="0"/>
                  <a:t> Thus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𝑧</m:t>
                        </m:r>
                      </m:e>
                      <m:sub>
                        <m:r>
                          <a:rPr lang="en-US" sz="2400" i="1">
                            <a:latin typeface="Cambria Math"/>
                          </a:rPr>
                          <m:t>𝛼</m:t>
                        </m:r>
                      </m:sub>
                    </m:sSub>
                    <m:r>
                      <a:rPr lang="en-US" sz="2400" i="1">
                        <a:latin typeface="Cambria Math"/>
                      </a:rPr>
                      <m:t>=1.64</m:t>
                    </m:r>
                  </m:oMath>
                </a14:m>
                <a:r>
                  <a:rPr lang="en-US" sz="2400" dirty="0"/>
                  <a:t>.</a:t>
                </a:r>
              </a:p>
              <a:p>
                <a:pPr marL="0" indent="0">
                  <a:buNone/>
                </a:pPr>
                <a:r>
                  <a:rPr lang="en-US" sz="2400" dirty="0"/>
                  <a:t>	Reject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0</m:t>
                        </m:r>
                      </m:sub>
                    </m:sSub>
                  </m:oMath>
                </a14:m>
                <a:r>
                  <a:rPr lang="en-US" sz="2400" dirty="0"/>
                  <a:t> in favor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𝑎</m:t>
                        </m:r>
                      </m:sub>
                    </m:sSub>
                  </m:oMath>
                </a14:m>
                <a:r>
                  <a:rPr lang="en-US" sz="2400" dirty="0"/>
                  <a:t> if  </a:t>
                </a:r>
                <a14:m>
                  <m:oMath xmlns:m="http://schemas.openxmlformats.org/officeDocument/2006/math">
                    <m:r>
                      <a:rPr lang="en-US" sz="2400" i="1">
                        <a:latin typeface="Cambria Math"/>
                      </a:rPr>
                      <m:t>𝑧</m:t>
                    </m:r>
                    <m:r>
                      <a:rPr lang="en-US" sz="2400" i="1">
                        <a:latin typeface="Cambria Math"/>
                      </a:rPr>
                      <m:t>&lt;−1.64</m:t>
                    </m:r>
                  </m:oMath>
                </a14:m>
                <a:r>
                  <a:rPr lang="en-US" sz="2400" dirty="0"/>
                  <a:t>.</a:t>
                </a: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990600"/>
                <a:ext cx="7772400" cy="4495800"/>
              </a:xfrm>
              <a:blipFill rotWithShape="0">
                <a:blip r:embed="rId2"/>
                <a:stretch>
                  <a:fillRect l="-1176" t="-950" b="-21710"/>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16</a:t>
            </a:fld>
            <a:endParaRPr lang="en-US"/>
          </a:p>
        </p:txBody>
      </p:sp>
    </p:spTree>
    <p:extLst>
      <p:ext uri="{BB962C8B-B14F-4D97-AF65-F5344CB8AC3E}">
        <p14:creationId xmlns:p14="http://schemas.microsoft.com/office/powerpoint/2010/main" val="165988232"/>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990600"/>
                <a:ext cx="7772400" cy="4495800"/>
              </a:xfrm>
            </p:spPr>
            <p:txBody>
              <a:bodyPr/>
              <a:lstStyle/>
              <a:p>
                <a:r>
                  <a:rPr lang="en-US" sz="2800" dirty="0"/>
                  <a:t>Conclusion: Is </a:t>
                </a:r>
                <a14:m>
                  <m:oMath xmlns:m="http://schemas.openxmlformats.org/officeDocument/2006/math">
                    <m:r>
                      <a:rPr lang="en-US" sz="2800" i="1">
                        <a:latin typeface="Cambria Math"/>
                      </a:rPr>
                      <m:t>𝑧</m:t>
                    </m:r>
                    <m:r>
                      <a:rPr lang="en-US" sz="2800" i="1">
                        <a:latin typeface="Cambria Math"/>
                      </a:rPr>
                      <m:t>&lt;−1.64?</m:t>
                    </m:r>
                  </m:oMath>
                </a14:m>
                <a:r>
                  <a:rPr lang="en-US" sz="2800" dirty="0"/>
                  <a:t> No. So, we cannot reject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𝐻</m:t>
                        </m:r>
                      </m:e>
                      <m:sub>
                        <m:r>
                          <a:rPr lang="en-US" sz="2800" i="1">
                            <a:latin typeface="Cambria Math"/>
                          </a:rPr>
                          <m:t>0</m:t>
                        </m:r>
                      </m:sub>
                    </m:sSub>
                  </m:oMath>
                </a14:m>
                <a:r>
                  <a:rPr lang="en-US" sz="2800" dirty="0"/>
                  <a:t> in favor of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𝐻</m:t>
                        </m:r>
                      </m:e>
                      <m:sub>
                        <m:r>
                          <a:rPr lang="en-US" sz="2800" i="1">
                            <a:latin typeface="Cambria Math"/>
                          </a:rPr>
                          <m:t>𝑎</m:t>
                        </m:r>
                      </m:sub>
                    </m:sSub>
                  </m:oMath>
                </a14:m>
                <a:r>
                  <a:rPr lang="en-US" sz="2800" dirty="0"/>
                  <a:t>. Can we conclude based on the data that the antibacterial soap is not effective?</a:t>
                </a:r>
              </a:p>
              <a:p>
                <a:r>
                  <a:rPr lang="en-US" sz="2800" dirty="0">
                    <a:solidFill>
                      <a:srgbClr val="FF0000"/>
                    </a:solidFill>
                  </a:rPr>
                  <a:t>NO</a:t>
                </a:r>
              </a:p>
              <a:p>
                <a:endParaRPr lang="en-US" sz="1400" dirty="0">
                  <a:solidFill>
                    <a:srgbClr val="FF0000"/>
                  </a:solidFill>
                </a:endParaRPr>
              </a:p>
              <a:p>
                <a:r>
                  <a:rPr lang="en-US" sz="2800" dirty="0"/>
                  <a:t>Why did we not say that the antibacterial soap is not effective? Which means why we did not accept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𝐻</m:t>
                        </m:r>
                      </m:e>
                      <m:sub>
                        <m:r>
                          <a:rPr lang="en-US" sz="2800" i="1">
                            <a:latin typeface="Cambria Math"/>
                          </a:rPr>
                          <m:t>0</m:t>
                        </m:r>
                      </m:sub>
                    </m:sSub>
                  </m:oMath>
                </a14:m>
                <a:r>
                  <a:rPr lang="en-US" sz="2800" dirty="0"/>
                  <a:t>.</a:t>
                </a:r>
              </a:p>
              <a:p>
                <a:r>
                  <a:rPr lang="en-US" sz="2800" dirty="0">
                    <a:solidFill>
                      <a:srgbClr val="FF0000"/>
                    </a:solidFill>
                  </a:rPr>
                  <a:t>Answer</a:t>
                </a:r>
                <a:r>
                  <a:rPr lang="en-US" sz="2800" dirty="0"/>
                  <a:t>: For accepting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𝐻</m:t>
                        </m:r>
                      </m:e>
                      <m:sub>
                        <m:r>
                          <a:rPr lang="en-US" sz="2800" i="1">
                            <a:latin typeface="Cambria Math"/>
                          </a:rPr>
                          <m:t>0</m:t>
                        </m:r>
                      </m:sub>
                    </m:sSub>
                  </m:oMath>
                </a14:m>
                <a:r>
                  <a:rPr lang="en-US" sz="2800" dirty="0"/>
                  <a:t>, we need to look at</a:t>
                </a:r>
              </a:p>
              <a:p>
                <a:pPr marL="0" indent="0">
                  <a:buNone/>
                </a:pPr>
                <a:r>
                  <a:rPr lang="en-US" sz="2800" dirty="0"/>
                  <a:t>		</a:t>
                </a:r>
                <a14:m>
                  <m:oMath xmlns:m="http://schemas.openxmlformats.org/officeDocument/2006/math">
                    <m:r>
                      <a:rPr lang="en-US" sz="2800" i="1">
                        <a:latin typeface="Cambria Math"/>
                      </a:rPr>
                      <m:t>𝛽</m:t>
                    </m:r>
                    <m:r>
                      <a:rPr lang="en-US" sz="2800" i="1">
                        <a:latin typeface="Cambria Math"/>
                      </a:rPr>
                      <m:t>= </m:t>
                    </m:r>
                    <m:r>
                      <a:rPr lang="en-US" sz="2800" i="1" dirty="0" smtClean="0">
                        <a:latin typeface="Cambria Math" panose="02040503050406030204" pitchFamily="18" charset="0"/>
                      </a:rPr>
                      <m:t>𝑃</m:t>
                    </m:r>
                    <m:r>
                      <a:rPr lang="en-US" sz="2800" i="1" dirty="0" smtClean="0">
                        <a:latin typeface="Cambria Math" panose="02040503050406030204" pitchFamily="18" charset="0"/>
                      </a:rPr>
                      <m:t>(</m:t>
                    </m:r>
                    <m:r>
                      <m:rPr>
                        <m:nor/>
                      </m:rPr>
                      <a:rPr lang="en-US" sz="2800" i="0" dirty="0" smtClean="0">
                        <a:latin typeface="Cambria Math" panose="02040503050406030204" pitchFamily="18" charset="0"/>
                      </a:rPr>
                      <m:t>Falsely</m:t>
                    </m:r>
                    <m:r>
                      <m:rPr>
                        <m:nor/>
                      </m:rPr>
                      <a:rPr lang="en-US" sz="2800" i="0" dirty="0" smtClean="0">
                        <a:latin typeface="Cambria Math" panose="02040503050406030204" pitchFamily="18" charset="0"/>
                      </a:rPr>
                      <m:t> </m:t>
                    </m:r>
                    <m:r>
                      <m:rPr>
                        <m:nor/>
                      </m:rPr>
                      <a:rPr lang="en-US" sz="2800" i="0" dirty="0" smtClean="0">
                        <a:latin typeface="Cambria Math" panose="02040503050406030204" pitchFamily="18" charset="0"/>
                      </a:rPr>
                      <m:t>accept</m:t>
                    </m:r>
                    <m:r>
                      <m:rPr>
                        <m:nor/>
                      </m:rPr>
                      <a:rPr lang="en-US" sz="2800" i="0" dirty="0" smtClean="0">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a:rPr>
                          <m:t>𝐻</m:t>
                        </m:r>
                      </m:e>
                      <m:sub>
                        <m:r>
                          <a:rPr lang="en-US" sz="2800" i="1">
                            <a:latin typeface="Cambria Math"/>
                          </a:rPr>
                          <m:t>0</m:t>
                        </m:r>
                      </m:sub>
                    </m:sSub>
                    <m:r>
                      <a:rPr lang="en-US" sz="2800" b="0" i="1" smtClean="0">
                        <a:latin typeface="Cambria Math" panose="02040503050406030204" pitchFamily="18" charset="0"/>
                      </a:rPr>
                      <m:t>)</m:t>
                    </m:r>
                  </m:oMath>
                </a14:m>
                <a:endParaRPr lang="en-US" sz="2800" dirty="0"/>
              </a:p>
              <a:p>
                <a:endParaRPr lang="en-US" sz="1400" dirty="0"/>
              </a:p>
              <a:p>
                <a:r>
                  <a:rPr lang="en-US" sz="2800" dirty="0"/>
                  <a:t>As we mentioned earlier that </a:t>
                </a:r>
                <a14:m>
                  <m:oMath xmlns:m="http://schemas.openxmlformats.org/officeDocument/2006/math">
                    <m:r>
                      <a:rPr lang="en-US" sz="2800" i="1">
                        <a:latin typeface="Cambria Math"/>
                      </a:rPr>
                      <m:t>𝛽</m:t>
                    </m:r>
                  </m:oMath>
                </a14:m>
                <a:r>
                  <a:rPr lang="en-US" sz="2800" dirty="0"/>
                  <a:t> can be very large (in fact as much as </a:t>
                </a:r>
                <a14:m>
                  <m:oMath xmlns:m="http://schemas.openxmlformats.org/officeDocument/2006/math">
                    <m:r>
                      <a:rPr lang="en-US" sz="2800" i="1">
                        <a:latin typeface="Cambria Math"/>
                      </a:rPr>
                      <m:t>1−</m:t>
                    </m:r>
                    <m:r>
                      <a:rPr lang="en-US" sz="2800" i="1">
                        <a:latin typeface="Cambria Math"/>
                      </a:rPr>
                      <m:t>𝛼</m:t>
                    </m:r>
                    <m:r>
                      <a:rPr lang="en-US" sz="2800" i="1">
                        <a:latin typeface="Cambria Math"/>
                      </a:rPr>
                      <m:t>=0.95</m:t>
                    </m:r>
                  </m:oMath>
                </a14:m>
                <a:r>
                  <a:rPr lang="en-US" sz="2800" dirty="0"/>
                  <a:t>). So, by accepting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𝐻</m:t>
                        </m:r>
                      </m:e>
                      <m:sub>
                        <m:r>
                          <a:rPr lang="en-US" sz="2800" i="1">
                            <a:latin typeface="Cambria Math"/>
                          </a:rPr>
                          <m:t>0</m:t>
                        </m:r>
                      </m:sub>
                    </m:sSub>
                  </m:oMath>
                </a14:m>
                <a:r>
                  <a:rPr lang="en-US" sz="2800" dirty="0"/>
                  <a:t>, we might be committing a large error.</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990600"/>
                <a:ext cx="7772400" cy="4495800"/>
              </a:xfrm>
              <a:blipFill rotWithShape="0">
                <a:blip r:embed="rId2"/>
                <a:stretch>
                  <a:fillRect l="-1490" t="-1357" r="-1804" b="-31208"/>
                </a:stretch>
              </a:blipFill>
            </p:spPr>
            <p:txBody>
              <a:bodyPr/>
              <a:lstStyle/>
              <a:p>
                <a:r>
                  <a:rPr lang="en-US">
                    <a:noFill/>
                  </a:rPr>
                  <a:t> </a:t>
                </a:r>
              </a:p>
            </p:txBody>
          </p:sp>
        </mc:Fallback>
      </mc:AlternateContent>
      <p:sp>
        <p:nvSpPr>
          <p:cNvPr id="4" name="Title 1"/>
          <p:cNvSpPr>
            <a:spLocks noGrp="1"/>
          </p:cNvSpPr>
          <p:nvPr>
            <p:ph type="title"/>
          </p:nvPr>
        </p:nvSpPr>
        <p:spPr>
          <a:xfrm>
            <a:off x="685800" y="228600"/>
            <a:ext cx="7772400" cy="762000"/>
          </a:xfrm>
        </p:spPr>
        <p:txBody>
          <a:bodyPr/>
          <a:lstStyle/>
          <a:p>
            <a:r>
              <a:rPr lang="en-US" dirty="0"/>
              <a:t>Book Example 5.9 CONT’D</a:t>
            </a:r>
          </a:p>
        </p:txBody>
      </p:sp>
      <p:sp>
        <p:nvSpPr>
          <p:cNvPr id="2" name="Slide Number Placeholder 1"/>
          <p:cNvSpPr>
            <a:spLocks noGrp="1"/>
          </p:cNvSpPr>
          <p:nvPr>
            <p:ph type="sldNum" sz="quarter" idx="4"/>
          </p:nvPr>
        </p:nvSpPr>
        <p:spPr/>
        <p:txBody>
          <a:bodyPr/>
          <a:lstStyle/>
          <a:p>
            <a:fld id="{A9A949EE-02F8-4E24-B346-EA33FC0EA551}" type="slidenum">
              <a:rPr lang="en-US" smtClean="0"/>
              <a:t>17</a:t>
            </a:fld>
            <a:endParaRPr lang="en-US"/>
          </a:p>
        </p:txBody>
      </p:sp>
    </p:spTree>
    <p:extLst>
      <p:ext uri="{BB962C8B-B14F-4D97-AF65-F5344CB8AC3E}">
        <p14:creationId xmlns:p14="http://schemas.microsoft.com/office/powerpoint/2010/main" val="3863337353"/>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Computing </a:t>
                </a:r>
                <a14:m>
                  <m:oMath xmlns:m="http://schemas.openxmlformats.org/officeDocument/2006/math">
                    <m:r>
                      <a:rPr lang="en-US" sz="2800" i="1">
                        <a:latin typeface="Cambria Math"/>
                      </a:rPr>
                      <m:t>𝜷</m:t>
                    </m:r>
                  </m:oMath>
                </a14:m>
                <a:r>
                  <a:rPr lang="en-US" sz="2800" dirty="0"/>
                  <a:t> (</a:t>
                </a:r>
                <a:r>
                  <a:rPr lang="en-US" dirty="0"/>
                  <a:t>Type-II Error)</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1333" b="-5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sz="2400" i="1">
                        <a:latin typeface="Cambria Math"/>
                      </a:rPr>
                      <m:t>𝛽</m:t>
                    </m:r>
                    <m:r>
                      <a:rPr lang="en-US" sz="2400" i="1">
                        <a:latin typeface="Cambria Math"/>
                      </a:rPr>
                      <m:t>=</m:t>
                    </m:r>
                  </m:oMath>
                </a14:m>
                <a:r>
                  <a:rPr lang="en-US" sz="2400" dirty="0"/>
                  <a:t> P(Falsely accept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0</m:t>
                        </m:r>
                      </m:sub>
                    </m:sSub>
                  </m:oMath>
                </a14:m>
                <a:r>
                  <a:rPr lang="en-US" sz="2400" dirty="0"/>
                  <a:t>) = P(Accept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0</m:t>
                        </m:r>
                      </m:sub>
                    </m:sSub>
                  </m:oMath>
                </a14:m>
                <a:r>
                  <a:rPr lang="en-US" sz="2400" dirty="0"/>
                  <a:t> if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𝑎</m:t>
                        </m:r>
                      </m:sub>
                    </m:sSub>
                  </m:oMath>
                </a14:m>
                <a:r>
                  <a:rPr lang="en-US" sz="2400" dirty="0"/>
                  <a:t> is True)</a:t>
                </a:r>
              </a:p>
              <a:p>
                <a:endParaRPr lang="en-US" sz="2400" dirty="0"/>
              </a:p>
              <a:p>
                <a:r>
                  <a:rPr lang="en-US" sz="2400" dirty="0"/>
                  <a:t>Formula:</a:t>
                </a:r>
              </a:p>
              <a:p>
                <a:r>
                  <a:rPr lang="en-US" sz="2400" dirty="0"/>
                  <a:t>	One-Tail Test:		</a:t>
                </a:r>
                <a14:m>
                  <m:oMath xmlns:m="http://schemas.openxmlformats.org/officeDocument/2006/math">
                    <m:r>
                      <a:rPr lang="en-US" sz="2400" i="1">
                        <a:latin typeface="Cambria Math"/>
                      </a:rPr>
                      <m:t>𝛽</m:t>
                    </m:r>
                    <m:r>
                      <a:rPr lang="en-US" sz="2400" i="1">
                        <a:latin typeface="Cambria Math"/>
                      </a:rPr>
                      <m:t>=</m:t>
                    </m:r>
                    <m:r>
                      <m:rPr>
                        <m:sty m:val="p"/>
                      </m:rPr>
                      <a:rPr lang="en-US" sz="2400">
                        <a:latin typeface="Cambria Math"/>
                      </a:rPr>
                      <m:t>P</m:t>
                    </m:r>
                    <m:d>
                      <m:dPr>
                        <m:ctrlPr>
                          <a:rPr lang="en-US" sz="2400" i="1" smtClean="0">
                            <a:latin typeface="Cambria Math" panose="02040503050406030204" pitchFamily="18" charset="0"/>
                          </a:rPr>
                        </m:ctrlPr>
                      </m:dPr>
                      <m:e>
                        <m:r>
                          <m:rPr>
                            <m:sty m:val="p"/>
                          </m:rPr>
                          <a:rPr lang="en-US" sz="2400">
                            <a:latin typeface="Cambria Math"/>
                          </a:rPr>
                          <m:t>Z</m:t>
                        </m:r>
                        <m:r>
                          <a:rPr lang="en-US" sz="2400">
                            <a:latin typeface="Cambria Math"/>
                          </a:rPr>
                          <m:t>≤</m:t>
                        </m:r>
                        <m:sSub>
                          <m:sSubPr>
                            <m:ctrlPr>
                              <a:rPr lang="en-US" sz="2400" i="1">
                                <a:latin typeface="Cambria Math" panose="02040503050406030204" pitchFamily="18" charset="0"/>
                              </a:rPr>
                            </m:ctrlPr>
                          </m:sSubPr>
                          <m:e>
                            <m:r>
                              <m:rPr>
                                <m:sty m:val="p"/>
                              </m:rPr>
                              <a:rPr lang="en-US" sz="2400">
                                <a:latin typeface="Cambria Math"/>
                              </a:rPr>
                              <m:t>z</m:t>
                            </m:r>
                          </m:e>
                          <m:sub>
                            <m:r>
                              <a:rPr lang="en-US" sz="2400" i="1">
                                <a:latin typeface="Cambria Math"/>
                              </a:rPr>
                              <m:t>𝛼</m:t>
                            </m:r>
                          </m:sub>
                        </m:sSub>
                        <m:r>
                          <a:rPr lang="en-US" sz="2400">
                            <a:latin typeface="Cambria Math"/>
                          </a:rPr>
                          <m:t>−</m:t>
                        </m:r>
                        <m:f>
                          <m:fPr>
                            <m:ctrlPr>
                              <a:rPr lang="en-US" sz="2400" i="1">
                                <a:latin typeface="Cambria Math" panose="02040503050406030204" pitchFamily="18" charset="0"/>
                              </a:rPr>
                            </m:ctrlPr>
                          </m:fPr>
                          <m:num>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0</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𝑎</m:t>
                                    </m:r>
                                  </m:sub>
                                </m:sSub>
                              </m:e>
                            </m:d>
                          </m:num>
                          <m:den>
                            <m:r>
                              <a:rPr lang="en-US" sz="2400" i="1">
                                <a:latin typeface="Cambria Math"/>
                              </a:rPr>
                              <m:t>𝜎</m:t>
                            </m:r>
                            <m:r>
                              <a:rPr lang="en-US" sz="2400" i="1">
                                <a:latin typeface="Cambria Math"/>
                              </a:rPr>
                              <m:t>/</m:t>
                            </m:r>
                            <m:rad>
                              <m:radPr>
                                <m:degHide m:val="on"/>
                                <m:ctrlPr>
                                  <a:rPr lang="en-US" sz="2400" i="1">
                                    <a:latin typeface="Cambria Math" panose="02040503050406030204" pitchFamily="18" charset="0"/>
                                  </a:rPr>
                                </m:ctrlPr>
                              </m:radPr>
                              <m:deg/>
                              <m:e>
                                <m:r>
                                  <a:rPr lang="en-US" sz="2400" i="1">
                                    <a:latin typeface="Cambria Math"/>
                                  </a:rPr>
                                  <m:t>𝑛</m:t>
                                </m:r>
                              </m:e>
                            </m:rad>
                          </m:den>
                        </m:f>
                      </m:e>
                    </m:d>
                  </m:oMath>
                </a14:m>
                <a:endParaRPr lang="en-US" sz="2400" dirty="0"/>
              </a:p>
              <a:p>
                <a:endParaRPr lang="en-US" sz="2400" dirty="0"/>
              </a:p>
              <a:p>
                <a:r>
                  <a:rPr lang="en-US" sz="2400" dirty="0"/>
                  <a:t>	Two-Tail Test:		</a:t>
                </a:r>
                <a14:m>
                  <m:oMath xmlns:m="http://schemas.openxmlformats.org/officeDocument/2006/math">
                    <m:r>
                      <a:rPr lang="en-US" sz="2400" i="1">
                        <a:latin typeface="Cambria Math"/>
                      </a:rPr>
                      <m:t>𝛽</m:t>
                    </m:r>
                    <m:r>
                      <a:rPr lang="en-US" sz="2400" i="1">
                        <a:latin typeface="Cambria Math"/>
                      </a:rPr>
                      <m:t>=</m:t>
                    </m:r>
                    <m:r>
                      <m:rPr>
                        <m:sty m:val="p"/>
                      </m:rPr>
                      <a:rPr lang="en-US" sz="2400">
                        <a:latin typeface="Cambria Math"/>
                      </a:rPr>
                      <m:t>P</m:t>
                    </m:r>
                    <m:d>
                      <m:dPr>
                        <m:ctrlPr>
                          <a:rPr lang="en-US" sz="2400" i="1" smtClean="0">
                            <a:latin typeface="Cambria Math" panose="02040503050406030204" pitchFamily="18" charset="0"/>
                          </a:rPr>
                        </m:ctrlPr>
                      </m:dPr>
                      <m:e>
                        <m:r>
                          <m:rPr>
                            <m:sty m:val="p"/>
                          </m:rPr>
                          <a:rPr lang="en-US" sz="2400">
                            <a:latin typeface="Cambria Math"/>
                          </a:rPr>
                          <m:t>Z</m:t>
                        </m:r>
                        <m:r>
                          <a:rPr lang="en-US" sz="2400">
                            <a:latin typeface="Cambria Math"/>
                          </a:rPr>
                          <m:t>≤</m:t>
                        </m:r>
                        <m:sSub>
                          <m:sSubPr>
                            <m:ctrlPr>
                              <a:rPr lang="en-US" sz="2400" i="1">
                                <a:latin typeface="Cambria Math" panose="02040503050406030204" pitchFamily="18" charset="0"/>
                              </a:rPr>
                            </m:ctrlPr>
                          </m:sSubPr>
                          <m:e>
                            <m:r>
                              <m:rPr>
                                <m:sty m:val="p"/>
                              </m:rPr>
                              <a:rPr lang="en-US" sz="2400">
                                <a:latin typeface="Cambria Math"/>
                              </a:rPr>
                              <m:t>z</m:t>
                            </m:r>
                          </m:e>
                          <m:sub>
                            <m:r>
                              <a:rPr lang="en-US" sz="2400" i="1">
                                <a:latin typeface="Cambria Math"/>
                              </a:rPr>
                              <m:t>𝛼</m:t>
                            </m:r>
                            <m:r>
                              <a:rPr lang="en-US" sz="2400" i="1">
                                <a:latin typeface="Cambria Math"/>
                              </a:rPr>
                              <m:t>/2</m:t>
                            </m:r>
                          </m:sub>
                        </m:sSub>
                        <m:r>
                          <a:rPr lang="en-US" sz="2400">
                            <a:latin typeface="Cambria Math"/>
                          </a:rPr>
                          <m:t>−</m:t>
                        </m:r>
                        <m:f>
                          <m:fPr>
                            <m:ctrlPr>
                              <a:rPr lang="en-US" sz="2400" i="1">
                                <a:latin typeface="Cambria Math" panose="02040503050406030204" pitchFamily="18" charset="0"/>
                              </a:rPr>
                            </m:ctrlPr>
                          </m:fPr>
                          <m:num>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0</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𝑎</m:t>
                                    </m:r>
                                  </m:sub>
                                </m:sSub>
                              </m:e>
                            </m:d>
                          </m:num>
                          <m:den>
                            <m:r>
                              <a:rPr lang="en-US" sz="2400" i="1">
                                <a:latin typeface="Cambria Math"/>
                              </a:rPr>
                              <m:t>𝜎</m:t>
                            </m:r>
                            <m:r>
                              <a:rPr lang="en-US" sz="2400" i="1">
                                <a:latin typeface="Cambria Math"/>
                              </a:rPr>
                              <m:t>/</m:t>
                            </m:r>
                            <m:rad>
                              <m:radPr>
                                <m:degHide m:val="on"/>
                                <m:ctrlPr>
                                  <a:rPr lang="en-US" sz="2400" i="1">
                                    <a:latin typeface="Cambria Math" panose="02040503050406030204" pitchFamily="18" charset="0"/>
                                  </a:rPr>
                                </m:ctrlPr>
                              </m:radPr>
                              <m:deg/>
                              <m:e>
                                <m:r>
                                  <a:rPr lang="en-US" sz="2400" i="1">
                                    <a:latin typeface="Cambria Math"/>
                                  </a:rPr>
                                  <m:t>𝑛</m:t>
                                </m:r>
                              </m:e>
                            </m:rad>
                          </m:den>
                        </m:f>
                      </m:e>
                    </m:d>
                  </m:oMath>
                </a14:m>
                <a:endParaRPr lang="en-US" sz="2400" dirty="0"/>
              </a:p>
              <a:p>
                <a:endParaRPr lang="en-US" sz="2400" dirty="0"/>
              </a:p>
              <a:p>
                <a:endParaRPr lang="en-US" sz="2400" dirty="0"/>
              </a:p>
              <a:p>
                <a:r>
                  <a:rPr lang="en-US" sz="2400" dirty="0"/>
                  <a:t>Note that, to compute </a:t>
                </a:r>
                <a14:m>
                  <m:oMath xmlns:m="http://schemas.openxmlformats.org/officeDocument/2006/math">
                    <m:r>
                      <a:rPr lang="en-US" sz="2400" i="1">
                        <a:latin typeface="Cambria Math"/>
                      </a:rPr>
                      <m:t>𝛽</m:t>
                    </m:r>
                  </m:oMath>
                </a14:m>
                <a:r>
                  <a:rPr lang="en-US" sz="2400" dirty="0"/>
                  <a:t>, you also need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𝑎</m:t>
                        </m:r>
                      </m:sub>
                    </m:sSub>
                  </m:oMath>
                </a14:m>
                <a:r>
                  <a:rPr lang="en-US" sz="2400" dirty="0"/>
                  <a:t> of the True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𝑎</m:t>
                        </m:r>
                      </m:sub>
                    </m:sSub>
                  </m:oMath>
                </a14:m>
                <a:r>
                  <a:rPr lang="en-US" sz="2400" dirty="0"/>
                  <a:t>.</a:t>
                </a: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176" t="-950" b="-3256"/>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18</a:t>
            </a:fld>
            <a:endParaRPr lang="en-US"/>
          </a:p>
        </p:txBody>
      </p:sp>
    </p:spTree>
    <p:extLst>
      <p:ext uri="{BB962C8B-B14F-4D97-AF65-F5344CB8AC3E}">
        <p14:creationId xmlns:p14="http://schemas.microsoft.com/office/powerpoint/2010/main" val="4094193146"/>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62000"/>
          </a:xfrm>
        </p:spPr>
        <p:txBody>
          <a:bodyPr/>
          <a:lstStyle/>
          <a:p>
            <a:r>
              <a:rPr lang="en-US" dirty="0"/>
              <a:t>Book Example 5.10 (Cont. Example 5.9)</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990600"/>
                <a:ext cx="7772400" cy="4495800"/>
              </a:xfrm>
            </p:spPr>
            <p:txBody>
              <a:bodyPr/>
              <a:lstStyle/>
              <a:p>
                <a:r>
                  <a:rPr lang="en-US" sz="2400" dirty="0"/>
                  <a:t>Note that, in example 5.9, we tested</a:t>
                </a:r>
              </a:p>
              <a:p>
                <a:endParaRPr lang="en-US" sz="2400" dirty="0"/>
              </a:p>
              <a:p>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0</m:t>
                        </m:r>
                      </m:sub>
                    </m:sSub>
                    <m:r>
                      <a:rPr lang="en-US" sz="2400" i="1">
                        <a:latin typeface="Cambria Math"/>
                      </a:rPr>
                      <m:t>:</m:t>
                    </m:r>
                    <m:r>
                      <a:rPr lang="en-US" sz="2400" i="1">
                        <a:latin typeface="Cambria Math"/>
                      </a:rPr>
                      <m:t>𝜇</m:t>
                    </m:r>
                    <m:r>
                      <a:rPr lang="en-US" sz="2400" i="1">
                        <a:latin typeface="Cambria Math"/>
                      </a:rPr>
                      <m:t>=33      </m:t>
                    </m:r>
                    <m:r>
                      <a:rPr lang="en-US" sz="2400" i="1">
                        <a:latin typeface="Cambria Math"/>
                      </a:rPr>
                      <m:t>𝑣𝑠</m:t>
                    </m:r>
                    <m:r>
                      <a:rPr lang="en-US" sz="2400" i="1">
                        <a:latin typeface="Cambria Math"/>
                      </a:rPr>
                      <m:t>.      </m:t>
                    </m:r>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𝑎</m:t>
                        </m:r>
                      </m:sub>
                    </m:sSub>
                    <m:r>
                      <a:rPr lang="en-US" sz="2400" i="1">
                        <a:latin typeface="Cambria Math"/>
                      </a:rPr>
                      <m:t>:</m:t>
                    </m:r>
                    <m:r>
                      <a:rPr lang="en-US" sz="2400" i="1">
                        <a:latin typeface="Cambria Math"/>
                      </a:rPr>
                      <m:t>𝜇</m:t>
                    </m:r>
                    <m:r>
                      <a:rPr lang="en-US" sz="2400" i="1">
                        <a:latin typeface="Cambria Math"/>
                      </a:rPr>
                      <m:t>&lt;33</m:t>
                    </m:r>
                  </m:oMath>
                </a14:m>
                <a:endParaRPr lang="en-US" sz="2400" dirty="0"/>
              </a:p>
              <a:p>
                <a:endParaRPr lang="en-US" sz="2400" dirty="0"/>
              </a:p>
              <a:p>
                <a:pPr marL="0" indent="0">
                  <a:buNone/>
                </a:pPr>
                <a:r>
                  <a:rPr lang="en-US" sz="2400" dirty="0"/>
                  <a:t>	</a:t>
                </a:r>
                <a14:m>
                  <m:oMath xmlns:m="http://schemas.openxmlformats.org/officeDocument/2006/math">
                    <m:r>
                      <a:rPr lang="en-US" sz="2400" i="1">
                        <a:latin typeface="Cambria Math"/>
                      </a:rPr>
                      <m:t>𝑛</m:t>
                    </m:r>
                    <m:r>
                      <a:rPr lang="en-US" sz="2400" i="1">
                        <a:latin typeface="Cambria Math"/>
                      </a:rPr>
                      <m:t>=35</m:t>
                    </m:r>
                  </m:oMath>
                </a14:m>
                <a:r>
                  <a:rPr lang="en-US" sz="2400" dirty="0"/>
                  <a:t>,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a:rPr>
                          <m:t>𝑦</m:t>
                        </m:r>
                      </m:e>
                    </m:acc>
                    <m:r>
                      <a:rPr lang="en-US" sz="2400" b="1" i="1" dirty="0">
                        <a:latin typeface="Cambria Math"/>
                      </a:rPr>
                      <m:t>=</m:t>
                    </m:r>
                    <m:r>
                      <a:rPr lang="en-US" sz="2400" i="1" dirty="0">
                        <a:latin typeface="Cambria Math"/>
                      </a:rPr>
                      <m:t>31.2,  </m:t>
                    </m:r>
                    <m:r>
                      <a:rPr lang="en-US" sz="2400" i="1" dirty="0">
                        <a:latin typeface="Cambria Math"/>
                      </a:rPr>
                      <m:t>𝜎</m:t>
                    </m:r>
                    <m:r>
                      <a:rPr lang="en-US" sz="2400" i="1" dirty="0">
                        <a:latin typeface="Cambria Math"/>
                      </a:rPr>
                      <m:t>=8,4</m:t>
                    </m:r>
                  </m:oMath>
                </a14:m>
                <a:r>
                  <a:rPr lang="en-US" sz="2400" dirty="0"/>
                  <a:t>,   </a:t>
                </a:r>
                <a14:m>
                  <m:oMath xmlns:m="http://schemas.openxmlformats.org/officeDocument/2006/math">
                    <m:r>
                      <a:rPr lang="en-US" sz="2400" i="1">
                        <a:latin typeface="Cambria Math"/>
                      </a:rPr>
                      <m:t>𝛼</m:t>
                    </m:r>
                    <m:r>
                      <a:rPr lang="en-US" sz="2400" i="1">
                        <a:latin typeface="Cambria Math"/>
                      </a:rPr>
                      <m:t>=0.05</m:t>
                    </m:r>
                  </m:oMath>
                </a14:m>
                <a:endParaRPr lang="en-US" sz="2400" dirty="0"/>
              </a:p>
              <a:p>
                <a:endParaRPr lang="en-US" sz="2400" dirty="0"/>
              </a:p>
              <a:p>
                <a:r>
                  <a:rPr lang="en-US" sz="2400" dirty="0"/>
                  <a:t>Based on this,   </a:t>
                </a:r>
                <a14:m>
                  <m:oMath xmlns:m="http://schemas.openxmlformats.org/officeDocument/2006/math">
                    <m:r>
                      <a:rPr lang="en-US" sz="2400" i="1">
                        <a:latin typeface="Cambria Math"/>
                      </a:rPr>
                      <m:t>𝑧</m:t>
                    </m:r>
                    <m:r>
                      <a:rPr lang="en-US" sz="2400" i="1">
                        <a:latin typeface="Cambria Math"/>
                      </a:rPr>
                      <m:t>=</m:t>
                    </m:r>
                    <m:f>
                      <m:fPr>
                        <m:ctrlPr>
                          <a:rPr lang="en-US" sz="2400" i="1">
                            <a:latin typeface="Cambria Math" panose="02040503050406030204" pitchFamily="18" charset="0"/>
                          </a:rPr>
                        </m:ctrlPr>
                      </m:fPr>
                      <m:num>
                        <m:acc>
                          <m:accPr>
                            <m:chr m:val="̅"/>
                            <m:ctrlPr>
                              <a:rPr lang="en-US" sz="2400" i="1">
                                <a:latin typeface="Cambria Math" panose="02040503050406030204" pitchFamily="18" charset="0"/>
                              </a:rPr>
                            </m:ctrlPr>
                          </m:accPr>
                          <m:e>
                            <m:r>
                              <a:rPr lang="en-US" sz="2400" i="1">
                                <a:latin typeface="Cambria Math"/>
                              </a:rPr>
                              <m:t>𝑦</m:t>
                            </m:r>
                          </m:e>
                        </m:acc>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0</m:t>
                            </m:r>
                          </m:sub>
                        </m:sSub>
                      </m:num>
                      <m:den>
                        <m:f>
                          <m:fPr>
                            <m:ctrlPr>
                              <a:rPr lang="en-US" sz="2400" i="1">
                                <a:latin typeface="Cambria Math" panose="02040503050406030204" pitchFamily="18" charset="0"/>
                              </a:rPr>
                            </m:ctrlPr>
                          </m:fPr>
                          <m:num>
                            <m:r>
                              <a:rPr lang="en-US" sz="2400" i="1">
                                <a:latin typeface="Cambria Math"/>
                              </a:rPr>
                              <m:t>𝜎</m:t>
                            </m:r>
                          </m:num>
                          <m:den>
                            <m:rad>
                              <m:radPr>
                                <m:degHide m:val="on"/>
                                <m:ctrlPr>
                                  <a:rPr lang="en-US" sz="2400" i="1">
                                    <a:latin typeface="Cambria Math" panose="02040503050406030204" pitchFamily="18" charset="0"/>
                                  </a:rPr>
                                </m:ctrlPr>
                              </m:radPr>
                              <m:deg/>
                              <m:e>
                                <m:r>
                                  <a:rPr lang="en-US" sz="2400" i="1">
                                    <a:latin typeface="Cambria Math"/>
                                  </a:rPr>
                                  <m:t>𝑛</m:t>
                                </m:r>
                              </m:e>
                            </m:rad>
                          </m:den>
                        </m:f>
                      </m:den>
                    </m:f>
                    <m:r>
                      <a:rPr lang="en-US" sz="2400">
                        <a:latin typeface="Cambria Math"/>
                      </a:rPr>
                      <m:t>=−1.27</m:t>
                    </m:r>
                  </m:oMath>
                </a14:m>
                <a:r>
                  <a:rPr lang="en-US" sz="2400" dirty="0"/>
                  <a:t>.   We fail to reject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0</m:t>
                        </m:r>
                      </m:sub>
                    </m:sSub>
                  </m:oMath>
                </a14:m>
                <a:r>
                  <a:rPr lang="en-US" sz="2400" dirty="0"/>
                  <a:t>.</a:t>
                </a:r>
              </a:p>
              <a:p>
                <a:endParaRPr lang="en-US" sz="2400" dirty="0"/>
              </a:p>
              <a:p>
                <a:r>
                  <a:rPr lang="en-US" sz="2400" dirty="0"/>
                  <a:t>Should we accept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0</m:t>
                        </m:r>
                      </m:sub>
                    </m:sSub>
                  </m:oMath>
                </a14:m>
                <a:r>
                  <a:rPr lang="en-US" sz="2400" dirty="0"/>
                  <a:t> (antibacterial soap  is same as the ordinary one)? </a:t>
                </a:r>
              </a:p>
              <a:p>
                <a:endParaRPr lang="en-US" sz="2400" dirty="0"/>
              </a:p>
              <a:p>
                <a:r>
                  <a:rPr lang="en-US" sz="2400" dirty="0"/>
                  <a:t>If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𝑎</m:t>
                        </m:r>
                      </m:sub>
                    </m:sSub>
                    <m:r>
                      <a:rPr lang="en-US" sz="2400" i="1">
                        <a:latin typeface="Cambria Math"/>
                      </a:rPr>
                      <m:t>≤28</m:t>
                    </m:r>
                  </m:oMath>
                </a14:m>
                <a:r>
                  <a:rPr lang="en-US" sz="2400" dirty="0"/>
                  <a:t>, what is the probability of falsely accept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0</m:t>
                        </m:r>
                      </m:sub>
                    </m:sSub>
                    <m:r>
                      <a:rPr lang="en-US" sz="2400">
                        <a:latin typeface="Cambria Math"/>
                      </a:rPr>
                      <m:t>?</m:t>
                    </m:r>
                  </m:oMath>
                </a14:m>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990600"/>
                <a:ext cx="7772400" cy="4495800"/>
              </a:xfrm>
              <a:blipFill rotWithShape="0">
                <a:blip r:embed="rId2"/>
                <a:stretch>
                  <a:fillRect l="-1098" t="-950" b="-27544"/>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19</a:t>
            </a:fld>
            <a:endParaRPr lang="en-US"/>
          </a:p>
        </p:txBody>
      </p:sp>
    </p:spTree>
    <p:extLst>
      <p:ext uri="{BB962C8B-B14F-4D97-AF65-F5344CB8AC3E}">
        <p14:creationId xmlns:p14="http://schemas.microsoft.com/office/powerpoint/2010/main" val="1084681011"/>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r>
              <a:rPr lang="en-US" dirty="0"/>
              <a:t>Chapter 5 (Part B)</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685800" y="1219200"/>
                <a:ext cx="7772400" cy="4495800"/>
              </a:xfrm>
            </p:spPr>
            <p:txBody>
              <a:bodyPr/>
              <a:lstStyle/>
              <a:p>
                <a:r>
                  <a:rPr lang="en-US" dirty="0">
                    <a:solidFill>
                      <a:schemeClr val="accent1"/>
                    </a:solidFill>
                  </a:rPr>
                  <a:t>Confidence Interval (CI)</a:t>
                </a:r>
              </a:p>
              <a:p>
                <a:r>
                  <a:rPr lang="en-US" dirty="0">
                    <a:solidFill>
                      <a:schemeClr val="accent1"/>
                    </a:solidFill>
                  </a:rPr>
                  <a:t>CI for </a:t>
                </a:r>
                <a14:m>
                  <m:oMath xmlns:m="http://schemas.openxmlformats.org/officeDocument/2006/math">
                    <m:r>
                      <a:rPr lang="en-US" i="1" smtClean="0">
                        <a:solidFill>
                          <a:schemeClr val="accent1"/>
                        </a:solidFill>
                        <a:latin typeface="Cambria Math" panose="02040503050406030204" pitchFamily="18" charset="0"/>
                        <a:ea typeface="Cambria Math" panose="02040503050406030204" pitchFamily="18" charset="0"/>
                      </a:rPr>
                      <m:t>𝜇</m:t>
                    </m:r>
                  </m:oMath>
                </a14:m>
                <a:r>
                  <a:rPr lang="en-US" dirty="0">
                    <a:solidFill>
                      <a:schemeClr val="accent1"/>
                    </a:solidFill>
                  </a:rPr>
                  <a:t>, when </a:t>
                </a:r>
                <a14:m>
                  <m:oMath xmlns:m="http://schemas.openxmlformats.org/officeDocument/2006/math">
                    <m:r>
                      <a:rPr lang="en-US" i="1" smtClean="0">
                        <a:solidFill>
                          <a:schemeClr val="accent1"/>
                        </a:solidFill>
                        <a:latin typeface="Cambria Math" panose="02040503050406030204" pitchFamily="18" charset="0"/>
                        <a:ea typeface="Cambria Math" panose="02040503050406030204" pitchFamily="18" charset="0"/>
                      </a:rPr>
                      <m:t>𝜎</m:t>
                    </m:r>
                  </m:oMath>
                </a14:m>
                <a:r>
                  <a:rPr lang="en-US" dirty="0">
                    <a:solidFill>
                      <a:schemeClr val="accent1"/>
                    </a:solidFill>
                  </a:rPr>
                  <a:t> is known</a:t>
                </a:r>
              </a:p>
              <a:p>
                <a:r>
                  <a:rPr lang="en-US" dirty="0">
                    <a:solidFill>
                      <a:schemeClr val="accent1"/>
                    </a:solidFill>
                  </a:rPr>
                  <a:t>Choosing Sample Size for Estimating </a:t>
                </a:r>
                <a14:m>
                  <m:oMath xmlns:m="http://schemas.openxmlformats.org/officeDocument/2006/math">
                    <m:r>
                      <a:rPr lang="en-US" i="1">
                        <a:solidFill>
                          <a:schemeClr val="accent1"/>
                        </a:solidFill>
                        <a:latin typeface="Cambria Math" panose="02040503050406030204" pitchFamily="18" charset="0"/>
                        <a:ea typeface="Cambria Math" panose="02040503050406030204" pitchFamily="18" charset="0"/>
                      </a:rPr>
                      <m:t>𝜇</m:t>
                    </m:r>
                  </m:oMath>
                </a14:m>
                <a:endParaRPr lang="en-US" dirty="0">
                  <a:solidFill>
                    <a:schemeClr val="accent1"/>
                  </a:solidFill>
                </a:endParaRPr>
              </a:p>
              <a:p>
                <a:r>
                  <a:rPr lang="en-US" dirty="0">
                    <a:solidFill>
                      <a:schemeClr val="tx1"/>
                    </a:solidFill>
                  </a:rPr>
                  <a:t>A Statistical Test for </a:t>
                </a:r>
                <a14:m>
                  <m:oMath xmlns:m="http://schemas.openxmlformats.org/officeDocument/2006/math">
                    <m:r>
                      <a:rPr lang="en-US" i="1">
                        <a:solidFill>
                          <a:schemeClr val="tx1"/>
                        </a:solidFill>
                        <a:latin typeface="Cambria Math" panose="02040503050406030204" pitchFamily="18" charset="0"/>
                        <a:ea typeface="Cambria Math" panose="02040503050406030204" pitchFamily="18" charset="0"/>
                      </a:rPr>
                      <m:t>𝜇</m:t>
                    </m:r>
                  </m:oMath>
                </a14:m>
                <a:endParaRPr lang="en-US" dirty="0">
                  <a:solidFill>
                    <a:schemeClr val="tx1"/>
                  </a:solidFill>
                </a:endParaRPr>
              </a:p>
              <a:p>
                <a:r>
                  <a:rPr lang="en-US" dirty="0">
                    <a:solidFill>
                      <a:schemeClr val="tx1"/>
                    </a:solidFill>
                  </a:rPr>
                  <a:t>Type I and Type II Errors</a:t>
                </a:r>
              </a:p>
              <a:p>
                <a:r>
                  <a:rPr lang="en-US" dirty="0">
                    <a:solidFill>
                      <a:schemeClr val="tx1"/>
                    </a:solidFill>
                  </a:rPr>
                  <a:t>Power of a Test</a:t>
                </a:r>
              </a:p>
              <a:p>
                <a:r>
                  <a:rPr lang="en-US" dirty="0">
                    <a:solidFill>
                      <a:schemeClr val="tx1"/>
                    </a:solidFill>
                  </a:rPr>
                  <a:t>Choosing Sample Size for Testing </a:t>
                </a:r>
                <a14:m>
                  <m:oMath xmlns:m="http://schemas.openxmlformats.org/officeDocument/2006/math">
                    <m:r>
                      <a:rPr lang="en-US" i="1">
                        <a:solidFill>
                          <a:schemeClr val="tx1"/>
                        </a:solidFill>
                        <a:latin typeface="Cambria Math" panose="02040503050406030204" pitchFamily="18" charset="0"/>
                        <a:ea typeface="Cambria Math" panose="02040503050406030204" pitchFamily="18" charset="0"/>
                      </a:rPr>
                      <m:t>𝜇</m:t>
                    </m:r>
                  </m:oMath>
                </a14:m>
                <a:endParaRPr lang="en-US" dirty="0">
                  <a:solidFill>
                    <a:schemeClr val="tx1"/>
                  </a:solidFill>
                  <a:ea typeface="Cambria Math" panose="02040503050406030204" pitchFamily="18" charset="0"/>
                </a:endParaRPr>
              </a:p>
              <a:p>
                <a:r>
                  <a:rPr lang="en-US" dirty="0">
                    <a:solidFill>
                      <a:srgbClr val="FF0000"/>
                    </a:solidFill>
                  </a:rPr>
                  <a:t>Level of Significance</a:t>
                </a:r>
              </a:p>
              <a:p>
                <a:r>
                  <a:rPr lang="en-US" dirty="0">
                    <a:solidFill>
                      <a:srgbClr val="FF0000"/>
                    </a:solidFill>
                  </a:rPr>
                  <a:t>P-value</a:t>
                </a:r>
              </a:p>
              <a:p>
                <a:r>
                  <a:rPr lang="en-US" dirty="0">
                    <a:solidFill>
                      <a:srgbClr val="FF0000"/>
                    </a:solidFill>
                  </a:rPr>
                  <a:t>Inference about </a:t>
                </a:r>
                <a14:m>
                  <m:oMath xmlns:m="http://schemas.openxmlformats.org/officeDocument/2006/math">
                    <m:r>
                      <a:rPr lang="en-US" i="1">
                        <a:solidFill>
                          <a:srgbClr val="FF0000"/>
                        </a:solidFill>
                        <a:latin typeface="Cambria Math" panose="02040503050406030204" pitchFamily="18" charset="0"/>
                        <a:ea typeface="Cambria Math" panose="02040503050406030204" pitchFamily="18" charset="0"/>
                      </a:rPr>
                      <m:t>𝜇</m:t>
                    </m:r>
                  </m:oMath>
                </a14:m>
                <a:r>
                  <a:rPr lang="en-US" dirty="0">
                    <a:solidFill>
                      <a:srgbClr val="FF0000"/>
                    </a:solidFill>
                  </a:rPr>
                  <a:t>, when </a:t>
                </a:r>
                <a14:m>
                  <m:oMath xmlns:m="http://schemas.openxmlformats.org/officeDocument/2006/math">
                    <m:r>
                      <a:rPr lang="en-US" i="1">
                        <a:solidFill>
                          <a:srgbClr val="FF0000"/>
                        </a:solidFill>
                        <a:latin typeface="Cambria Math" panose="02040503050406030204" pitchFamily="18" charset="0"/>
                        <a:ea typeface="Cambria Math" panose="02040503050406030204" pitchFamily="18" charset="0"/>
                      </a:rPr>
                      <m:t>𝜎</m:t>
                    </m:r>
                  </m:oMath>
                </a14:m>
                <a:r>
                  <a:rPr lang="en-US" dirty="0">
                    <a:solidFill>
                      <a:srgbClr val="FF0000"/>
                    </a:solidFill>
                  </a:rPr>
                  <a:t> is unknown</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685800" y="1219200"/>
                <a:ext cx="7772400" cy="4495800"/>
              </a:xfrm>
              <a:blipFill rotWithShape="0">
                <a:blip r:embed="rId2"/>
                <a:stretch>
                  <a:fillRect l="-1255" t="-1084" b="-9485"/>
                </a:stretch>
              </a:blipFill>
            </p:spPr>
            <p:txBody>
              <a:bodyPr/>
              <a:lstStyle/>
              <a:p>
                <a:r>
                  <a:rPr lang="en-US">
                    <a:noFill/>
                  </a:rPr>
                  <a:t> </a:t>
                </a:r>
              </a:p>
            </p:txBody>
          </p:sp>
        </mc:Fallback>
      </mc:AlternateContent>
      <p:sp>
        <p:nvSpPr>
          <p:cNvPr id="3" name="Slide Number Placeholder 2"/>
          <p:cNvSpPr>
            <a:spLocks noGrp="1"/>
          </p:cNvSpPr>
          <p:nvPr>
            <p:ph type="sldNum" sz="quarter" idx="4"/>
          </p:nvPr>
        </p:nvSpPr>
        <p:spPr/>
        <p:txBody>
          <a:bodyPr/>
          <a:lstStyle/>
          <a:p>
            <a:fld id="{A9A949EE-02F8-4E24-B346-EA33FC0EA551}" type="slidenum">
              <a:rPr lang="en-US" smtClean="0"/>
              <a:t>2</a:t>
            </a:fld>
            <a:endParaRPr lang="en-US"/>
          </a:p>
        </p:txBody>
      </p:sp>
    </p:spTree>
    <p:extLst>
      <p:ext uri="{BB962C8B-B14F-4D97-AF65-F5344CB8AC3E}">
        <p14:creationId xmlns:p14="http://schemas.microsoft.com/office/powerpoint/2010/main" val="3920279648"/>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62000"/>
          </a:xfrm>
        </p:spPr>
        <p:txBody>
          <a:bodyPr/>
          <a:lstStyle/>
          <a:p>
            <a:r>
              <a:rPr lang="en-US" dirty="0"/>
              <a:t>Book Example 5.10 </a:t>
            </a:r>
            <a:r>
              <a:rPr lang="en-US" dirty="0" err="1"/>
              <a:t>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7772400" cy="4495800"/>
              </a:xfrm>
            </p:spPr>
            <p:txBody>
              <a:bodyPr/>
              <a:lstStyle/>
              <a:p>
                <a:r>
                  <a:rPr lang="en-US" sz="2400" dirty="0"/>
                  <a:t>If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𝑎</m:t>
                        </m:r>
                      </m:sub>
                    </m:sSub>
                    <m:r>
                      <a:rPr lang="en-US" sz="2400" i="1">
                        <a:latin typeface="Cambria Math"/>
                      </a:rPr>
                      <m:t>≤28</m:t>
                    </m:r>
                  </m:oMath>
                </a14:m>
                <a:r>
                  <a:rPr lang="en-US" sz="2400" dirty="0"/>
                  <a:t>, what is the probability of falsely accept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0</m:t>
                        </m:r>
                      </m:sub>
                    </m:sSub>
                    <m:r>
                      <a:rPr lang="en-US" sz="2400">
                        <a:latin typeface="Cambria Math"/>
                      </a:rPr>
                      <m:t>?</m:t>
                    </m:r>
                  </m:oMath>
                </a14:m>
                <a:endParaRPr lang="en-US" sz="2400" dirty="0"/>
              </a:p>
              <a:p>
                <a:endParaRPr lang="en-US" sz="2000" dirty="0"/>
              </a:p>
              <a:p>
                <a:pPr marL="0" indent="0">
                  <a:buNone/>
                </a:pPr>
                <a14:m>
                  <m:oMathPara xmlns:m="http://schemas.openxmlformats.org/officeDocument/2006/math">
                    <m:oMathParaPr>
                      <m:jc m:val="center"/>
                    </m:oMathParaPr>
                    <m:oMath xmlns:m="http://schemas.openxmlformats.org/officeDocument/2006/math">
                      <m:r>
                        <a:rPr lang="en-US" sz="2400" i="1">
                          <a:latin typeface="Cambria Math"/>
                        </a:rPr>
                        <m:t>𝛽</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𝑎</m:t>
                              </m:r>
                            </m:sub>
                          </m:sSub>
                        </m:e>
                      </m:d>
                      <m:r>
                        <a:rPr lang="en-US" sz="2400" i="1">
                          <a:latin typeface="Cambria Math"/>
                        </a:rPr>
                        <m:t>=</m:t>
                      </m:r>
                      <m:r>
                        <a:rPr lang="en-US" sz="2400" i="1">
                          <a:latin typeface="Cambria Math"/>
                        </a:rPr>
                        <m:t>𝑃</m:t>
                      </m:r>
                      <m:d>
                        <m:dPr>
                          <m:ctrlPr>
                            <a:rPr lang="en-US" sz="2400" i="1" smtClean="0">
                              <a:latin typeface="Cambria Math" panose="02040503050406030204" pitchFamily="18" charset="0"/>
                            </a:rPr>
                          </m:ctrlPr>
                        </m:dPr>
                        <m:e>
                          <m:r>
                            <a:rPr lang="en-US" sz="2400" i="1">
                              <a:latin typeface="Cambria Math"/>
                            </a:rPr>
                            <m:t>𝑍</m:t>
                          </m:r>
                          <m:r>
                            <a:rPr lang="en-US" sz="2400">
                              <a:latin typeface="Cambria Math"/>
                            </a:rPr>
                            <m:t>≤</m:t>
                          </m:r>
                          <m:sSub>
                            <m:sSubPr>
                              <m:ctrlPr>
                                <a:rPr lang="en-US" sz="2400" i="1">
                                  <a:latin typeface="Cambria Math" panose="02040503050406030204" pitchFamily="18" charset="0"/>
                                </a:rPr>
                              </m:ctrlPr>
                            </m:sSubPr>
                            <m:e>
                              <m:r>
                                <m:rPr>
                                  <m:sty m:val="p"/>
                                </m:rPr>
                                <a:rPr lang="en-US" sz="2400">
                                  <a:latin typeface="Cambria Math"/>
                                </a:rPr>
                                <m:t>z</m:t>
                              </m:r>
                            </m:e>
                            <m:sub>
                              <m:r>
                                <a:rPr lang="en-US" sz="2400" i="1">
                                  <a:latin typeface="Cambria Math"/>
                                </a:rPr>
                                <m:t>𝛼</m:t>
                              </m:r>
                            </m:sub>
                          </m:sSub>
                          <m:r>
                            <a:rPr lang="en-US" sz="2400">
                              <a:latin typeface="Cambria Math"/>
                            </a:rPr>
                            <m:t>−</m:t>
                          </m:r>
                          <m:f>
                            <m:fPr>
                              <m:ctrlPr>
                                <a:rPr lang="en-US" sz="2400" i="1">
                                  <a:latin typeface="Cambria Math" panose="02040503050406030204" pitchFamily="18" charset="0"/>
                                </a:rPr>
                              </m:ctrlPr>
                            </m:fPr>
                            <m:num>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0</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𝑎</m:t>
                                      </m:r>
                                    </m:sub>
                                  </m:sSub>
                                </m:e>
                              </m:d>
                            </m:num>
                            <m:den>
                              <m:r>
                                <a:rPr lang="en-US" sz="2400" i="1">
                                  <a:latin typeface="Cambria Math"/>
                                </a:rPr>
                                <m:t>𝜎</m:t>
                              </m:r>
                              <m:r>
                                <a:rPr lang="en-US" sz="2400" i="1">
                                  <a:latin typeface="Cambria Math"/>
                                </a:rPr>
                                <m:t>/</m:t>
                              </m:r>
                              <m:rad>
                                <m:radPr>
                                  <m:degHide m:val="on"/>
                                  <m:ctrlPr>
                                    <a:rPr lang="en-US" sz="2400" i="1">
                                      <a:latin typeface="Cambria Math" panose="02040503050406030204" pitchFamily="18" charset="0"/>
                                    </a:rPr>
                                  </m:ctrlPr>
                                </m:radPr>
                                <m:deg/>
                                <m:e>
                                  <m:r>
                                    <a:rPr lang="en-US" sz="2400" i="1">
                                      <a:latin typeface="Cambria Math"/>
                                    </a:rPr>
                                    <m:t>𝑛</m:t>
                                  </m:r>
                                </m:e>
                              </m:rad>
                            </m:den>
                          </m:f>
                        </m:e>
                      </m:d>
                    </m:oMath>
                  </m:oMathPara>
                </a14:m>
                <a:endParaRPr lang="en-US" sz="2400" dirty="0"/>
              </a:p>
              <a:p>
                <a:endParaRPr lang="en-US" sz="2000" dirty="0"/>
              </a:p>
              <a:p>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𝑧</m:t>
                        </m:r>
                      </m:e>
                      <m:sub>
                        <m:r>
                          <a:rPr lang="en-US" sz="2400" i="1">
                            <a:latin typeface="Cambria Math"/>
                          </a:rPr>
                          <m:t>𝛼</m:t>
                        </m:r>
                      </m:sub>
                    </m:sSub>
                    <m:r>
                      <a:rPr lang="en-US" sz="2400" i="1">
                        <a:latin typeface="Cambria Math"/>
                      </a:rPr>
                      <m:t>=1.64</m:t>
                    </m:r>
                    <m:r>
                      <a:rPr lang="en-US" sz="2400">
                        <a:latin typeface="Cambria Math"/>
                      </a:rPr>
                      <m:t>, </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0</m:t>
                        </m:r>
                      </m:sub>
                    </m:sSub>
                    <m:r>
                      <a:rPr lang="en-US" sz="2400" i="1">
                        <a:latin typeface="Cambria Math"/>
                      </a:rPr>
                      <m:t>=33, </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𝑎</m:t>
                        </m:r>
                      </m:sub>
                    </m:sSub>
                    <m:r>
                      <a:rPr lang="en-US" sz="2400" i="1">
                        <a:latin typeface="Cambria Math"/>
                      </a:rPr>
                      <m:t>=28, </m:t>
                    </m:r>
                    <m:r>
                      <a:rPr lang="en-US" sz="2400" i="1">
                        <a:latin typeface="Cambria Math"/>
                      </a:rPr>
                      <m:t>𝜎</m:t>
                    </m:r>
                    <m:r>
                      <a:rPr lang="en-US" sz="2400" i="1">
                        <a:latin typeface="Cambria Math"/>
                      </a:rPr>
                      <m:t>=8.4, </m:t>
                    </m:r>
                    <m:r>
                      <a:rPr lang="en-US" sz="2400" i="1">
                        <a:latin typeface="Cambria Math"/>
                      </a:rPr>
                      <m:t>𝑛</m:t>
                    </m:r>
                    <m:r>
                      <a:rPr lang="en-US" sz="2400" i="1">
                        <a:latin typeface="Cambria Math"/>
                      </a:rPr>
                      <m:t>=35</m:t>
                    </m:r>
                  </m:oMath>
                </a14:m>
                <a:endParaRPr lang="en-US" sz="2400" i="1" dirty="0">
                  <a:latin typeface="Cambria Math"/>
                </a:endParaRPr>
              </a:p>
              <a:p>
                <a:pPr marL="0" indent="0">
                  <a:buNone/>
                </a:pPr>
                <a:endParaRPr lang="en-US" sz="1800" i="1" dirty="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sz="2000" i="1">
                          <a:latin typeface="Cambria Math"/>
                        </a:rPr>
                        <m:t>𝛽</m:t>
                      </m:r>
                      <m:d>
                        <m:dPr>
                          <m:ctrlPr>
                            <a:rPr lang="en-US" sz="2000" i="1">
                              <a:latin typeface="Cambria Math" panose="02040503050406030204" pitchFamily="18" charset="0"/>
                            </a:rPr>
                          </m:ctrlPr>
                        </m:dPr>
                        <m:e>
                          <m:r>
                            <a:rPr lang="en-US" sz="2000" i="1">
                              <a:latin typeface="Cambria Math"/>
                            </a:rPr>
                            <m:t>28</m:t>
                          </m:r>
                        </m:e>
                      </m:d>
                      <m:r>
                        <a:rPr lang="en-US" sz="2000" i="1">
                          <a:latin typeface="Cambria Math"/>
                        </a:rPr>
                        <m:t>=</m:t>
                      </m:r>
                      <m:r>
                        <a:rPr lang="en-US" sz="2000" i="1">
                          <a:latin typeface="Cambria Math"/>
                        </a:rPr>
                        <m:t>𝑃</m:t>
                      </m:r>
                      <m:d>
                        <m:dPr>
                          <m:ctrlPr>
                            <a:rPr lang="en-US" sz="2000" i="1">
                              <a:latin typeface="Cambria Math" panose="02040503050406030204" pitchFamily="18" charset="0"/>
                            </a:rPr>
                          </m:ctrlPr>
                        </m:dPr>
                        <m:e>
                          <m:r>
                            <a:rPr lang="en-US" sz="2000" i="1">
                              <a:latin typeface="Cambria Math"/>
                            </a:rPr>
                            <m:t>𝑍</m:t>
                          </m:r>
                          <m:r>
                            <a:rPr lang="en-US" sz="2000">
                              <a:latin typeface="Cambria Math"/>
                            </a:rPr>
                            <m:t>≤</m:t>
                          </m:r>
                          <m:r>
                            <a:rPr lang="en-US" sz="2000" b="0" i="1" smtClean="0">
                              <a:latin typeface="Cambria Math" panose="02040503050406030204" pitchFamily="18" charset="0"/>
                            </a:rPr>
                            <m:t>1.64</m:t>
                          </m:r>
                          <m:r>
                            <a:rPr lang="en-US" sz="2000">
                              <a:latin typeface="Cambria Math"/>
                            </a:rPr>
                            <m:t>−</m:t>
                          </m:r>
                          <m:f>
                            <m:fPr>
                              <m:ctrlPr>
                                <a:rPr lang="en-US" sz="2000" i="1">
                                  <a:latin typeface="Cambria Math" panose="02040503050406030204" pitchFamily="18" charset="0"/>
                                </a:rPr>
                              </m:ctrlPr>
                            </m:fPr>
                            <m:num>
                              <m:d>
                                <m:dPr>
                                  <m:begChr m:val="|"/>
                                  <m:endChr m:val="|"/>
                                  <m:ctrlPr>
                                    <a:rPr lang="en-US" sz="2000" i="1">
                                      <a:latin typeface="Cambria Math" panose="02040503050406030204" pitchFamily="18" charset="0"/>
                                    </a:rPr>
                                  </m:ctrlPr>
                                </m:dPr>
                                <m:e>
                                  <m:r>
                                    <a:rPr lang="en-US" sz="2000" i="1">
                                      <a:latin typeface="Cambria Math" panose="02040503050406030204" pitchFamily="18" charset="0"/>
                                    </a:rPr>
                                    <m:t>33−28</m:t>
                                  </m:r>
                                </m:e>
                              </m:d>
                            </m:num>
                            <m:den>
                              <m:r>
                                <a:rPr lang="en-US" sz="2000" b="0" i="1" smtClean="0">
                                  <a:latin typeface="Cambria Math" panose="02040503050406030204" pitchFamily="18" charset="0"/>
                                </a:rPr>
                                <m:t>8.4</m:t>
                              </m:r>
                              <m:r>
                                <a:rPr lang="en-US" sz="2000" i="1">
                                  <a:latin typeface="Cambria Math"/>
                                </a:rPr>
                                <m:t>/</m:t>
                              </m:r>
                              <m:rad>
                                <m:radPr>
                                  <m:degHide m:val="on"/>
                                  <m:ctrlPr>
                                    <a:rPr lang="en-US" sz="2000" i="1">
                                      <a:latin typeface="Cambria Math" panose="02040503050406030204" pitchFamily="18" charset="0"/>
                                    </a:rPr>
                                  </m:ctrlPr>
                                </m:radPr>
                                <m:deg/>
                                <m:e>
                                  <m:r>
                                    <a:rPr lang="en-US" sz="2000" b="0" i="1" smtClean="0">
                                      <a:latin typeface="Cambria Math" panose="02040503050406030204" pitchFamily="18" charset="0"/>
                                    </a:rPr>
                                    <m:t>35</m:t>
                                  </m:r>
                                </m:e>
                              </m:rad>
                            </m:den>
                          </m:f>
                        </m:e>
                      </m:d>
                      <m:r>
                        <a:rPr lang="en-US" sz="2000" b="0" i="1" smtClean="0">
                          <a:latin typeface="Cambria Math" panose="02040503050406030204" pitchFamily="18" charset="0"/>
                        </a:rPr>
                        <m:t>=</m:t>
                      </m:r>
                      <m:r>
                        <a:rPr lang="en-US" sz="2000" i="1">
                          <a:latin typeface="Cambria Math"/>
                        </a:rPr>
                        <m:t>𝑃</m:t>
                      </m:r>
                      <m:d>
                        <m:dPr>
                          <m:ctrlPr>
                            <a:rPr lang="en-US" sz="2000" i="1">
                              <a:latin typeface="Cambria Math" panose="02040503050406030204" pitchFamily="18" charset="0"/>
                            </a:rPr>
                          </m:ctrlPr>
                        </m:dPr>
                        <m:e>
                          <m:r>
                            <a:rPr lang="en-US" sz="2000" i="1">
                              <a:latin typeface="Cambria Math"/>
                            </a:rPr>
                            <m:t>𝑍</m:t>
                          </m:r>
                          <m:r>
                            <a:rPr lang="en-US" sz="2000" i="1">
                              <a:latin typeface="Cambria Math"/>
                            </a:rPr>
                            <m:t>≤−1.88</m:t>
                          </m:r>
                        </m:e>
                      </m:d>
                      <m:r>
                        <a:rPr lang="en-US" sz="2000" i="1">
                          <a:latin typeface="Cambria Math"/>
                        </a:rPr>
                        <m:t>=0.0301</m:t>
                      </m:r>
                    </m:oMath>
                  </m:oMathPara>
                </a14:m>
                <a:endParaRPr lang="en-US" sz="2000" dirty="0"/>
              </a:p>
              <a:p>
                <a:endParaRPr lang="en-US" sz="2000" dirty="0"/>
              </a:p>
              <a:p>
                <a:r>
                  <a:rPr lang="en-US" sz="2400" dirty="0"/>
                  <a:t>Note that if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𝑎</m:t>
                        </m:r>
                      </m:sub>
                    </m:sSub>
                    <m:r>
                      <a:rPr lang="en-US" sz="2400" i="1">
                        <a:latin typeface="Cambria Math"/>
                      </a:rPr>
                      <m:t>&lt;28,</m:t>
                    </m:r>
                  </m:oMath>
                </a14:m>
                <a:r>
                  <a:rPr lang="en-US" sz="2400" dirty="0"/>
                  <a:t>  then   </a:t>
                </a:r>
                <a14:m>
                  <m:oMath xmlns:m="http://schemas.openxmlformats.org/officeDocument/2006/math">
                    <m:r>
                      <a:rPr lang="en-US" sz="2400" i="1">
                        <a:latin typeface="Cambria Math"/>
                      </a:rPr>
                      <m:t>𝛽</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𝑎</m:t>
                            </m:r>
                          </m:sub>
                        </m:sSub>
                      </m:e>
                    </m:d>
                    <m:r>
                      <a:rPr lang="en-US" sz="2400" i="1">
                        <a:latin typeface="Cambria Math"/>
                      </a:rPr>
                      <m:t>&lt;0.</m:t>
                    </m:r>
                    <m:r>
                      <a:rPr lang="en-US" sz="2400" b="0" i="1" smtClean="0">
                        <a:latin typeface="Cambria Math" panose="02040503050406030204" pitchFamily="18" charset="0"/>
                      </a:rPr>
                      <m:t>0</m:t>
                    </m:r>
                    <m:r>
                      <a:rPr lang="en-US" sz="2400" i="1">
                        <a:latin typeface="Cambria Math"/>
                      </a:rPr>
                      <m:t>301</m:t>
                    </m:r>
                  </m:oMath>
                </a14:m>
                <a:endParaRPr lang="en-US" sz="2400" dirty="0"/>
              </a:p>
              <a:p>
                <a:endParaRPr lang="en-US" sz="2000" dirty="0"/>
              </a:p>
              <a:p>
                <a:r>
                  <a:rPr lang="en-US" sz="2400" dirty="0"/>
                  <a:t>Since this error is low, it would be reasonable to accept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0</m:t>
                        </m:r>
                      </m:sub>
                    </m:sSub>
                  </m:oMath>
                </a14:m>
                <a:r>
                  <a:rPr lang="en-US" sz="2400" dirty="0"/>
                  <a:t>, and declare that the antibacterial soap is not effective.</a:t>
                </a: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7772400" cy="4495800"/>
              </a:xfrm>
              <a:blipFill rotWithShape="0">
                <a:blip r:embed="rId2"/>
                <a:stretch>
                  <a:fillRect l="-1176" t="-949" b="-24390"/>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20</a:t>
            </a:fld>
            <a:endParaRPr lang="en-US"/>
          </a:p>
        </p:txBody>
      </p:sp>
    </p:spTree>
    <p:extLst>
      <p:ext uri="{BB962C8B-B14F-4D97-AF65-F5344CB8AC3E}">
        <p14:creationId xmlns:p14="http://schemas.microsoft.com/office/powerpoint/2010/main" val="1825883030"/>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0" end="10"/>
                                            </p:txEl>
                                          </p:spTgt>
                                        </p:tgtEl>
                                        <p:attrNameLst>
                                          <p:attrName>style.visibility</p:attrName>
                                        </p:attrNameLst>
                                      </p:cBhvr>
                                      <p:to>
                                        <p:strVal val="visible"/>
                                      </p:to>
                                    </p:set>
                                    <p:animEffect transition="in" filter="fade">
                                      <p:cBhvr>
                                        <p:cTn id="1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62000"/>
          </a:xfrm>
        </p:spPr>
        <p:txBody>
          <a:bodyPr/>
          <a:lstStyle/>
          <a:p>
            <a:r>
              <a:rPr lang="en-US" dirty="0"/>
              <a:t>Another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914400"/>
                <a:ext cx="7772400" cy="4495800"/>
              </a:xfrm>
            </p:spPr>
            <p:txBody>
              <a:bodyPr/>
              <a:lstStyle/>
              <a:p>
                <a:r>
                  <a:rPr lang="en-US" sz="2400" dirty="0"/>
                  <a:t>The milk price of a gallon of </a:t>
                </a:r>
                <a14:m>
                  <m:oMath xmlns:m="http://schemas.openxmlformats.org/officeDocument/2006/math">
                    <m:r>
                      <a:rPr lang="en-US" sz="2400" i="1" dirty="0" smtClean="0">
                        <a:latin typeface="Cambria Math" panose="02040503050406030204" pitchFamily="18" charset="0"/>
                      </a:rPr>
                      <m:t>2% </m:t>
                    </m:r>
                  </m:oMath>
                </a14:m>
                <a:r>
                  <a:rPr lang="en-US" sz="2400" dirty="0"/>
                  <a:t>milk is normally distributed with standard deviation of </a:t>
                </a:r>
                <a14:m>
                  <m:oMath xmlns:m="http://schemas.openxmlformats.org/officeDocument/2006/math">
                    <m:r>
                      <a:rPr lang="en-US" sz="2400" i="1" dirty="0" smtClean="0">
                        <a:latin typeface="Cambria Math" panose="02040503050406030204" pitchFamily="18" charset="0"/>
                      </a:rPr>
                      <m:t>$0.10</m:t>
                    </m:r>
                  </m:oMath>
                </a14:m>
                <a:r>
                  <a:rPr lang="en-US" sz="2400" dirty="0"/>
                  <a:t>. Last week the milk price was </a:t>
                </a:r>
                <a14:m>
                  <m:oMath xmlns:m="http://schemas.openxmlformats.org/officeDocument/2006/math">
                    <m:r>
                      <a:rPr lang="en-US" sz="2400" i="1" dirty="0" smtClean="0">
                        <a:latin typeface="Cambria Math" panose="02040503050406030204" pitchFamily="18" charset="0"/>
                      </a:rPr>
                      <m:t>$2.78</m:t>
                    </m:r>
                  </m:oMath>
                </a14:m>
                <a:r>
                  <a:rPr lang="en-US" sz="2400" dirty="0"/>
                  <a:t>. We want to determine if this week the price is different. Based on sample of </a:t>
                </a:r>
                <a14:m>
                  <m:oMath xmlns:m="http://schemas.openxmlformats.org/officeDocument/2006/math">
                    <m:r>
                      <a:rPr lang="en-US" sz="2400" i="1" dirty="0" smtClean="0">
                        <a:latin typeface="Cambria Math" panose="02040503050406030204" pitchFamily="18" charset="0"/>
                      </a:rPr>
                      <m:t>25</m:t>
                    </m:r>
                  </m:oMath>
                </a14:m>
                <a:r>
                  <a:rPr lang="en-US" sz="2400" dirty="0"/>
                  <a:t>,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a:rPr>
                          <m:t>𝑦</m:t>
                        </m:r>
                      </m:e>
                    </m:acc>
                    <m:r>
                      <a:rPr lang="en-US" sz="2400" i="1" dirty="0">
                        <a:latin typeface="Cambria Math"/>
                      </a:rPr>
                      <m:t>=2.80.</m:t>
                    </m:r>
                  </m:oMath>
                </a14:m>
                <a:r>
                  <a:rPr lang="en-US" sz="2400" dirty="0"/>
                  <a:t> </a:t>
                </a:r>
                <a14:m>
                  <m:oMath xmlns:m="http://schemas.openxmlformats.org/officeDocument/2006/math">
                    <m:r>
                      <a:rPr lang="en-US" sz="2400" i="1" dirty="0">
                        <a:latin typeface="Cambria Math"/>
                      </a:rPr>
                      <m:t>𝛼</m:t>
                    </m:r>
                    <m:r>
                      <a:rPr lang="en-US" sz="2400" i="1" dirty="0">
                        <a:latin typeface="Cambria Math"/>
                      </a:rPr>
                      <m:t>=0.05.</m:t>
                    </m:r>
                  </m:oMath>
                </a14:m>
                <a:endParaRPr lang="en-US" sz="2400" dirty="0"/>
              </a:p>
              <a:p>
                <a:endParaRPr lang="en-US" sz="1600" dirty="0"/>
              </a:p>
              <a:p>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0</m:t>
                        </m:r>
                      </m:sub>
                    </m:sSub>
                    <m:r>
                      <a:rPr lang="en-US" sz="2400" b="0" i="1" smtClean="0">
                        <a:latin typeface="Cambria Math" panose="02040503050406030204" pitchFamily="18" charset="0"/>
                      </a:rPr>
                      <m:t>:</m:t>
                    </m:r>
                    <m:r>
                      <a:rPr lang="en-US" sz="2400" i="1">
                        <a:latin typeface="Cambria Math"/>
                      </a:rPr>
                      <m:t>𝜇</m:t>
                    </m:r>
                    <m:r>
                      <a:rPr lang="en-US" sz="2400" i="1">
                        <a:latin typeface="Cambria Math"/>
                      </a:rPr>
                      <m:t>=2.78    </m:t>
                    </m:r>
                    <m:r>
                      <a:rPr lang="en-US" sz="2400" i="1">
                        <a:latin typeface="Cambria Math"/>
                      </a:rPr>
                      <m:t>𝑣𝑠</m:t>
                    </m:r>
                    <m:r>
                      <a:rPr lang="en-US" sz="2400" i="1">
                        <a:latin typeface="Cambria Math"/>
                      </a:rPr>
                      <m:t>.   </m:t>
                    </m:r>
                  </m:oMath>
                </a14:m>
                <a:endParaRPr lang="en-US" sz="2400" i="1" dirty="0">
                  <a:latin typeface="Cambria Math"/>
                </a:endParaRPr>
              </a:p>
              <a:p>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b="0" i="1" smtClean="0">
                            <a:latin typeface="Cambria Math" panose="02040503050406030204" pitchFamily="18" charset="0"/>
                          </a:rPr>
                          <m:t>𝑎</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𝑎</m:t>
                        </m:r>
                      </m:sub>
                    </m:sSub>
                    <m:r>
                      <a:rPr lang="en-US" sz="2400" i="1">
                        <a:latin typeface="Cambria Math"/>
                        <a:ea typeface="Cambria Math"/>
                      </a:rPr>
                      <m:t>≠2.78</m:t>
                    </m:r>
                  </m:oMath>
                </a14:m>
                <a:endParaRPr lang="en-US" sz="2400" dirty="0">
                  <a:ea typeface="Cambria Math"/>
                </a:endParaRPr>
              </a:p>
              <a:p>
                <a:endParaRPr lang="en-US" sz="1600" dirty="0"/>
              </a:p>
              <a:p>
                <a:r>
                  <a:rPr lang="en-US" sz="2400" dirty="0"/>
                  <a:t>TS:	</a:t>
                </a:r>
                <a14:m>
                  <m:oMath xmlns:m="http://schemas.openxmlformats.org/officeDocument/2006/math">
                    <m:r>
                      <a:rPr lang="en-US" sz="2400" i="1">
                        <a:latin typeface="Cambria Math"/>
                      </a:rPr>
                      <m:t>𝑧</m:t>
                    </m:r>
                    <m:r>
                      <a:rPr lang="en-US" sz="2400" i="1">
                        <a:latin typeface="Cambria Math"/>
                      </a:rPr>
                      <m:t>=</m:t>
                    </m:r>
                    <m:f>
                      <m:fPr>
                        <m:ctrlPr>
                          <a:rPr lang="en-US" sz="2400" i="1">
                            <a:latin typeface="Cambria Math" panose="02040503050406030204" pitchFamily="18" charset="0"/>
                          </a:rPr>
                        </m:ctrlPr>
                      </m:fPr>
                      <m:num>
                        <m:acc>
                          <m:accPr>
                            <m:chr m:val="̅"/>
                            <m:ctrlPr>
                              <a:rPr lang="en-US" sz="2400" i="1">
                                <a:latin typeface="Cambria Math" panose="02040503050406030204" pitchFamily="18" charset="0"/>
                              </a:rPr>
                            </m:ctrlPr>
                          </m:accPr>
                          <m:e>
                            <m:r>
                              <a:rPr lang="en-US" sz="2400" i="1">
                                <a:latin typeface="Cambria Math"/>
                              </a:rPr>
                              <m:t>𝑦</m:t>
                            </m:r>
                          </m:e>
                        </m:acc>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0</m:t>
                            </m:r>
                          </m:sub>
                        </m:sSub>
                      </m:num>
                      <m:den>
                        <m:f>
                          <m:fPr>
                            <m:ctrlPr>
                              <a:rPr lang="en-US" sz="2400" i="1">
                                <a:latin typeface="Cambria Math" panose="02040503050406030204" pitchFamily="18" charset="0"/>
                              </a:rPr>
                            </m:ctrlPr>
                          </m:fPr>
                          <m:num>
                            <m:r>
                              <a:rPr lang="en-US" sz="2400" i="1">
                                <a:latin typeface="Cambria Math"/>
                              </a:rPr>
                              <m:t>𝜎</m:t>
                            </m:r>
                          </m:num>
                          <m:den>
                            <m:rad>
                              <m:radPr>
                                <m:degHide m:val="on"/>
                                <m:ctrlPr>
                                  <a:rPr lang="en-US" sz="2400" i="1">
                                    <a:latin typeface="Cambria Math" panose="02040503050406030204" pitchFamily="18" charset="0"/>
                                  </a:rPr>
                                </m:ctrlPr>
                              </m:radPr>
                              <m:deg/>
                              <m:e>
                                <m:r>
                                  <a:rPr lang="en-US" sz="2400" i="1">
                                    <a:latin typeface="Cambria Math"/>
                                  </a:rPr>
                                  <m:t>𝑛</m:t>
                                </m:r>
                              </m:e>
                            </m:rad>
                          </m:den>
                        </m:f>
                      </m:den>
                    </m:f>
                    <m:r>
                      <a:rPr lang="en-US" sz="2400">
                        <a:latin typeface="Cambria Math"/>
                      </a:rPr>
                      <m:t>=</m:t>
                    </m:r>
                    <m:f>
                      <m:fPr>
                        <m:ctrlPr>
                          <a:rPr lang="en-US" sz="2400" i="1">
                            <a:latin typeface="Cambria Math" panose="02040503050406030204" pitchFamily="18" charset="0"/>
                          </a:rPr>
                        </m:ctrlPr>
                      </m:fPr>
                      <m:num>
                        <m:r>
                          <a:rPr lang="en-US" sz="2400">
                            <a:latin typeface="Cambria Math"/>
                          </a:rPr>
                          <m:t>2.80−2.</m:t>
                        </m:r>
                        <m:r>
                          <a:rPr lang="en-US" sz="2400" i="1">
                            <a:latin typeface="Cambria Math"/>
                          </a:rPr>
                          <m:t>78</m:t>
                        </m:r>
                      </m:num>
                      <m:den>
                        <m:f>
                          <m:fPr>
                            <m:ctrlPr>
                              <a:rPr lang="en-US" sz="2400" i="1">
                                <a:latin typeface="Cambria Math" panose="02040503050406030204" pitchFamily="18" charset="0"/>
                              </a:rPr>
                            </m:ctrlPr>
                          </m:fPr>
                          <m:num>
                            <m:r>
                              <a:rPr lang="en-US" sz="2400">
                                <a:latin typeface="Cambria Math"/>
                              </a:rPr>
                              <m:t>0.10</m:t>
                            </m:r>
                          </m:num>
                          <m:den>
                            <m:rad>
                              <m:radPr>
                                <m:degHide m:val="on"/>
                                <m:ctrlPr>
                                  <a:rPr lang="en-US" sz="2400" i="1">
                                    <a:latin typeface="Cambria Math" panose="02040503050406030204" pitchFamily="18" charset="0"/>
                                  </a:rPr>
                                </m:ctrlPr>
                              </m:radPr>
                              <m:deg/>
                              <m:e>
                                <m:r>
                                  <a:rPr lang="en-US" sz="2400" i="1">
                                    <a:latin typeface="Cambria Math"/>
                                  </a:rPr>
                                  <m:t>25</m:t>
                                </m:r>
                              </m:e>
                            </m:rad>
                          </m:den>
                        </m:f>
                      </m:den>
                    </m:f>
                    <m:r>
                      <a:rPr lang="en-US" sz="2400">
                        <a:latin typeface="Cambria Math"/>
                      </a:rPr>
                      <m:t>=1.00</m:t>
                    </m:r>
                  </m:oMath>
                </a14:m>
                <a:endParaRPr lang="en-US" sz="2400" dirty="0"/>
              </a:p>
              <a:p>
                <a:endParaRPr lang="en-US" sz="1600" dirty="0"/>
              </a:p>
              <a:p>
                <a:r>
                  <a:rPr lang="en-US" sz="2400" dirty="0"/>
                  <a:t>Decision Rule: Reject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0</m:t>
                        </m:r>
                      </m:sub>
                    </m:sSub>
                  </m:oMath>
                </a14:m>
                <a:r>
                  <a:rPr lang="en-US" sz="2400" dirty="0"/>
                  <a:t> in favor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𝑎</m:t>
                        </m:r>
                      </m:sub>
                    </m:sSub>
                  </m:oMath>
                </a14:m>
                <a:r>
                  <a:rPr lang="en-US" sz="2400" dirty="0"/>
                  <a:t> if </a:t>
                </a:r>
                <a14:m>
                  <m:oMath xmlns:m="http://schemas.openxmlformats.org/officeDocument/2006/math">
                    <m:d>
                      <m:dPr>
                        <m:begChr m:val="|"/>
                        <m:endChr m:val="|"/>
                        <m:ctrlPr>
                          <a:rPr lang="en-US" sz="2400" i="1">
                            <a:latin typeface="Cambria Math" panose="02040503050406030204" pitchFamily="18" charset="0"/>
                          </a:rPr>
                        </m:ctrlPr>
                      </m:dPr>
                      <m:e>
                        <m:r>
                          <a:rPr lang="en-US" sz="2400" i="1">
                            <a:latin typeface="Cambria Math"/>
                          </a:rPr>
                          <m:t>𝑧</m:t>
                        </m:r>
                      </m:e>
                    </m:d>
                    <m:r>
                      <a:rPr lang="en-US" sz="2400" i="1">
                        <a:latin typeface="Cambria Math"/>
                      </a:rPr>
                      <m:t>&gt;</m:t>
                    </m:r>
                    <m:sSub>
                      <m:sSubPr>
                        <m:ctrlPr>
                          <a:rPr lang="en-US" sz="2400" i="1">
                            <a:latin typeface="Cambria Math" panose="02040503050406030204" pitchFamily="18" charset="0"/>
                          </a:rPr>
                        </m:ctrlPr>
                      </m:sSubPr>
                      <m:e>
                        <m:r>
                          <a:rPr lang="en-US" sz="2400" i="1">
                            <a:latin typeface="Cambria Math"/>
                          </a:rPr>
                          <m:t>𝑧</m:t>
                        </m:r>
                      </m:e>
                      <m:sub>
                        <m:r>
                          <a:rPr lang="en-US" sz="2400" i="1">
                            <a:latin typeface="Cambria Math"/>
                          </a:rPr>
                          <m:t>𝛼</m:t>
                        </m:r>
                        <m:r>
                          <a:rPr lang="en-US" sz="2400" i="1">
                            <a:latin typeface="Cambria Math"/>
                          </a:rPr>
                          <m:t>/2</m:t>
                        </m:r>
                      </m:sub>
                    </m:sSub>
                    <m:r>
                      <a:rPr lang="en-US" sz="2400" i="1">
                        <a:latin typeface="Cambria Math"/>
                      </a:rPr>
                      <m:t>=1.96</m:t>
                    </m:r>
                  </m:oMath>
                </a14:m>
                <a:endParaRPr lang="en-US" sz="2400" dirty="0"/>
              </a:p>
              <a:p>
                <a:endParaRPr lang="en-US" sz="1600" dirty="0"/>
              </a:p>
              <a:p>
                <a:r>
                  <a:rPr lang="en-US" sz="2400" dirty="0"/>
                  <a:t>Conclusion: Is </a:t>
                </a:r>
                <a14:m>
                  <m:oMath xmlns:m="http://schemas.openxmlformats.org/officeDocument/2006/math">
                    <m:d>
                      <m:dPr>
                        <m:begChr m:val="|"/>
                        <m:endChr m:val="|"/>
                        <m:ctrlPr>
                          <a:rPr lang="en-US" sz="2400" i="1">
                            <a:latin typeface="Cambria Math" panose="02040503050406030204" pitchFamily="18" charset="0"/>
                          </a:rPr>
                        </m:ctrlPr>
                      </m:dPr>
                      <m:e>
                        <m:r>
                          <a:rPr lang="en-US" sz="2400" i="1">
                            <a:latin typeface="Cambria Math"/>
                          </a:rPr>
                          <m:t>𝑧</m:t>
                        </m:r>
                      </m:e>
                    </m:d>
                    <m:r>
                      <a:rPr lang="en-US" sz="2400" i="1">
                        <a:latin typeface="Cambria Math"/>
                      </a:rPr>
                      <m:t>&gt;1.96?</m:t>
                    </m:r>
                  </m:oMath>
                </a14:m>
                <a:r>
                  <a:rPr lang="en-US" sz="2400" dirty="0"/>
                  <a:t> No. Fail to reject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0</m:t>
                        </m:r>
                      </m:sub>
                    </m:sSub>
                  </m:oMath>
                </a14:m>
                <a:r>
                  <a:rPr lang="en-US" sz="2400" dirty="0"/>
                  <a:t>. </a:t>
                </a:r>
                <a:br>
                  <a:rPr lang="en-US" sz="2400" dirty="0"/>
                </a:br>
                <a:r>
                  <a:rPr lang="en-US" sz="2400" dirty="0"/>
                  <a:t>We cannot conclude that milk price has changed.</a:t>
                </a: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914400"/>
                <a:ext cx="7772400" cy="4495800"/>
              </a:xfrm>
              <a:blipFill rotWithShape="0">
                <a:blip r:embed="rId2"/>
                <a:stretch>
                  <a:fillRect l="-1176" t="-949" r="-1412" b="-30488"/>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21</a:t>
            </a:fld>
            <a:endParaRPr lang="en-US"/>
          </a:p>
        </p:txBody>
      </p:sp>
    </p:spTree>
    <p:extLst>
      <p:ext uri="{BB962C8B-B14F-4D97-AF65-F5344CB8AC3E}">
        <p14:creationId xmlns:p14="http://schemas.microsoft.com/office/powerpoint/2010/main" val="87161555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62000"/>
          </a:xfrm>
        </p:spPr>
        <p:txBody>
          <a:bodyPr/>
          <a:lstStyle/>
          <a:p>
            <a:r>
              <a:rPr lang="en-US" dirty="0"/>
              <a:t>Another Example </a:t>
            </a:r>
            <a:r>
              <a:rPr lang="en-US" dirty="0" err="1"/>
              <a:t>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990600"/>
                <a:ext cx="7772400" cy="4495800"/>
              </a:xfrm>
            </p:spPr>
            <p:txBody>
              <a:bodyPr/>
              <a:lstStyle/>
              <a:p>
                <a:r>
                  <a:rPr lang="en-US" sz="2400" dirty="0"/>
                  <a:t>If  </a:t>
                </a:r>
                <a14:m>
                  <m:oMath xmlns:m="http://schemas.openxmlformats.org/officeDocument/2006/math">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𝑎</m:t>
                            </m:r>
                          </m:sub>
                        </m:sSub>
                        <m:r>
                          <a:rPr lang="en-US" sz="2400" i="1">
                            <a:latin typeface="Cambria Math"/>
                          </a:rPr>
                          <m:t>−2.78</m:t>
                        </m:r>
                      </m:e>
                    </m:d>
                    <m:r>
                      <a:rPr lang="en-US" sz="2400" i="1">
                        <a:latin typeface="Cambria Math"/>
                      </a:rPr>
                      <m:t>≥0.05</m:t>
                    </m:r>
                  </m:oMath>
                </a14:m>
                <a:r>
                  <a:rPr lang="en-US" sz="2400" dirty="0"/>
                  <a:t>, can we conclude that price has not changed significantly?</a:t>
                </a:r>
              </a:p>
              <a:p>
                <a:endParaRPr lang="en-US" sz="1600" dirty="0"/>
              </a:p>
              <a:p>
                <a:pPr marL="0" indent="0">
                  <a:buNone/>
                </a:pPr>
                <a14:m>
                  <m:oMathPara xmlns:m="http://schemas.openxmlformats.org/officeDocument/2006/math">
                    <m:oMathParaPr>
                      <m:jc m:val="centerGroup"/>
                    </m:oMathParaPr>
                    <m:oMath xmlns:m="http://schemas.openxmlformats.org/officeDocument/2006/math">
                      <m:r>
                        <a:rPr lang="en-US" sz="2400" i="1">
                          <a:latin typeface="Cambria Math"/>
                        </a:rPr>
                        <m:t>𝛽</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𝑎</m:t>
                              </m:r>
                            </m:sub>
                          </m:sSub>
                        </m:e>
                      </m:d>
                      <m:r>
                        <a:rPr lang="en-US" sz="2400" i="1">
                          <a:latin typeface="Cambria Math"/>
                        </a:rPr>
                        <m:t>=</m:t>
                      </m:r>
                      <m:r>
                        <a:rPr lang="en-US" sz="2400" i="1">
                          <a:latin typeface="Cambria Math"/>
                        </a:rPr>
                        <m:t>𝑃</m:t>
                      </m:r>
                      <m:r>
                        <a:rPr lang="en-US" sz="2400" i="1">
                          <a:latin typeface="Cambria Math"/>
                        </a:rPr>
                        <m:t>(</m:t>
                      </m:r>
                      <m:r>
                        <a:rPr lang="en-US" sz="2400" i="1">
                          <a:latin typeface="Cambria Math"/>
                        </a:rPr>
                        <m:t>𝑍</m:t>
                      </m:r>
                      <m:sSub>
                        <m:sSubPr>
                          <m:ctrlPr>
                            <a:rPr lang="en-US" sz="2400" i="1">
                              <a:latin typeface="Cambria Math" panose="02040503050406030204" pitchFamily="18" charset="0"/>
                            </a:rPr>
                          </m:ctrlPr>
                        </m:sSubPr>
                        <m:e>
                          <m:r>
                            <a:rPr lang="en-US" sz="2400" i="1">
                              <a:latin typeface="Cambria Math"/>
                            </a:rPr>
                            <m:t>≤</m:t>
                          </m:r>
                          <m:r>
                            <m:rPr>
                              <m:sty m:val="p"/>
                            </m:rPr>
                            <a:rPr lang="en-US" sz="2400">
                              <a:latin typeface="Cambria Math"/>
                            </a:rPr>
                            <m:t>z</m:t>
                          </m:r>
                        </m:e>
                        <m:sub>
                          <m:r>
                            <a:rPr lang="en-US" sz="2400" i="1">
                              <a:latin typeface="Cambria Math"/>
                            </a:rPr>
                            <m:t>𝛼</m:t>
                          </m:r>
                          <m:r>
                            <a:rPr lang="en-US" sz="2400" i="1">
                              <a:latin typeface="Cambria Math"/>
                            </a:rPr>
                            <m:t>/2</m:t>
                          </m:r>
                        </m:sub>
                      </m:sSub>
                      <m:r>
                        <a:rPr lang="en-US" sz="2400">
                          <a:latin typeface="Cambria Math"/>
                        </a:rPr>
                        <m:t>−</m:t>
                      </m:r>
                      <m:f>
                        <m:fPr>
                          <m:ctrlPr>
                            <a:rPr lang="en-US" sz="2400" i="1">
                              <a:latin typeface="Cambria Math" panose="02040503050406030204" pitchFamily="18" charset="0"/>
                            </a:rPr>
                          </m:ctrlPr>
                        </m:fPr>
                        <m:num>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0</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𝑎</m:t>
                                  </m:r>
                                </m:sub>
                              </m:sSub>
                            </m:e>
                          </m:d>
                        </m:num>
                        <m:den>
                          <m:f>
                            <m:fPr>
                              <m:ctrlPr>
                                <a:rPr lang="en-US" sz="2400" i="1">
                                  <a:latin typeface="Cambria Math" panose="02040503050406030204" pitchFamily="18" charset="0"/>
                                </a:rPr>
                              </m:ctrlPr>
                            </m:fPr>
                            <m:num>
                              <m:r>
                                <a:rPr lang="en-US" sz="2400" i="1">
                                  <a:latin typeface="Cambria Math"/>
                                </a:rPr>
                                <m:t>𝜎</m:t>
                              </m:r>
                            </m:num>
                            <m:den>
                              <m:rad>
                                <m:radPr>
                                  <m:degHide m:val="on"/>
                                  <m:ctrlPr>
                                    <a:rPr lang="en-US" sz="2400" i="1">
                                      <a:latin typeface="Cambria Math" panose="02040503050406030204" pitchFamily="18" charset="0"/>
                                    </a:rPr>
                                  </m:ctrlPr>
                                </m:radPr>
                                <m:deg/>
                                <m:e>
                                  <m:r>
                                    <a:rPr lang="en-US" sz="2400" i="1">
                                      <a:latin typeface="Cambria Math"/>
                                    </a:rPr>
                                    <m:t>𝑛</m:t>
                                  </m:r>
                                </m:e>
                              </m:rad>
                            </m:den>
                          </m:f>
                        </m:den>
                      </m:f>
                      <m:r>
                        <a:rPr lang="en-US" sz="2400" i="1">
                          <a:latin typeface="Cambria Math"/>
                        </a:rPr>
                        <m:t>)</m:t>
                      </m:r>
                    </m:oMath>
                  </m:oMathPara>
                </a14:m>
                <a:endParaRPr lang="en-US" sz="2400" dirty="0"/>
              </a:p>
              <a:p>
                <a:endParaRPr lang="en-US" sz="1600" dirty="0"/>
              </a:p>
              <a:p>
                <a14:m>
                  <m:oMath xmlns:m="http://schemas.openxmlformats.org/officeDocument/2006/math">
                    <m:r>
                      <a:rPr lang="en-US" sz="2400" i="1">
                        <a:latin typeface="Cambria Math"/>
                      </a:rPr>
                      <m:t>𝛽</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𝑎</m:t>
                            </m:r>
                          </m:sub>
                        </m:sSub>
                      </m:e>
                    </m:d>
                    <m:r>
                      <a:rPr lang="en-US" sz="2400" i="1">
                        <a:latin typeface="Cambria Math"/>
                      </a:rPr>
                      <m:t>=</m:t>
                    </m:r>
                    <m:r>
                      <a:rPr lang="en-US" sz="2400" i="1">
                        <a:latin typeface="Cambria Math"/>
                      </a:rPr>
                      <m:t>𝑃</m:t>
                    </m:r>
                    <m:d>
                      <m:dPr>
                        <m:ctrlPr>
                          <a:rPr lang="en-US" sz="2400" i="1">
                            <a:latin typeface="Cambria Math" panose="02040503050406030204" pitchFamily="18" charset="0"/>
                          </a:rPr>
                        </m:ctrlPr>
                      </m:dPr>
                      <m:e>
                        <m:r>
                          <a:rPr lang="en-US" sz="2400" i="1">
                            <a:latin typeface="Cambria Math"/>
                          </a:rPr>
                          <m:t>𝑍</m:t>
                        </m:r>
                        <m:r>
                          <a:rPr lang="en-US" sz="2400" i="1">
                            <a:latin typeface="Cambria Math"/>
                          </a:rPr>
                          <m:t>≤1.96−</m:t>
                        </m:r>
                        <m:f>
                          <m:fPr>
                            <m:ctrlPr>
                              <a:rPr lang="en-US" sz="2400" i="1">
                                <a:latin typeface="Cambria Math" panose="02040503050406030204" pitchFamily="18" charset="0"/>
                              </a:rPr>
                            </m:ctrlPr>
                          </m:fPr>
                          <m:num>
                            <m:r>
                              <a:rPr lang="en-US" sz="2400" i="1">
                                <a:latin typeface="Cambria Math"/>
                              </a:rPr>
                              <m:t>0.05</m:t>
                            </m:r>
                          </m:num>
                          <m:den>
                            <m:f>
                              <m:fPr>
                                <m:ctrlPr>
                                  <a:rPr lang="en-US" sz="2400" i="1">
                                    <a:latin typeface="Cambria Math" panose="02040503050406030204" pitchFamily="18" charset="0"/>
                                  </a:rPr>
                                </m:ctrlPr>
                              </m:fPr>
                              <m:num>
                                <m:r>
                                  <a:rPr lang="en-US" sz="2400" i="1">
                                    <a:latin typeface="Cambria Math"/>
                                  </a:rPr>
                                  <m:t>0.10</m:t>
                                </m:r>
                              </m:num>
                              <m:den>
                                <m:rad>
                                  <m:radPr>
                                    <m:degHide m:val="on"/>
                                    <m:ctrlPr>
                                      <a:rPr lang="en-US" sz="2400" i="1">
                                        <a:latin typeface="Cambria Math" panose="02040503050406030204" pitchFamily="18" charset="0"/>
                                      </a:rPr>
                                    </m:ctrlPr>
                                  </m:radPr>
                                  <m:deg/>
                                  <m:e>
                                    <m:r>
                                      <a:rPr lang="en-US" sz="2400" i="1">
                                        <a:latin typeface="Cambria Math"/>
                                      </a:rPr>
                                      <m:t>25</m:t>
                                    </m:r>
                                  </m:e>
                                </m:rad>
                              </m:den>
                            </m:f>
                          </m:den>
                        </m:f>
                      </m:e>
                    </m:d>
                    <m:r>
                      <a:rPr lang="en-US" sz="2400" i="1">
                        <a:latin typeface="Cambria Math"/>
                      </a:rPr>
                      <m:t>=</m:t>
                    </m:r>
                    <m:r>
                      <a:rPr lang="en-US" sz="2400" i="1">
                        <a:latin typeface="Cambria Math"/>
                      </a:rPr>
                      <m:t>𝑃</m:t>
                    </m:r>
                    <m:d>
                      <m:dPr>
                        <m:ctrlPr>
                          <a:rPr lang="en-US" sz="2400" i="1">
                            <a:latin typeface="Cambria Math" panose="02040503050406030204" pitchFamily="18" charset="0"/>
                          </a:rPr>
                        </m:ctrlPr>
                      </m:dPr>
                      <m:e>
                        <m:r>
                          <a:rPr lang="en-US" sz="2400" i="1">
                            <a:latin typeface="Cambria Math"/>
                          </a:rPr>
                          <m:t>𝑍</m:t>
                        </m:r>
                        <m:r>
                          <a:rPr lang="en-US" sz="2400" i="1">
                            <a:latin typeface="Cambria Math"/>
                          </a:rPr>
                          <m:t>≤−0.54</m:t>
                        </m:r>
                      </m:e>
                    </m:d>
                  </m:oMath>
                </a14:m>
                <a:endParaRPr lang="en-US" sz="2400" dirty="0"/>
              </a:p>
              <a:p>
                <a:pPr marL="0" indent="0">
                  <a:buNone/>
                </a:pPr>
                <a:r>
                  <a:rPr lang="en-US" sz="2400" dirty="0"/>
                  <a:t>                     </a:t>
                </a:r>
                <a14:m>
                  <m:oMath xmlns:m="http://schemas.openxmlformats.org/officeDocument/2006/math">
                    <m:r>
                      <a:rPr lang="en-US" sz="2400" i="1">
                        <a:latin typeface="Cambria Math"/>
                      </a:rPr>
                      <m:t>=0.2946</m:t>
                    </m:r>
                  </m:oMath>
                </a14:m>
                <a:endParaRPr lang="en-US" sz="2400" dirty="0"/>
              </a:p>
              <a:p>
                <a:endParaRPr lang="en-US" sz="1600" dirty="0"/>
              </a:p>
              <a:p>
                <a:r>
                  <a:rPr lang="en-US" sz="2400" dirty="0"/>
                  <a:t>Since this is a large error, we cannot conclude that the price is same as the price last week.</a:t>
                </a:r>
              </a:p>
              <a:p>
                <a:endParaRPr lang="en-US" sz="1600" dirty="0"/>
              </a:p>
              <a:p>
                <a:r>
                  <a:rPr lang="en-US" sz="2400" dirty="0"/>
                  <a:t>The problem here is that the sample size </a:t>
                </a:r>
                <a14:m>
                  <m:oMath xmlns:m="http://schemas.openxmlformats.org/officeDocument/2006/math">
                    <m:r>
                      <a:rPr lang="en-US" sz="2400" i="1" dirty="0" smtClean="0">
                        <a:latin typeface="Cambria Math" panose="02040503050406030204" pitchFamily="18" charset="0"/>
                      </a:rPr>
                      <m:t>𝑛</m:t>
                    </m:r>
                    <m:r>
                      <a:rPr lang="en-US" sz="2400" i="1" dirty="0" smtClean="0">
                        <a:latin typeface="Cambria Math" panose="02040503050406030204" pitchFamily="18" charset="0"/>
                      </a:rPr>
                      <m:t>=25</m:t>
                    </m:r>
                  </m:oMath>
                </a14:m>
                <a:r>
                  <a:rPr lang="en-US" sz="2400" dirty="0"/>
                  <a:t> is too small.</a:t>
                </a: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990600"/>
                <a:ext cx="7772400" cy="4495800"/>
              </a:xfrm>
              <a:blipFill rotWithShape="0">
                <a:blip r:embed="rId2"/>
                <a:stretch>
                  <a:fillRect l="-1098" t="-950" r="-941" b="-26730"/>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22</a:t>
            </a:fld>
            <a:endParaRPr lang="en-US"/>
          </a:p>
        </p:txBody>
      </p:sp>
    </p:spTree>
    <p:extLst>
      <p:ext uri="{BB962C8B-B14F-4D97-AF65-F5344CB8AC3E}">
        <p14:creationId xmlns:p14="http://schemas.microsoft.com/office/powerpoint/2010/main" val="2831646118"/>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 calcmode="lin" valueType="num">
                                      <p:cBhvr additive="base">
                                        <p:cTn id="1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62000"/>
          </a:xfrm>
        </p:spPr>
        <p:txBody>
          <a:bodyPr/>
          <a:lstStyle/>
          <a:p>
            <a:r>
              <a:rPr lang="en-US" dirty="0"/>
              <a:t>Power Analysis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990600"/>
                <a:ext cx="3962400" cy="4495800"/>
              </a:xfrm>
            </p:spPr>
            <p:txBody>
              <a:bodyPr/>
              <a:lstStyle/>
              <a:p>
                <a:r>
                  <a:rPr lang="en-US" sz="2000" dirty="0"/>
                  <a:t>Power analysis is a tool of statistics, usually researchers employ to make sure that there is enough sample size to make discovery if in fact there is a discovery. In a statistical term,</a:t>
                </a:r>
              </a:p>
              <a:p>
                <a:endParaRPr lang="en-US" sz="2000" dirty="0"/>
              </a:p>
              <a:p>
                <a14:m>
                  <m:oMath xmlns:m="http://schemas.openxmlformats.org/officeDocument/2006/math">
                    <m:r>
                      <m:rPr>
                        <m:nor/>
                      </m:rPr>
                      <a:rPr lang="en-US" sz="1800" i="0">
                        <a:latin typeface="Cambria Math"/>
                      </a:rPr>
                      <m:t>Power</m:t>
                    </m:r>
                    <m:r>
                      <a:rPr lang="en-US" sz="1800" i="1">
                        <a:latin typeface="Cambria Math"/>
                      </a:rPr>
                      <m:t>=</m:t>
                    </m:r>
                    <m:r>
                      <a:rPr lang="en-US" sz="1800" i="1">
                        <a:latin typeface="Cambria Math"/>
                      </a:rPr>
                      <m:t>𝑃</m:t>
                    </m:r>
                    <m:d>
                      <m:dPr>
                        <m:ctrlPr>
                          <a:rPr lang="en-US" sz="1800" i="1">
                            <a:latin typeface="Cambria Math" panose="02040503050406030204" pitchFamily="18" charset="0"/>
                          </a:rPr>
                        </m:ctrlPr>
                      </m:dPr>
                      <m:e>
                        <m:r>
                          <m:rPr>
                            <m:nor/>
                          </m:rPr>
                          <a:rPr lang="en-US" sz="1800" i="0">
                            <a:latin typeface="Cambria Math"/>
                          </a:rPr>
                          <m:t>correct</m:t>
                        </m:r>
                        <m:r>
                          <m:rPr>
                            <m:nor/>
                          </m:rPr>
                          <a:rPr lang="en-US" sz="1800" i="0">
                            <a:latin typeface="Cambria Math"/>
                          </a:rPr>
                          <m:t> </m:t>
                        </m:r>
                        <m:r>
                          <m:rPr>
                            <m:nor/>
                          </m:rPr>
                          <a:rPr lang="en-US" sz="1800" i="0">
                            <a:latin typeface="Cambria Math"/>
                          </a:rPr>
                          <m:t>Discovery</m:t>
                        </m:r>
                      </m:e>
                    </m:d>
                  </m:oMath>
                </a14:m>
                <a:endParaRPr lang="en-US" sz="1800" dirty="0"/>
              </a:p>
              <a:p>
                <a:pPr marL="0" indent="0">
                  <a:buNone/>
                </a:pPr>
                <a14:m>
                  <m:oMathPara xmlns:m="http://schemas.openxmlformats.org/officeDocument/2006/math">
                    <m:oMathParaPr>
                      <m:jc m:val="centerGroup"/>
                    </m:oMathParaPr>
                    <m:oMath xmlns:m="http://schemas.openxmlformats.org/officeDocument/2006/math">
                      <m:r>
                        <a:rPr lang="en-US" sz="2000" i="1">
                          <a:latin typeface="Cambria Math"/>
                        </a:rPr>
                        <m:t>=</m:t>
                      </m:r>
                      <m:r>
                        <a:rPr lang="en-US" sz="2000" i="1">
                          <a:latin typeface="Cambria Math"/>
                        </a:rPr>
                        <m:t>𝑃</m:t>
                      </m:r>
                      <m:r>
                        <a:rPr lang="en-US" sz="2000" i="1">
                          <a:latin typeface="Cambria Math"/>
                        </a:rPr>
                        <m:t>(</m:t>
                      </m:r>
                      <m:r>
                        <m:rPr>
                          <m:nor/>
                        </m:rPr>
                        <a:rPr lang="en-US" sz="2000" i="0">
                          <a:latin typeface="Cambria Math"/>
                        </a:rPr>
                        <m:t>Reject</m:t>
                      </m:r>
                      <m:r>
                        <a:rPr lang="en-US" sz="2000" i="1">
                          <a:latin typeface="Cambria Math"/>
                        </a:rPr>
                        <m:t> </m:t>
                      </m:r>
                      <m:sSub>
                        <m:sSubPr>
                          <m:ctrlPr>
                            <a:rPr lang="en-US" sz="2000" i="1">
                              <a:latin typeface="Cambria Math" panose="02040503050406030204" pitchFamily="18" charset="0"/>
                            </a:rPr>
                          </m:ctrlPr>
                        </m:sSubPr>
                        <m:e>
                          <m:r>
                            <a:rPr lang="en-US" sz="2000" i="1">
                              <a:latin typeface="Cambria Math"/>
                            </a:rPr>
                            <m:t>𝐻</m:t>
                          </m:r>
                        </m:e>
                        <m:sub>
                          <m:r>
                            <a:rPr lang="en-US" sz="2000" i="1">
                              <a:latin typeface="Cambria Math"/>
                            </a:rPr>
                            <m:t>0</m:t>
                          </m:r>
                        </m:sub>
                      </m:sSub>
                      <m:r>
                        <a:rPr lang="en-US" sz="2000" i="1">
                          <a:latin typeface="Cambria Math"/>
                        </a:rPr>
                        <m:t> </m:t>
                      </m:r>
                      <m:r>
                        <m:rPr>
                          <m:nor/>
                        </m:rPr>
                        <a:rPr lang="en-US" sz="2000" i="0">
                          <a:latin typeface="Cambria Math"/>
                        </a:rPr>
                        <m:t>if</m:t>
                      </m:r>
                      <m:r>
                        <a:rPr lang="en-US" sz="2000" i="1">
                          <a:latin typeface="Cambria Math"/>
                        </a:rPr>
                        <m:t> </m:t>
                      </m:r>
                      <m:sSub>
                        <m:sSubPr>
                          <m:ctrlPr>
                            <a:rPr lang="en-US" sz="2000" i="1">
                              <a:latin typeface="Cambria Math" panose="02040503050406030204" pitchFamily="18" charset="0"/>
                            </a:rPr>
                          </m:ctrlPr>
                        </m:sSubPr>
                        <m:e>
                          <m:r>
                            <a:rPr lang="en-US" sz="2000" i="1">
                              <a:latin typeface="Cambria Math"/>
                            </a:rPr>
                            <m:t>𝐻</m:t>
                          </m:r>
                        </m:e>
                        <m:sub>
                          <m:r>
                            <a:rPr lang="en-US" sz="2000" i="1">
                              <a:latin typeface="Cambria Math"/>
                            </a:rPr>
                            <m:t>𝑎</m:t>
                          </m:r>
                        </m:sub>
                      </m:sSub>
                      <m:r>
                        <a:rPr lang="en-US" sz="2000" i="1">
                          <a:latin typeface="Cambria Math"/>
                        </a:rPr>
                        <m:t> </m:t>
                      </m:r>
                      <m:r>
                        <m:rPr>
                          <m:nor/>
                        </m:rPr>
                        <a:rPr lang="en-US" sz="2000" i="0">
                          <a:latin typeface="Cambria Math"/>
                        </a:rPr>
                        <m:t>is</m:t>
                      </m:r>
                      <m:r>
                        <m:rPr>
                          <m:nor/>
                        </m:rPr>
                        <a:rPr lang="en-US" sz="2000" i="0">
                          <a:latin typeface="Cambria Math"/>
                        </a:rPr>
                        <m:t> </m:t>
                      </m:r>
                      <m:r>
                        <m:rPr>
                          <m:nor/>
                        </m:rPr>
                        <a:rPr lang="en-US" sz="2000" i="0">
                          <a:latin typeface="Cambria Math"/>
                        </a:rPr>
                        <m:t>True</m:t>
                      </m:r>
                      <m:r>
                        <a:rPr lang="en-US" sz="2000" i="1">
                          <a:latin typeface="Cambria Math"/>
                        </a:rPr>
                        <m:t>)</m:t>
                      </m:r>
                    </m:oMath>
                  </m:oMathPara>
                </a14:m>
                <a:endParaRPr lang="en-US" sz="2000" dirty="0"/>
              </a:p>
              <a:p>
                <a:endParaRPr lang="en-US" sz="2000" dirty="0"/>
              </a:p>
              <a:p>
                <a:r>
                  <a:rPr lang="en-US" sz="2000" dirty="0"/>
                  <a:t>You plan to conduct an </a:t>
                </a:r>
                <a:r>
                  <a:rPr lang="en-US" sz="2000" dirty="0" smtClean="0"/>
                  <a:t>expensive </a:t>
                </a:r>
                <a:r>
                  <a:rPr lang="en-US" sz="2000" dirty="0"/>
                  <a:t>study when you want to prove that a treatment is effective.</a:t>
                </a:r>
              </a:p>
              <a:p>
                <a:pPr lvl="1"/>
                <a14:m>
                  <m:oMath xmlns:m="http://schemas.openxmlformats.org/officeDocument/2006/math">
                    <m:sSub>
                      <m:sSubPr>
                        <m:ctrlPr>
                          <a:rPr lang="en-US" sz="1400" i="1">
                            <a:latin typeface="Cambria Math" panose="02040503050406030204" pitchFamily="18" charset="0"/>
                          </a:rPr>
                        </m:ctrlPr>
                      </m:sSubPr>
                      <m:e>
                        <m:r>
                          <a:rPr lang="en-US" sz="1400" i="1">
                            <a:latin typeface="Cambria Math"/>
                          </a:rPr>
                          <m:t>𝐻</m:t>
                        </m:r>
                      </m:e>
                      <m:sub>
                        <m:r>
                          <a:rPr lang="en-US" sz="1400" i="1">
                            <a:latin typeface="Cambria Math"/>
                          </a:rPr>
                          <m:t>0</m:t>
                        </m:r>
                      </m:sub>
                    </m:sSub>
                    <m:r>
                      <a:rPr lang="en-US" sz="1400" i="1">
                        <a:latin typeface="Cambria Math"/>
                      </a:rPr>
                      <m:t>:</m:t>
                    </m:r>
                  </m:oMath>
                </a14:m>
                <a:r>
                  <a:rPr lang="en-US" sz="1400" i="1" dirty="0">
                    <a:latin typeface="Cambria Math"/>
                  </a:rPr>
                  <a:t> </a:t>
                </a:r>
                <a14:m>
                  <m:oMath xmlns:m="http://schemas.openxmlformats.org/officeDocument/2006/math">
                    <m:r>
                      <m:rPr>
                        <m:nor/>
                      </m:rPr>
                      <a:rPr lang="en-US" sz="1400" i="0" dirty="0" smtClean="0">
                        <a:latin typeface="Cambria Math" panose="02040503050406030204" pitchFamily="18" charset="0"/>
                      </a:rPr>
                      <m:t>Treatment</m:t>
                    </m:r>
                    <m:r>
                      <m:rPr>
                        <m:nor/>
                      </m:rPr>
                      <a:rPr lang="en-US" sz="1400" i="0" dirty="0" smtClean="0">
                        <a:latin typeface="Cambria Math" panose="02040503050406030204" pitchFamily="18" charset="0"/>
                      </a:rPr>
                      <m:t> </m:t>
                    </m:r>
                    <m:r>
                      <m:rPr>
                        <m:nor/>
                      </m:rPr>
                      <a:rPr lang="en-US" sz="1400" i="0" dirty="0">
                        <a:latin typeface="Cambria Math" panose="02040503050406030204" pitchFamily="18" charset="0"/>
                      </a:rPr>
                      <m:t>is</m:t>
                    </m:r>
                    <m:r>
                      <m:rPr>
                        <m:nor/>
                      </m:rPr>
                      <a:rPr lang="en-US" sz="1400" i="0" dirty="0">
                        <a:latin typeface="Cambria Math" panose="02040503050406030204" pitchFamily="18" charset="0"/>
                      </a:rPr>
                      <m:t> </m:t>
                    </m:r>
                    <m:r>
                      <m:rPr>
                        <m:nor/>
                      </m:rPr>
                      <a:rPr lang="en-US" sz="1400" i="0" dirty="0">
                        <a:latin typeface="Cambria Math" panose="02040503050406030204" pitchFamily="18" charset="0"/>
                      </a:rPr>
                      <m:t>not</m:t>
                    </m:r>
                    <m:r>
                      <m:rPr>
                        <m:nor/>
                      </m:rPr>
                      <a:rPr lang="en-US" sz="1400" i="0" dirty="0">
                        <a:latin typeface="Cambria Math" panose="02040503050406030204" pitchFamily="18" charset="0"/>
                      </a:rPr>
                      <m:t> </m:t>
                    </m:r>
                    <m:r>
                      <m:rPr>
                        <m:nor/>
                      </m:rPr>
                      <a:rPr lang="en-US" sz="1400" i="0" dirty="0">
                        <a:latin typeface="Cambria Math" panose="02040503050406030204" pitchFamily="18" charset="0"/>
                      </a:rPr>
                      <m:t>effective</m:t>
                    </m:r>
                  </m:oMath>
                </a14:m>
                <a:endParaRPr lang="en-US" sz="1400" i="1" dirty="0">
                  <a:latin typeface="Cambria Math"/>
                </a:endParaRPr>
              </a:p>
              <a:p>
                <a:pPr lvl="1"/>
                <a14:m>
                  <m:oMath xmlns:m="http://schemas.openxmlformats.org/officeDocument/2006/math">
                    <m:sSub>
                      <m:sSubPr>
                        <m:ctrlPr>
                          <a:rPr lang="en-US" sz="1400" i="1">
                            <a:latin typeface="Cambria Math" panose="02040503050406030204" pitchFamily="18" charset="0"/>
                          </a:rPr>
                        </m:ctrlPr>
                      </m:sSubPr>
                      <m:e>
                        <m:r>
                          <a:rPr lang="en-US" sz="1400" i="1">
                            <a:latin typeface="Cambria Math"/>
                          </a:rPr>
                          <m:t>𝐻</m:t>
                        </m:r>
                      </m:e>
                      <m:sub>
                        <m:r>
                          <a:rPr lang="en-US" sz="1400" i="1">
                            <a:latin typeface="Cambria Math"/>
                          </a:rPr>
                          <m:t>𝑎</m:t>
                        </m:r>
                      </m:sub>
                    </m:sSub>
                    <m:r>
                      <a:rPr lang="en-US" sz="1400" i="1">
                        <a:latin typeface="Cambria Math"/>
                      </a:rPr>
                      <m:t>:</m:t>
                    </m:r>
                    <m:r>
                      <m:rPr>
                        <m:nor/>
                      </m:rPr>
                      <a:rPr lang="en-US" sz="1400" i="0">
                        <a:latin typeface="Cambria Math"/>
                      </a:rPr>
                      <m:t>Treatment</m:t>
                    </m:r>
                    <m:r>
                      <m:rPr>
                        <m:nor/>
                      </m:rPr>
                      <a:rPr lang="en-US" sz="1400" i="0">
                        <a:latin typeface="Cambria Math"/>
                      </a:rPr>
                      <m:t> </m:t>
                    </m:r>
                    <m:r>
                      <m:rPr>
                        <m:nor/>
                      </m:rPr>
                      <a:rPr lang="en-US" sz="1400" i="0">
                        <a:latin typeface="Cambria Math"/>
                      </a:rPr>
                      <m:t>is</m:t>
                    </m:r>
                    <m:r>
                      <m:rPr>
                        <m:nor/>
                      </m:rPr>
                      <a:rPr lang="en-US" sz="1400" i="0">
                        <a:latin typeface="Cambria Math"/>
                      </a:rPr>
                      <m:t> </m:t>
                    </m:r>
                    <m:r>
                      <m:rPr>
                        <m:nor/>
                      </m:rPr>
                      <a:rPr lang="en-US" sz="1400" i="0">
                        <a:latin typeface="Cambria Math"/>
                      </a:rPr>
                      <m:t>effective</m:t>
                    </m:r>
                  </m:oMath>
                </a14:m>
                <a:r>
                  <a:rPr lang="en-US" sz="1400" dirty="0"/>
                  <a:t> </a:t>
                </a:r>
                <a:r>
                  <a:rPr lang="en-US" sz="900" dirty="0"/>
                  <a:t>(Research Hypothesis)</a:t>
                </a:r>
              </a:p>
              <a:p>
                <a:pPr lvl="1"/>
                <a:endParaRPr lang="en-US" sz="900" dirty="0"/>
              </a:p>
              <a:p>
                <a:r>
                  <a:rPr lang="en-US" sz="2400" dirty="0">
                    <a:hlinkClick r:id="rId2"/>
                  </a:rPr>
                  <a:t>Power Analysis Applet</a:t>
                </a:r>
                <a:endParaRPr lang="en-US" sz="2400" dirty="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990600"/>
                <a:ext cx="3962400" cy="4495800"/>
              </a:xfrm>
              <a:blipFill>
                <a:blip r:embed="rId3"/>
                <a:stretch>
                  <a:fillRect l="-2154" t="-814" r="-1385" b="-22795"/>
                </a:stretch>
              </a:blipFill>
            </p:spPr>
            <p:txBody>
              <a:bodyPr/>
              <a:lstStyle/>
              <a:p>
                <a:r>
                  <a:rPr lang="en-US">
                    <a:noFill/>
                  </a:rPr>
                  <a:t> </a:t>
                </a:r>
              </a:p>
            </p:txBody>
          </p:sp>
        </mc:Fallback>
      </mc:AlternateContent>
      <p:pic>
        <p:nvPicPr>
          <p:cNvPr id="4" name="Picture 4"/>
          <p:cNvPicPr>
            <a:picLocks noChangeAspect="1" noChangeArrowheads="1"/>
          </p:cNvPicPr>
          <p:nvPr/>
        </p:nvPicPr>
        <p:blipFill>
          <a:blip r:embed="rId4"/>
          <a:srcRect/>
          <a:stretch>
            <a:fillRect/>
          </a:stretch>
        </p:blipFill>
        <p:spPr bwMode="auto">
          <a:xfrm>
            <a:off x="3962400" y="990600"/>
            <a:ext cx="5005387" cy="5662612"/>
          </a:xfrm>
          <a:prstGeom prst="rect">
            <a:avLst/>
          </a:prstGeom>
          <a:noFill/>
          <a:ln w="9525">
            <a:noFill/>
            <a:miter lim="800000"/>
            <a:headEnd/>
            <a:tailEnd/>
          </a:ln>
        </p:spPr>
      </p:pic>
      <p:sp>
        <p:nvSpPr>
          <p:cNvPr id="5" name="Slide Number Placeholder 4"/>
          <p:cNvSpPr>
            <a:spLocks noGrp="1"/>
          </p:cNvSpPr>
          <p:nvPr>
            <p:ph type="sldNum" sz="quarter" idx="4"/>
          </p:nvPr>
        </p:nvSpPr>
        <p:spPr/>
        <p:txBody>
          <a:bodyPr/>
          <a:lstStyle/>
          <a:p>
            <a:fld id="{A9A949EE-02F8-4E24-B346-EA33FC0EA551}" type="slidenum">
              <a:rPr lang="en-US" smtClean="0"/>
              <a:t>23</a:t>
            </a:fld>
            <a:endParaRPr lang="en-US"/>
          </a:p>
        </p:txBody>
      </p:sp>
    </p:spTree>
    <p:extLst>
      <p:ext uri="{BB962C8B-B14F-4D97-AF65-F5344CB8AC3E}">
        <p14:creationId xmlns:p14="http://schemas.microsoft.com/office/powerpoint/2010/main" val="3207217584"/>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62000"/>
          </a:xfrm>
        </p:spPr>
        <p:txBody>
          <a:bodyPr/>
          <a:lstStyle/>
          <a:p>
            <a:r>
              <a:rPr lang="en-US" dirty="0"/>
              <a:t>Power Analysis </a:t>
            </a:r>
            <a:r>
              <a:rPr lang="en-US" dirty="0" err="1"/>
              <a:t>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838200"/>
                <a:ext cx="7772400" cy="4495800"/>
              </a:xfrm>
            </p:spPr>
            <p:txBody>
              <a:bodyPr/>
              <a:lstStyle/>
              <a:p>
                <a:r>
                  <a:rPr lang="en-US" sz="2400" dirty="0"/>
                  <a:t>What will increase the Power?</a:t>
                </a:r>
              </a:p>
              <a:p>
                <a:pPr lvl="1"/>
                <a:r>
                  <a:rPr lang="en-US" dirty="0"/>
                  <a:t>Smaller </a:t>
                </a:r>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endParaRPr lang="en-US" dirty="0">
                  <a:ea typeface="Cambria Math" panose="02040503050406030204" pitchFamily="18" charset="0"/>
                </a:endParaRPr>
              </a:p>
              <a:p>
                <a:pPr lvl="1"/>
                <a:r>
                  <a:rPr lang="en-US" dirty="0"/>
                  <a:t>Further away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𝑎</m:t>
                        </m:r>
                      </m:sub>
                    </m:sSub>
                  </m:oMath>
                </a14:m>
                <a:r>
                  <a:rPr lang="en-US" dirty="0"/>
                  <a:t> from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0</m:t>
                        </m:r>
                      </m:sub>
                    </m:sSub>
                  </m:oMath>
                </a14:m>
                <a:endParaRPr lang="en-US" dirty="0"/>
              </a:p>
              <a:p>
                <a:pPr lvl="1"/>
                <a:r>
                  <a:rPr lang="en-US" dirty="0"/>
                  <a:t>Increasing </a:t>
                </a:r>
                <a:r>
                  <a:rPr lang="en-US" dirty="0">
                    <a:solidFill>
                      <a:srgbClr val="FF0000"/>
                    </a:solidFill>
                  </a:rPr>
                  <a:t>sample size </a:t>
                </a:r>
                <a14:m>
                  <m:oMath xmlns:m="http://schemas.openxmlformats.org/officeDocument/2006/math">
                    <m:r>
                      <a:rPr lang="en-US" i="1" dirty="0" smtClean="0">
                        <a:solidFill>
                          <a:srgbClr val="FF0000"/>
                        </a:solidFill>
                        <a:latin typeface="Cambria Math" panose="02040503050406030204" pitchFamily="18" charset="0"/>
                      </a:rPr>
                      <m:t>𝑛</m:t>
                    </m:r>
                  </m:oMath>
                </a14:m>
                <a:endParaRPr lang="en-US" dirty="0">
                  <a:solidFill>
                    <a:srgbClr val="FF0000"/>
                  </a:solidFill>
                </a:endParaRPr>
              </a:p>
              <a:p>
                <a:pPr lvl="1"/>
                <a:endParaRPr lang="en-US" dirty="0"/>
              </a:p>
              <a:p>
                <a:r>
                  <a:rPr lang="en-US" sz="2400" dirty="0"/>
                  <a:t>You want to have </a:t>
                </a:r>
                <a:r>
                  <a:rPr lang="en-US" sz="2400" dirty="0">
                    <a:solidFill>
                      <a:srgbClr val="FF0000"/>
                    </a:solidFill>
                  </a:rPr>
                  <a:t>sufficient sample </a:t>
                </a:r>
                <a:r>
                  <a:rPr lang="en-US" sz="2400" dirty="0"/>
                  <a:t>so that you can correctly discover that the treatment is effective.</a:t>
                </a:r>
              </a:p>
              <a:p>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     </m:t>
                        </m:r>
                        <m:r>
                          <a:rPr lang="en-US" sz="2400" i="1">
                            <a:latin typeface="Cambria Math"/>
                          </a:rPr>
                          <m:t>𝐻</m:t>
                        </m:r>
                      </m:e>
                      <m:sub>
                        <m:r>
                          <a:rPr lang="en-US" sz="2400" i="1">
                            <a:latin typeface="Cambria Math"/>
                          </a:rPr>
                          <m:t>0</m:t>
                        </m:r>
                      </m:sub>
                    </m:sSub>
                    <m:r>
                      <a:rPr lang="en-US" sz="2400" i="1">
                        <a:latin typeface="Cambria Math"/>
                      </a:rPr>
                      <m:t>:</m:t>
                    </m:r>
                    <m:r>
                      <a:rPr lang="en-US" sz="2400" i="1">
                        <a:latin typeface="Cambria Math"/>
                      </a:rPr>
                      <m:t>𝜇</m:t>
                    </m:r>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0</m:t>
                        </m:r>
                      </m:sub>
                    </m:sSub>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𝑎</m:t>
                        </m:r>
                      </m:sub>
                    </m:sSub>
                    <m:r>
                      <a:rPr lang="en-US" sz="2400" i="1">
                        <a:latin typeface="Cambria Math"/>
                      </a:rPr>
                      <m:t>:</m:t>
                    </m:r>
                    <m:r>
                      <a:rPr lang="en-US" sz="2400" i="1">
                        <a:latin typeface="Cambria Math"/>
                      </a:rPr>
                      <m:t>𝜇</m:t>
                    </m:r>
                    <m:r>
                      <a:rPr lang="en-US" sz="2400" i="1">
                        <a:latin typeface="Cambria Math"/>
                      </a:rPr>
                      <m:t>&gt;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0</m:t>
                        </m:r>
                      </m:sub>
                    </m:sSub>
                  </m:oMath>
                </a14:m>
                <a:endParaRPr lang="en-US" sz="2400" dirty="0"/>
              </a:p>
              <a:p>
                <a:pPr marL="0" indent="0">
                  <a:buNone/>
                </a:pPr>
                <a:r>
                  <a:rPr lang="en-US" sz="2400" dirty="0"/>
                  <a:t>				or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𝑎</m:t>
                        </m:r>
                      </m:sub>
                    </m:sSub>
                    <m:r>
                      <a:rPr lang="en-US" sz="2400" i="1">
                        <a:latin typeface="Cambria Math"/>
                      </a:rPr>
                      <m:t>:</m:t>
                    </m:r>
                    <m:r>
                      <a:rPr lang="en-US" sz="2400" i="1">
                        <a:latin typeface="Cambria Math"/>
                      </a:rPr>
                      <m:t>𝜇</m:t>
                    </m:r>
                    <m:r>
                      <a:rPr lang="en-US" sz="2400" i="1">
                        <a:latin typeface="Cambria Math"/>
                      </a:rPr>
                      <m:t>&lt;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0</m:t>
                        </m:r>
                      </m:sub>
                    </m:sSub>
                  </m:oMath>
                </a14:m>
                <a:endParaRPr lang="en-US" sz="2400" dirty="0"/>
              </a:p>
              <a:p>
                <a:pPr marL="0" indent="0">
                  <a:buNone/>
                </a:pPr>
                <a:r>
                  <a:rPr lang="en-US" sz="2400" dirty="0"/>
                  <a:t>				or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𝑎</m:t>
                        </m:r>
                      </m:sub>
                    </m:sSub>
                    <m:r>
                      <a:rPr lang="en-US" sz="2400" i="1">
                        <a:latin typeface="Cambria Math"/>
                      </a:rPr>
                      <m:t>:</m:t>
                    </m:r>
                    <m:r>
                      <a:rPr lang="en-US" sz="2400" i="1">
                        <a:latin typeface="Cambria Math"/>
                      </a:rPr>
                      <m:t>𝜇</m:t>
                    </m:r>
                    <m:r>
                      <a:rPr lang="en-US" sz="2400" i="1">
                        <a:latin typeface="Cambria Math"/>
                        <a:ea typeface="Cambria Math"/>
                      </a:rPr>
                      <m:t>≠</m:t>
                    </m:r>
                    <m:sSub>
                      <m:sSubPr>
                        <m:ctrlPr>
                          <a:rPr lang="en-US" sz="2400" i="1">
                            <a:latin typeface="Cambria Math" panose="02040503050406030204" pitchFamily="18" charset="0"/>
                            <a:ea typeface="Cambria Math"/>
                          </a:rPr>
                        </m:ctrlPr>
                      </m:sSubPr>
                      <m:e>
                        <m:r>
                          <a:rPr lang="en-US" sz="2400" i="1">
                            <a:latin typeface="Cambria Math"/>
                            <a:ea typeface="Cambria Math"/>
                          </a:rPr>
                          <m:t>𝜇</m:t>
                        </m:r>
                      </m:e>
                      <m:sub>
                        <m:r>
                          <a:rPr lang="en-US" sz="2400" i="1">
                            <a:latin typeface="Cambria Math"/>
                            <a:ea typeface="Cambria Math"/>
                          </a:rPr>
                          <m:t>0</m:t>
                        </m:r>
                      </m:sub>
                    </m:sSub>
                  </m:oMath>
                </a14:m>
                <a:endParaRPr lang="en-US" sz="2400" dirty="0">
                  <a:ea typeface="Cambria Math"/>
                </a:endParaRPr>
              </a:p>
              <a:p>
                <a:r>
                  <a:rPr lang="en-US" sz="2400" dirty="0"/>
                  <a:t>TS	</a:t>
                </a:r>
                <a14:m>
                  <m:oMath xmlns:m="http://schemas.openxmlformats.org/officeDocument/2006/math">
                    <m:r>
                      <a:rPr lang="en-US" sz="2400" i="1">
                        <a:latin typeface="Cambria Math"/>
                      </a:rPr>
                      <m:t>𝑧</m:t>
                    </m:r>
                    <m:r>
                      <a:rPr lang="en-US" sz="2400" i="1">
                        <a:latin typeface="Cambria Math"/>
                      </a:rPr>
                      <m:t>=</m:t>
                    </m:r>
                    <m:f>
                      <m:fPr>
                        <m:ctrlPr>
                          <a:rPr lang="en-US" sz="2400" i="1">
                            <a:latin typeface="Cambria Math" panose="02040503050406030204" pitchFamily="18" charset="0"/>
                          </a:rPr>
                        </m:ctrlPr>
                      </m:fPr>
                      <m:num>
                        <m:acc>
                          <m:accPr>
                            <m:chr m:val="̅"/>
                            <m:ctrlPr>
                              <a:rPr lang="en-US" sz="2400" i="1">
                                <a:latin typeface="Cambria Math" panose="02040503050406030204" pitchFamily="18" charset="0"/>
                              </a:rPr>
                            </m:ctrlPr>
                          </m:accPr>
                          <m:e>
                            <m:r>
                              <a:rPr lang="en-US" sz="2400" i="1">
                                <a:latin typeface="Cambria Math"/>
                              </a:rPr>
                              <m:t>𝑦</m:t>
                            </m:r>
                          </m:e>
                        </m:acc>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0</m:t>
                            </m:r>
                          </m:sub>
                        </m:sSub>
                      </m:num>
                      <m:den>
                        <m:f>
                          <m:fPr>
                            <m:ctrlPr>
                              <a:rPr lang="en-US" sz="2400" i="1">
                                <a:latin typeface="Cambria Math" panose="02040503050406030204" pitchFamily="18" charset="0"/>
                              </a:rPr>
                            </m:ctrlPr>
                          </m:fPr>
                          <m:num>
                            <m:r>
                              <a:rPr lang="en-US" sz="2400" i="1">
                                <a:latin typeface="Cambria Math"/>
                              </a:rPr>
                              <m:t>𝜎</m:t>
                            </m:r>
                          </m:num>
                          <m:den>
                            <m:rad>
                              <m:radPr>
                                <m:degHide m:val="on"/>
                                <m:ctrlPr>
                                  <a:rPr lang="en-US" sz="2400" i="1">
                                    <a:latin typeface="Cambria Math" panose="02040503050406030204" pitchFamily="18" charset="0"/>
                                  </a:rPr>
                                </m:ctrlPr>
                              </m:radPr>
                              <m:deg/>
                              <m:e>
                                <m:r>
                                  <a:rPr lang="en-US" sz="2400" i="1">
                                    <a:latin typeface="Cambria Math"/>
                                  </a:rPr>
                                  <m:t>𝑛</m:t>
                                </m:r>
                              </m:e>
                            </m:rad>
                          </m:den>
                        </m:f>
                      </m:den>
                    </m:f>
                  </m:oMath>
                </a14:m>
                <a:endParaRPr lang="en-US" sz="2400" dirty="0"/>
              </a:p>
              <a:p>
                <a:r>
                  <a:rPr lang="en-US" sz="2400" dirty="0"/>
                  <a:t>What is the sufficient sample size to correctly discover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𝑎</m:t>
                        </m:r>
                      </m:sub>
                    </m:sSub>
                  </m:oMath>
                </a14:m>
                <a:r>
                  <a:rPr lang="en-US" sz="2400" dirty="0"/>
                  <a:t> at a given </a:t>
                </a:r>
                <a14:m>
                  <m:oMath xmlns:m="http://schemas.openxmlformats.org/officeDocument/2006/math">
                    <m:r>
                      <a:rPr lang="en-US" sz="2400" i="1">
                        <a:latin typeface="Cambria Math"/>
                      </a:rPr>
                      <m:t>𝛼</m:t>
                    </m:r>
                  </m:oMath>
                </a14:m>
                <a:r>
                  <a:rPr lang="en-US" sz="2400" dirty="0"/>
                  <a:t> with power </a:t>
                </a:r>
                <a14:m>
                  <m:oMath xmlns:m="http://schemas.openxmlformats.org/officeDocument/2006/math">
                    <m:r>
                      <a:rPr lang="en-US" sz="2400" i="1">
                        <a:latin typeface="Cambria Math"/>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𝑎</m:t>
                            </m:r>
                          </m:sub>
                        </m:sSub>
                      </m:e>
                    </m:d>
                    <m:r>
                      <a:rPr lang="en-US" sz="2400" i="1">
                        <a:latin typeface="Cambria Math"/>
                      </a:rPr>
                      <m:t>.</m:t>
                    </m:r>
                  </m:oMath>
                </a14:m>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838200"/>
                <a:ext cx="7772400" cy="4495800"/>
              </a:xfrm>
              <a:blipFill rotWithShape="0">
                <a:blip r:embed="rId2"/>
                <a:stretch>
                  <a:fillRect l="-1098" t="-950" r="-706" b="-29172"/>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24</a:t>
            </a:fld>
            <a:endParaRPr lang="en-US"/>
          </a:p>
        </p:txBody>
      </p:sp>
    </p:spTree>
    <p:extLst>
      <p:ext uri="{BB962C8B-B14F-4D97-AF65-F5344CB8AC3E}">
        <p14:creationId xmlns:p14="http://schemas.microsoft.com/office/powerpoint/2010/main" val="2037222856"/>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62000"/>
          </a:xfrm>
        </p:spPr>
        <p:txBody>
          <a:bodyPr/>
          <a:lstStyle/>
          <a:p>
            <a:r>
              <a:rPr lang="en-US" dirty="0"/>
              <a:t>Power Analysis </a:t>
            </a:r>
            <a:r>
              <a:rPr lang="en-US" dirty="0" err="1"/>
              <a:t>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143000"/>
                <a:ext cx="7772400" cy="4495800"/>
              </a:xfrm>
            </p:spPr>
            <p:txBody>
              <a:bodyPr/>
              <a:lstStyle/>
              <a:p>
                <a:r>
                  <a:rPr lang="en-US" dirty="0"/>
                  <a:t>Formula for finding sample size:</a:t>
                </a:r>
              </a:p>
              <a:p>
                <a:r>
                  <a:rPr lang="en-US" dirty="0"/>
                  <a:t>One sided (one-tail) test: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𝐻</m:t>
                        </m:r>
                      </m:e>
                      <m:sub>
                        <m:r>
                          <a:rPr lang="en-US" sz="2200" i="1">
                            <a:latin typeface="Cambria Math"/>
                          </a:rPr>
                          <m:t>𝑎</m:t>
                        </m:r>
                      </m:sub>
                    </m:sSub>
                    <m:r>
                      <a:rPr lang="en-US" sz="2200" i="1">
                        <a:latin typeface="Cambria Math"/>
                      </a:rPr>
                      <m:t>:</m:t>
                    </m:r>
                    <m:r>
                      <a:rPr lang="en-US" sz="2200" i="1">
                        <a:latin typeface="Cambria Math"/>
                      </a:rPr>
                      <m:t>𝜇</m:t>
                    </m:r>
                    <m:r>
                      <a:rPr lang="en-US" sz="2200" i="1">
                        <a:latin typeface="Cambria Math"/>
                      </a:rPr>
                      <m:t>&lt;</m:t>
                    </m:r>
                    <m:sSub>
                      <m:sSubPr>
                        <m:ctrlPr>
                          <a:rPr lang="en-US" sz="2200" i="1">
                            <a:latin typeface="Cambria Math" panose="02040503050406030204" pitchFamily="18" charset="0"/>
                          </a:rPr>
                        </m:ctrlPr>
                      </m:sSubPr>
                      <m:e>
                        <m:r>
                          <a:rPr lang="en-US" sz="2200" i="1">
                            <a:latin typeface="Cambria Math"/>
                          </a:rPr>
                          <m:t>𝜇</m:t>
                        </m:r>
                      </m:e>
                      <m:sub>
                        <m:r>
                          <a:rPr lang="en-US" sz="2200" i="1">
                            <a:latin typeface="Cambria Math"/>
                          </a:rPr>
                          <m:t>0</m:t>
                        </m:r>
                      </m:sub>
                    </m:sSub>
                  </m:oMath>
                </a14:m>
                <a:r>
                  <a:rPr lang="en-US" dirty="0"/>
                  <a:t> or </a:t>
                </a:r>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𝐻</m:t>
                        </m:r>
                      </m:e>
                      <m:sub>
                        <m:r>
                          <a:rPr lang="en-US" sz="2200" i="1">
                            <a:latin typeface="Cambria Math"/>
                          </a:rPr>
                          <m:t>𝑎</m:t>
                        </m:r>
                      </m:sub>
                    </m:sSub>
                    <m:r>
                      <a:rPr lang="en-US" sz="2200" i="1">
                        <a:latin typeface="Cambria Math"/>
                      </a:rPr>
                      <m:t>:</m:t>
                    </m:r>
                    <m:r>
                      <a:rPr lang="en-US" sz="2200" i="1">
                        <a:latin typeface="Cambria Math"/>
                      </a:rPr>
                      <m:t>𝜇</m:t>
                    </m:r>
                    <m:r>
                      <a:rPr lang="en-US" sz="2200" i="1">
                        <a:latin typeface="Cambria Math"/>
                      </a:rPr>
                      <m:t>&gt;</m:t>
                    </m:r>
                    <m:sSub>
                      <m:sSubPr>
                        <m:ctrlPr>
                          <a:rPr lang="en-US" sz="2200" i="1">
                            <a:latin typeface="Cambria Math" panose="02040503050406030204" pitchFamily="18" charset="0"/>
                          </a:rPr>
                        </m:ctrlPr>
                      </m:sSubPr>
                      <m:e>
                        <m:r>
                          <a:rPr lang="en-US" sz="2200" i="1">
                            <a:latin typeface="Cambria Math"/>
                          </a:rPr>
                          <m:t>𝜇</m:t>
                        </m:r>
                      </m:e>
                      <m:sub>
                        <m:r>
                          <a:rPr lang="en-US" sz="2200" i="1">
                            <a:latin typeface="Cambria Math"/>
                          </a:rPr>
                          <m:t>0</m:t>
                        </m:r>
                      </m:sub>
                    </m:sSub>
                  </m:oMath>
                </a14:m>
                <a:r>
                  <a:rPr lang="en-US" dirty="0"/>
                  <a:t>)</a:t>
                </a:r>
              </a:p>
              <a:p>
                <a:pPr marL="0" indent="0">
                  <a:buNone/>
                </a:pPr>
                <a:r>
                  <a:rPr lang="en-US" sz="1800" i="1" dirty="0">
                    <a:latin typeface="Cambria Math"/>
                  </a:rPr>
                  <a:t/>
                </a:r>
                <a:br>
                  <a:rPr lang="en-US" sz="1800" i="1" dirty="0">
                    <a:latin typeface="Cambria Math"/>
                  </a:rPr>
                </a:br>
                <a14:m>
                  <m:oMathPara xmlns:m="http://schemas.openxmlformats.org/officeDocument/2006/math">
                    <m:oMathParaPr>
                      <m:jc m:val="centerGroup"/>
                    </m:oMathParaPr>
                    <m:oMath xmlns:m="http://schemas.openxmlformats.org/officeDocument/2006/math">
                      <m:r>
                        <a:rPr lang="en-US" sz="2800" i="1">
                          <a:latin typeface="Cambria Math"/>
                        </a:rPr>
                        <m:t>𝑛</m:t>
                      </m:r>
                      <m:r>
                        <a:rPr lang="en-US" sz="2800" i="1">
                          <a:latin typeface="Cambria Math"/>
                        </a:rPr>
                        <m:t>=</m:t>
                      </m:r>
                      <m:sSup>
                        <m:sSupPr>
                          <m:ctrlPr>
                            <a:rPr lang="en-US" sz="2800" i="1">
                              <a:latin typeface="Cambria Math" panose="02040503050406030204" pitchFamily="18" charset="0"/>
                            </a:rPr>
                          </m:ctrlPr>
                        </m:sSupPr>
                        <m:e>
                          <m:r>
                            <a:rPr lang="en-US" sz="2800" i="1">
                              <a:latin typeface="Cambria Math"/>
                            </a:rPr>
                            <m:t>𝜎</m:t>
                          </m:r>
                        </m:e>
                        <m:sup>
                          <m:r>
                            <a:rPr lang="en-US" sz="2800" i="1">
                              <a:latin typeface="Cambria Math"/>
                            </a:rPr>
                            <m:t>2</m:t>
                          </m:r>
                        </m:sup>
                      </m:sSup>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a:rPr>
                                        <m:t>𝑧</m:t>
                                      </m:r>
                                    </m:e>
                                    <m:sub>
                                      <m:r>
                                        <a:rPr lang="en-US" sz="2800" i="1">
                                          <a:latin typeface="Cambria Math"/>
                                        </a:rPr>
                                        <m:t>𝛼</m:t>
                                      </m:r>
                                    </m:sub>
                                  </m:sSub>
                                  <m:r>
                                    <a:rPr lang="en-US" sz="2800" i="1">
                                      <a:latin typeface="Cambria Math"/>
                                    </a:rPr>
                                    <m:t>+</m:t>
                                  </m:r>
                                  <m:sSub>
                                    <m:sSubPr>
                                      <m:ctrlPr>
                                        <a:rPr lang="en-US" sz="2800" i="1">
                                          <a:latin typeface="Cambria Math" panose="02040503050406030204" pitchFamily="18" charset="0"/>
                                        </a:rPr>
                                      </m:ctrlPr>
                                    </m:sSubPr>
                                    <m:e>
                                      <m:r>
                                        <m:rPr>
                                          <m:sty m:val="p"/>
                                        </m:rPr>
                                        <a:rPr lang="en-US" sz="2800" i="1">
                                          <a:latin typeface="Cambria Math"/>
                                        </a:rPr>
                                        <m:t>z</m:t>
                                      </m:r>
                                    </m:e>
                                    <m:sub>
                                      <m:r>
                                        <a:rPr lang="en-US" sz="2800" i="1">
                                          <a:latin typeface="Cambria Math"/>
                                        </a:rPr>
                                        <m:t>𝛽</m:t>
                                      </m:r>
                                    </m:sub>
                                  </m:sSub>
                                </m:e>
                              </m:d>
                            </m:e>
                            <m:sup>
                              <m:r>
                                <a:rPr lang="en-US" sz="2800" i="1">
                                  <a:latin typeface="Cambria Math"/>
                                </a:rPr>
                                <m:t>2</m:t>
                              </m:r>
                            </m:sup>
                          </m:sSup>
                        </m:num>
                        <m:den>
                          <m:sSup>
                            <m:sSupPr>
                              <m:ctrlPr>
                                <a:rPr lang="en-US" sz="2800" i="1">
                                  <a:latin typeface="Cambria Math" panose="02040503050406030204" pitchFamily="18" charset="0"/>
                                  <a:ea typeface="Cambria Math"/>
                                </a:rPr>
                              </m:ctrlPr>
                            </m:sSupPr>
                            <m:e>
                              <m:r>
                                <a:rPr lang="en-US" sz="2800" i="1">
                                  <a:latin typeface="Cambria Math"/>
                                  <a:ea typeface="Cambria Math"/>
                                </a:rPr>
                                <m:t>∆</m:t>
                              </m:r>
                            </m:e>
                            <m:sup>
                              <m:r>
                                <a:rPr lang="en-US" sz="2800" i="1">
                                  <a:latin typeface="Cambria Math"/>
                                  <a:ea typeface="Cambria Math"/>
                                </a:rPr>
                                <m:t>2</m:t>
                              </m:r>
                            </m:sup>
                          </m:sSup>
                        </m:den>
                      </m:f>
                    </m:oMath>
                  </m:oMathPara>
                </a14:m>
                <a:endParaRPr lang="en-US" sz="2800" dirty="0">
                  <a:ea typeface="Cambria Math"/>
                </a:endParaRPr>
              </a:p>
              <a:p>
                <a:pPr marL="0" indent="0">
                  <a:buNone/>
                </a:pPr>
                <a:endParaRPr lang="en-US" sz="1800" dirty="0">
                  <a:ea typeface="Cambria Math"/>
                </a:endParaRPr>
              </a:p>
              <a:p>
                <a:r>
                  <a:rPr lang="en-US" dirty="0"/>
                  <a:t>Two sided (two-tail) test: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𝐻</m:t>
                        </m:r>
                      </m:e>
                      <m:sub>
                        <m:r>
                          <a:rPr lang="en-US" sz="2800" i="1">
                            <a:latin typeface="Cambria Math"/>
                          </a:rPr>
                          <m:t>𝑎</m:t>
                        </m:r>
                      </m:sub>
                    </m:sSub>
                    <m:r>
                      <a:rPr lang="en-US" sz="2800" i="1">
                        <a:latin typeface="Cambria Math"/>
                      </a:rPr>
                      <m:t>:</m:t>
                    </m:r>
                    <m:r>
                      <a:rPr lang="en-US" sz="2800" i="1">
                        <a:latin typeface="Cambria Math"/>
                      </a:rPr>
                      <m:t>𝜇</m:t>
                    </m:r>
                    <m:r>
                      <a:rPr lang="en-US" sz="2800" i="1">
                        <a:latin typeface="Cambria Math"/>
                        <a:ea typeface="Cambria Math"/>
                      </a:rPr>
                      <m:t>≠</m:t>
                    </m:r>
                    <m:sSub>
                      <m:sSubPr>
                        <m:ctrlPr>
                          <a:rPr lang="en-US" sz="2800" i="1">
                            <a:latin typeface="Cambria Math" panose="02040503050406030204" pitchFamily="18" charset="0"/>
                            <a:ea typeface="Cambria Math"/>
                          </a:rPr>
                        </m:ctrlPr>
                      </m:sSubPr>
                      <m:e>
                        <m:r>
                          <a:rPr lang="en-US" sz="2800" i="1">
                            <a:latin typeface="Cambria Math"/>
                            <a:ea typeface="Cambria Math"/>
                          </a:rPr>
                          <m:t>𝜇</m:t>
                        </m:r>
                      </m:e>
                      <m:sub>
                        <m:r>
                          <a:rPr lang="en-US" sz="2800" i="1">
                            <a:latin typeface="Cambria Math"/>
                            <a:ea typeface="Cambria Math"/>
                          </a:rPr>
                          <m:t>0</m:t>
                        </m:r>
                      </m:sub>
                    </m:sSub>
                  </m:oMath>
                </a14:m>
                <a:r>
                  <a:rPr lang="en-US" dirty="0"/>
                  <a:t>)</a:t>
                </a:r>
              </a:p>
              <a:p>
                <a:endParaRPr lang="en-US" sz="1800" dirty="0"/>
              </a:p>
              <a:p>
                <a:pPr marL="0" indent="0">
                  <a:buNone/>
                </a:pPr>
                <a14:m>
                  <m:oMathPara xmlns:m="http://schemas.openxmlformats.org/officeDocument/2006/math">
                    <m:oMathParaPr>
                      <m:jc m:val="centerGroup"/>
                    </m:oMathParaPr>
                    <m:oMath xmlns:m="http://schemas.openxmlformats.org/officeDocument/2006/math">
                      <m:r>
                        <a:rPr lang="en-US" sz="2800" i="1">
                          <a:latin typeface="Cambria Math"/>
                        </a:rPr>
                        <m:t>𝑛</m:t>
                      </m:r>
                      <m:r>
                        <a:rPr lang="en-US" sz="2800" i="1">
                          <a:latin typeface="Cambria Math"/>
                        </a:rPr>
                        <m:t>=</m:t>
                      </m:r>
                      <m:sSup>
                        <m:sSupPr>
                          <m:ctrlPr>
                            <a:rPr lang="en-US" sz="2800" i="1">
                              <a:latin typeface="Cambria Math" panose="02040503050406030204" pitchFamily="18" charset="0"/>
                            </a:rPr>
                          </m:ctrlPr>
                        </m:sSupPr>
                        <m:e>
                          <m:r>
                            <a:rPr lang="en-US" sz="2800" i="1">
                              <a:latin typeface="Cambria Math"/>
                            </a:rPr>
                            <m:t>𝜎</m:t>
                          </m:r>
                        </m:e>
                        <m:sup>
                          <m:r>
                            <a:rPr lang="en-US" sz="2800" i="1">
                              <a:latin typeface="Cambria Math"/>
                            </a:rPr>
                            <m:t>2</m:t>
                          </m:r>
                        </m:sup>
                      </m:sSup>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a:rPr>
                                        <m:t>𝑧</m:t>
                                      </m:r>
                                    </m:e>
                                    <m:sub>
                                      <m:r>
                                        <a:rPr lang="en-US" sz="2800" i="1">
                                          <a:latin typeface="Cambria Math"/>
                                        </a:rPr>
                                        <m:t>𝛼</m:t>
                                      </m:r>
                                      <m:r>
                                        <a:rPr lang="en-US" sz="2800" i="1">
                                          <a:latin typeface="Cambria Math"/>
                                        </a:rPr>
                                        <m:t>/2</m:t>
                                      </m:r>
                                    </m:sub>
                                  </m:sSub>
                                  <m:r>
                                    <a:rPr lang="en-US" sz="2800" i="1">
                                      <a:latin typeface="Cambria Math"/>
                                    </a:rPr>
                                    <m:t>+</m:t>
                                  </m:r>
                                  <m:sSub>
                                    <m:sSubPr>
                                      <m:ctrlPr>
                                        <a:rPr lang="en-US" sz="2800" i="1">
                                          <a:latin typeface="Cambria Math" panose="02040503050406030204" pitchFamily="18" charset="0"/>
                                        </a:rPr>
                                      </m:ctrlPr>
                                    </m:sSubPr>
                                    <m:e>
                                      <m:r>
                                        <m:rPr>
                                          <m:sty m:val="p"/>
                                        </m:rPr>
                                        <a:rPr lang="en-US" sz="2800" i="1">
                                          <a:latin typeface="Cambria Math"/>
                                        </a:rPr>
                                        <m:t>z</m:t>
                                      </m:r>
                                    </m:e>
                                    <m:sub>
                                      <m:r>
                                        <a:rPr lang="en-US" sz="2800" i="1">
                                          <a:latin typeface="Cambria Math"/>
                                        </a:rPr>
                                        <m:t>𝛽</m:t>
                                      </m:r>
                                    </m:sub>
                                  </m:sSub>
                                </m:e>
                              </m:d>
                            </m:e>
                            <m:sup>
                              <m:r>
                                <a:rPr lang="en-US" sz="2800" i="1">
                                  <a:latin typeface="Cambria Math"/>
                                </a:rPr>
                                <m:t>2</m:t>
                              </m:r>
                            </m:sup>
                          </m:sSup>
                        </m:num>
                        <m:den>
                          <m:sSup>
                            <m:sSupPr>
                              <m:ctrlPr>
                                <a:rPr lang="en-US" sz="2800" i="1">
                                  <a:latin typeface="Cambria Math" panose="02040503050406030204" pitchFamily="18" charset="0"/>
                                  <a:ea typeface="Cambria Math"/>
                                </a:rPr>
                              </m:ctrlPr>
                            </m:sSupPr>
                            <m:e>
                              <m:r>
                                <a:rPr lang="en-US" sz="2800" i="1">
                                  <a:latin typeface="Cambria Math"/>
                                  <a:ea typeface="Cambria Math"/>
                                </a:rPr>
                                <m:t>∆</m:t>
                              </m:r>
                            </m:e>
                            <m:sup>
                              <m:r>
                                <a:rPr lang="en-US" sz="2800" i="1">
                                  <a:latin typeface="Cambria Math"/>
                                  <a:ea typeface="Cambria Math"/>
                                </a:rPr>
                                <m:t>2</m:t>
                              </m:r>
                            </m:sup>
                          </m:sSup>
                        </m:den>
                      </m:f>
                    </m:oMath>
                  </m:oMathPara>
                </a14:m>
                <a:endParaRPr lang="en-US" dirty="0"/>
              </a:p>
              <a:p>
                <a:r>
                  <a:rPr lang="en-US" dirty="0"/>
                  <a:t>where </a:t>
                </a:r>
              </a:p>
              <a:p>
                <a:pPr marL="0" indent="0" algn="ctr">
                  <a:buNone/>
                </a:pPr>
                <a14:m>
                  <m:oMath xmlns:m="http://schemas.openxmlformats.org/officeDocument/2006/math">
                    <m:r>
                      <a:rPr lang="en-US" sz="2800" i="1">
                        <a:latin typeface="Cambria Math"/>
                      </a:rPr>
                      <m:t>𝛽</m:t>
                    </m:r>
                    <m:r>
                      <a:rPr lang="en-US" sz="2800" i="1">
                        <a:latin typeface="Cambria Math"/>
                      </a:rPr>
                      <m:t>=1−</m:t>
                    </m:r>
                    <m:r>
                      <m:rPr>
                        <m:nor/>
                      </m:rPr>
                      <a:rPr lang="en-US" sz="2800" i="0">
                        <a:latin typeface="Cambria Math"/>
                      </a:rPr>
                      <m:t>Power</m:t>
                    </m:r>
                  </m:oMath>
                </a14:m>
                <a:r>
                  <a:rPr lang="en-US" sz="2800" dirty="0"/>
                  <a:t> 	and	</a:t>
                </a:r>
                <a14:m>
                  <m:oMath xmlns:m="http://schemas.openxmlformats.org/officeDocument/2006/math">
                    <m:r>
                      <a:rPr lang="en-US" sz="2800" i="1">
                        <a:latin typeface="Cambria Math"/>
                        <a:ea typeface="Cambria Math"/>
                      </a:rPr>
                      <m:t>∆=|</m:t>
                    </m:r>
                    <m:sSub>
                      <m:sSubPr>
                        <m:ctrlPr>
                          <a:rPr lang="en-US" sz="2800" i="1">
                            <a:latin typeface="Cambria Math" panose="02040503050406030204" pitchFamily="18" charset="0"/>
                            <a:ea typeface="Cambria Math"/>
                          </a:rPr>
                        </m:ctrlPr>
                      </m:sSubPr>
                      <m:e>
                        <m:r>
                          <a:rPr lang="en-US" sz="2800" i="1">
                            <a:latin typeface="Cambria Math"/>
                            <a:ea typeface="Cambria Math"/>
                          </a:rPr>
                          <m:t>𝜇</m:t>
                        </m:r>
                      </m:e>
                      <m:sub>
                        <m:r>
                          <a:rPr lang="en-US" sz="2800" i="1">
                            <a:latin typeface="Cambria Math"/>
                            <a:ea typeface="Cambria Math"/>
                          </a:rPr>
                          <m:t>𝑎</m:t>
                        </m:r>
                      </m:sub>
                    </m:sSub>
                    <m:r>
                      <a:rPr lang="en-US" sz="2800" i="1">
                        <a:latin typeface="Cambria Math"/>
                        <a:ea typeface="Cambria Math"/>
                      </a:rPr>
                      <m:t>−</m:t>
                    </m:r>
                    <m:sSub>
                      <m:sSubPr>
                        <m:ctrlPr>
                          <a:rPr lang="en-US" sz="2800" i="1">
                            <a:latin typeface="Cambria Math" panose="02040503050406030204" pitchFamily="18" charset="0"/>
                            <a:ea typeface="Cambria Math"/>
                          </a:rPr>
                        </m:ctrlPr>
                      </m:sSubPr>
                      <m:e>
                        <m:r>
                          <a:rPr lang="en-US" sz="2800" i="1">
                            <a:latin typeface="Cambria Math"/>
                            <a:ea typeface="Cambria Math"/>
                          </a:rPr>
                          <m:t>𝜇</m:t>
                        </m:r>
                      </m:e>
                      <m:sub>
                        <m:r>
                          <a:rPr lang="en-US" sz="2800" i="1">
                            <a:latin typeface="Cambria Math"/>
                            <a:ea typeface="Cambria Math"/>
                          </a:rPr>
                          <m:t>0</m:t>
                        </m:r>
                      </m:sub>
                    </m:sSub>
                    <m:r>
                      <a:rPr lang="en-US" sz="2800" i="1">
                        <a:latin typeface="Cambria Math"/>
                        <a:ea typeface="Cambria Math"/>
                      </a:rPr>
                      <m:t>|</m:t>
                    </m:r>
                  </m:oMath>
                </a14:m>
                <a:endParaRPr lang="en-US" sz="28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143000"/>
                <a:ext cx="7772400" cy="4495800"/>
              </a:xfrm>
              <a:blipFill rotWithShape="0">
                <a:blip r:embed="rId2"/>
                <a:stretch>
                  <a:fillRect l="-1255" t="-1221" b="-23745"/>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25</a:t>
            </a:fld>
            <a:endParaRPr lang="en-US"/>
          </a:p>
        </p:txBody>
      </p:sp>
    </p:spTree>
    <p:extLst>
      <p:ext uri="{BB962C8B-B14F-4D97-AF65-F5344CB8AC3E}">
        <p14:creationId xmlns:p14="http://schemas.microsoft.com/office/powerpoint/2010/main" val="2354319760"/>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62000"/>
          </a:xfrm>
        </p:spPr>
        <p:txBody>
          <a:bodyPr/>
          <a:lstStyle/>
          <a:p>
            <a:r>
              <a:rPr lang="en-US" dirty="0"/>
              <a:t>Book Example 5.11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990600"/>
                <a:ext cx="7772400" cy="4495800"/>
              </a:xfrm>
            </p:spPr>
            <p:txBody>
              <a:bodyPr/>
              <a:lstStyle/>
              <a:p>
                <a:r>
                  <a:rPr lang="en-US" dirty="0"/>
                  <a:t>A cereal company sell boxes of cereal with the labeled weight of </a:t>
                </a:r>
                <a14:m>
                  <m:oMath xmlns:m="http://schemas.openxmlformats.org/officeDocument/2006/math">
                    <m:r>
                      <a:rPr lang="en-US" i="1" dirty="0" smtClean="0">
                        <a:latin typeface="Cambria Math" panose="02040503050406030204" pitchFamily="18" charset="0"/>
                      </a:rPr>
                      <m:t>16 </m:t>
                    </m:r>
                  </m:oMath>
                </a14:m>
                <a:r>
                  <a:rPr lang="en-US" dirty="0"/>
                  <a:t>oz.</a:t>
                </a:r>
              </a:p>
              <a:p>
                <a:r>
                  <a:rPr lang="en-US" dirty="0"/>
                  <a:t>The production is based on the mean weight of </a:t>
                </a:r>
                <a14:m>
                  <m:oMath xmlns:m="http://schemas.openxmlformats.org/officeDocument/2006/math">
                    <m:r>
                      <a:rPr lang="en-US" i="1" dirty="0" smtClean="0">
                        <a:latin typeface="Cambria Math" panose="02040503050406030204" pitchFamily="18" charset="0"/>
                      </a:rPr>
                      <m:t>16.</m:t>
                    </m:r>
                    <m:r>
                      <a:rPr lang="en-US" b="0" i="1" dirty="0" smtClean="0">
                        <a:latin typeface="Cambria Math" panose="02040503050406030204" pitchFamily="18" charset="0"/>
                      </a:rPr>
                      <m:t>3</m:t>
                    </m:r>
                    <m:r>
                      <a:rPr lang="en-US" i="1" dirty="0" smtClean="0">
                        <a:latin typeface="Cambria Math" panose="02040503050406030204" pitchFamily="18" charset="0"/>
                      </a:rPr>
                      <m:t>7</m:t>
                    </m:r>
                  </m:oMath>
                </a14:m>
                <a:r>
                  <a:rPr lang="en-US" dirty="0"/>
                  <a:t> oz.</a:t>
                </a:r>
              </a:p>
              <a:p>
                <a:endParaRPr lang="en-US" dirty="0"/>
              </a:p>
              <a:p>
                <a:r>
                  <a:rPr lang="en-US" dirty="0"/>
                  <a:t>Why? </a:t>
                </a:r>
              </a:p>
              <a:p>
                <a:endParaRPr lang="en-US" dirty="0"/>
              </a:p>
              <a:p>
                <a:r>
                  <a:rPr lang="en-US" dirty="0"/>
                  <a:t>Answer: So that only </a:t>
                </a:r>
                <a:r>
                  <a:rPr lang="en-US" dirty="0">
                    <a:solidFill>
                      <a:srgbClr val="FF0000"/>
                    </a:solidFill>
                  </a:rPr>
                  <a:t>small portion</a:t>
                </a:r>
                <a:r>
                  <a:rPr lang="en-US" dirty="0"/>
                  <a:t> of boxes have weight less than </a:t>
                </a:r>
                <a14:m>
                  <m:oMath xmlns:m="http://schemas.openxmlformats.org/officeDocument/2006/math">
                    <m:r>
                      <a:rPr lang="en-US" i="1" dirty="0" smtClean="0">
                        <a:latin typeface="Cambria Math" panose="02040503050406030204" pitchFamily="18" charset="0"/>
                      </a:rPr>
                      <m:t>16 </m:t>
                    </m:r>
                  </m:oMath>
                </a14:m>
                <a:r>
                  <a:rPr lang="en-US" dirty="0"/>
                  <a:t>oz.</a:t>
                </a:r>
              </a:p>
              <a:p>
                <a:endParaRPr lang="en-US" dirty="0"/>
              </a:p>
              <a:p>
                <a:r>
                  <a:rPr lang="en-US" dirty="0"/>
                  <a:t>They suspect that due to some production defect the weight filled in the boxes have mean less than </a:t>
                </a:r>
                <a14:m>
                  <m:oMath xmlns:m="http://schemas.openxmlformats.org/officeDocument/2006/math">
                    <m:r>
                      <a:rPr lang="en-US" i="1" dirty="0" smtClean="0">
                        <a:latin typeface="Cambria Math" panose="02040503050406030204" pitchFamily="18" charset="0"/>
                      </a:rPr>
                      <m:t>16.</m:t>
                    </m:r>
                    <m:r>
                      <a:rPr lang="en-US" b="0" i="1" dirty="0" smtClean="0">
                        <a:latin typeface="Cambria Math" panose="02040503050406030204" pitchFamily="18" charset="0"/>
                      </a:rPr>
                      <m:t>3</m:t>
                    </m:r>
                    <m:r>
                      <a:rPr lang="en-US" i="1" dirty="0" smtClean="0">
                        <a:latin typeface="Cambria Math" panose="02040503050406030204" pitchFamily="18" charset="0"/>
                      </a:rPr>
                      <m:t>7</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990600"/>
                <a:ext cx="7772400" cy="4495800"/>
              </a:xfrm>
              <a:blipFill rotWithShape="0">
                <a:blip r:embed="rId2"/>
                <a:stretch>
                  <a:fillRect l="-1255" t="-1221" b="-14925"/>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26</a:t>
            </a:fld>
            <a:endParaRPr lang="en-US"/>
          </a:p>
        </p:txBody>
      </p:sp>
    </p:spTree>
    <p:extLst>
      <p:ext uri="{BB962C8B-B14F-4D97-AF65-F5344CB8AC3E}">
        <p14:creationId xmlns:p14="http://schemas.microsoft.com/office/powerpoint/2010/main" val="2234763141"/>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62000"/>
          </a:xfrm>
        </p:spPr>
        <p:txBody>
          <a:bodyPr/>
          <a:lstStyle/>
          <a:p>
            <a:r>
              <a:rPr lang="en-US" dirty="0"/>
              <a:t>Book Example 5.11 </a:t>
            </a:r>
            <a:r>
              <a:rPr lang="en-US" dirty="0" err="1"/>
              <a:t>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914400"/>
                <a:ext cx="7772400" cy="4495800"/>
              </a:xfrm>
            </p:spPr>
            <p:txBody>
              <a:bodyPr/>
              <a:lstStyle/>
              <a:p>
                <a:r>
                  <a:rPr lang="en-US" sz="2400" dirty="0"/>
                  <a:t>Test the Hypothesis</a:t>
                </a:r>
              </a:p>
              <a:p>
                <a:endParaRPr lang="en-US" sz="800" dirty="0"/>
              </a:p>
              <a:p>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0</m:t>
                        </m:r>
                      </m:sub>
                    </m:sSub>
                    <m:r>
                      <a:rPr lang="en-US" sz="2400" i="1">
                        <a:latin typeface="Cambria Math"/>
                      </a:rPr>
                      <m:t>:</m:t>
                    </m:r>
                    <m:r>
                      <a:rPr lang="en-US" sz="2400" i="1">
                        <a:latin typeface="Cambria Math"/>
                      </a:rPr>
                      <m:t>𝜇</m:t>
                    </m:r>
                    <m:r>
                      <a:rPr lang="en-US" sz="2400" i="1">
                        <a:latin typeface="Cambria Math"/>
                      </a:rPr>
                      <m:t>=16.37</m:t>
                    </m:r>
                  </m:oMath>
                </a14:m>
                <a:r>
                  <a:rPr lang="en-US" sz="2400" dirty="0"/>
                  <a:t> 	</a:t>
                </a:r>
                <a:r>
                  <a:rPr lang="en-US" sz="2400" dirty="0" err="1"/>
                  <a:t>vs</a:t>
                </a:r>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𝑎</m:t>
                        </m:r>
                      </m:sub>
                    </m:sSub>
                    <m:r>
                      <a:rPr lang="en-US" sz="2400" i="1">
                        <a:latin typeface="Cambria Math"/>
                      </a:rPr>
                      <m:t>:</m:t>
                    </m:r>
                    <m:r>
                      <a:rPr lang="en-US" sz="2400" i="1">
                        <a:latin typeface="Cambria Math"/>
                      </a:rPr>
                      <m:t>𝜇</m:t>
                    </m:r>
                    <m:r>
                      <a:rPr lang="en-US" sz="2400" i="1">
                        <a:latin typeface="Cambria Math"/>
                      </a:rPr>
                      <m:t>&lt;16.37</m:t>
                    </m:r>
                  </m:oMath>
                </a14:m>
                <a:endParaRPr lang="en-US" sz="2400" dirty="0"/>
              </a:p>
              <a:p>
                <a:endParaRPr lang="en-US" sz="800" dirty="0"/>
              </a:p>
              <a:p>
                <a:r>
                  <a:rPr lang="en-US" sz="2400" dirty="0"/>
                  <a:t>At </a:t>
                </a:r>
                <a14:m>
                  <m:oMath xmlns:m="http://schemas.openxmlformats.org/officeDocument/2006/math">
                    <m:r>
                      <a:rPr lang="en-US" sz="2400" i="1">
                        <a:latin typeface="Cambria Math"/>
                      </a:rPr>
                      <m:t>𝛼</m:t>
                    </m:r>
                    <m:r>
                      <a:rPr lang="en-US" sz="2400" i="1">
                        <a:latin typeface="Cambria Math"/>
                      </a:rPr>
                      <m:t>=0.05.</m:t>
                    </m:r>
                  </m:oMath>
                </a14:m>
                <a:r>
                  <a:rPr lang="en-US" sz="2400" dirty="0"/>
                  <a:t> 	Assume </a:t>
                </a:r>
                <a14:m>
                  <m:oMath xmlns:m="http://schemas.openxmlformats.org/officeDocument/2006/math">
                    <m:r>
                      <a:rPr lang="en-US" sz="2400" i="1">
                        <a:latin typeface="Cambria Math"/>
                      </a:rPr>
                      <m:t>𝜎</m:t>
                    </m:r>
                    <m:r>
                      <a:rPr lang="en-US" sz="2400" i="1">
                        <a:latin typeface="Cambria Math"/>
                      </a:rPr>
                      <m:t>=0.225</m:t>
                    </m:r>
                  </m:oMath>
                </a14:m>
                <a:r>
                  <a:rPr lang="en-US" sz="2400" dirty="0"/>
                  <a:t>.</a:t>
                </a:r>
              </a:p>
              <a:p>
                <a:endParaRPr lang="en-US" sz="2400" dirty="0"/>
              </a:p>
              <a:p>
                <a:r>
                  <a:rPr lang="en-US" sz="2400" dirty="0"/>
                  <a:t>How many boxes should be sampled in order to correctly discover that mean is less than </a:t>
                </a:r>
                <a14:m>
                  <m:oMath xmlns:m="http://schemas.openxmlformats.org/officeDocument/2006/math">
                    <m:r>
                      <a:rPr lang="en-US" sz="2400" i="1" dirty="0" smtClean="0">
                        <a:latin typeface="Cambria Math" panose="02040503050406030204" pitchFamily="18" charset="0"/>
                      </a:rPr>
                      <m:t>16.37</m:t>
                    </m:r>
                  </m:oMath>
                </a14:m>
                <a:r>
                  <a:rPr lang="en-US" sz="2400" dirty="0"/>
                  <a:t> with the power of </a:t>
                </a:r>
                <a14:m>
                  <m:oMath xmlns:m="http://schemas.openxmlformats.org/officeDocument/2006/math">
                    <m:r>
                      <a:rPr lang="en-US" sz="2400" i="1" dirty="0" smtClean="0">
                        <a:latin typeface="Cambria Math" panose="02040503050406030204" pitchFamily="18" charset="0"/>
                      </a:rPr>
                      <m:t>0.99</m:t>
                    </m:r>
                  </m:oMath>
                </a14:m>
                <a:r>
                  <a:rPr lang="en-US" sz="2400" dirty="0"/>
                  <a:t> if in fact the true mean is </a:t>
                </a:r>
                <a14:m>
                  <m:oMath xmlns:m="http://schemas.openxmlformats.org/officeDocument/2006/math">
                    <m:r>
                      <a:rPr lang="en-US" sz="2400" i="1">
                        <a:latin typeface="Cambria Math"/>
                      </a:rPr>
                      <m:t>𝜇</m:t>
                    </m:r>
                    <m:r>
                      <a:rPr lang="en-US" sz="2400" i="1">
                        <a:latin typeface="Cambria Math"/>
                      </a:rPr>
                      <m:t>≤16.27</m:t>
                    </m:r>
                    <m:r>
                      <a:rPr lang="en-US" sz="2400">
                        <a:latin typeface="Cambria Math"/>
                      </a:rPr>
                      <m:t>?</m:t>
                    </m:r>
                  </m:oMath>
                </a14:m>
                <a:endParaRPr lang="en-US" sz="2400" dirty="0"/>
              </a:p>
              <a:p>
                <a:r>
                  <a:rPr lang="en-US" sz="2400" dirty="0"/>
                  <a:t>Formula: </a:t>
                </a:r>
                <a14:m>
                  <m:oMath xmlns:m="http://schemas.openxmlformats.org/officeDocument/2006/math">
                    <m:r>
                      <a:rPr lang="en-US" sz="2400" i="1">
                        <a:latin typeface="Cambria Math"/>
                      </a:rPr>
                      <m:t>𝑛</m:t>
                    </m:r>
                    <m:r>
                      <a:rPr lang="en-US" sz="2400" i="1">
                        <a:latin typeface="Cambria Math"/>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a:rPr>
                              <m:t>𝜎</m:t>
                            </m:r>
                          </m:e>
                          <m:sup>
                            <m:r>
                              <a:rPr lang="en-US" sz="2400" i="1">
                                <a:latin typeface="Cambria Math"/>
                              </a:rPr>
                              <m:t>2</m:t>
                            </m:r>
                          </m:sup>
                        </m:sSup>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𝑧</m:t>
                                    </m:r>
                                  </m:e>
                                  <m:sub>
                                    <m:r>
                                      <a:rPr lang="en-US" sz="2400" i="1">
                                        <a:latin typeface="Cambria Math"/>
                                      </a:rPr>
                                      <m:t>𝛼</m:t>
                                    </m:r>
                                  </m:sub>
                                </m:sSub>
                                <m:r>
                                  <a:rPr lang="en-US" sz="2400" i="1">
                                    <a:latin typeface="Cambria Math"/>
                                  </a:rPr>
                                  <m:t>+</m:t>
                                </m:r>
                                <m:sSub>
                                  <m:sSubPr>
                                    <m:ctrlPr>
                                      <a:rPr lang="en-US" sz="2400" i="1">
                                        <a:latin typeface="Cambria Math" panose="02040503050406030204" pitchFamily="18" charset="0"/>
                                      </a:rPr>
                                    </m:ctrlPr>
                                  </m:sSubPr>
                                  <m:e>
                                    <m:r>
                                      <m:rPr>
                                        <m:sty m:val="p"/>
                                      </m:rPr>
                                      <a:rPr lang="en-US" sz="2400" i="1">
                                        <a:latin typeface="Cambria Math"/>
                                      </a:rPr>
                                      <m:t>z</m:t>
                                    </m:r>
                                  </m:e>
                                  <m:sub>
                                    <m:r>
                                      <a:rPr lang="en-US" sz="2400" i="1">
                                        <a:latin typeface="Cambria Math"/>
                                      </a:rPr>
                                      <m:t>𝛽</m:t>
                                    </m:r>
                                  </m:sub>
                                </m:sSub>
                              </m:e>
                            </m:d>
                          </m:e>
                          <m:sup>
                            <m:r>
                              <a:rPr lang="en-US" sz="2400" i="1">
                                <a:latin typeface="Cambria Math"/>
                              </a:rPr>
                              <m:t>2</m:t>
                            </m:r>
                          </m:sup>
                        </m:sSup>
                      </m:num>
                      <m:den>
                        <m:sSup>
                          <m:sSupPr>
                            <m:ctrlPr>
                              <a:rPr lang="en-US" sz="2400" i="1">
                                <a:latin typeface="Cambria Math" panose="02040503050406030204" pitchFamily="18" charset="0"/>
                                <a:ea typeface="Cambria Math"/>
                              </a:rPr>
                            </m:ctrlPr>
                          </m:sSupPr>
                          <m:e>
                            <m:r>
                              <a:rPr lang="en-US" sz="2400" i="1">
                                <a:latin typeface="Cambria Math"/>
                                <a:ea typeface="Cambria Math"/>
                              </a:rPr>
                              <m:t>∆</m:t>
                            </m:r>
                          </m:e>
                          <m:sup>
                            <m:r>
                              <a:rPr lang="en-US" sz="2400" i="1">
                                <a:latin typeface="Cambria Math"/>
                                <a:ea typeface="Cambria Math"/>
                              </a:rPr>
                              <m:t>2</m:t>
                            </m:r>
                          </m:sup>
                        </m:sSup>
                      </m:den>
                    </m:f>
                  </m:oMath>
                </a14:m>
                <a:endParaRPr lang="en-US" sz="2400" dirty="0"/>
              </a:p>
              <a:p>
                <a:endParaRPr lang="en-US" sz="800" dirty="0"/>
              </a:p>
              <a:p>
                <a14:m>
                  <m:oMath xmlns:m="http://schemas.openxmlformats.org/officeDocument/2006/math">
                    <m:r>
                      <a:rPr lang="en-US" sz="2400" i="1">
                        <a:latin typeface="Cambria Math"/>
                      </a:rPr>
                      <m:t>𝛽</m:t>
                    </m:r>
                    <m:r>
                      <a:rPr lang="en-US" sz="2400" i="1">
                        <a:latin typeface="Cambria Math"/>
                      </a:rPr>
                      <m:t>=1−</m:t>
                    </m:r>
                    <m:r>
                      <m:rPr>
                        <m:nor/>
                      </m:rPr>
                      <a:rPr lang="en-US" sz="2400" i="0">
                        <a:latin typeface="Cambria Math"/>
                      </a:rPr>
                      <m:t>Power</m:t>
                    </m:r>
                    <m:r>
                      <a:rPr lang="en-US" sz="2400" i="1">
                        <a:latin typeface="Cambria Math"/>
                      </a:rPr>
                      <m:t>=0.01. </m:t>
                    </m:r>
                  </m:oMath>
                </a14:m>
                <a:r>
                  <a:rPr lang="en-US" sz="2400" dirty="0"/>
                  <a:t> 	Thus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𝑧</m:t>
                        </m:r>
                      </m:e>
                      <m:sub>
                        <m:r>
                          <a:rPr lang="en-US" sz="2400" i="1">
                            <a:latin typeface="Cambria Math"/>
                          </a:rPr>
                          <m:t>𝛽</m:t>
                        </m:r>
                      </m:sub>
                    </m:sSub>
                    <m:r>
                      <a:rPr lang="en-US" sz="2400" i="1">
                        <a:latin typeface="Cambria Math"/>
                      </a:rPr>
                      <m:t>=2.33</m:t>
                    </m:r>
                    <m:r>
                      <a:rPr lang="en-US" sz="2400">
                        <a:latin typeface="Cambria Math"/>
                      </a:rPr>
                      <m:t>.</m:t>
                    </m:r>
                  </m:oMath>
                </a14:m>
                <a:r>
                  <a:rPr lang="en-US" sz="2400" dirty="0"/>
                  <a:t>  </a:t>
                </a:r>
              </a:p>
              <a:p>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a:rPr>
                          <m:t>𝑧</m:t>
                        </m:r>
                      </m:e>
                      <m:sub>
                        <m:r>
                          <a:rPr lang="en-US" sz="2400" i="1" dirty="0">
                            <a:latin typeface="Cambria Math"/>
                          </a:rPr>
                          <m:t>𝛼</m:t>
                        </m:r>
                      </m:sub>
                    </m:sSub>
                    <m:r>
                      <a:rPr lang="en-US" sz="2400" i="1" dirty="0">
                        <a:latin typeface="Cambria Math"/>
                      </a:rPr>
                      <m:t>=1.64</m:t>
                    </m:r>
                  </m:oMath>
                </a14:m>
                <a:r>
                  <a:rPr lang="en-US" sz="2400" dirty="0"/>
                  <a:t>. 		</a:t>
                </a:r>
                <a14:m>
                  <m:oMath xmlns:m="http://schemas.openxmlformats.org/officeDocument/2006/math">
                    <m:r>
                      <a:rPr lang="en-US" sz="2400" i="1">
                        <a:latin typeface="Cambria Math"/>
                        <a:ea typeface="Cambria Math"/>
                      </a:rPr>
                      <m:t>∆=</m:t>
                    </m:r>
                    <m:d>
                      <m:dPr>
                        <m:begChr m:val="|"/>
                        <m:endChr m:val="|"/>
                        <m:ctrlPr>
                          <a:rPr lang="en-US" sz="2400" i="1">
                            <a:latin typeface="Cambria Math" panose="02040503050406030204" pitchFamily="18" charset="0"/>
                            <a:ea typeface="Cambria Math"/>
                          </a:rPr>
                        </m:ctrlPr>
                      </m:dPr>
                      <m:e>
                        <m:r>
                          <a:rPr lang="en-US" sz="2400" i="1">
                            <a:latin typeface="Cambria Math"/>
                            <a:ea typeface="Cambria Math"/>
                          </a:rPr>
                          <m:t>16.27−16.37</m:t>
                        </m:r>
                      </m:e>
                    </m:d>
                    <m:r>
                      <a:rPr lang="en-US" sz="2400" i="1">
                        <a:latin typeface="Cambria Math"/>
                        <a:ea typeface="Cambria Math"/>
                      </a:rPr>
                      <m:t>=0.10</m:t>
                    </m:r>
                  </m:oMath>
                </a14:m>
                <a:endParaRPr lang="en-US" sz="2400" dirty="0"/>
              </a:p>
              <a:p>
                <a:r>
                  <a:rPr lang="en-US" sz="2400" dirty="0"/>
                  <a:t>Thus </a:t>
                </a:r>
                <a14:m>
                  <m:oMath xmlns:m="http://schemas.openxmlformats.org/officeDocument/2006/math">
                    <m:r>
                      <a:rPr lang="en-US" sz="2400" i="1">
                        <a:latin typeface="Cambria Math"/>
                      </a:rPr>
                      <m:t>𝑛</m:t>
                    </m:r>
                    <m:r>
                      <a:rPr lang="en-US" sz="2400" i="1">
                        <a:latin typeface="Cambria Math"/>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a:rPr>
                              <m:t>0.225</m:t>
                            </m:r>
                          </m:e>
                          <m:sup>
                            <m:r>
                              <a:rPr lang="en-US" sz="2400" i="1">
                                <a:latin typeface="Cambria Math"/>
                              </a:rPr>
                              <m:t>2</m:t>
                            </m:r>
                          </m:sup>
                        </m:sSup>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a:rPr>
                                  <m:t>1.64+2.33</m:t>
                                </m:r>
                              </m:e>
                            </m:d>
                          </m:e>
                          <m:sup>
                            <m:r>
                              <a:rPr lang="en-US" sz="2400" i="1">
                                <a:latin typeface="Cambria Math"/>
                              </a:rPr>
                              <m:t>2</m:t>
                            </m:r>
                          </m:sup>
                        </m:sSup>
                      </m:num>
                      <m:den>
                        <m:sSup>
                          <m:sSupPr>
                            <m:ctrlPr>
                              <a:rPr lang="en-US" sz="2400" i="1">
                                <a:latin typeface="Cambria Math" panose="02040503050406030204" pitchFamily="18" charset="0"/>
                              </a:rPr>
                            </m:ctrlPr>
                          </m:sSupPr>
                          <m:e>
                            <m:r>
                              <a:rPr lang="en-US" sz="2400" i="1">
                                <a:latin typeface="Cambria Math"/>
                              </a:rPr>
                              <m:t>0.10</m:t>
                            </m:r>
                          </m:e>
                          <m:sup>
                            <m:r>
                              <a:rPr lang="en-US" sz="2400" i="1">
                                <a:latin typeface="Cambria Math"/>
                              </a:rPr>
                              <m:t>2</m:t>
                            </m:r>
                          </m:sup>
                        </m:sSup>
                      </m:den>
                    </m:f>
                    <m:r>
                      <a:rPr lang="en-US" sz="2400" i="1">
                        <a:latin typeface="Cambria Math"/>
                      </a:rPr>
                      <m:t>=79.99.</m:t>
                    </m:r>
                  </m:oMath>
                </a14:m>
                <a:r>
                  <a:rPr lang="en-US" sz="2400" dirty="0"/>
                  <a:t>    </a:t>
                </a:r>
                <a14:m>
                  <m:oMath xmlns:m="http://schemas.openxmlformats.org/officeDocument/2006/math">
                    <m:r>
                      <a:rPr lang="en-US" sz="2400" i="1" dirty="0">
                        <a:latin typeface="Cambria Math"/>
                      </a:rPr>
                      <m:t>𝑛</m:t>
                    </m:r>
                    <m:r>
                      <a:rPr lang="en-US" sz="2400" i="1" dirty="0">
                        <a:latin typeface="Cambria Math"/>
                      </a:rPr>
                      <m:t>=80.</m:t>
                    </m:r>
                  </m:oMath>
                </a14:m>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914400"/>
                <a:ext cx="7772400" cy="4495800"/>
              </a:xfrm>
              <a:blipFill rotWithShape="0">
                <a:blip r:embed="rId2"/>
                <a:stretch>
                  <a:fillRect l="-1176" t="-949" r="-1490" b="-29675"/>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27</a:t>
            </a:fld>
            <a:endParaRPr lang="en-US"/>
          </a:p>
        </p:txBody>
      </p:sp>
    </p:spTree>
    <p:extLst>
      <p:ext uri="{BB962C8B-B14F-4D97-AF65-F5344CB8AC3E}">
        <p14:creationId xmlns:p14="http://schemas.microsoft.com/office/powerpoint/2010/main" val="3896852901"/>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 calcmode="lin" valueType="num">
                                      <p:cBhvr additive="base">
                                        <p:cTn id="1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 calcmode="lin" valueType="num">
                                      <p:cBhvr additive="base">
                                        <p:cTn id="2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p>
        </p:txBody>
      </p:sp>
      <p:sp>
        <p:nvSpPr>
          <p:cNvPr id="3" name="Content Placeholder 2"/>
          <p:cNvSpPr>
            <a:spLocks noGrp="1"/>
          </p:cNvSpPr>
          <p:nvPr>
            <p:ph idx="1"/>
          </p:nvPr>
        </p:nvSpPr>
        <p:spPr/>
        <p:txBody>
          <a:bodyPr/>
          <a:lstStyle/>
          <a:p>
            <a:r>
              <a:rPr lang="en-US" dirty="0"/>
              <a:t>Hypothesis testing is the most used statistical methodology of statistics. Whenever you collect data to test a hypothesis, you would most likely use this methodology. In application, this is how it works,</a:t>
            </a:r>
          </a:p>
          <a:p>
            <a:endParaRPr lang="en-US" dirty="0"/>
          </a:p>
          <a:p>
            <a:pPr lvl="1"/>
            <a:r>
              <a:rPr lang="en-US" dirty="0"/>
              <a:t>1. First build or assume a </a:t>
            </a:r>
            <a:r>
              <a:rPr lang="en-US" dirty="0">
                <a:solidFill>
                  <a:srgbClr val="FF0000"/>
                </a:solidFill>
              </a:rPr>
              <a:t>statistical model </a:t>
            </a:r>
            <a:r>
              <a:rPr lang="en-US" dirty="0"/>
              <a:t>for the data.</a:t>
            </a:r>
          </a:p>
          <a:p>
            <a:pPr lvl="1"/>
            <a:endParaRPr lang="en-US" dirty="0"/>
          </a:p>
          <a:p>
            <a:pPr lvl="1"/>
            <a:r>
              <a:rPr lang="en-US" dirty="0"/>
              <a:t>2. Write the hypothesis of interest in terms of the </a:t>
            </a:r>
            <a:r>
              <a:rPr lang="en-US" dirty="0">
                <a:solidFill>
                  <a:srgbClr val="FF0000"/>
                </a:solidFill>
              </a:rPr>
              <a:t>parameters</a:t>
            </a:r>
            <a:r>
              <a:rPr lang="en-US" dirty="0"/>
              <a:t> of the model.</a:t>
            </a:r>
          </a:p>
          <a:p>
            <a:pPr lvl="1"/>
            <a:endParaRPr lang="en-US" dirty="0"/>
          </a:p>
          <a:p>
            <a:pPr lvl="1"/>
            <a:r>
              <a:rPr lang="en-US" dirty="0"/>
              <a:t>3. Use a </a:t>
            </a:r>
            <a:r>
              <a:rPr lang="en-US" dirty="0">
                <a:solidFill>
                  <a:srgbClr val="FF0000"/>
                </a:solidFill>
              </a:rPr>
              <a:t>statistical decision rule </a:t>
            </a:r>
            <a:r>
              <a:rPr lang="en-US" dirty="0"/>
              <a:t>(that minimizes the rate of false discovery) to draw conclusion.</a:t>
            </a:r>
          </a:p>
          <a:p>
            <a:endParaRPr lang="en-US" dirty="0"/>
          </a:p>
        </p:txBody>
      </p:sp>
      <p:sp>
        <p:nvSpPr>
          <p:cNvPr id="4" name="Slide Number Placeholder 3"/>
          <p:cNvSpPr>
            <a:spLocks noGrp="1"/>
          </p:cNvSpPr>
          <p:nvPr>
            <p:ph type="sldNum" sz="quarter" idx="4"/>
          </p:nvPr>
        </p:nvSpPr>
        <p:spPr/>
        <p:txBody>
          <a:bodyPr/>
          <a:lstStyle/>
          <a:p>
            <a:fld id="{A9A949EE-02F8-4E24-B346-EA33FC0EA551}" type="slidenum">
              <a:rPr lang="en-US" smtClean="0"/>
              <a:t>3</a:t>
            </a:fld>
            <a:endParaRPr lang="en-US"/>
          </a:p>
        </p:txBody>
      </p:sp>
    </p:spTree>
    <p:extLst>
      <p:ext uri="{BB962C8B-B14F-4D97-AF65-F5344CB8AC3E}">
        <p14:creationId xmlns:p14="http://schemas.microsoft.com/office/powerpoint/2010/main" val="109140677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General Framework: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Elements of the hypothesis testing</a:t>
                </a:r>
              </a:p>
              <a:p>
                <a:endParaRPr lang="en-US" dirty="0"/>
              </a:p>
              <a:p>
                <a:pPr marL="514350" indent="-514350">
                  <a:buFont typeface="+mj-lt"/>
                  <a:buAutoNum type="arabicPeriod"/>
                </a:pPr>
                <a:r>
                  <a:rPr lang="en-US" dirty="0"/>
                  <a:t>Null Hypothesis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𝐻</m:t>
                        </m:r>
                      </m:e>
                      <m:sub>
                        <m:r>
                          <a:rPr lang="en-US" b="0" i="1" dirty="0" smtClean="0">
                            <a:latin typeface="Cambria Math" panose="02040503050406030204" pitchFamily="18" charset="0"/>
                          </a:rPr>
                          <m:t>0</m:t>
                        </m:r>
                      </m:sub>
                    </m:sSub>
                  </m:oMath>
                </a14:m>
                <a:r>
                  <a:rPr lang="en-US" dirty="0"/>
                  <a:t> (in terms of the parameters)</a:t>
                </a:r>
              </a:p>
              <a:p>
                <a:pPr marL="514350" indent="-514350">
                  <a:buFont typeface="+mj-lt"/>
                  <a:buAutoNum type="arabicPeriod"/>
                </a:pPr>
                <a:r>
                  <a:rPr lang="en-US" dirty="0"/>
                  <a:t>Alternative Hypothesis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𝐻</m:t>
                        </m:r>
                      </m:e>
                      <m:sub>
                        <m:r>
                          <a:rPr lang="en-US" b="0" i="1" dirty="0" smtClean="0">
                            <a:latin typeface="Cambria Math" panose="02040503050406030204" pitchFamily="18" charset="0"/>
                          </a:rPr>
                          <m:t>𝑎</m:t>
                        </m:r>
                      </m:sub>
                    </m:sSub>
                  </m:oMath>
                </a14:m>
                <a:endParaRPr lang="en-US" dirty="0"/>
              </a:p>
              <a:p>
                <a:pPr marL="914400" lvl="1" indent="-514350"/>
                <a:r>
                  <a:rPr lang="en-US" dirty="0"/>
                  <a:t>(This is actually the research hypothesis).</a:t>
                </a:r>
              </a:p>
              <a:p>
                <a:pPr marL="514350" indent="-514350">
                  <a:buFont typeface="+mj-lt"/>
                  <a:buAutoNum type="arabicPeriod"/>
                </a:pPr>
                <a:r>
                  <a:rPr lang="en-US" dirty="0"/>
                  <a:t>Test Statistics</a:t>
                </a:r>
              </a:p>
              <a:p>
                <a:pPr marL="514350" indent="-514350">
                  <a:buFont typeface="+mj-lt"/>
                  <a:buAutoNum type="arabicPeriod"/>
                </a:pPr>
                <a:r>
                  <a:rPr lang="en-US" dirty="0"/>
                  <a:t>Decision Rule (some call it “rejection region”)</a:t>
                </a:r>
              </a:p>
              <a:p>
                <a:pPr marL="514350" indent="-514350">
                  <a:buFont typeface="+mj-lt"/>
                  <a:buAutoNum type="arabicPeriod"/>
                </a:pPr>
                <a:r>
                  <a:rPr lang="en-US" dirty="0"/>
                  <a:t>Conclusion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55" t="-1221"/>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4</a:t>
            </a:fld>
            <a:endParaRPr lang="en-US"/>
          </a:p>
        </p:txBody>
      </p:sp>
    </p:spTree>
    <p:extLst>
      <p:ext uri="{BB962C8B-B14F-4D97-AF65-F5344CB8AC3E}">
        <p14:creationId xmlns:p14="http://schemas.microsoft.com/office/powerpoint/2010/main" val="1473540396"/>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62000"/>
          </a:xfrm>
        </p:spPr>
        <p:txBody>
          <a:bodyPr/>
          <a:lstStyle/>
          <a:p>
            <a:r>
              <a:rPr lang="en-US" dirty="0"/>
              <a:t>Example 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762000"/>
                <a:ext cx="7772400" cy="4495800"/>
              </a:xfrm>
            </p:spPr>
            <p:txBody>
              <a:bodyPr/>
              <a:lstStyle/>
              <a:p>
                <a:r>
                  <a:rPr lang="en-US" dirty="0"/>
                  <a:t> A person comes into court charged with a crime. A jury must decide whether the person is innocent (null hypothesis) or guilty (alternative hypothesis). Even though the person is charged with the crime, at the beginning of the trial (and until the jury declares otherwise) the accused is assumed to be innocent. Only if overwhelming evidence of the person's guilt can be shown is the jury expected to declare the person guilty--otherwise the person is considered innocent.</a:t>
                </a:r>
              </a:p>
              <a:p>
                <a:pPr lvl="1"/>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𝐻</m:t>
                        </m:r>
                      </m:e>
                      <m:sub>
                        <m:r>
                          <a:rPr lang="en-US" sz="2400" i="1" dirty="0">
                            <a:latin typeface="Cambria Math" panose="02040503050406030204" pitchFamily="18" charset="0"/>
                          </a:rPr>
                          <m:t>0</m:t>
                        </m:r>
                      </m:sub>
                    </m:sSub>
                  </m:oMath>
                </a14:m>
                <a:r>
                  <a:rPr lang="en-US" sz="2400" dirty="0"/>
                  <a:t>: The person is </a:t>
                </a:r>
                <a:r>
                  <a:rPr lang="en-US" sz="2400" dirty="0">
                    <a:solidFill>
                      <a:srgbClr val="FF0000"/>
                    </a:solidFill>
                  </a:rPr>
                  <a:t>innocent</a:t>
                </a:r>
              </a:p>
              <a:p>
                <a:pPr lvl="1"/>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𝐻</m:t>
                        </m:r>
                      </m:e>
                      <m:sub>
                        <m:r>
                          <a:rPr lang="en-US" sz="2400" i="1" dirty="0">
                            <a:latin typeface="Cambria Math" panose="02040503050406030204" pitchFamily="18" charset="0"/>
                          </a:rPr>
                          <m:t>𝑎</m:t>
                        </m:r>
                      </m:sub>
                    </m:sSub>
                  </m:oMath>
                </a14:m>
                <a:r>
                  <a:rPr lang="en-US" sz="2400" dirty="0"/>
                  <a:t>: The person is </a:t>
                </a:r>
                <a:r>
                  <a:rPr lang="en-US" sz="2400" dirty="0">
                    <a:solidFill>
                      <a:srgbClr val="FF0000"/>
                    </a:solidFill>
                  </a:rPr>
                  <a:t>guilty</a:t>
                </a:r>
              </a:p>
              <a:p>
                <a:pPr lvl="1"/>
                <a:r>
                  <a:rPr lang="en-US" sz="2400" dirty="0"/>
                  <a:t>Test Statistics: </a:t>
                </a:r>
                <a:r>
                  <a:rPr lang="en-US" sz="2400" dirty="0">
                    <a:solidFill>
                      <a:srgbClr val="FF0000"/>
                    </a:solidFill>
                  </a:rPr>
                  <a:t>Evidence</a:t>
                </a:r>
              </a:p>
              <a:p>
                <a:pPr lvl="1"/>
                <a:r>
                  <a:rPr lang="en-US" sz="2400" dirty="0"/>
                  <a:t>Decision Rule: </a:t>
                </a:r>
                <a:r>
                  <a:rPr lang="en-US" sz="2400" dirty="0">
                    <a:solidFill>
                      <a:srgbClr val="FF0000"/>
                    </a:solidFill>
                  </a:rPr>
                  <a:t>Jury's decision</a:t>
                </a:r>
              </a:p>
              <a:p>
                <a:pPr lvl="1"/>
                <a:r>
                  <a:rPr lang="en-US" sz="2400" dirty="0"/>
                  <a:t>Conclusion:</a:t>
                </a:r>
                <a:r>
                  <a:rPr lang="en-US" sz="2400" dirty="0">
                    <a:solidFill>
                      <a:srgbClr val="FF0000"/>
                    </a:solidFill>
                  </a:rPr>
                  <a:t> “guilty” </a:t>
                </a:r>
                <a:r>
                  <a:rPr lang="en-US" sz="2400" dirty="0"/>
                  <a:t>OR</a:t>
                </a:r>
                <a:r>
                  <a:rPr lang="en-US" sz="2400" dirty="0">
                    <a:solidFill>
                      <a:srgbClr val="FF0000"/>
                    </a:solidFill>
                  </a:rPr>
                  <a:t> “NOT enough evidence to convict”</a:t>
                </a:r>
              </a:p>
              <a:p>
                <a:pPr marL="0" indent="0">
                  <a:buNone/>
                </a:pPr>
                <a:endParaRPr lang="en-US" dirty="0">
                  <a:solidFill>
                    <a:srgbClr val="FF0000"/>
                  </a:solidFill>
                </a:endParaRPr>
              </a:p>
              <a:p>
                <a:endParaRPr lang="en-US" dirty="0">
                  <a:solidFill>
                    <a:schemeClr val="tx1"/>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762000"/>
                <a:ext cx="7772400" cy="4495800"/>
              </a:xfrm>
              <a:blipFill rotWithShape="0">
                <a:blip r:embed="rId3"/>
                <a:stretch>
                  <a:fillRect l="-1255" t="-1084" r="-2039" b="-33333"/>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5</a:t>
            </a:fld>
            <a:endParaRPr lang="en-US"/>
          </a:p>
        </p:txBody>
      </p:sp>
    </p:spTree>
    <p:extLst>
      <p:ext uri="{BB962C8B-B14F-4D97-AF65-F5344CB8AC3E}">
        <p14:creationId xmlns:p14="http://schemas.microsoft.com/office/powerpoint/2010/main" val="48471753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 new diet is developed for weight loss. </a:t>
                </a:r>
              </a:p>
              <a:p>
                <a:endParaRPr lang="en-US" dirty="0"/>
              </a:p>
              <a:p>
                <a:r>
                  <a:rPr lang="en-US" dirty="0"/>
                  <a:t>A simple research question: Does this diet work?</a:t>
                </a:r>
              </a:p>
              <a:p>
                <a:endParaRPr lang="en-US" dirty="0"/>
              </a:p>
              <a:p>
                <a:r>
                  <a:rPr lang="en-US" dirty="0"/>
                  <a:t>You conduct a clinical trial on </a:t>
                </a:r>
                <a14:m>
                  <m:oMath xmlns:m="http://schemas.openxmlformats.org/officeDocument/2006/math">
                    <m:r>
                      <a:rPr lang="en-US" i="1" dirty="0" smtClean="0">
                        <a:latin typeface="Cambria Math" panose="02040503050406030204" pitchFamily="18" charset="0"/>
                      </a:rPr>
                      <m:t>50 </m:t>
                    </m:r>
                  </m:oMath>
                </a14:m>
                <a:r>
                  <a:rPr lang="en-US" dirty="0"/>
                  <a:t>subjects with similar characteristics. Among them, a randomly selected </a:t>
                </a:r>
                <a14:m>
                  <m:oMath xmlns:m="http://schemas.openxmlformats.org/officeDocument/2006/math">
                    <m:r>
                      <a:rPr lang="en-US" i="1" dirty="0" smtClean="0">
                        <a:latin typeface="Cambria Math" panose="02040503050406030204" pitchFamily="18" charset="0"/>
                      </a:rPr>
                      <m:t>25 </m:t>
                    </m:r>
                  </m:oMath>
                </a14:m>
                <a:r>
                  <a:rPr lang="en-US" dirty="0"/>
                  <a:t>subjects went through the new diet for eight weeks and the other </a:t>
                </a:r>
                <a14:m>
                  <m:oMath xmlns:m="http://schemas.openxmlformats.org/officeDocument/2006/math">
                    <m:r>
                      <a:rPr lang="en-US" b="0" i="1" dirty="0" smtClean="0">
                        <a:latin typeface="Cambria Math" panose="02040503050406030204" pitchFamily="18" charset="0"/>
                      </a:rPr>
                      <m:t>25</m:t>
                    </m:r>
                  </m:oMath>
                </a14:m>
                <a:r>
                  <a:rPr lang="en-US" dirty="0"/>
                  <a:t> received Placebo for eight weeks. At the end of the trial, you determined how many of them lost weight.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55" t="-1221" r="-784" b="-814"/>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6</a:t>
            </a:fld>
            <a:endParaRPr lang="en-US"/>
          </a:p>
        </p:txBody>
      </p:sp>
    </p:spTree>
    <p:extLst>
      <p:ext uri="{BB962C8B-B14F-4D97-AF65-F5344CB8AC3E}">
        <p14:creationId xmlns:p14="http://schemas.microsoft.com/office/powerpoint/2010/main" val="1219038683"/>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a:t>Example 2 </a:t>
            </a:r>
            <a:r>
              <a:rPr lang="en-US" dirty="0" err="1"/>
              <a:t>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762000"/>
                <a:ext cx="7772400" cy="4495800"/>
              </a:xfrm>
            </p:spPr>
            <p:txBody>
              <a:bodyPr/>
              <a:lstStyle/>
              <a:p>
                <a:r>
                  <a:rPr lang="en-US" sz="2400" dirty="0"/>
                  <a:t>Data:</a:t>
                </a:r>
              </a:p>
              <a:p>
                <a:pPr marL="0" indent="0">
                  <a:buNone/>
                </a:pPr>
                <a:r>
                  <a:rPr lang="en-US" sz="2400" dirty="0"/>
                  <a:t>			Placebo		New Diet</a:t>
                </a:r>
              </a:p>
              <a:p>
                <a:pPr marL="0" indent="0">
                  <a:buNone/>
                </a:pPr>
                <a:r>
                  <a:rPr lang="en-US" sz="2400" dirty="0"/>
                  <a:t>			</a:t>
                </a:r>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𝑛</m:t>
                        </m:r>
                      </m:e>
                      <m:sub>
                        <m:r>
                          <a:rPr lang="en-US" sz="2400" b="0" i="1" dirty="0" smtClean="0">
                            <a:latin typeface="Cambria Math" panose="02040503050406030204" pitchFamily="18" charset="0"/>
                          </a:rPr>
                          <m:t>1</m:t>
                        </m:r>
                      </m:sub>
                    </m:sSub>
                    <m:r>
                      <a:rPr lang="en-US" sz="2400" i="1" dirty="0" smtClean="0">
                        <a:latin typeface="Cambria Math" panose="02040503050406030204" pitchFamily="18" charset="0"/>
                      </a:rPr>
                      <m:t>=25</m:t>
                    </m:r>
                  </m:oMath>
                </a14:m>
                <a:r>
                  <a:rPr lang="en-US" sz="2400" dirty="0"/>
                  <a:t>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𝑛</m:t>
                        </m:r>
                      </m:e>
                      <m:sub>
                        <m:r>
                          <a:rPr lang="en-US" sz="2400" b="0" i="1" dirty="0" smtClean="0">
                            <a:latin typeface="Cambria Math" panose="02040503050406030204" pitchFamily="18" charset="0"/>
                          </a:rPr>
                          <m:t>2</m:t>
                        </m:r>
                      </m:sub>
                    </m:sSub>
                    <m:r>
                      <a:rPr lang="en-US" sz="2400" i="1" dirty="0" smtClean="0">
                        <a:latin typeface="Cambria Math" panose="02040503050406030204" pitchFamily="18" charset="0"/>
                      </a:rPr>
                      <m:t>=25</m:t>
                    </m:r>
                  </m:oMath>
                </a14:m>
                <a:endParaRPr lang="en-US" sz="2400" dirty="0"/>
              </a:p>
              <a:p>
                <a:pPr marL="0" indent="0">
                  <a:buNone/>
                </a:pPr>
                <a:r>
                  <a:rPr lang="en-US" sz="1800" dirty="0"/>
                  <a:t>	Number of</a:t>
                </a:r>
                <a:br>
                  <a:rPr lang="en-US" sz="1800" dirty="0"/>
                </a:br>
                <a:r>
                  <a:rPr lang="en-US" sz="1800" dirty="0"/>
                  <a:t>	subjects who	</a:t>
                </a:r>
                <a14:m>
                  <m:oMath xmlns:m="http://schemas.openxmlformats.org/officeDocument/2006/math">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𝑥</m:t>
                        </m:r>
                      </m:e>
                      <m:sub>
                        <m:r>
                          <a:rPr lang="en-US" sz="2400" i="1" dirty="0">
                            <a:latin typeface="Cambria Math" panose="02040503050406030204" pitchFamily="18" charset="0"/>
                          </a:rPr>
                          <m:t>1</m:t>
                        </m:r>
                      </m:sub>
                    </m:sSub>
                    <m:r>
                      <a:rPr lang="en-US" sz="2400" i="1" dirty="0" smtClean="0">
                        <a:latin typeface="Cambria Math" panose="02040503050406030204" pitchFamily="18" charset="0"/>
                      </a:rPr>
                      <m:t>=4</m:t>
                    </m:r>
                  </m:oMath>
                </a14:m>
                <a:r>
                  <a:rPr lang="en-US" sz="2400" dirty="0"/>
                  <a:t>			</a:t>
                </a:r>
                <a14:m>
                  <m:oMath xmlns:m="http://schemas.openxmlformats.org/officeDocument/2006/math">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2</m:t>
                        </m:r>
                      </m:sub>
                    </m:sSub>
                    <m:r>
                      <a:rPr lang="en-US" sz="2400" i="1" dirty="0" smtClean="0">
                        <a:latin typeface="Cambria Math" panose="02040503050406030204" pitchFamily="18" charset="0"/>
                      </a:rPr>
                      <m:t>=</m:t>
                    </m:r>
                    <m:r>
                      <a:rPr lang="en-US" sz="2400" b="0" i="1" dirty="0" smtClean="0">
                        <a:latin typeface="Cambria Math" panose="02040503050406030204" pitchFamily="18" charset="0"/>
                      </a:rPr>
                      <m:t>6</m:t>
                    </m:r>
                  </m:oMath>
                </a14:m>
                <a:endParaRPr lang="en-US" sz="2400" dirty="0"/>
              </a:p>
              <a:p>
                <a:pPr marL="0" indent="0">
                  <a:buNone/>
                </a:pPr>
                <a:r>
                  <a:rPr lang="en-US" sz="1800" dirty="0"/>
                  <a:t>	lost weight</a:t>
                </a:r>
              </a:p>
              <a:p>
                <a:pPr marL="0" indent="0">
                  <a:buNone/>
                </a:pPr>
                <a:endParaRPr lang="en-US" sz="1600" dirty="0"/>
              </a:p>
              <a:p>
                <a:r>
                  <a:rPr lang="en-US" sz="2400" dirty="0"/>
                  <a:t>The probability distribution?</a:t>
                </a:r>
              </a:p>
              <a:p>
                <a:pPr marL="0" indent="0">
                  <a:buNone/>
                </a:pPr>
                <a:r>
                  <a:rPr lang="en-US" sz="36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𝑋</m:t>
                        </m:r>
                      </m:e>
                      <m:sub>
                        <m:r>
                          <a:rPr lang="en-US" sz="1800" i="1">
                            <a:latin typeface="Cambria Math"/>
                          </a:rPr>
                          <m:t>1</m:t>
                        </m:r>
                      </m:sub>
                    </m:sSub>
                    <m:r>
                      <a:rPr lang="en-US" sz="1800" i="1">
                        <a:latin typeface="Cambria Math"/>
                        <a:ea typeface="Cambria Math"/>
                      </a:rPr>
                      <m:t>~</m:t>
                    </m:r>
                    <m:r>
                      <m:rPr>
                        <m:nor/>
                      </m:rPr>
                      <a:rPr lang="en-US" sz="1800"/>
                      <m:t>Bin</m:t>
                    </m:r>
                    <m:r>
                      <m:rPr>
                        <m:nor/>
                      </m:rPr>
                      <a:rPr lang="en-US" sz="1800" b="0" i="0" smtClean="0"/>
                      <m:t>omial</m:t>
                    </m:r>
                    <m:r>
                      <a:rPr lang="en-US" sz="1800" i="1">
                        <a:latin typeface="Cambria Math"/>
                        <a:ea typeface="Cambria Math"/>
                      </a:rPr>
                      <m:t>(25, </m:t>
                    </m:r>
                    <m:sSub>
                      <m:sSubPr>
                        <m:ctrlPr>
                          <a:rPr lang="en-US" sz="1800" i="1">
                            <a:latin typeface="Cambria Math" panose="02040503050406030204" pitchFamily="18" charset="0"/>
                            <a:ea typeface="Cambria Math"/>
                          </a:rPr>
                        </m:ctrlPr>
                      </m:sSubPr>
                      <m:e>
                        <m:r>
                          <a:rPr lang="en-US" sz="1800" i="1">
                            <a:latin typeface="Cambria Math"/>
                            <a:ea typeface="Cambria Math"/>
                          </a:rPr>
                          <m:t>𝜋</m:t>
                        </m:r>
                      </m:e>
                      <m:sub>
                        <m:r>
                          <a:rPr lang="en-US" sz="1800" i="1">
                            <a:latin typeface="Cambria Math"/>
                            <a:ea typeface="Cambria Math"/>
                          </a:rPr>
                          <m:t>1</m:t>
                        </m:r>
                      </m:sub>
                    </m:sSub>
                    <m:r>
                      <a:rPr lang="en-US" sz="1800" i="1">
                        <a:latin typeface="Cambria Math"/>
                        <a:ea typeface="Cambria Math"/>
                      </a:rPr>
                      <m:t>)</m:t>
                    </m:r>
                  </m:oMath>
                </a14:m>
                <a:r>
                  <a:rPr lang="en-US" sz="20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𝑋</m:t>
                        </m:r>
                      </m:e>
                      <m:sub>
                        <m:r>
                          <a:rPr lang="en-US" sz="1800" i="1">
                            <a:latin typeface="Cambria Math"/>
                          </a:rPr>
                          <m:t>2</m:t>
                        </m:r>
                      </m:sub>
                    </m:sSub>
                    <m:r>
                      <a:rPr lang="en-US" sz="1800" i="1">
                        <a:latin typeface="Cambria Math"/>
                        <a:ea typeface="Cambria Math"/>
                      </a:rPr>
                      <m:t>~</m:t>
                    </m:r>
                    <m:r>
                      <m:rPr>
                        <m:nor/>
                      </m:rPr>
                      <a:rPr lang="en-US" sz="1800"/>
                      <m:t>Bin</m:t>
                    </m:r>
                    <m:r>
                      <m:rPr>
                        <m:nor/>
                      </m:rPr>
                      <a:rPr lang="en-US" sz="1800" b="0" i="0" smtClean="0"/>
                      <m:t>omial</m:t>
                    </m:r>
                    <m:r>
                      <a:rPr lang="en-US" sz="1800" i="1">
                        <a:latin typeface="Cambria Math"/>
                        <a:ea typeface="Cambria Math"/>
                      </a:rPr>
                      <m:t>(25, </m:t>
                    </m:r>
                    <m:sSub>
                      <m:sSubPr>
                        <m:ctrlPr>
                          <a:rPr lang="en-US" sz="1800" i="1">
                            <a:latin typeface="Cambria Math" panose="02040503050406030204" pitchFamily="18" charset="0"/>
                            <a:ea typeface="Cambria Math"/>
                          </a:rPr>
                        </m:ctrlPr>
                      </m:sSubPr>
                      <m:e>
                        <m:r>
                          <a:rPr lang="en-US" sz="1800" i="1">
                            <a:latin typeface="Cambria Math"/>
                            <a:ea typeface="Cambria Math"/>
                          </a:rPr>
                          <m:t>𝜋</m:t>
                        </m:r>
                      </m:e>
                      <m:sub>
                        <m:r>
                          <a:rPr lang="en-US" sz="1800" i="1">
                            <a:latin typeface="Cambria Math"/>
                            <a:ea typeface="Cambria Math"/>
                          </a:rPr>
                          <m:t>2</m:t>
                        </m:r>
                      </m:sub>
                    </m:sSub>
                    <m:r>
                      <a:rPr lang="en-US" sz="1800" i="1">
                        <a:latin typeface="Cambria Math"/>
                        <a:ea typeface="Cambria Math"/>
                      </a:rPr>
                      <m:t>)</m:t>
                    </m:r>
                  </m:oMath>
                </a14:m>
                <a:endParaRPr lang="en-US" sz="3600" dirty="0"/>
              </a:p>
              <a:p>
                <a:endParaRPr lang="en-US" sz="1600" dirty="0"/>
              </a:p>
              <a:p>
                <a:r>
                  <a:rPr lang="en-US" sz="2400" dirty="0"/>
                  <a:t> 	Null Hypothesis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0</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𝜋</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𝜋</m:t>
                        </m:r>
                      </m:e>
                      <m:sub>
                        <m:r>
                          <a:rPr lang="en-US" sz="2400" i="1">
                            <a:latin typeface="Cambria Math"/>
                          </a:rPr>
                          <m:t>2</m:t>
                        </m:r>
                      </m:sub>
                    </m:sSub>
                  </m:oMath>
                </a14:m>
                <a:endParaRPr lang="en-US" sz="2400" dirty="0"/>
              </a:p>
              <a:p>
                <a:pPr marL="0" indent="0">
                  <a:buNone/>
                </a:pPr>
                <a:r>
                  <a:rPr lang="en-US" sz="2400" dirty="0"/>
                  <a:t>	Alternative Hypothesis: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𝑎</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𝜋</m:t>
                        </m:r>
                      </m:e>
                      <m:sub>
                        <m:r>
                          <a:rPr lang="en-US" sz="2400" i="1">
                            <a:latin typeface="Cambria Math"/>
                          </a:rPr>
                          <m:t>1</m:t>
                        </m:r>
                      </m:sub>
                    </m:sSub>
                    <m:r>
                      <a:rPr lang="en-US" sz="2400" i="1">
                        <a:latin typeface="Cambria Math"/>
                      </a:rPr>
                      <m:t>&lt;</m:t>
                    </m:r>
                    <m:sSub>
                      <m:sSubPr>
                        <m:ctrlPr>
                          <a:rPr lang="en-US" sz="2400" i="1">
                            <a:latin typeface="Cambria Math" panose="02040503050406030204" pitchFamily="18" charset="0"/>
                          </a:rPr>
                        </m:ctrlPr>
                      </m:sSubPr>
                      <m:e>
                        <m:r>
                          <a:rPr lang="en-US" sz="2400" i="1">
                            <a:latin typeface="Cambria Math"/>
                          </a:rPr>
                          <m:t>𝜋</m:t>
                        </m:r>
                      </m:e>
                      <m:sub>
                        <m:r>
                          <a:rPr lang="en-US" sz="2400" i="1">
                            <a:latin typeface="Cambria Math"/>
                          </a:rPr>
                          <m:t>2</m:t>
                        </m:r>
                      </m:sub>
                    </m:sSub>
                  </m:oMath>
                </a14:m>
                <a:endParaRPr lang="en-US" sz="2400" dirty="0"/>
              </a:p>
              <a:p>
                <a:endParaRPr lang="en-US" sz="1600" dirty="0"/>
              </a:p>
              <a:p>
                <a:r>
                  <a:rPr lang="en-US" sz="2400" dirty="0"/>
                  <a:t>Test Statistics and Decision rule for this problem will be discussed later.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762000"/>
                <a:ext cx="7772400" cy="4495800"/>
              </a:xfrm>
              <a:blipFill rotWithShape="0">
                <a:blip r:embed="rId2"/>
                <a:stretch>
                  <a:fillRect l="-1098" t="-949" b="-36992"/>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7</a:t>
            </a:fld>
            <a:endParaRPr lang="en-US"/>
          </a:p>
        </p:txBody>
      </p:sp>
    </p:spTree>
    <p:extLst>
      <p:ext uri="{BB962C8B-B14F-4D97-AF65-F5344CB8AC3E}">
        <p14:creationId xmlns:p14="http://schemas.microsoft.com/office/powerpoint/2010/main" val="212991769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Effect transition="in" filter="fade">
                                      <p:cBhvr>
                                        <p:cTn id="15" dur="500"/>
                                        <p:tgtEl>
                                          <p:spTgt spid="3">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10" end="10"/>
                                            </p:txEl>
                                          </p:spTgt>
                                        </p:tgtEl>
                                        <p:attrNameLst>
                                          <p:attrName>style.visibility</p:attrName>
                                        </p:attrNameLst>
                                      </p:cBhvr>
                                      <p:to>
                                        <p:strVal val="visible"/>
                                      </p:to>
                                    </p:set>
                                    <p:animEffect transition="in" filter="fade">
                                      <p:cBhvr>
                                        <p:cTn id="18" dur="500"/>
                                        <p:tgtEl>
                                          <p:spTgt spid="3">
                                            <p:txEl>
                                              <p:pRg st="10" end="1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animEffect transition="in" filter="fade">
                                      <p:cBhvr>
                                        <p:cTn id="2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62000"/>
          </a:xfrm>
        </p:spPr>
        <p:txBody>
          <a:bodyPr/>
          <a:lstStyle/>
          <a:p>
            <a:r>
              <a:rPr lang="en-US" sz="2800" dirty="0"/>
              <a:t>Concepts of Hypothesis Testing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7772400" cy="4495800"/>
              </a:xfrm>
            </p:spPr>
            <p:txBody>
              <a:bodyPr/>
              <a:lstStyle/>
              <a:p>
                <a14:m>
                  <m:oMath xmlns:m="http://schemas.openxmlformats.org/officeDocument/2006/math">
                    <m:sSub>
                      <m:sSubPr>
                        <m:ctrlPr>
                          <a:rPr lang="en-US" sz="2400" i="1" dirty="0" smtClean="0">
                            <a:latin typeface="Cambria Math" panose="02040503050406030204" pitchFamily="18" charset="0"/>
                          </a:rPr>
                        </m:ctrlPr>
                      </m:sSubPr>
                      <m:e>
                        <m:r>
                          <a:rPr lang="en-US" sz="2400" i="1" dirty="0">
                            <a:latin typeface="Cambria Math" panose="02040503050406030204" pitchFamily="18" charset="0"/>
                          </a:rPr>
                          <m:t>𝐻</m:t>
                        </m:r>
                      </m:e>
                      <m:sub>
                        <m:r>
                          <a:rPr lang="en-US" sz="2400" i="1" dirty="0">
                            <a:latin typeface="Cambria Math" panose="02040503050406030204" pitchFamily="18" charset="0"/>
                          </a:rPr>
                          <m:t>0</m:t>
                        </m:r>
                      </m:sub>
                    </m:sSub>
                  </m:oMath>
                </a14:m>
                <a:r>
                  <a:rPr lang="en-US" sz="2400" dirty="0"/>
                  <a:t>: Null Hypothesis</a:t>
                </a:r>
                <a:br>
                  <a:rPr lang="en-US" sz="2400" dirty="0"/>
                </a:b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𝐻</m:t>
                        </m:r>
                      </m:e>
                      <m:sub>
                        <m:r>
                          <a:rPr lang="en-US" sz="2400" b="0" i="1" dirty="0" smtClean="0">
                            <a:latin typeface="Cambria Math" panose="02040503050406030204" pitchFamily="18" charset="0"/>
                          </a:rPr>
                          <m:t>𝑎</m:t>
                        </m:r>
                      </m:sub>
                    </m:sSub>
                  </m:oMath>
                </a14:m>
                <a:r>
                  <a:rPr lang="en-US" sz="2400" dirty="0"/>
                  <a:t>: Alternative Hypotheses  (Research Hypothesis)</a:t>
                </a:r>
              </a:p>
              <a:p>
                <a:r>
                  <a:rPr lang="en-US" sz="2400" dirty="0"/>
                  <a:t>Based on the evidence from the data, </a:t>
                </a:r>
                <a:br>
                  <a:rPr lang="en-US" sz="2400" dirty="0"/>
                </a:br>
                <a:r>
                  <a:rPr lang="en-US" sz="2400" dirty="0"/>
                  <a:t>either we reject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𝐻</m:t>
                        </m:r>
                      </m:e>
                      <m:sub>
                        <m:r>
                          <a:rPr lang="en-US" sz="2400" i="1" dirty="0">
                            <a:latin typeface="Cambria Math" panose="02040503050406030204" pitchFamily="18" charset="0"/>
                          </a:rPr>
                          <m:t>0</m:t>
                        </m:r>
                      </m:sub>
                    </m:sSub>
                  </m:oMath>
                </a14:m>
                <a:r>
                  <a:rPr lang="en-US" sz="2400" dirty="0"/>
                  <a:t> in favor of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𝐻</m:t>
                        </m:r>
                      </m:e>
                      <m:sub>
                        <m:r>
                          <a:rPr lang="en-US" sz="2400" b="0" i="1" dirty="0" smtClean="0">
                            <a:latin typeface="Cambria Math" panose="02040503050406030204" pitchFamily="18" charset="0"/>
                          </a:rPr>
                          <m:t>𝑎</m:t>
                        </m:r>
                      </m:sub>
                    </m:sSub>
                  </m:oMath>
                </a14:m>
                <a:r>
                  <a:rPr lang="en-US" sz="2400" dirty="0"/>
                  <a:t> or we accept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𝐻</m:t>
                        </m:r>
                      </m:e>
                      <m:sub>
                        <m:r>
                          <a:rPr lang="en-US" sz="2400" i="1" dirty="0">
                            <a:latin typeface="Cambria Math" panose="02040503050406030204" pitchFamily="18" charset="0"/>
                          </a:rPr>
                          <m:t>0</m:t>
                        </m:r>
                      </m:sub>
                    </m:sSub>
                  </m:oMath>
                </a14:m>
                <a:r>
                  <a:rPr lang="en-US" sz="2400" dirty="0"/>
                  <a:t>.</a:t>
                </a:r>
              </a:p>
              <a:p>
                <a:endParaRPr lang="en-US" sz="2400" dirty="0"/>
              </a:p>
              <a:p>
                <a:endParaRPr lang="en-US" sz="2400" dirty="0"/>
              </a:p>
              <a:p>
                <a:endParaRPr lang="en-US" sz="2400" dirty="0"/>
              </a:p>
              <a:p>
                <a:endParaRPr lang="en-US" sz="1200" dirty="0"/>
              </a:p>
              <a:p>
                <a:r>
                  <a:rPr lang="en-US" dirty="0"/>
                  <a:t>Back to Example 1:</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7772400" cy="4495800"/>
              </a:xfrm>
              <a:blipFill rotWithShape="0">
                <a:blip r:embed="rId2"/>
                <a:stretch>
                  <a:fillRect l="-1255" t="-949"/>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502398" y="2694296"/>
            <a:ext cx="6139204" cy="1572904"/>
          </a:xfrm>
          <a:prstGeom prst="rect">
            <a:avLst/>
          </a:prstGeom>
        </p:spPr>
      </p:pic>
      <p:sp>
        <p:nvSpPr>
          <p:cNvPr id="6" name="Rectangle 1"/>
          <p:cNvSpPr>
            <a:spLocks noChangeArrowheads="1"/>
          </p:cNvSpPr>
          <p:nvPr/>
        </p:nvSpPr>
        <p:spPr bwMode="auto">
          <a:xfrm>
            <a:off x="693068" y="4872335"/>
            <a:ext cx="913673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anose="020B0604020202020204" pitchFamily="34" charset="0"/>
              </a:rPr>
              <a:t/>
            </a:r>
            <a:br>
              <a:rPr kumimoji="0" lang="en-US" sz="1800" b="0" i="0" u="none" strike="noStrike" cap="none" normalizeH="0" baseline="0">
                <a:ln>
                  <a:noFill/>
                </a:ln>
                <a:solidFill>
                  <a:schemeClr val="tx1"/>
                </a:solidFill>
                <a:effectLst/>
                <a:latin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4"/>
          <a:stretch>
            <a:fillRect/>
          </a:stretch>
        </p:blipFill>
        <p:spPr>
          <a:xfrm>
            <a:off x="1502398" y="4733366"/>
            <a:ext cx="6139204" cy="2048434"/>
          </a:xfrm>
          <a:prstGeom prst="rect">
            <a:avLst/>
          </a:prstGeom>
        </p:spPr>
      </p:pic>
      <p:pic>
        <p:nvPicPr>
          <p:cNvPr id="2050" name="Picture 2" descr="http://images.sodahead.com/profiles/0/0/3/3/8/9/8/1/9/VeryHappyEmoticon-92005694457.png#VeryHappyEmot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6233160"/>
            <a:ext cx="508561" cy="5486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cons.iconarchive.com/icons/deleket/keriyo-emoticons/256/Smiley-guilty-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0230" y="5480126"/>
            <a:ext cx="548640" cy="5486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ednagicovi.files.wordpress.com/2011/02/strangesmiley.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82943" y="5451455"/>
            <a:ext cx="548640" cy="54864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www.smile-day.net/wp-content/uploads/2012/03/The-Smiley-Face4.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2962" y="6242715"/>
            <a:ext cx="548640" cy="52953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4"/>
          </p:nvPr>
        </p:nvSpPr>
        <p:spPr/>
        <p:txBody>
          <a:bodyPr/>
          <a:lstStyle/>
          <a:p>
            <a:fld id="{A9A949EE-02F8-4E24-B346-EA33FC0EA551}" type="slidenum">
              <a:rPr lang="en-US" smtClean="0"/>
              <a:t>8</a:t>
            </a:fld>
            <a:endParaRPr lang="en-US"/>
          </a:p>
        </p:txBody>
      </p:sp>
    </p:spTree>
    <p:extLst>
      <p:ext uri="{BB962C8B-B14F-4D97-AF65-F5344CB8AC3E}">
        <p14:creationId xmlns:p14="http://schemas.microsoft.com/office/powerpoint/2010/main" val="1793488550"/>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050"/>
                                        </p:tgtEl>
                                        <p:attrNameLst>
                                          <p:attrName>style.visibility</p:attrName>
                                        </p:attrNameLst>
                                      </p:cBhvr>
                                      <p:to>
                                        <p:strVal val="visible"/>
                                      </p:to>
                                    </p:set>
                                    <p:anim calcmode="lin" valueType="num">
                                      <p:cBhvr>
                                        <p:cTn id="21" dur="500" fill="hold"/>
                                        <p:tgtEl>
                                          <p:spTgt spid="2050"/>
                                        </p:tgtEl>
                                        <p:attrNameLst>
                                          <p:attrName>ppt_w</p:attrName>
                                        </p:attrNameLst>
                                      </p:cBhvr>
                                      <p:tavLst>
                                        <p:tav tm="0">
                                          <p:val>
                                            <p:fltVal val="0"/>
                                          </p:val>
                                        </p:tav>
                                        <p:tav tm="100000">
                                          <p:val>
                                            <p:strVal val="#ppt_w"/>
                                          </p:val>
                                        </p:tav>
                                      </p:tavLst>
                                    </p:anim>
                                    <p:anim calcmode="lin" valueType="num">
                                      <p:cBhvr>
                                        <p:cTn id="22" dur="500" fill="hold"/>
                                        <p:tgtEl>
                                          <p:spTgt spid="2050"/>
                                        </p:tgtEl>
                                        <p:attrNameLst>
                                          <p:attrName>ppt_h</p:attrName>
                                        </p:attrNameLst>
                                      </p:cBhvr>
                                      <p:tavLst>
                                        <p:tav tm="0">
                                          <p:val>
                                            <p:fltVal val="0"/>
                                          </p:val>
                                        </p:tav>
                                        <p:tav tm="100000">
                                          <p:val>
                                            <p:strVal val="#ppt_h"/>
                                          </p:val>
                                        </p:tav>
                                      </p:tavLst>
                                    </p:anim>
                                    <p:animEffect transition="in" filter="fade">
                                      <p:cBhvr>
                                        <p:cTn id="23" dur="500"/>
                                        <p:tgtEl>
                                          <p:spTgt spid="2050"/>
                                        </p:tgtEl>
                                      </p:cBhvr>
                                    </p:animEffect>
                                  </p:childTnLst>
                                </p:cTn>
                              </p:par>
                              <p:par>
                                <p:cTn id="24" presetID="53" presetClass="entr" presetSubtype="16" fill="hold" nodeType="withEffect">
                                  <p:stCondLst>
                                    <p:cond delay="0"/>
                                  </p:stCondLst>
                                  <p:childTnLst>
                                    <p:set>
                                      <p:cBhvr>
                                        <p:cTn id="25" dur="1" fill="hold">
                                          <p:stCondLst>
                                            <p:cond delay="0"/>
                                          </p:stCondLst>
                                        </p:cTn>
                                        <p:tgtEl>
                                          <p:spTgt spid="2052"/>
                                        </p:tgtEl>
                                        <p:attrNameLst>
                                          <p:attrName>style.visibility</p:attrName>
                                        </p:attrNameLst>
                                      </p:cBhvr>
                                      <p:to>
                                        <p:strVal val="visible"/>
                                      </p:to>
                                    </p:set>
                                    <p:anim calcmode="lin" valueType="num">
                                      <p:cBhvr>
                                        <p:cTn id="26" dur="500" fill="hold"/>
                                        <p:tgtEl>
                                          <p:spTgt spid="2052"/>
                                        </p:tgtEl>
                                        <p:attrNameLst>
                                          <p:attrName>ppt_w</p:attrName>
                                        </p:attrNameLst>
                                      </p:cBhvr>
                                      <p:tavLst>
                                        <p:tav tm="0">
                                          <p:val>
                                            <p:fltVal val="0"/>
                                          </p:val>
                                        </p:tav>
                                        <p:tav tm="100000">
                                          <p:val>
                                            <p:strVal val="#ppt_w"/>
                                          </p:val>
                                        </p:tav>
                                      </p:tavLst>
                                    </p:anim>
                                    <p:anim calcmode="lin" valueType="num">
                                      <p:cBhvr>
                                        <p:cTn id="27" dur="500" fill="hold"/>
                                        <p:tgtEl>
                                          <p:spTgt spid="2052"/>
                                        </p:tgtEl>
                                        <p:attrNameLst>
                                          <p:attrName>ppt_h</p:attrName>
                                        </p:attrNameLst>
                                      </p:cBhvr>
                                      <p:tavLst>
                                        <p:tav tm="0">
                                          <p:val>
                                            <p:fltVal val="0"/>
                                          </p:val>
                                        </p:tav>
                                        <p:tav tm="100000">
                                          <p:val>
                                            <p:strVal val="#ppt_h"/>
                                          </p:val>
                                        </p:tav>
                                      </p:tavLst>
                                    </p:anim>
                                    <p:animEffect transition="in" filter="fade">
                                      <p:cBhvr>
                                        <p:cTn id="28" dur="500"/>
                                        <p:tgtEl>
                                          <p:spTgt spid="2052"/>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2056"/>
                                        </p:tgtEl>
                                        <p:attrNameLst>
                                          <p:attrName>style.visibility</p:attrName>
                                        </p:attrNameLst>
                                      </p:cBhvr>
                                      <p:to>
                                        <p:strVal val="visible"/>
                                      </p:to>
                                    </p:set>
                                    <p:anim calcmode="lin" valueType="num">
                                      <p:cBhvr>
                                        <p:cTn id="33" dur="500" fill="hold"/>
                                        <p:tgtEl>
                                          <p:spTgt spid="2056"/>
                                        </p:tgtEl>
                                        <p:attrNameLst>
                                          <p:attrName>ppt_w</p:attrName>
                                        </p:attrNameLst>
                                      </p:cBhvr>
                                      <p:tavLst>
                                        <p:tav tm="0">
                                          <p:val>
                                            <p:fltVal val="0"/>
                                          </p:val>
                                        </p:tav>
                                        <p:tav tm="100000">
                                          <p:val>
                                            <p:strVal val="#ppt_w"/>
                                          </p:val>
                                        </p:tav>
                                      </p:tavLst>
                                    </p:anim>
                                    <p:anim calcmode="lin" valueType="num">
                                      <p:cBhvr>
                                        <p:cTn id="34" dur="500" fill="hold"/>
                                        <p:tgtEl>
                                          <p:spTgt spid="2056"/>
                                        </p:tgtEl>
                                        <p:attrNameLst>
                                          <p:attrName>ppt_h</p:attrName>
                                        </p:attrNameLst>
                                      </p:cBhvr>
                                      <p:tavLst>
                                        <p:tav tm="0">
                                          <p:val>
                                            <p:fltVal val="0"/>
                                          </p:val>
                                        </p:tav>
                                        <p:tav tm="100000">
                                          <p:val>
                                            <p:strVal val="#ppt_h"/>
                                          </p:val>
                                        </p:tav>
                                      </p:tavLst>
                                    </p:anim>
                                    <p:animEffect transition="in" filter="fade">
                                      <p:cBhvr>
                                        <p:cTn id="35" dur="500"/>
                                        <p:tgtEl>
                                          <p:spTgt spid="2056"/>
                                        </p:tgtEl>
                                      </p:cBhvr>
                                    </p:animEffect>
                                  </p:childTnLst>
                                </p:cTn>
                              </p:par>
                              <p:par>
                                <p:cTn id="36" presetID="53" presetClass="entr" presetSubtype="16" fill="hold" nodeType="withEffect">
                                  <p:stCondLst>
                                    <p:cond delay="0"/>
                                  </p:stCondLst>
                                  <p:childTnLst>
                                    <p:set>
                                      <p:cBhvr>
                                        <p:cTn id="37" dur="1" fill="hold">
                                          <p:stCondLst>
                                            <p:cond delay="0"/>
                                          </p:stCondLst>
                                        </p:cTn>
                                        <p:tgtEl>
                                          <p:spTgt spid="2054"/>
                                        </p:tgtEl>
                                        <p:attrNameLst>
                                          <p:attrName>style.visibility</p:attrName>
                                        </p:attrNameLst>
                                      </p:cBhvr>
                                      <p:to>
                                        <p:strVal val="visible"/>
                                      </p:to>
                                    </p:set>
                                    <p:anim calcmode="lin" valueType="num">
                                      <p:cBhvr>
                                        <p:cTn id="38" dur="500" fill="hold"/>
                                        <p:tgtEl>
                                          <p:spTgt spid="2054"/>
                                        </p:tgtEl>
                                        <p:attrNameLst>
                                          <p:attrName>ppt_w</p:attrName>
                                        </p:attrNameLst>
                                      </p:cBhvr>
                                      <p:tavLst>
                                        <p:tav tm="0">
                                          <p:val>
                                            <p:fltVal val="0"/>
                                          </p:val>
                                        </p:tav>
                                        <p:tav tm="100000">
                                          <p:val>
                                            <p:strVal val="#ppt_w"/>
                                          </p:val>
                                        </p:tav>
                                      </p:tavLst>
                                    </p:anim>
                                    <p:anim calcmode="lin" valueType="num">
                                      <p:cBhvr>
                                        <p:cTn id="39" dur="500" fill="hold"/>
                                        <p:tgtEl>
                                          <p:spTgt spid="2054"/>
                                        </p:tgtEl>
                                        <p:attrNameLst>
                                          <p:attrName>ppt_h</p:attrName>
                                        </p:attrNameLst>
                                      </p:cBhvr>
                                      <p:tavLst>
                                        <p:tav tm="0">
                                          <p:val>
                                            <p:fltVal val="0"/>
                                          </p:val>
                                        </p:tav>
                                        <p:tav tm="100000">
                                          <p:val>
                                            <p:strVal val="#ppt_h"/>
                                          </p:val>
                                        </p:tav>
                                      </p:tavLst>
                                    </p:anim>
                                    <p:animEffect transition="in" filter="fade">
                                      <p:cBhvr>
                                        <p:cTn id="40"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62000"/>
          </a:xfrm>
        </p:spPr>
        <p:txBody>
          <a:bodyPr/>
          <a:lstStyle/>
          <a:p>
            <a:r>
              <a:rPr lang="en-US" dirty="0"/>
              <a:t>Types of Error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990600"/>
                <a:ext cx="7772400" cy="4495800"/>
              </a:xfrm>
            </p:spPr>
            <p:txBody>
              <a:bodyPr/>
              <a:lstStyle/>
              <a:p>
                <a:r>
                  <a:rPr lang="en-US" b="1" dirty="0"/>
                  <a:t>Type-I Error</a:t>
                </a:r>
                <a:r>
                  <a:rPr lang="en-US" dirty="0"/>
                  <a:t>:  </a:t>
                </a:r>
              </a:p>
              <a:p>
                <a:pPr lvl="1"/>
                <a:r>
                  <a:rPr lang="en-US" dirty="0"/>
                  <a:t>      Falsely reject </a:t>
                </a:r>
                <a14:m>
                  <m:oMath xmlns:m="http://schemas.openxmlformats.org/officeDocument/2006/math">
                    <m:sSub>
                      <m:sSubPr>
                        <m:ctrlPr>
                          <a:rPr lang="en-US" i="1">
                            <a:latin typeface="Cambria Math" panose="02040503050406030204" pitchFamily="18" charset="0"/>
                          </a:rPr>
                        </m:ctrlPr>
                      </m:sSubPr>
                      <m:e>
                        <m:r>
                          <a:rPr lang="en-US" i="1">
                            <a:latin typeface="Cambria Math"/>
                          </a:rPr>
                          <m:t>𝐻</m:t>
                        </m:r>
                      </m:e>
                      <m:sub>
                        <m:r>
                          <a:rPr lang="en-US" i="1">
                            <a:latin typeface="Cambria Math"/>
                          </a:rPr>
                          <m:t>0</m:t>
                        </m:r>
                      </m:sub>
                    </m:sSub>
                  </m:oMath>
                </a14:m>
                <a:r>
                  <a:rPr lang="en-US" dirty="0"/>
                  <a:t> in favor of the research hypothesis </a:t>
                </a:r>
                <a14:m>
                  <m:oMath xmlns:m="http://schemas.openxmlformats.org/officeDocument/2006/math">
                    <m:sSub>
                      <m:sSubPr>
                        <m:ctrlPr>
                          <a:rPr lang="en-US" i="1">
                            <a:latin typeface="Cambria Math" panose="02040503050406030204" pitchFamily="18" charset="0"/>
                          </a:rPr>
                        </m:ctrlPr>
                      </m:sSubPr>
                      <m:e>
                        <m:r>
                          <a:rPr lang="en-US" i="1">
                            <a:latin typeface="Cambria Math"/>
                          </a:rPr>
                          <m:t>𝐻</m:t>
                        </m:r>
                      </m:e>
                      <m:sub>
                        <m:r>
                          <a:rPr lang="en-US" i="1">
                            <a:latin typeface="Cambria Math"/>
                          </a:rPr>
                          <m:t>𝑎</m:t>
                        </m:r>
                      </m:sub>
                    </m:sSub>
                  </m:oMath>
                </a14:m>
                <a:endParaRPr lang="en-US" dirty="0"/>
              </a:p>
              <a:p>
                <a:endParaRPr lang="en-US" sz="1800" dirty="0"/>
              </a:p>
              <a:p>
                <a:r>
                  <a:rPr lang="en-US" b="1" dirty="0"/>
                  <a:t>Type-II Error</a:t>
                </a:r>
                <a:r>
                  <a:rPr lang="en-US" dirty="0"/>
                  <a:t>:</a:t>
                </a:r>
              </a:p>
              <a:p>
                <a:pPr lvl="1"/>
                <a:r>
                  <a:rPr lang="en-US" dirty="0"/>
                  <a:t>      Falsely accept </a:t>
                </a:r>
                <a14:m>
                  <m:oMath xmlns:m="http://schemas.openxmlformats.org/officeDocument/2006/math">
                    <m:sSub>
                      <m:sSubPr>
                        <m:ctrlPr>
                          <a:rPr lang="en-US" i="1">
                            <a:latin typeface="Cambria Math" panose="02040503050406030204" pitchFamily="18" charset="0"/>
                          </a:rPr>
                        </m:ctrlPr>
                      </m:sSubPr>
                      <m:e>
                        <m:r>
                          <a:rPr lang="en-US" i="1">
                            <a:latin typeface="Cambria Math"/>
                          </a:rPr>
                          <m:t>𝐻</m:t>
                        </m:r>
                      </m:e>
                      <m:sub>
                        <m:r>
                          <a:rPr lang="en-US" i="1">
                            <a:latin typeface="Cambria Math"/>
                          </a:rPr>
                          <m:t>0</m:t>
                        </m:r>
                      </m:sub>
                    </m:sSub>
                  </m:oMath>
                </a14:m>
                <a:endParaRPr lang="en-US" dirty="0"/>
              </a:p>
              <a:p>
                <a:endParaRPr lang="en-US" sz="1800" dirty="0"/>
              </a:p>
              <a:p>
                <a14:m>
                  <m:oMath xmlns:m="http://schemas.openxmlformats.org/officeDocument/2006/math">
                    <m:r>
                      <a:rPr lang="en-US" i="1" dirty="0" smtClean="0">
                        <a:latin typeface="Cambria Math" panose="02040503050406030204" pitchFamily="18" charset="0"/>
                      </a:rPr>
                      <m:t>𝛼</m:t>
                    </m:r>
                    <m:r>
                      <a:rPr lang="en-US" i="1" dirty="0" smtClean="0">
                        <a:latin typeface="Cambria Math" panose="02040503050406030204" pitchFamily="18" charset="0"/>
                      </a:rPr>
                      <m:t>=</m:t>
                    </m:r>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m:rPr>
                            <m:nor/>
                          </m:rPr>
                          <a:rPr lang="en-US" i="0" dirty="0" smtClean="0">
                            <a:latin typeface="Cambria Math" panose="02040503050406030204" pitchFamily="18" charset="0"/>
                          </a:rPr>
                          <m:t>Type</m:t>
                        </m:r>
                        <m:r>
                          <m:rPr>
                            <m:nor/>
                          </m:rPr>
                          <a:rPr lang="en-US" i="0" dirty="0" smtClean="0">
                            <a:latin typeface="Cambria Math" panose="02040503050406030204" pitchFamily="18" charset="0"/>
                          </a:rPr>
                          <m:t>−</m:t>
                        </m:r>
                        <m:r>
                          <m:rPr>
                            <m:nor/>
                          </m:rPr>
                          <a:rPr lang="en-US" i="0" dirty="0" smtClean="0">
                            <a:latin typeface="Cambria Math" panose="02040503050406030204" pitchFamily="18" charset="0"/>
                          </a:rPr>
                          <m:t>I</m:t>
                        </m:r>
                        <m:r>
                          <m:rPr>
                            <m:nor/>
                          </m:rPr>
                          <a:rPr lang="en-US" i="0" dirty="0" smtClean="0">
                            <a:latin typeface="Cambria Math" panose="02040503050406030204" pitchFamily="18" charset="0"/>
                          </a:rPr>
                          <m:t> </m:t>
                        </m:r>
                        <m:r>
                          <m:rPr>
                            <m:nor/>
                          </m:rPr>
                          <a:rPr lang="en-US" i="0" dirty="0">
                            <a:latin typeface="Cambria Math" panose="02040503050406030204" pitchFamily="18" charset="0"/>
                          </a:rPr>
                          <m:t>Error</m:t>
                        </m:r>
                      </m:e>
                    </m:d>
                  </m:oMath>
                </a14:m>
                <a:endParaRPr lang="en-US" i="1" dirty="0">
                  <a:latin typeface="Cambria Math" panose="02040503050406030204" pitchFamily="18" charset="0"/>
                </a:endParaRPr>
              </a:p>
              <a:p>
                <a:pPr marL="0" indent="0">
                  <a:buNone/>
                </a:pPr>
                <a:r>
                  <a:rPr lang="en-US" dirty="0"/>
                  <a:t>           </a:t>
                </a:r>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𝑃</m:t>
                    </m:r>
                    <m:r>
                      <a:rPr lang="en-US" i="1" dirty="0" smtClean="0">
                        <a:latin typeface="Cambria Math" panose="02040503050406030204" pitchFamily="18" charset="0"/>
                      </a:rPr>
                      <m:t>(</m:t>
                    </m:r>
                    <m:r>
                      <m:rPr>
                        <m:nor/>
                      </m:rPr>
                      <a:rPr lang="en-US" i="0" dirty="0" smtClean="0">
                        <a:latin typeface="Cambria Math" panose="02040503050406030204" pitchFamily="18" charset="0"/>
                      </a:rPr>
                      <m:t>Falsely</m:t>
                    </m:r>
                    <m:r>
                      <m:rPr>
                        <m:nor/>
                      </m:rPr>
                      <a:rPr lang="en-US" i="0" dirty="0" smtClean="0">
                        <a:latin typeface="Cambria Math" panose="02040503050406030204" pitchFamily="18" charset="0"/>
                      </a:rPr>
                      <m:t> </m:t>
                    </m:r>
                    <m:r>
                      <m:rPr>
                        <m:nor/>
                      </m:rPr>
                      <a:rPr lang="en-US" i="0" dirty="0" smtClean="0">
                        <a:latin typeface="Cambria Math" panose="02040503050406030204" pitchFamily="18" charset="0"/>
                      </a:rPr>
                      <m:t>reject</m:t>
                    </m:r>
                    <m:r>
                      <m:rPr>
                        <m:nor/>
                      </m:rPr>
                      <a:rPr lang="en-US" i="0"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𝐻</m:t>
                        </m:r>
                      </m:e>
                      <m:sub>
                        <m:r>
                          <a:rPr lang="en-US" b="0" i="1" dirty="0" smtClean="0">
                            <a:latin typeface="Cambria Math" panose="02040503050406030204" pitchFamily="18" charset="0"/>
                          </a:rPr>
                          <m:t>0</m:t>
                        </m:r>
                      </m:sub>
                    </m:sSub>
                    <m:r>
                      <m:rPr>
                        <m:nor/>
                      </m:rPr>
                      <a:rPr lang="en-US" i="0" dirty="0" smtClean="0">
                        <a:latin typeface="Cambria Math" panose="02040503050406030204" pitchFamily="18" charset="0"/>
                      </a:rPr>
                      <m:t> </m:t>
                    </m:r>
                    <m:r>
                      <m:rPr>
                        <m:nor/>
                      </m:rPr>
                      <a:rPr lang="en-US" i="0" dirty="0">
                        <a:latin typeface="Cambria Math" panose="02040503050406030204" pitchFamily="18" charset="0"/>
                      </a:rPr>
                      <m:t>in</m:t>
                    </m:r>
                    <m:r>
                      <m:rPr>
                        <m:nor/>
                      </m:rPr>
                      <a:rPr lang="en-US" i="0" dirty="0">
                        <a:latin typeface="Cambria Math" panose="02040503050406030204" pitchFamily="18" charset="0"/>
                      </a:rPr>
                      <m:t> </m:t>
                    </m:r>
                    <m:r>
                      <m:rPr>
                        <m:nor/>
                      </m:rPr>
                      <a:rPr lang="en-US" i="0" dirty="0">
                        <a:latin typeface="Cambria Math" panose="02040503050406030204" pitchFamily="18" charset="0"/>
                      </a:rPr>
                      <m:t>favor</m:t>
                    </m:r>
                    <m:r>
                      <m:rPr>
                        <m:nor/>
                      </m:rPr>
                      <a:rPr lang="en-US" i="0" dirty="0">
                        <a:latin typeface="Cambria Math" panose="02040503050406030204" pitchFamily="18" charset="0"/>
                      </a:rPr>
                      <m:t> </m:t>
                    </m:r>
                    <m:r>
                      <m:rPr>
                        <m:nor/>
                      </m:rPr>
                      <a:rPr lang="en-US" i="0" dirty="0">
                        <a:latin typeface="Cambria Math" panose="02040503050406030204" pitchFamily="18" charset="0"/>
                      </a:rPr>
                      <m:t>of</m:t>
                    </m:r>
                    <m:r>
                      <a:rPr lang="en-US" b="0" i="1" dirty="0" smtClean="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𝐻</m:t>
                        </m:r>
                      </m:e>
                      <m:sub>
                        <m:r>
                          <a:rPr lang="en-US" b="0" i="1" dirty="0" smtClean="0">
                            <a:latin typeface="Cambria Math" panose="02040503050406030204" pitchFamily="18" charset="0"/>
                          </a:rPr>
                          <m:t>𝑎</m:t>
                        </m:r>
                      </m:sub>
                    </m:sSub>
                    <m:r>
                      <a:rPr lang="en-US" i="1" dirty="0">
                        <a:latin typeface="Cambria Math" panose="02040503050406030204" pitchFamily="18" charset="0"/>
                      </a:rPr>
                      <m:t>)</m:t>
                    </m:r>
                  </m:oMath>
                </a14:m>
                <a:endParaRPr lang="en-US" dirty="0"/>
              </a:p>
              <a:p>
                <a:endParaRPr lang="en-US" sz="1800" dirty="0"/>
              </a:p>
              <a:p>
                <a14:m>
                  <m:oMath xmlns:m="http://schemas.openxmlformats.org/officeDocument/2006/math">
                    <m:r>
                      <a:rPr lang="en-US" i="1" dirty="0" smtClean="0">
                        <a:latin typeface="Cambria Math" panose="02040503050406030204" pitchFamily="18" charset="0"/>
                      </a:rPr>
                      <m:t>𝛽</m:t>
                    </m:r>
                    <m:r>
                      <a:rPr lang="en-US" i="1" dirty="0" smtClean="0">
                        <a:latin typeface="Cambria Math" panose="02040503050406030204" pitchFamily="18" charset="0"/>
                      </a:rPr>
                      <m:t>=</m:t>
                    </m:r>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m:rPr>
                            <m:nor/>
                          </m:rPr>
                          <a:rPr lang="en-US" i="0" dirty="0" smtClean="0">
                            <a:latin typeface="Cambria Math" panose="02040503050406030204" pitchFamily="18" charset="0"/>
                          </a:rPr>
                          <m:t>Type</m:t>
                        </m:r>
                        <m:r>
                          <m:rPr>
                            <m:nor/>
                          </m:rPr>
                          <a:rPr lang="en-US" i="0" dirty="0" smtClean="0">
                            <a:latin typeface="Cambria Math" panose="02040503050406030204" pitchFamily="18" charset="0"/>
                          </a:rPr>
                          <m:t>−</m:t>
                        </m:r>
                        <m:r>
                          <m:rPr>
                            <m:nor/>
                          </m:rPr>
                          <a:rPr lang="en-US" i="0" dirty="0" smtClean="0">
                            <a:latin typeface="Cambria Math" panose="02040503050406030204" pitchFamily="18" charset="0"/>
                          </a:rPr>
                          <m:t>II</m:t>
                        </m:r>
                        <m:r>
                          <m:rPr>
                            <m:nor/>
                          </m:rPr>
                          <a:rPr lang="en-US" i="0" dirty="0" smtClean="0">
                            <a:latin typeface="Cambria Math" panose="02040503050406030204" pitchFamily="18" charset="0"/>
                          </a:rPr>
                          <m:t> </m:t>
                        </m:r>
                        <m:r>
                          <m:rPr>
                            <m:nor/>
                          </m:rPr>
                          <a:rPr lang="en-US" i="0" dirty="0">
                            <a:latin typeface="Cambria Math" panose="02040503050406030204" pitchFamily="18" charset="0"/>
                          </a:rPr>
                          <m:t>Error</m:t>
                        </m:r>
                      </m:e>
                    </m:d>
                  </m:oMath>
                </a14:m>
                <a:endParaRPr lang="en-US" i="1" dirty="0">
                  <a:latin typeface="Cambria Math" panose="02040503050406030204" pitchFamily="18" charset="0"/>
                </a:endParaRPr>
              </a:p>
              <a:p>
                <a:pPr marL="0" indent="0">
                  <a:buNone/>
                </a:pPr>
                <a:r>
                  <a:rPr lang="en-US" dirty="0"/>
                  <a:t>           </a:t>
                </a:r>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𝑃</m:t>
                    </m:r>
                    <m:r>
                      <a:rPr lang="en-US" i="1" dirty="0" smtClean="0">
                        <a:latin typeface="Cambria Math" panose="02040503050406030204" pitchFamily="18" charset="0"/>
                      </a:rPr>
                      <m:t>(</m:t>
                    </m:r>
                    <m:r>
                      <m:rPr>
                        <m:nor/>
                      </m:rPr>
                      <a:rPr lang="en-US" i="0" dirty="0" smtClean="0">
                        <a:latin typeface="Cambria Math" panose="02040503050406030204" pitchFamily="18" charset="0"/>
                      </a:rPr>
                      <m:t>Falsely</m:t>
                    </m:r>
                    <m:r>
                      <m:rPr>
                        <m:nor/>
                      </m:rPr>
                      <a:rPr lang="en-US" i="0" dirty="0" smtClean="0">
                        <a:latin typeface="Cambria Math" panose="02040503050406030204" pitchFamily="18" charset="0"/>
                      </a:rPr>
                      <m:t> </m:t>
                    </m:r>
                    <m:r>
                      <m:rPr>
                        <m:nor/>
                      </m:rPr>
                      <a:rPr lang="en-US" i="0" dirty="0" smtClean="0">
                        <a:latin typeface="Cambria Math" panose="02040503050406030204" pitchFamily="18" charset="0"/>
                      </a:rPr>
                      <m:t>accept</m:t>
                    </m:r>
                    <m:r>
                      <m:rPr>
                        <m:nor/>
                      </m:rPr>
                      <a:rPr lang="en-US" i="0" dirty="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a:rPr>
                          <m:t>𝐻</m:t>
                        </m:r>
                      </m:e>
                      <m:sub>
                        <m:r>
                          <a:rPr lang="en-US" i="1">
                            <a:latin typeface="Cambria Math"/>
                          </a:rPr>
                          <m:t>0</m:t>
                        </m:r>
                      </m:sub>
                    </m:sSub>
                    <m:r>
                      <a:rPr lang="en-US" b="0" i="1" smtClean="0">
                        <a:latin typeface="Cambria Math" panose="02040503050406030204" pitchFamily="18" charset="0"/>
                      </a:rPr>
                      <m:t>)</m:t>
                    </m:r>
                  </m:oMath>
                </a14:m>
                <a:endParaRPr lang="en-US" dirty="0"/>
              </a:p>
              <a:p>
                <a:endParaRPr lang="en-US" sz="1800" dirty="0"/>
              </a:p>
              <a:p>
                <a:r>
                  <a:rPr lang="en-US" dirty="0"/>
                  <a:t>We like to have a decision rule that has both </a:t>
                </a:r>
                <a14:m>
                  <m:oMath xmlns:m="http://schemas.openxmlformats.org/officeDocument/2006/math">
                    <m:r>
                      <a:rPr lang="en-US" i="1">
                        <a:latin typeface="Cambria Math"/>
                      </a:rPr>
                      <m:t>𝛼</m:t>
                    </m:r>
                  </m:oMath>
                </a14:m>
                <a:r>
                  <a:rPr lang="en-US" dirty="0"/>
                  <a:t> and </a:t>
                </a:r>
                <a14:m>
                  <m:oMath xmlns:m="http://schemas.openxmlformats.org/officeDocument/2006/math">
                    <m:r>
                      <a:rPr lang="en-US" i="1">
                        <a:latin typeface="Cambria Math"/>
                      </a:rPr>
                      <m:t>𝛽</m:t>
                    </m:r>
                  </m:oMath>
                </a14:m>
                <a:r>
                  <a:rPr lang="en-US" dirty="0"/>
                  <a:t> very small, but that is not possible.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990600"/>
                <a:ext cx="7772400" cy="4495800"/>
              </a:xfrm>
              <a:blipFill rotWithShape="0">
                <a:blip r:embed="rId2"/>
                <a:stretch>
                  <a:fillRect l="-1255" t="-1221" r="-392" b="-32293"/>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9</a:t>
            </a:fld>
            <a:endParaRPr lang="en-US"/>
          </a:p>
        </p:txBody>
      </p:sp>
    </p:spTree>
    <p:extLst>
      <p:ext uri="{BB962C8B-B14F-4D97-AF65-F5344CB8AC3E}">
        <p14:creationId xmlns:p14="http://schemas.microsoft.com/office/powerpoint/2010/main" val="73144285"/>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LSC_Overview">
  <a:themeElements>
    <a:clrScheme name="CLSC_Overview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3333FF"/>
      </a:folHlink>
    </a:clrScheme>
    <a:fontScheme name="MU">
      <a:majorFont>
        <a:latin typeface="Baskerville Old Face"/>
        <a:ea typeface=""/>
        <a:cs typeface=""/>
      </a:majorFont>
      <a:minorFont>
        <a:latin typeface="Franklin Gothic Demi C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LSC_Overview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SC_Overview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SC_Overview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SC_Overview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SC_Over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SC_Over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SC_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SC_Overview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3333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9150</TotalTime>
  <Words>3510</Words>
  <Application>Microsoft Office PowerPoint</Application>
  <PresentationFormat>On-screen Show (4:3)</PresentationFormat>
  <Paragraphs>307</Paragraphs>
  <Slides>27</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6" baseType="lpstr">
      <vt:lpstr>ＭＳ Ｐゴシック</vt:lpstr>
      <vt:lpstr>Arial</vt:lpstr>
      <vt:lpstr>Baskerville Old Face</vt:lpstr>
      <vt:lpstr>Book Antiqua</vt:lpstr>
      <vt:lpstr>Cambria Math</vt:lpstr>
      <vt:lpstr>Franklin Gothic Demi Cond</vt:lpstr>
      <vt:lpstr>Times New Roman</vt:lpstr>
      <vt:lpstr>CLSC_Overview</vt:lpstr>
      <vt:lpstr>Equation</vt:lpstr>
      <vt:lpstr>PowerPoint Presentation</vt:lpstr>
      <vt:lpstr>Chapter 5 (Part B)</vt:lpstr>
      <vt:lpstr>Hypothesis Testing</vt:lpstr>
      <vt:lpstr>A General Framework:</vt:lpstr>
      <vt:lpstr>Example 1</vt:lpstr>
      <vt:lpstr>Example 2</vt:lpstr>
      <vt:lpstr>Example 2 Cont’D</vt:lpstr>
      <vt:lpstr>Concepts of Hypothesis Testing</vt:lpstr>
      <vt:lpstr>Types of Error</vt:lpstr>
      <vt:lpstr>Types of Error CONT’D</vt:lpstr>
      <vt:lpstr>Hypothesis Testing for the Mean</vt:lpstr>
      <vt:lpstr>Hypothesis Testing for  the Mean Cont’D</vt:lpstr>
      <vt:lpstr>Hypothesis Testing for  the Mean Cont’D</vt:lpstr>
      <vt:lpstr>Example Cont’D</vt:lpstr>
      <vt:lpstr>Book Example 5.9</vt:lpstr>
      <vt:lpstr>Book Example 5.9 CONT’D</vt:lpstr>
      <vt:lpstr>Book Example 5.9 CONT’D</vt:lpstr>
      <vt:lpstr>Computing β (Type-II Error)</vt:lpstr>
      <vt:lpstr>Book Example 5.10 (Cont. Example 5.9)</vt:lpstr>
      <vt:lpstr>Book Example 5.10 Cont’D</vt:lpstr>
      <vt:lpstr>Another Example</vt:lpstr>
      <vt:lpstr>Another Example Cont’D</vt:lpstr>
      <vt:lpstr>Power Analysis</vt:lpstr>
      <vt:lpstr>Power Analysis Cont’D</vt:lpstr>
      <vt:lpstr>Power Analysis Cont’D</vt:lpstr>
      <vt:lpstr>Book Example 5.11</vt:lpstr>
      <vt:lpstr>Book Example 5.11 Cont’D</vt:lpstr>
    </vt:vector>
  </TitlesOfParts>
  <Company>Texas A&amp;M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Department of Statistics</dc:creator>
  <cp:lastModifiedBy>Mehdi Maadooliat</cp:lastModifiedBy>
  <cp:revision>272</cp:revision>
  <dcterms:created xsi:type="dcterms:W3CDTF">2006-07-17T20:20:48Z</dcterms:created>
  <dcterms:modified xsi:type="dcterms:W3CDTF">2021-10-22T17:04:52Z</dcterms:modified>
</cp:coreProperties>
</file>