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314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1" r:id="rId10"/>
    <p:sldId id="360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66"/>
    <a:srgbClr val="FFCC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96" autoAdjust="0"/>
    <p:restoredTop sz="94660"/>
  </p:normalViewPr>
  <p:slideViewPr>
    <p:cSldViewPr>
      <p:cViewPr varScale="1">
        <p:scale>
          <a:sx n="115" d="100"/>
          <a:sy n="115" d="100"/>
        </p:scale>
        <p:origin x="169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4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4824"/>
    </p:cViewPr>
  </p:sorterViewPr>
  <p:notesViewPr>
    <p:cSldViewPr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6F158D5-8951-4722-8C4B-5CFDFA94F5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74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C29BE47-B687-411B-B72B-371612069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44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9BE47-B687-411B-B72B-3716120691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40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138238"/>
            <a:ext cx="4578333" cy="45720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381000" y="457200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3600" b="1" dirty="0">
                <a:solidFill>
                  <a:srgbClr val="003366"/>
                </a:solidFill>
                <a:latin typeface="Baskerville Old Face" panose="02020602080505020303" pitchFamily="18" charset="0"/>
              </a:rPr>
              <a:t>MATH 4720 / MSCS 5720</a:t>
            </a:r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81000" y="1003300"/>
            <a:ext cx="5105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800" i="0" dirty="0">
                <a:solidFill>
                  <a:srgbClr val="003366"/>
                </a:solidFill>
                <a:latin typeface="Franklin Gothic Demi Cond" panose="020B0706030402020204" pitchFamily="34" charset="0"/>
              </a:rPr>
              <a:t>Instructor: Mehdi </a:t>
            </a:r>
            <a:r>
              <a:rPr lang="en-US" sz="2800" i="0" dirty="0" err="1">
                <a:solidFill>
                  <a:srgbClr val="003366"/>
                </a:solidFill>
                <a:latin typeface="Franklin Gothic Demi Cond" panose="020B0706030402020204" pitchFamily="34" charset="0"/>
              </a:rPr>
              <a:t>Maadooliat</a:t>
            </a:r>
            <a:endParaRPr lang="en-US" sz="2800" i="0" dirty="0">
              <a:solidFill>
                <a:srgbClr val="003366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81000" y="5791200"/>
            <a:ext cx="7446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3366"/>
                </a:solidFill>
                <a:latin typeface="Franklin Gothic Demi Cond" panose="020B0706030402020204" pitchFamily="34" charset="0"/>
              </a:rPr>
              <a:t>Department of Mathematics, Statistics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921505998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101430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8323774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81000"/>
            <a:ext cx="77724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1286092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0544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44181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5031847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865276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6567497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69931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62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762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383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8332148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9683104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0"/>
            <a:ext cx="9144000" cy="144463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bg2"/>
              </a:solidFill>
              <a:latin typeface="Times New Roman" charset="0"/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62" y="166395"/>
            <a:ext cx="1809038" cy="5956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 advClick="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1" cap="all" baseline="0">
          <a:solidFill>
            <a:srgbClr val="003366"/>
          </a:solidFill>
          <a:latin typeface="Baskerville Old Face" panose="02020602080505020303" pitchFamily="18" charset="0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5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rpsychologist.com/d3/tdi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sctc.mscs.mu.edu:3838/sample-apps/Calculato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igitalfirst.bfwpub.com/stats_applet/stats_applet_12_pvalu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igitalfirst.bfwpub.com/stats_applet/stats_applet_12_pvalu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3276600"/>
            <a:ext cx="2679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Chapter 5 (Part C)</a:t>
            </a:r>
          </a:p>
        </p:txBody>
      </p:sp>
    </p:spTree>
    <p:extLst>
      <p:ext uri="{BB962C8B-B14F-4D97-AF65-F5344CB8AC3E}">
        <p14:creationId xmlns:p14="http://schemas.microsoft.com/office/powerpoint/2010/main" val="266242163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Three Examples CONT’D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924800" cy="4495800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 startAt="3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i="1">
                        <a:latin typeface="Cambria Math"/>
                      </a:rPr>
                      <m:t>𝜇</m:t>
                    </m:r>
                    <m:r>
                      <a:rPr lang="en-US" i="1">
                        <a:latin typeface="Cambria Math"/>
                      </a:rPr>
                      <m:t>=35   </m:t>
                    </m:r>
                    <m:r>
                      <a:rPr lang="en-US" i="1">
                        <a:latin typeface="Cambria Math"/>
                      </a:rPr>
                      <m:t>𝑣𝑠</m:t>
                    </m:r>
                    <m:r>
                      <a:rPr lang="en-US" i="1">
                        <a:latin typeface="Cambria Math"/>
                      </a:rPr>
                      <m:t>.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i="1">
                        <a:latin typeface="Cambria Math"/>
                      </a:rPr>
                      <m:t>𝜇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≠35</m:t>
                    </m:r>
                  </m:oMath>
                </a14:m>
                <a:endParaRPr lang="en-US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/>
                  <a:t>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i="1">
                        <a:latin typeface="Cambria Math"/>
                      </a:rPr>
                      <m:t>𝜎</m:t>
                    </m:r>
                    <m:r>
                      <a:rPr lang="en-US" i="1">
                        <a:latin typeface="Cambria Math"/>
                      </a:rPr>
                      <m:t>=15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sz="2600" dirty="0"/>
                  <a:t>Given that sample is drawn from normal population.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</a:rPr>
                      <m:t>𝑧</m:t>
                    </m:r>
                    <m:r>
                      <a:rPr lang="en-US" sz="2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sz="26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latin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sz="2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/>
                          </a:rPr>
                          <m:t>40−35</m:t>
                        </m:r>
                      </m:num>
                      <m:den>
                        <m:r>
                          <a:rPr lang="en-US" sz="2600" i="1">
                            <a:latin typeface="Cambria Math"/>
                          </a:rPr>
                          <m:t>15/</m:t>
                        </m:r>
                        <m:rad>
                          <m:radPr>
                            <m:degHide m:val="on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600" i="1">
                                <a:latin typeface="Cambria Math"/>
                              </a:rPr>
                              <m:t>25</m:t>
                            </m:r>
                          </m:e>
                        </m:rad>
                      </m:den>
                    </m:f>
                    <m:r>
                      <a:rPr lang="en-US" sz="2600" i="1">
                        <a:latin typeface="Cambria Math"/>
                      </a:rPr>
                      <m:t>=1.67</m:t>
                    </m:r>
                  </m:oMath>
                </a14:m>
                <a:endParaRPr lang="en-US" sz="2600" dirty="0"/>
              </a:p>
              <a:p>
                <a:pPr lvl="1"/>
                <a:endParaRPr lang="en-US" sz="2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600" i="0">
                        <a:latin typeface="Cambria Math"/>
                      </a:rPr>
                      <m:t>p</m:t>
                    </m:r>
                    <m:r>
                      <m:rPr>
                        <m:nor/>
                      </m:rPr>
                      <a:rPr lang="en-US" sz="2600" i="0"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sz="2600" i="0">
                        <a:latin typeface="Cambria Math"/>
                      </a:rPr>
                      <m:t>value</m:t>
                    </m:r>
                    <m:r>
                      <a:rPr lang="en-US" sz="2600" i="1">
                        <a:latin typeface="Cambria Math"/>
                      </a:rPr>
                      <m:t>=2∗</m:t>
                    </m:r>
                    <m:r>
                      <a:rPr lang="en-US" sz="2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𝑍</m:t>
                        </m:r>
                        <m:r>
                          <a:rPr lang="en-US" sz="2600" i="1">
                            <a:latin typeface="Cambria Math"/>
                          </a:rPr>
                          <m:t>&gt;1.67</m:t>
                        </m:r>
                      </m:e>
                    </m:d>
                  </m:oMath>
                </a14:m>
                <a:endParaRPr lang="en-US" sz="2600" dirty="0"/>
              </a:p>
              <a:p>
                <a:pPr marL="457200" lvl="1" indent="0">
                  <a:buNone/>
                </a:pPr>
                <a:r>
                  <a:rPr lang="en-US" sz="2600" dirty="0"/>
                  <a:t>		  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=2∗</m:t>
                    </m:r>
                    <m:r>
                      <a:rPr lang="en-US" sz="2600" i="1">
                        <a:latin typeface="Cambria Math"/>
                      </a:rPr>
                      <m:t>𝑛𝑜𝑟𝑚𝑐𝑑𝑓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1.67, 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∞, 0, 1</m:t>
                        </m:r>
                      </m:e>
                    </m:d>
                  </m:oMath>
                </a14:m>
                <a:endParaRPr lang="en-US" sz="2600" dirty="0">
                  <a:ea typeface="Cambria Math"/>
                </a:endParaRPr>
              </a:p>
              <a:p>
                <a:pPr marL="457200" lvl="1" indent="0">
                  <a:buNone/>
                </a:pPr>
                <a:r>
                  <a:rPr lang="en-US" sz="2600" dirty="0"/>
                  <a:t>		  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=0.095</m:t>
                    </m:r>
                  </m:oMath>
                </a14:m>
                <a:endParaRPr lang="en-US" sz="2600" dirty="0"/>
              </a:p>
              <a:p>
                <a:pPr marL="400050" lvl="1" indent="0">
                  <a:buNone/>
                </a:pPr>
                <a:endParaRPr lang="en-US" sz="2600" dirty="0"/>
              </a:p>
              <a:p>
                <a:pPr lvl="1"/>
                <a:r>
                  <a:rPr lang="en-US" sz="2600" dirty="0"/>
                  <a:t>Conclusion: Since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600" i="0">
                        <a:latin typeface="Cambria Math"/>
                      </a:rPr>
                      <m:t>p</m:t>
                    </m:r>
                    <m:r>
                      <m:rPr>
                        <m:nor/>
                      </m:rPr>
                      <a:rPr lang="en-US" sz="2600" i="0"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sz="2600" i="0">
                        <a:latin typeface="Cambria Math"/>
                      </a:rPr>
                      <m:t>value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≮0.05</m:t>
                    </m:r>
                  </m:oMath>
                </a14:m>
                <a:r>
                  <a:rPr lang="en-US" sz="2600" dirty="0"/>
                  <a:t>. </a:t>
                </a:r>
                <a:br>
                  <a:rPr lang="en-US" sz="2600" dirty="0"/>
                </a:br>
                <a:r>
                  <a:rPr lang="en-US" sz="2400" dirty="0"/>
                  <a:t>We don’t have sufficient evidence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924800" cy="4495800"/>
              </a:xfrm>
              <a:blipFill rotWithShape="0">
                <a:blip r:embed="rId2"/>
                <a:stretch>
                  <a:fillRect r="-923" b="-26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9396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Inference about 𝝁 when </a:t>
            </a:r>
            <a:br>
              <a:rPr lang="en-US" dirty="0"/>
            </a:br>
            <a:r>
              <a:rPr lang="en-US" dirty="0"/>
              <a:t>𝝈 is unknown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</p:spPr>
            <p:txBody>
              <a:bodyPr/>
              <a:lstStyle/>
              <a:p>
                <a:r>
                  <a:rPr lang="en-US" dirty="0"/>
                  <a:t>Hypothesis Testing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i="1">
                        <a:latin typeface="Cambria Math"/>
                      </a:rPr>
                      <m:t>𝜇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	</a:t>
                </a:r>
                <a:r>
                  <a:rPr lang="en-US" dirty="0" err="1"/>
                  <a:t>vs</a:t>
                </a:r>
                <a:r>
                  <a:rPr lang="en-US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i="1">
                        <a:latin typeface="Cambria Math"/>
                      </a:rPr>
                      <m:t>𝜇</m:t>
                    </m:r>
                    <m:r>
                      <a:rPr lang="en-US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or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𝜇</m:t>
                    </m:r>
                    <m:r>
                      <a:rPr lang="en-US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or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𝜇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	Sample: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1" i="1" dirty="0"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i="0" dirty="0">
                        <a:latin typeface="Cambria Math"/>
                      </a:rPr>
                      <m:t>ample</m:t>
                    </m:r>
                    <m:r>
                      <m:rPr>
                        <m:nor/>
                      </m:rPr>
                      <a:rPr lang="en-US" i="0" dirty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i="0" dirty="0">
                        <a:latin typeface="Cambria Math"/>
                      </a:rPr>
                      <m:t>ean</m:t>
                    </m:r>
                    <m:r>
                      <a:rPr lang="en-US" i="1" dirty="0">
                        <a:latin typeface="Cambria Math"/>
                      </a:rPr>
                      <m:t>,   </m:t>
                    </m:r>
                    <m:r>
                      <a:rPr lang="en-US" i="1" dirty="0">
                        <a:latin typeface="Cambria Math"/>
                      </a:rPr>
                      <m:t>𝑠</m:t>
                    </m:r>
                    <m:r>
                      <a:rPr lang="en-US" i="1" dirty="0"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i="0" dirty="0">
                        <a:latin typeface="Cambria Math"/>
                      </a:rPr>
                      <m:t>sample</m:t>
                    </m:r>
                    <m:r>
                      <m:rPr>
                        <m:nor/>
                      </m:rPr>
                      <a:rPr lang="en-US" i="0" dirty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i="0" dirty="0">
                        <a:latin typeface="Cambria Math"/>
                      </a:rPr>
                      <m:t>st</m:t>
                    </m:r>
                    <m:r>
                      <m:rPr>
                        <m:nor/>
                      </m:rPr>
                      <a:rPr lang="en-US" i="0" dirty="0">
                        <a:latin typeface="Cambria Math"/>
                      </a:rPr>
                      <m:t>.</m:t>
                    </m:r>
                    <m:r>
                      <m:rPr>
                        <m:nor/>
                      </m:rPr>
                      <a:rPr lang="en-US" i="0" dirty="0">
                        <a:latin typeface="Cambria Math"/>
                      </a:rPr>
                      <m:t>dev</m:t>
                    </m:r>
                    <m:r>
                      <m:rPr>
                        <m:nor/>
                      </m:rPr>
                      <a:rPr lang="en-US" i="0" dirty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T.S.	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z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US" dirty="0"/>
                  <a:t>  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𝜎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i="0" dirty="0">
                        <a:latin typeface="Cambria Math"/>
                      </a:rPr>
                      <m:t>replaced</m:t>
                    </m:r>
                    <m:r>
                      <m:rPr>
                        <m:nor/>
                      </m:rPr>
                      <a:rPr lang="en-US" i="0" dirty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i="0" dirty="0">
                        <a:latin typeface="Cambria Math"/>
                      </a:rPr>
                      <m:t>by</m:t>
                    </m:r>
                    <m:r>
                      <m:rPr>
                        <m:nor/>
                      </m:rPr>
                      <a:rPr lang="en-US" i="0" dirty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i="0" dirty="0">
                        <a:latin typeface="Cambria Math"/>
                      </a:rPr>
                      <m:t>sample</m:t>
                    </m:r>
                    <m:r>
                      <m:rPr>
                        <m:nor/>
                      </m:rPr>
                      <a:rPr lang="en-US" i="0" dirty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i="0" dirty="0">
                        <a:latin typeface="Cambria Math"/>
                      </a:rPr>
                      <m:t>st</m:t>
                    </m:r>
                    <m:r>
                      <m:rPr>
                        <m:nor/>
                      </m:rPr>
                      <a:rPr lang="en-US" i="0" dirty="0">
                        <a:latin typeface="Cambria Math"/>
                      </a:rPr>
                      <m:t>.</m:t>
                    </m:r>
                    <m:r>
                      <m:rPr>
                        <m:nor/>
                      </m:rPr>
                      <a:rPr lang="en-US" i="0" dirty="0">
                        <a:latin typeface="Cambria Math"/>
                      </a:rPr>
                      <m:t>dev</m:t>
                    </m:r>
                    <m:r>
                      <m:rPr>
                        <m:nor/>
                      </m:rPr>
                      <a:rPr lang="en-US" i="0" dirty="0">
                        <a:latin typeface="Cambria Math"/>
                      </a:rPr>
                      <m:t>.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/>
                  <a:t> is no longer N(0, 1).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  <a:blipFill rotWithShape="0">
                <a:blip r:embed="rId2"/>
                <a:stretch>
                  <a:fillRect l="-1255" t="-1221" b="-29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6148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Student T-Distribution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</p:spPr>
            <p:txBody>
              <a:bodyPr/>
              <a:lstStyle/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𝑡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</a:rPr>
                          <m:t>𝜇</m:t>
                        </m:r>
                      </m:num>
                      <m:den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US" sz="2800" dirty="0"/>
              </a:p>
              <a:p>
                <a:r>
                  <a:rPr lang="en-US" sz="2800" dirty="0"/>
                  <a:t>The distribution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𝑡</m:t>
                    </m:r>
                  </m:oMath>
                </a14:m>
                <a:r>
                  <a:rPr lang="en-US" sz="2800" dirty="0"/>
                  <a:t> is called student-t distribution.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  <a:blipFill rotWithShape="0">
                <a:blip r:embed="rId2"/>
                <a:stretch>
                  <a:fillRect l="-1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://jpkc.njmu.edu.cn/course/tongjixue/file/jxzy/ybzzSD/images/fig14-2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2819400"/>
            <a:ext cx="6886575" cy="388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4173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Remarks on T-Distribution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</p:spPr>
            <p:txBody>
              <a:bodyPr/>
              <a:lstStyle/>
              <a:p>
                <a:pPr marL="457200" indent="-457200">
                  <a:buAutoNum type="arabicPeriod"/>
                </a:pPr>
                <a:r>
                  <a:rPr lang="en-US" sz="2400" dirty="0"/>
                  <a:t>t-dist. has similar shape 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(0, 1)</m:t>
                    </m:r>
                  </m:oMath>
                </a14:m>
                <a:r>
                  <a:rPr lang="en-US" sz="2400" dirty="0"/>
                  <a:t>, but is flatter than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(0, 1)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The t-distribution is symmetric around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(0, 1) </m:t>
                    </m:r>
                  </m:oMath>
                </a14:m>
                <a:r>
                  <a:rPr lang="en-US" sz="2400" dirty="0"/>
                  <a:t>is.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It has a range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2400" dirty="0"/>
                  <a:t> as the range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(0, 1)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Unlike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(0, 1)</m:t>
                    </m:r>
                  </m:oMath>
                </a14:m>
                <a:r>
                  <a:rPr lang="en-US" sz="2400" dirty="0"/>
                  <a:t>, the t-distribution depends on </a:t>
                </a:r>
                <a:br>
                  <a:rPr lang="en-US" sz="2400" dirty="0"/>
                </a:br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degrees of freedom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df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As 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df</m:t>
                    </m:r>
                    <m:r>
                      <a:rPr lang="en-US" sz="2400" i="1">
                        <a:latin typeface="Cambria Math"/>
                      </a:rPr>
                      <m:t>→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2400" dirty="0"/>
                  <a:t>, t-distribution approaches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(0, 1)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hlinkClick r:id="rId2"/>
                  </a:rPr>
                  <a:t>Applet: t-distribution </a:t>
                </a:r>
                <a:r>
                  <a:rPr lang="en-US" sz="2400" dirty="0" err="1">
                    <a:hlinkClick r:id="rId2"/>
                  </a:rPr>
                  <a:t>vs</a:t>
                </a:r>
                <a:r>
                  <a:rPr lang="en-US" sz="2400" dirty="0">
                    <a:hlinkClick r:id="rId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hlinkClick r:id="rId2"/>
                      </a:rPr>
                      <m:t>𝑁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hlinkClick r:id="rId2"/>
                      </a:rPr>
                      <m:t>(0,1)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  <a:blipFill rotWithShape="0">
                <a:blip r:embed="rId3"/>
                <a:stretch>
                  <a:fillRect l="-1098" t="-950" r="-235" b="-28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http://upload.wikimedia.org/wikipedia/commons/thumb/4/41/Student_t_pdf.svg/325px-Student_t_pdf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05200"/>
            <a:ext cx="6019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8264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Inference about 𝝁 when </a:t>
            </a:r>
            <a:br>
              <a:rPr lang="en-US" dirty="0"/>
            </a:br>
            <a:r>
              <a:rPr lang="en-US" dirty="0"/>
              <a:t>𝝈 is unknown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8229600" cy="4495800"/>
              </a:xfrm>
            </p:spPr>
            <p:txBody>
              <a:bodyPr/>
              <a:lstStyle/>
              <a:p>
                <a:r>
                  <a:rPr lang="en-US" sz="2400" b="1" dirty="0"/>
                  <a:t>Hypothesis Testing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</a:rPr>
                      <m:t>𝜇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	 	</a:t>
                </a:r>
                <a:r>
                  <a:rPr lang="en-US" sz="2400" dirty="0" err="1"/>
                  <a:t>vs</a:t>
                </a: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</a:rPr>
                      <m:t>𝜇</m:t>
                    </m:r>
                    <m:r>
                      <a:rPr lang="en-US" sz="24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		  or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𝜇</m:t>
                    </m:r>
                    <m:r>
                      <a:rPr lang="en-US" sz="2400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		  or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𝜇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1000" b="1" dirty="0"/>
              </a:p>
              <a:p>
                <a:r>
                  <a:rPr lang="en-US" sz="2400" b="1" dirty="0"/>
                  <a:t>Decision Rule</a:t>
                </a:r>
                <a:r>
                  <a:rPr lang="en-US" sz="2400" dirty="0"/>
                  <a:t>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df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</a:rPr>
                      <m:t>𝜇</m:t>
                    </m:r>
                    <m:r>
                      <a:rPr lang="en-US" sz="24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: 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if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</a:rPr>
                      <m:t>𝜇</m:t>
                    </m:r>
                    <m:r>
                      <a:rPr lang="en-US" sz="2400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: 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if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&lt;−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</a:rPr>
                      <m:t>𝜇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: 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if 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</a:rPr>
                      <m:t>|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|&gt;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  <m:r>
                          <a:rPr lang="en-US" sz="2400" i="1">
                            <a:latin typeface="Cambria Math"/>
                          </a:rPr>
                          <m:t>/2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1000" dirty="0"/>
              </a:p>
              <a:p>
                <a:r>
                  <a:rPr lang="en-US" sz="240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 is a notation for value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 so that the area to the right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 eaLnBrk="1" hangingPunct="1"/>
                <a:r>
                  <a:rPr lang="en-US" sz="1800" dirty="0"/>
                  <a:t>t-table (</a:t>
                </a:r>
                <a:r>
                  <a:rPr lang="en-US" sz="1400" dirty="0"/>
                  <a:t>“D2L &gt; Useful Links &gt; Z, T and Chi^2 Tables”</a:t>
                </a:r>
                <a:r>
                  <a:rPr lang="en-US" sz="1800" dirty="0"/>
                  <a:t>)</a:t>
                </a:r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𝛼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, 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is a t-distribution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 dirty="0" smtClean="0">
                        <a:latin typeface="Cambria Math" panose="02040503050406030204" pitchFamily="18" charset="0"/>
                      </a:rPr>
                      <m:t>df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 lvl="1" eaLnBrk="1" hangingPunct="1"/>
                <a:r>
                  <a:rPr lang="en-US" dirty="0">
                    <a:hlinkClick r:id="rId2"/>
                  </a:rPr>
                  <a:t>t calculator</a:t>
                </a:r>
                <a:r>
                  <a:rPr lang="en-US" dirty="0"/>
                  <a:t>   (</a:t>
                </a:r>
                <a:r>
                  <a:rPr lang="en-US" dirty="0" err="1"/>
                  <a:t>df</a:t>
                </a:r>
                <a:r>
                  <a:rPr lang="en-US" dirty="0"/>
                  <a:t>)</a:t>
                </a:r>
              </a:p>
              <a:p>
                <a:pPr lvl="1" eaLnBrk="1" hangingPunct="1"/>
                <a:r>
                  <a:rPr lang="en-US" dirty="0"/>
                  <a:t>Calculator</a:t>
                </a:r>
              </a:p>
              <a:p>
                <a:pPr lvl="2" eaLnBrk="1" hangingPunct="1"/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8229600" cy="4495800"/>
              </a:xfrm>
              <a:blipFill rotWithShape="0">
                <a:blip r:embed="rId3"/>
                <a:stretch>
                  <a:fillRect l="-1111" t="-949" r="-741" b="-29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8029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954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Consider a population of hypertension group whose average systolic blood pressure (SBP)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r>
                  <a:rPr lang="en-US" sz="2400" dirty="0"/>
                  <a:t>. You want to determine whether a new treatment is effective in reducing SBP. A clinical trial was conducted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25 </m:t>
                    </m:r>
                  </m:oMath>
                </a14:m>
                <a:r>
                  <a:rPr lang="en-US" sz="2400" dirty="0"/>
                  <a:t>patients of this population. After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6 </m:t>
                    </m:r>
                  </m:oMath>
                </a14:m>
                <a:r>
                  <a:rPr lang="en-US" sz="2400" dirty="0"/>
                  <a:t>months of treatment, SBP was recorded on each subject.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2400" i="1" dirty="0">
                        <a:latin typeface="Cambria Math"/>
                      </a:rPr>
                      <m:t>=147.2,    </m:t>
                    </m:r>
                    <m:r>
                      <a:rPr lang="en-US" sz="2400" i="1" dirty="0">
                        <a:latin typeface="Cambria Math"/>
                      </a:rPr>
                      <m:t>𝑠</m:t>
                    </m:r>
                    <m:r>
                      <a:rPr lang="en-US" sz="2400" i="1" dirty="0">
                        <a:latin typeface="Cambria Math"/>
                      </a:rPr>
                      <m:t>=5.5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Is there a sufficient evidence 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𝛼</m:t>
                    </m:r>
                    <m:r>
                      <a:rPr lang="en-US" sz="2400" i="1">
                        <a:latin typeface="Cambria Math"/>
                      </a:rPr>
                      <m:t>=0.05 </m:t>
                    </m:r>
                  </m:oMath>
                </a14:m>
                <a:r>
                  <a:rPr lang="en-US" sz="2400" dirty="0"/>
                  <a:t>that the new treatment is effective? </a:t>
                </a:r>
              </a:p>
              <a:p>
                <a:r>
                  <a:rPr lang="en-US" sz="2400" dirty="0"/>
                  <a:t>Assume that the distribution of SBP is normal.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95400"/>
                <a:ext cx="7772400" cy="4495800"/>
              </a:xfrm>
              <a:blipFill rotWithShape="0">
                <a:blip r:embed="rId2"/>
                <a:stretch>
                  <a:fillRect l="-1098" t="-950" r="-78" b="-10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51922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i="1">
                        <a:latin typeface="Cambria Math"/>
                      </a:rPr>
                      <m:t>𝜇</m:t>
                    </m:r>
                    <m:r>
                      <a:rPr lang="en-US" i="1">
                        <a:latin typeface="Cambria Math"/>
                      </a:rPr>
                      <m:t>=150  </m:t>
                    </m:r>
                    <m:r>
                      <a:rPr lang="en-US" i="1">
                        <a:latin typeface="Cambria Math"/>
                      </a:rPr>
                      <m:t>𝑣𝑠</m:t>
                    </m:r>
                    <m:r>
                      <a:rPr lang="en-US" i="1">
                        <a:latin typeface="Cambria Math"/>
                      </a:rPr>
                      <m:t>.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i="1">
                        <a:latin typeface="Cambria Math"/>
                      </a:rPr>
                      <m:t>𝜇</m:t>
                    </m:r>
                    <m:r>
                      <a:rPr lang="en-US" i="1">
                        <a:latin typeface="Cambria Math"/>
                      </a:rPr>
                      <m:t>&lt;150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TS: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147.2−150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5.5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25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i="1">
                        <a:latin typeface="Cambria Math"/>
                      </a:rPr>
                      <m:t>=−2.55</m:t>
                    </m:r>
                  </m:oMath>
                </a14:m>
                <a:endParaRPr lang="en-US" dirty="0"/>
              </a:p>
              <a:p>
                <a:endParaRPr lang="en-US" sz="1500" dirty="0"/>
              </a:p>
              <a:p>
                <a:r>
                  <a:rPr lang="en-US" b="1" dirty="0"/>
                  <a:t>Decision Rule</a:t>
                </a:r>
                <a:r>
                  <a:rPr lang="en-US" dirty="0"/>
                  <a:t>: 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 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&lt;−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>
                        <a:latin typeface="Cambria Math"/>
                      </a:rPr>
                      <m:t>d</m:t>
                    </m:r>
                    <m:r>
                      <m:rPr>
                        <m:nor/>
                      </m:rPr>
                      <a:rPr lang="en-US" i="0" dirty="0" err="1">
                        <a:latin typeface="Cambria Math"/>
                      </a:rPr>
                      <m:t>f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−1=25−1=24</m:t>
                    </m:r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𝛼</m:t>
                    </m:r>
                    <m:r>
                      <a:rPr lang="en-US" i="1">
                        <a:latin typeface="Cambria Math"/>
                      </a:rPr>
                      <m:t>=0.05</m:t>
                    </m:r>
                  </m:oMath>
                </a14:m>
                <a:endParaRPr lang="en-US" dirty="0"/>
              </a:p>
              <a:p>
                <a:endParaRPr lang="en-US" sz="15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inv</m:t>
                    </m:r>
                    <m:r>
                      <m:rPr>
                        <m:nor/>
                      </m:rPr>
                      <a:rPr lang="en-US" i="0">
                        <a:latin typeface="Cambria Math"/>
                      </a:rPr>
                      <m:t>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0.95, 24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=1.711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sz="1500" dirty="0"/>
              </a:p>
              <a:p>
                <a:r>
                  <a:rPr lang="en-US" dirty="0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 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&lt;−1.711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sz="1500" dirty="0"/>
              </a:p>
              <a:p>
                <a:r>
                  <a:rPr lang="en-US" b="1" dirty="0"/>
                  <a:t>Conclusion</a:t>
                </a:r>
                <a:r>
                  <a:rPr lang="en-US" dirty="0"/>
                  <a:t>: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&lt;−1.711?</m:t>
                    </m:r>
                  </m:oMath>
                </a14:m>
                <a:r>
                  <a:rPr lang="en-US" dirty="0"/>
                  <a:t> Yes,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=−2.55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Thus 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:r>
                  <a:rPr lang="en-US" dirty="0">
                    <a:solidFill>
                      <a:srgbClr val="FF0000"/>
                    </a:solidFill>
                  </a:rPr>
                  <a:t>we have sufficient evidence to conclude that the new treatment is effective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  <a:blipFill rotWithShape="0">
                <a:blip r:embed="rId2"/>
                <a:stretch>
                  <a:fillRect l="-1255" b="-29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7796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85800" y="228600"/>
                <a:ext cx="7772400" cy="762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value</m:t>
                    </m:r>
                  </m:oMath>
                </a14:m>
                <a:r>
                  <a:rPr lang="en-US" dirty="0"/>
                  <a:t> Approach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228600"/>
                <a:ext cx="7772400" cy="762000"/>
              </a:xfrm>
              <a:blipFill rotWithShape="0">
                <a:blip r:embed="rId2"/>
                <a:stretch>
                  <a:fillRect l="-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</a:rPr>
                      <m:t>𝜇</m:t>
                    </m:r>
                    <m:r>
                      <a:rPr lang="en-US" sz="2400" i="1">
                        <a:latin typeface="Cambria Math"/>
                      </a:rPr>
                      <m:t>=150  </m:t>
                    </m:r>
                    <m:r>
                      <a:rPr lang="en-US" sz="2400" i="1">
                        <a:latin typeface="Cambria Math"/>
                      </a:rPr>
                      <m:t>𝑣𝑠</m:t>
                    </m:r>
                    <m:r>
                      <a:rPr lang="en-US" sz="2400" i="1">
                        <a:latin typeface="Cambria Math"/>
                      </a:rPr>
                      <m:t>.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</a:rPr>
                      <m:t>𝜇</m:t>
                    </m:r>
                    <m:r>
                      <a:rPr lang="en-US" sz="2400" i="1">
                        <a:latin typeface="Cambria Math"/>
                      </a:rPr>
                      <m:t>&lt;150</m:t>
                    </m:r>
                  </m:oMath>
                </a14:m>
                <a:r>
                  <a:rPr lang="en-US" sz="2400" dirty="0"/>
                  <a:t> ,           TS: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=−2.55</m:t>
                    </m:r>
                  </m:oMath>
                </a14:m>
                <a:endParaRPr lang="en-US" sz="2400" dirty="0"/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i="0">
                        <a:latin typeface="Cambria Math"/>
                      </a:rPr>
                      <m:t>p</m:t>
                    </m:r>
                    <m:r>
                      <m:rPr>
                        <m:nor/>
                      </m:rPr>
                      <a:rPr lang="en-US" sz="2400" i="0"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sz="2400" i="0">
                        <a:latin typeface="Cambria Math"/>
                      </a:rPr>
                      <m:t>value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 i="1">
                            <a:latin typeface="Cambria Math"/>
                          </a:rPr>
                          <m:t>&lt;−2.55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sz="2400" i="0">
                        <a:latin typeface="Cambria Math"/>
                      </a:rPr>
                      <m:t>tcdf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∞,−2.55, 24</m:t>
                        </m:r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400" dirty="0">
                    <a:ea typeface="Cambria Math"/>
                  </a:rPr>
                  <a:t> 0.0088</a:t>
                </a:r>
              </a:p>
              <a:p>
                <a:endParaRPr lang="en-US" sz="1600" dirty="0"/>
              </a:p>
              <a:p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i="0">
                        <a:latin typeface="Cambria Math"/>
                      </a:rPr>
                      <m:t>p</m:t>
                    </m:r>
                    <m:r>
                      <m:rPr>
                        <m:nor/>
                      </m:rPr>
                      <a:rPr lang="en-US" sz="2400" i="0"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sz="2400" i="0">
                        <a:latin typeface="Cambria Math"/>
                      </a:rPr>
                      <m:t>value</m:t>
                    </m:r>
                    <m:r>
                      <a:rPr lang="en-US" sz="2400" i="1">
                        <a:latin typeface="Cambria Math"/>
                      </a:rPr>
                      <m:t>&lt;</m:t>
                    </m:r>
                    <m:r>
                      <a:rPr lang="en-US" sz="2400" i="1">
                        <a:latin typeface="Cambria Math"/>
                      </a:rPr>
                      <m:t>𝛼</m:t>
                    </m:r>
                    <m:r>
                      <a:rPr lang="en-US" sz="2400" i="1">
                        <a:latin typeface="Cambria Math"/>
                      </a:rPr>
                      <m:t>=0.05</m:t>
                    </m:r>
                  </m:oMath>
                </a14:m>
                <a:r>
                  <a:rPr lang="en-US" sz="2400" dirty="0"/>
                  <a:t>, 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. </a:t>
                </a:r>
                <a:br>
                  <a:rPr lang="en-US" sz="2400" dirty="0"/>
                </a:br>
                <a:r>
                  <a:rPr lang="en-US" sz="2400" dirty="0"/>
                  <a:t>We have sufficient evidence to conclude that the new treatment is effective.</a:t>
                </a:r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b="1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400" b="1" i="0" dirty="0" smtClean="0">
                        <a:latin typeface="Cambria Math" panose="02040503050406030204" pitchFamily="18" charset="0"/>
                      </a:rPr>
                      <m:t>value</m:t>
                    </m:r>
                  </m:oMath>
                </a14:m>
                <a:r>
                  <a:rPr lang="en-US" sz="2400" b="1" dirty="0"/>
                  <a:t> Formula:</a:t>
                </a:r>
              </a:p>
              <a:p>
                <a:endParaRPr lang="en-US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</a:rPr>
                      <m:t>𝜇</m:t>
                    </m:r>
                    <m:r>
                      <a:rPr lang="en-US" sz="24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,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i="0">
                        <a:latin typeface="Cambria Math"/>
                      </a:rPr>
                      <m:t>p</m:t>
                    </m:r>
                    <m:r>
                      <m:rPr>
                        <m:nor/>
                      </m:rPr>
                      <a:rPr lang="en-US" sz="2400" i="0"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sz="2400" i="0">
                        <a:latin typeface="Cambria Math"/>
                      </a:rPr>
                      <m:t>value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𝑃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&gt;</m:t>
                    </m:r>
                    <m:r>
                      <m:rPr>
                        <m:nor/>
                      </m:rPr>
                      <a:rPr lang="en-US" sz="2400" i="0">
                        <a:latin typeface="Cambria Math"/>
                      </a:rPr>
                      <m:t>computed</m:t>
                    </m:r>
                    <m:r>
                      <m:rPr>
                        <m:nor/>
                      </m:rPr>
                      <a:rPr lang="en-US" sz="2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400" i="0">
                        <a:latin typeface="Cambria Math"/>
                      </a:rPr>
                      <m:t>t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</a:rPr>
                      <m:t>𝜇</m:t>
                    </m:r>
                    <m:r>
                      <a:rPr lang="en-US" sz="2400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>
                        <a:latin typeface="Cambria Math"/>
                      </a:rPr>
                      <m:t>,</m:t>
                    </m:r>
                  </m:oMath>
                </a14:m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i="0">
                        <a:latin typeface="Cambria Math"/>
                      </a:rPr>
                      <m:t>p</m:t>
                    </m:r>
                    <m:r>
                      <m:rPr>
                        <m:nor/>
                      </m:rPr>
                      <a:rPr lang="en-US" sz="2400" i="0"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sz="2400" i="0">
                        <a:latin typeface="Cambria Math"/>
                      </a:rPr>
                      <m:t>value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𝑃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&lt;</m:t>
                    </m:r>
                    <m:r>
                      <m:rPr>
                        <m:nor/>
                      </m:rPr>
                      <a:rPr lang="en-US" sz="2400" i="0">
                        <a:latin typeface="Cambria Math"/>
                      </a:rPr>
                      <m:t>computed</m:t>
                    </m:r>
                    <m:r>
                      <m:rPr>
                        <m:nor/>
                      </m:rPr>
                      <a:rPr lang="en-US" sz="2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400" i="0">
                        <a:latin typeface="Cambria Math"/>
                      </a:rPr>
                      <m:t>t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</a:rPr>
                      <m:t>𝜇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: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i="0">
                        <a:latin typeface="Cambria Math"/>
                      </a:rPr>
                      <m:t>p</m:t>
                    </m:r>
                    <m:r>
                      <m:rPr>
                        <m:nor/>
                      </m:rPr>
                      <a:rPr lang="en-US" sz="2400" i="0"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sz="2400" i="0">
                        <a:latin typeface="Cambria Math"/>
                      </a:rPr>
                      <m:t>value</m:t>
                    </m:r>
                    <m:r>
                      <a:rPr lang="en-US" sz="2400" i="1">
                        <a:latin typeface="Cambria Math"/>
                      </a:rPr>
                      <m:t>=2∗</m:t>
                    </m:r>
                    <m:r>
                      <a:rPr lang="en-US" sz="2400" i="1">
                        <a:latin typeface="Cambria Math"/>
                      </a:rPr>
                      <m:t>𝑃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&gt;|</m:t>
                    </m:r>
                    <m:r>
                      <m:rPr>
                        <m:nor/>
                      </m:rPr>
                      <a:rPr lang="en-US" sz="2400" i="0">
                        <a:latin typeface="Cambria Math"/>
                      </a:rPr>
                      <m:t>computed</m:t>
                    </m:r>
                    <m:r>
                      <m:rPr>
                        <m:nor/>
                      </m:rPr>
                      <a:rPr lang="en-US" sz="2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400" i="0">
                        <a:latin typeface="Cambria Math"/>
                      </a:rPr>
                      <m:t>t</m:t>
                    </m:r>
                    <m:r>
                      <a:rPr lang="en-US" sz="2400" i="1">
                        <a:latin typeface="Cambria Math"/>
                      </a:rPr>
                      <m:t>|)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  <a:blipFill rotWithShape="0">
                <a:blip r:embed="rId3"/>
                <a:stretch>
                  <a:fillRect l="-1176" t="-950" b="-24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1181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85800" y="381000"/>
                <a:ext cx="7772400" cy="762000"/>
              </a:xfrm>
            </p:spPr>
            <p:txBody>
              <a:bodyPr/>
              <a:lstStyle/>
              <a:p>
                <a:r>
                  <a:rPr lang="en-US" dirty="0"/>
                  <a:t>Estimation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𝝁</m:t>
                    </m:r>
                  </m:oMath>
                </a14:m>
                <a:r>
                  <a:rPr lang="en-US" dirty="0"/>
                  <a:t> using </a:t>
                </a:r>
                <a:br>
                  <a:rPr lang="en-US" dirty="0"/>
                </a:br>
                <a:r>
                  <a:rPr lang="en-US" dirty="0"/>
                  <a:t>a confidence interval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381000"/>
                <a:ext cx="7772400" cy="762000"/>
              </a:xfrm>
              <a:blipFill rotWithShape="0">
                <a:blip r:embed="rId2"/>
                <a:stretch>
                  <a:fillRect l="-1333" t="-12000" b="-24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002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100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1−</m:t>
                        </m:r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%</m:t>
                    </m:r>
                  </m:oMath>
                </a14:m>
                <a:r>
                  <a:rPr lang="en-US" dirty="0"/>
                  <a:t> Confidence Interval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/>
                  <a:t> is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b="1" i="1" dirty="0">
                          <a:latin typeface="Cambria Math"/>
                          <a:ea typeface="Cambria Math"/>
                        </a:rPr>
                        <m:t>±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/2</m:t>
                          </m:r>
                        </m:sub>
                      </m:sSub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Assumption: Either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𝑛</m:t>
                    </m:r>
                    <m:r>
                      <a:rPr lang="en-US" sz="2600" i="1">
                        <a:latin typeface="Cambria Math"/>
                      </a:rPr>
                      <m:t>≥30 </m:t>
                    </m:r>
                  </m:oMath>
                </a14:m>
                <a:r>
                  <a:rPr lang="en-US" sz="2600" dirty="0"/>
                  <a:t> </a:t>
                </a:r>
              </a:p>
              <a:p>
                <a:pPr lvl="1"/>
                <a:r>
                  <a:rPr lang="en-US" sz="2600" dirty="0"/>
                  <a:t>the sample is drawn from a normal population.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00200"/>
                <a:ext cx="7772400" cy="4495800"/>
              </a:xfrm>
              <a:blipFill rotWithShape="0">
                <a:blip r:embed="rId3"/>
                <a:stretch>
                  <a:fillRect l="-1255" t="-1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5948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Exercise 5.41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A discount tire manufacturer claim that its tires can be driven at least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35,000</m:t>
                    </m:r>
                  </m:oMath>
                </a14:m>
                <a:r>
                  <a:rPr lang="en-US" sz="2400" dirty="0"/>
                  <a:t> miles on the average. A consumer testing agency suspects that this claim is false. A study was conducted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15 </m:t>
                    </m:r>
                  </m:oMath>
                </a14:m>
                <a:r>
                  <a:rPr lang="en-US" sz="2400" dirty="0"/>
                  <a:t>cars in which the testing tires were mounted.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=15,  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2400" i="1">
                        <a:latin typeface="Cambria Math"/>
                      </a:rPr>
                      <m:t>=31.47,   </m:t>
                    </m:r>
                    <m:r>
                      <a:rPr lang="en-US" sz="2400" i="1">
                        <a:latin typeface="Cambria Math"/>
                      </a:rPr>
                      <m:t>𝑠</m:t>
                    </m:r>
                    <m:r>
                      <a:rPr lang="en-US" sz="2400" i="1">
                        <a:latin typeface="Cambria Math"/>
                      </a:rPr>
                      <m:t>=5.04</m:t>
                    </m:r>
                  </m:oMath>
                </a14:m>
                <a:r>
                  <a:rPr lang="en-US" sz="2400" dirty="0"/>
                  <a:t>  (in thousand miles)</a:t>
                </a:r>
              </a:p>
              <a:p>
                <a:endParaRPr lang="en-US" sz="2400" dirty="0"/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Estimate the mean miles driven by the tires using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99% </m:t>
                    </m:r>
                  </m:oMath>
                </a14:m>
                <a:r>
                  <a:rPr lang="en-US" sz="2400" dirty="0"/>
                  <a:t>confidence interval.</a:t>
                </a:r>
                <a:br>
                  <a:rPr lang="en-US" sz="2400" dirty="0"/>
                </a:br>
                <a:endParaRPr lang="en-US" sz="2400" dirty="0"/>
              </a:p>
              <a:p>
                <a:pPr marL="457200" indent="-457200">
                  <a:buAutoNum type="alphaLcParenBoth"/>
                </a:pPr>
                <a:r>
                  <a:rPr lang="en-US" sz="2400"/>
                  <a:t>Is </a:t>
                </a:r>
                <a:r>
                  <a:rPr lang="en-US" sz="2400" dirty="0"/>
                  <a:t>there a sufficient evidence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𝛼</m:t>
                    </m:r>
                    <m:r>
                      <a:rPr lang="en-US" sz="2400" i="1">
                        <a:latin typeface="Cambria Math"/>
                      </a:rPr>
                      <m:t>=0.01</m:t>
                    </m:r>
                  </m:oMath>
                </a14:m>
                <a:r>
                  <a:rPr lang="en-US" sz="2400" dirty="0"/>
                  <a:t>) that the manufacturer’s claim is false.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8" t="-950" r="-392" b="-10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37988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/>
              <a:t>Chapter 5 (Part 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19200"/>
                <a:ext cx="7772400" cy="44958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Confidence Interval (CI)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CI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known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Choosing Sample Size for Estimating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A Statistical Test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Type I and Type II Errors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Power of a Test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Choosing Sample Size for Testing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rgbClr val="003366"/>
                    </a:solidFill>
                  </a:rPr>
                  <a:t>Level of Significance</a:t>
                </a:r>
              </a:p>
              <a:p>
                <a:r>
                  <a:rPr lang="en-US" dirty="0">
                    <a:solidFill>
                      <a:srgbClr val="003366"/>
                    </a:solidFill>
                  </a:rPr>
                  <a:t>P-value</a:t>
                </a:r>
              </a:p>
              <a:p>
                <a:r>
                  <a:rPr lang="en-US" dirty="0">
                    <a:solidFill>
                      <a:srgbClr val="003366"/>
                    </a:solidFill>
                  </a:rPr>
                  <a:t>Inference about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rgbClr val="003366"/>
                    </a:solidFill>
                  </a:rPr>
                  <a:t>,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rgbClr val="003366"/>
                    </a:solidFill>
                  </a:rPr>
                  <a:t> is unknown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19200"/>
                <a:ext cx="7772400" cy="4495800"/>
              </a:xfrm>
              <a:blipFill rotWithShape="0">
                <a:blip r:embed="rId2"/>
                <a:stretch>
                  <a:fillRect l="-1255" t="-1084" b="-9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7964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First let’s do (B)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𝑛</m:t>
                    </m:r>
                    <m:r>
                      <a:rPr lang="en-US" sz="2400" i="1" smtClean="0">
                        <a:latin typeface="Cambria Math"/>
                      </a:rPr>
                      <m:t>=15,  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2400" i="1">
                        <a:latin typeface="Cambria Math"/>
                      </a:rPr>
                      <m:t>=31.47,   </m:t>
                    </m:r>
                    <m:r>
                      <a:rPr lang="en-US" sz="2400" i="1">
                        <a:latin typeface="Cambria Math"/>
                      </a:rPr>
                      <m:t>𝑠</m:t>
                    </m:r>
                    <m:r>
                      <a:rPr lang="en-US" sz="2400" i="1">
                        <a:latin typeface="Cambria Math"/>
                      </a:rPr>
                      <m:t>=5.04</m:t>
                    </m:r>
                  </m:oMath>
                </a14:m>
                <a:endParaRPr lang="en-US" sz="2400" dirty="0"/>
              </a:p>
              <a:p>
                <a:endParaRPr lang="en-US" sz="1500" dirty="0"/>
              </a:p>
              <a:p>
                <a:r>
                  <a:rPr lang="en-US" sz="2400" dirty="0"/>
                  <a:t>(b)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</a:rPr>
                      <m:t>𝜇</m:t>
                    </m:r>
                    <m:r>
                      <a:rPr lang="en-US" sz="2400" i="1">
                        <a:latin typeface="Cambria Math"/>
                      </a:rPr>
                      <m:t>=35     </m:t>
                    </m:r>
                    <m:r>
                      <a:rPr lang="en-US" sz="2400" i="1">
                        <a:latin typeface="Cambria Math"/>
                      </a:rPr>
                      <m:t>𝑣𝑠</m:t>
                    </m:r>
                    <m:r>
                      <a:rPr lang="en-US" sz="2400" i="1">
                        <a:latin typeface="Cambria Math"/>
                      </a:rPr>
                      <m:t>.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 </m:t>
                    </m:r>
                    <m:r>
                      <a:rPr lang="en-US" sz="2400" i="1">
                        <a:latin typeface="Cambria Math"/>
                      </a:rPr>
                      <m:t>𝜇</m:t>
                    </m:r>
                    <m:r>
                      <a:rPr lang="en-US" sz="2400" i="1">
                        <a:latin typeface="Cambria Math"/>
                      </a:rPr>
                      <m:t>&lt;35</m:t>
                    </m:r>
                  </m:oMath>
                </a14:m>
                <a:endParaRPr lang="en-US" sz="2400" dirty="0"/>
              </a:p>
              <a:p>
                <a:endParaRPr lang="en-US" sz="1600" dirty="0"/>
              </a:p>
              <a:p>
                <a:r>
                  <a:rPr lang="en-US" sz="2400" dirty="0"/>
                  <a:t>       TS :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31.47−35</m:t>
                        </m:r>
                      </m:num>
                      <m:den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5.04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15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sz="2400" i="1">
                        <a:latin typeface="Cambria Math"/>
                      </a:rPr>
                      <m:t>=−2.71</m:t>
                    </m:r>
                  </m:oMath>
                </a14:m>
                <a:endParaRPr lang="en-US" sz="2400" dirty="0"/>
              </a:p>
              <a:p>
                <a:endParaRPr lang="en-US" sz="1600" dirty="0"/>
              </a:p>
              <a:p>
                <a:r>
                  <a:rPr lang="en-US" sz="2400" dirty="0"/>
                  <a:t>Decision Rule: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𝛼</m:t>
                    </m:r>
                    <m:r>
                      <a:rPr lang="en-US" sz="2400" i="1">
                        <a:latin typeface="Cambria Math"/>
                      </a:rPr>
                      <m:t>=0.01.    </m:t>
                    </m:r>
                    <m:r>
                      <a:rPr lang="en-US" sz="2400" i="1">
                        <a:latin typeface="Cambria Math"/>
                      </a:rPr>
                      <m:t>𝑑𝑓</m:t>
                    </m:r>
                    <m:r>
                      <a:rPr lang="en-US" sz="2400" i="1">
                        <a:latin typeface="Cambria Math"/>
                      </a:rPr>
                      <m:t>=15−1=14,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2.624</m:t>
                    </m:r>
                  </m:oMath>
                </a14:m>
                <a:endParaRPr lang="en-US" sz="2400" dirty="0"/>
              </a:p>
              <a:p>
                <a:endParaRPr lang="en-US" sz="1600" dirty="0"/>
              </a:p>
              <a:p>
                <a:r>
                  <a:rPr lang="en-US" sz="2400" dirty="0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if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&lt;−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2.624</m:t>
                    </m:r>
                  </m:oMath>
                </a14:m>
                <a:endParaRPr lang="en-US" sz="2400" dirty="0"/>
              </a:p>
              <a:p>
                <a:endParaRPr lang="en-US" sz="1600" dirty="0"/>
              </a:p>
              <a:p>
                <a:r>
                  <a:rPr lang="en-US" sz="2400" dirty="0"/>
                  <a:t>Conclusion: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&lt;−2.624?</m:t>
                    </m:r>
                  </m:oMath>
                </a14:m>
                <a:r>
                  <a:rPr lang="en-US" sz="2400" dirty="0"/>
                  <a:t>  Yes.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1600" dirty="0"/>
              </a:p>
              <a:p>
                <a:r>
                  <a:rPr lang="en-US" sz="2400" dirty="0"/>
                  <a:t>We have sufficient evidence to conclude that the miles driven by the tires is less than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35,000</m:t>
                    </m:r>
                  </m:oMath>
                </a14:m>
                <a:r>
                  <a:rPr lang="en-US" sz="2400" dirty="0"/>
                  <a:t> miles on the average.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  <a:blipFill rotWithShape="0">
                <a:blip r:embed="rId2"/>
                <a:stretch>
                  <a:fillRect l="-1176" t="-949" b="-27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155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Now Let’s Do (a)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=15,  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2400" i="1">
                        <a:latin typeface="Cambria Math"/>
                      </a:rPr>
                      <m:t>=31.47,   </m:t>
                    </m:r>
                    <m:r>
                      <a:rPr lang="en-US" sz="2400" i="1">
                        <a:latin typeface="Cambria Math"/>
                      </a:rPr>
                      <m:t>𝑠</m:t>
                    </m:r>
                    <m:r>
                      <a:rPr lang="en-US" sz="2400" i="1">
                        <a:latin typeface="Cambria Math"/>
                      </a:rPr>
                      <m:t>=5.04</m:t>
                    </m:r>
                  </m:oMath>
                </a14:m>
                <a:endParaRPr lang="en-US" sz="2400" dirty="0"/>
              </a:p>
              <a:p>
                <a:pPr marL="457200" indent="-457200">
                  <a:buAutoNum type="alphaLcParenBoth"/>
                </a:pPr>
                <a:endParaRPr lang="en-US" sz="1500" dirty="0"/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99% confidence interval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𝜇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1500" dirty="0"/>
              </a:p>
              <a:p>
                <a:r>
                  <a:rPr lang="en-US" sz="2400" dirty="0"/>
                  <a:t>Formula: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2400" b="1" i="1" dirty="0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 dirty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Assumption: sample is drawn from a normal population</a:t>
                </a:r>
              </a:p>
              <a:p>
                <a:endParaRPr lang="en-US" sz="1500" dirty="0"/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𝛼</m:t>
                    </m:r>
                    <m:r>
                      <a:rPr lang="en-US" sz="2400" i="1">
                        <a:latin typeface="Cambria Math"/>
                      </a:rPr>
                      <m:t>=0.01,  </m:t>
                    </m:r>
                    <m:r>
                      <a:rPr lang="en-US" sz="2400" i="1">
                        <a:latin typeface="Cambria Math"/>
                      </a:rPr>
                      <m:t>𝛼</m:t>
                    </m:r>
                    <m:r>
                      <a:rPr lang="en-US" sz="2400" i="1">
                        <a:latin typeface="Cambria Math"/>
                      </a:rPr>
                      <m:t>/2=0.005, 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sz="2400" i="0" dirty="0" err="1">
                        <a:latin typeface="Cambria Math" panose="02040503050406030204" pitchFamily="18" charset="0"/>
                      </a:rPr>
                      <m:t>df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= 14,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  <m:r>
                          <a:rPr lang="en-US" sz="2400" i="1">
                            <a:latin typeface="Cambria Math"/>
                          </a:rPr>
                          <m:t>/2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=2.977</m:t>
                    </m:r>
                  </m:oMath>
                </a14:m>
                <a:endParaRPr lang="en-US" sz="2400" dirty="0"/>
              </a:p>
              <a:p>
                <a:endParaRPr lang="en-US" sz="1500" dirty="0"/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99% </m:t>
                    </m:r>
                  </m:oMath>
                </a14:m>
                <a:r>
                  <a:rPr lang="en-US" sz="2400" dirty="0"/>
                  <a:t>CI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𝜇</m:t>
                    </m:r>
                  </m:oMath>
                </a14:m>
                <a:r>
                  <a:rPr lang="en-US" sz="2400" dirty="0"/>
                  <a:t>: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31.47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±2.977∗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5.04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15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400" dirty="0"/>
                  <a:t>   </a:t>
                </a:r>
              </a:p>
              <a:p>
                <a:pPr marL="0" indent="0">
                  <a:buNone/>
                </a:pPr>
                <a:r>
                  <a:rPr lang="en-US" sz="2400" dirty="0"/>
                  <a:t>		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31.47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±3.90</m:t>
                    </m:r>
                  </m:oMath>
                </a14:m>
                <a:endParaRPr lang="en-US" sz="2400" dirty="0"/>
              </a:p>
              <a:p>
                <a:endParaRPr lang="en-US" sz="1500" dirty="0"/>
              </a:p>
              <a:p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27.59&lt;</m:t>
                    </m:r>
                    <m:r>
                      <a:rPr lang="en-US" sz="2400" i="1">
                        <a:latin typeface="Cambria Math"/>
                      </a:rPr>
                      <m:t>𝜇</m:t>
                    </m:r>
                    <m:r>
                      <a:rPr lang="en-US" sz="2400" i="1">
                        <a:latin typeface="Cambria Math"/>
                      </a:rPr>
                      <m:t>&lt;35.3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  <a:blipFill rotWithShape="0">
                <a:blip r:embed="rId2"/>
                <a:stretch>
                  <a:fillRect l="-1176" t="-949" b="-21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6039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26" y="990600"/>
            <a:ext cx="8356548" cy="54864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2393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/>
              <a:t>Level of Significance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The approach to hypothesis testing we discussed so far is called classical approach. Note that it is based on a decision rule for a given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𝛼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A question arises: What is an appropriate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𝛼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Many statisticians object to this approach. They say that an appropriate approach should be that we should indicate how much evidence the data provide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latin typeface="+mn-lt"/>
                  </a:rPr>
                  <a:t>What to do?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𝑝</m:t>
                    </m:r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𝑣𝑎𝑙𝑢𝑒</m:t>
                    </m:r>
                  </m:oMath>
                </a14:m>
                <a:r>
                  <a:rPr lang="en-US" sz="2400" i="1" dirty="0"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𝑃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 i="0">
                          <a:latin typeface="Cambria Math"/>
                        </a:rPr>
                        <m:t>oberving</m:t>
                      </m:r>
                      <m:r>
                        <m:rPr>
                          <m:nor/>
                        </m:rPr>
                        <a:rPr lang="en-US" sz="2400" i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0">
                          <a:latin typeface="Cambria Math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2400" i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0">
                          <a:latin typeface="Cambria Math"/>
                        </a:rPr>
                        <m:t>evidence</m:t>
                      </m:r>
                      <m:r>
                        <m:rPr>
                          <m:nor/>
                        </m:rPr>
                        <a:rPr lang="en-US" sz="2400" i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0">
                          <a:latin typeface="Cambria Math"/>
                        </a:rPr>
                        <m:t>more</m:t>
                      </m:r>
                      <m:r>
                        <m:rPr>
                          <m:nor/>
                        </m:rPr>
                        <a:rPr lang="en-US" sz="2400" i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0">
                          <a:latin typeface="Cambria Math"/>
                        </a:rPr>
                        <m:t>extreme</m:t>
                      </m:r>
                    </m:oMath>
                  </m:oMathPara>
                </a14:m>
                <a:endParaRPr lang="en-US" sz="24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i="0">
                          <a:latin typeface="Cambria Math"/>
                        </a:rPr>
                        <m:t>                     </m:t>
                      </m:r>
                      <m:r>
                        <m:rPr>
                          <m:nor/>
                        </m:rPr>
                        <a:rPr lang="en-US" sz="2400" i="0">
                          <a:latin typeface="Cambria Math"/>
                        </a:rPr>
                        <m:t>than</m:t>
                      </m:r>
                      <m:r>
                        <m:rPr>
                          <m:nor/>
                        </m:rPr>
                        <a:rPr lang="en-US" sz="2400" i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0">
                          <a:latin typeface="Cambria Math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2400" i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0">
                          <a:latin typeface="Cambria Math"/>
                        </a:rPr>
                        <m:t>evidence</m:t>
                      </m:r>
                      <m:r>
                        <m:rPr>
                          <m:nor/>
                        </m:rPr>
                        <a:rPr lang="en-US" sz="2400" i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0">
                          <a:latin typeface="Cambria Math"/>
                        </a:rPr>
                        <m:t>by</m:t>
                      </m:r>
                      <m:r>
                        <m:rPr>
                          <m:nor/>
                        </m:rPr>
                        <a:rPr lang="en-US" sz="2400" i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0">
                          <a:latin typeface="Cambria Math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2400" i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0">
                          <a:latin typeface="Cambria Math"/>
                        </a:rPr>
                        <m:t>data</m:t>
                      </m:r>
                      <m:r>
                        <m:rPr>
                          <m:nor/>
                        </m:rPr>
                        <a:rPr lang="en-US" sz="2400" i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0">
                          <a:latin typeface="Cambria Math"/>
                        </a:rPr>
                        <m:t>if</m:t>
                      </m:r>
                      <m:r>
                        <m:rPr>
                          <m:nor/>
                        </m:rPr>
                        <a:rPr lang="en-US" sz="2400" i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i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0">
                          <a:latin typeface="Cambria Math"/>
                        </a:rPr>
                        <m:t>is</m:t>
                      </m:r>
                      <m:r>
                        <m:rPr>
                          <m:nor/>
                        </m:rPr>
                        <a:rPr lang="en-US" sz="2400" i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0">
                          <a:latin typeface="Cambria Math"/>
                        </a:rPr>
                        <m:t>true</m:t>
                      </m:r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4495800"/>
              </a:xfrm>
              <a:blipFill rotWithShape="0">
                <a:blip r:embed="rId2"/>
                <a:stretch>
                  <a:fillRect l="-1176" t="-950" b="-2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7591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P-Value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Example:</a:t>
                </a:r>
                <a:br>
                  <a:rPr lang="en-US" sz="2400" dirty="0"/>
                </a:br>
                <a:r>
                  <a:rPr lang="en-US" sz="2400" dirty="0"/>
                  <a:t>An experiment was done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35 </m:t>
                    </m:r>
                  </m:oMath>
                </a14:m>
                <a:r>
                  <a:rPr lang="en-US" sz="2400" dirty="0"/>
                  <a:t>petri dishes which were first cultured with </a:t>
                </a:r>
                <a:r>
                  <a:rPr lang="en-US" sz="2400" dirty="0" err="1"/>
                  <a:t>E.Coli</a:t>
                </a:r>
                <a:r>
                  <a:rPr lang="en-US" sz="2400" dirty="0"/>
                  <a:t> bacteria, and then a solution of the antibacterial soap was added. After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24</m:t>
                    </m:r>
                  </m:oMath>
                </a14:m>
                <a:r>
                  <a:rPr lang="en-US" sz="2400" dirty="0"/>
                  <a:t>-hour incubation period, bacterial counts were recorded on each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35 </m:t>
                    </m:r>
                  </m:oMath>
                </a14:m>
                <a:r>
                  <a:rPr lang="en-US" sz="2400" dirty="0"/>
                  <a:t>dishes.</a:t>
                </a:r>
              </a:p>
              <a:p>
                <a:endParaRPr lang="en-US" sz="1600" dirty="0"/>
              </a:p>
              <a:p>
                <a:r>
                  <a:rPr lang="en-US" sz="2400" dirty="0"/>
                  <a:t>Sample Information:  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2400" b="1" i="1" dirty="0">
                        <a:latin typeface="Cambria Math"/>
                      </a:rPr>
                      <m:t>=</m:t>
                    </m:r>
                    <m:r>
                      <a:rPr lang="en-US" sz="2400" i="1" dirty="0">
                        <a:latin typeface="Cambria Math"/>
                      </a:rPr>
                      <m:t>31.2,      </m:t>
                    </m:r>
                    <m:r>
                      <a:rPr lang="en-US" sz="2400" i="1" dirty="0">
                        <a:latin typeface="Cambria Math"/>
                      </a:rPr>
                      <m:t>𝑠</m:t>
                    </m:r>
                    <m:r>
                      <a:rPr lang="en-US" sz="2400" i="1" dirty="0">
                        <a:latin typeface="Cambria Math"/>
                      </a:rPr>
                      <m:t>=8.4</m:t>
                    </m:r>
                  </m:oMath>
                </a14:m>
                <a:endParaRPr lang="en-US" sz="2400" dirty="0"/>
              </a:p>
              <a:p>
                <a:endParaRPr lang="en-US" sz="1600" dirty="0"/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</a:rPr>
                      <m:t>𝜇</m:t>
                    </m:r>
                    <m:r>
                      <a:rPr lang="en-US" sz="2400" i="1">
                        <a:latin typeface="Cambria Math"/>
                      </a:rPr>
                      <m:t>=33</m:t>
                    </m:r>
                  </m:oMath>
                </a14:m>
                <a:endParaRPr lang="en-US" sz="2400" dirty="0"/>
              </a:p>
              <a:p>
                <a:endParaRPr lang="en-US" sz="1600" dirty="0"/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</a:rPr>
                      <m:t>𝜇</m:t>
                    </m:r>
                    <m:r>
                      <a:rPr lang="en-US" sz="2400" i="1">
                        <a:latin typeface="Cambria Math"/>
                      </a:rPr>
                      <m:t>&lt;33</m:t>
                    </m:r>
                  </m:oMath>
                </a14:m>
                <a:endParaRPr lang="en-US" sz="2400" dirty="0"/>
              </a:p>
              <a:p>
                <a:endParaRPr lang="en-US" sz="1600" dirty="0"/>
              </a:p>
              <a:p>
                <a:r>
                  <a:rPr lang="en-US" sz="2400" dirty="0"/>
                  <a:t>          T.S.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𝑧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31.2−33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8.4/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/>
                              </a:rPr>
                              <m:t>35</m:t>
                            </m:r>
                          </m:e>
                        </m:rad>
                      </m:den>
                    </m:f>
                    <m:r>
                      <a:rPr lang="en-US" sz="2400" i="1">
                        <a:latin typeface="Cambria Math"/>
                      </a:rPr>
                      <m:t>=−1.27</m:t>
                    </m:r>
                  </m:oMath>
                </a14:m>
                <a:endParaRPr lang="en-US" sz="2400" dirty="0"/>
              </a:p>
              <a:p>
                <a:r>
                  <a:rPr lang="en-US" sz="2400" dirty="0">
                    <a:hlinkClick r:id="rId2"/>
                  </a:rPr>
                  <a:t>Applet: P-value</a:t>
                </a: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  <a:blipFill rotWithShape="0">
                <a:blip r:embed="rId3"/>
                <a:stretch>
                  <a:fillRect l="-1098" t="-950" b="-29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8149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P-Value Approach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:</m:t>
                    </m:r>
                    <m:r>
                      <a:rPr lang="en-US" sz="2800" i="1">
                        <a:latin typeface="Cambria Math"/>
                      </a:rPr>
                      <m:t>𝜇</m:t>
                    </m:r>
                    <m:r>
                      <a:rPr lang="en-US" sz="2800" i="1">
                        <a:latin typeface="Cambria Math"/>
                      </a:rPr>
                      <m:t>=33</m:t>
                    </m:r>
                  </m:oMath>
                </a14:m>
                <a:r>
                  <a:rPr lang="en-US" sz="2800" dirty="0"/>
                  <a:t>  </a:t>
                </a:r>
                <a:r>
                  <a:rPr lang="en-US" sz="2800" dirty="0" err="1"/>
                  <a:t>vs</a:t>
                </a:r>
                <a:r>
                  <a:rPr lang="en-US" sz="2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:</m:t>
                    </m:r>
                    <m:r>
                      <a:rPr lang="en-US" sz="2800" i="1">
                        <a:latin typeface="Cambria Math"/>
                      </a:rPr>
                      <m:t>𝜇</m:t>
                    </m:r>
                    <m:r>
                      <a:rPr lang="en-US" sz="2800" i="1">
                        <a:latin typeface="Cambria Math"/>
                      </a:rPr>
                      <m:t>&lt;33</m:t>
                    </m:r>
                  </m:oMath>
                </a14:m>
                <a:r>
                  <a:rPr lang="en-US" sz="2800" dirty="0"/>
                  <a:t>.	           T.S.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/>
                      </a:rPr>
                      <m:t>𝑧</m:t>
                    </m:r>
                    <m:r>
                      <a:rPr lang="en-US" sz="2800" i="1">
                        <a:latin typeface="Cambria Math"/>
                      </a:rPr>
                      <m:t>=−1.27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𝑝</m:t>
                    </m:r>
                    <m:r>
                      <a:rPr lang="en-US" sz="2800" i="1">
                        <a:latin typeface="Cambria Math"/>
                      </a:rPr>
                      <m:t>−</m:t>
                    </m:r>
                    <m:r>
                      <a:rPr lang="en-US" sz="2800" i="1">
                        <a:latin typeface="Cambria Math"/>
                      </a:rPr>
                      <m:t>𝑣𝑎𝑙𝑢𝑒</m:t>
                    </m:r>
                  </m:oMath>
                </a14:m>
                <a:r>
                  <a:rPr lang="en-US" sz="2800" i="1" dirty="0">
                    <a:latin typeface="Cambria Math"/>
                  </a:rPr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=</m:t>
                      </m:r>
                      <m:r>
                        <a:rPr lang="en-US" sz="2200" i="1">
                          <a:latin typeface="Cambria Math"/>
                        </a:rPr>
                        <m:t>𝑃</m:t>
                      </m:r>
                      <m:r>
                        <a:rPr lang="en-US" sz="2200" i="1">
                          <a:latin typeface="Cambria Math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200">
                          <a:latin typeface="Cambria Math"/>
                        </a:rPr>
                        <m:t>oberving</m:t>
                      </m:r>
                      <m:r>
                        <m:rPr>
                          <m:nor/>
                        </m:rPr>
                        <a:rPr lang="en-US" sz="220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200">
                          <a:latin typeface="Cambria Math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220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200">
                          <a:latin typeface="Cambria Math"/>
                        </a:rPr>
                        <m:t>evidence</m:t>
                      </m:r>
                      <m:r>
                        <m:rPr>
                          <m:nor/>
                        </m:rPr>
                        <a:rPr lang="en-US" sz="220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200">
                          <a:latin typeface="Cambria Math"/>
                        </a:rPr>
                        <m:t>more</m:t>
                      </m:r>
                      <m:r>
                        <m:rPr>
                          <m:nor/>
                        </m:rPr>
                        <a:rPr lang="en-US" sz="220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200">
                          <a:latin typeface="Cambria Math"/>
                        </a:rPr>
                        <m:t>extreme</m:t>
                      </m:r>
                      <m:r>
                        <m:rPr>
                          <m:nor/>
                        </m:rPr>
                        <a:rPr lang="en-US" sz="2200" b="0" i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200" b="0" i="0" dirty="0">
                  <a:latin typeface="Cambria Math"/>
                </a:endParaRPr>
              </a:p>
              <a:p>
                <a:pPr marL="457200" lvl="1" indent="0">
                  <a:buNone/>
                </a:pPr>
                <a:r>
                  <a:rPr lang="en-US" sz="2200" dirty="0"/>
                  <a:t>        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>
                        <a:latin typeface="Cambria Math"/>
                      </a:rPr>
                      <m:t>than</m:t>
                    </m:r>
                    <m:r>
                      <m:rPr>
                        <m:nor/>
                      </m:rPr>
                      <a:rPr lang="en-US" sz="22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200">
                        <a:latin typeface="Cambria Math"/>
                      </a:rPr>
                      <m:t>the</m:t>
                    </m:r>
                    <m:r>
                      <m:rPr>
                        <m:nor/>
                      </m:rPr>
                      <a:rPr lang="en-US" sz="22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200">
                        <a:latin typeface="Cambria Math"/>
                      </a:rPr>
                      <m:t>evidence</m:t>
                    </m:r>
                    <m:r>
                      <m:rPr>
                        <m:nor/>
                      </m:rPr>
                      <a:rPr lang="en-US" sz="22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200">
                        <a:latin typeface="Cambria Math"/>
                      </a:rPr>
                      <m:t>by</m:t>
                    </m:r>
                    <m:r>
                      <m:rPr>
                        <m:nor/>
                      </m:rPr>
                      <a:rPr lang="en-US" sz="22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200">
                        <a:latin typeface="Cambria Math"/>
                      </a:rPr>
                      <m:t>the</m:t>
                    </m:r>
                    <m:r>
                      <m:rPr>
                        <m:nor/>
                      </m:rPr>
                      <a:rPr lang="en-US" sz="22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200">
                        <a:latin typeface="Cambria Math"/>
                      </a:rPr>
                      <m:t>data</m:t>
                    </m:r>
                    <m:r>
                      <m:rPr>
                        <m:nor/>
                      </m:rPr>
                      <a:rPr lang="en-US" sz="2200">
                        <a:latin typeface="Cambria Math"/>
                      </a:rPr>
                      <m:t> | 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sz="220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200">
                        <a:solidFill>
                          <a:srgbClr val="FF0000"/>
                        </a:solidFill>
                        <a:latin typeface="Cambria Math"/>
                      </a:rPr>
                      <m:t>is</m:t>
                    </m:r>
                    <m:r>
                      <m:rPr>
                        <m:nor/>
                      </m:rPr>
                      <a:rPr lang="en-US" sz="220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200">
                        <a:solidFill>
                          <a:srgbClr val="FF0000"/>
                        </a:solidFill>
                        <a:latin typeface="Cambria Math"/>
                      </a:rPr>
                      <m:t>true</m:t>
                    </m:r>
                    <m:r>
                      <a:rPr lang="en-US" sz="2200" i="1" smtClean="0">
                        <a:latin typeface="Cambria Math"/>
                      </a:rPr>
                      <m:t>)</m:t>
                    </m:r>
                  </m:oMath>
                </a14:m>
                <a:endParaRPr lang="en-US" sz="2200" i="1" dirty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𝑍</m:t>
                          </m:r>
                          <m:r>
                            <a:rPr lang="en-US" sz="2400" i="1">
                              <a:latin typeface="Cambria Math"/>
                            </a:rPr>
                            <m:t>≤−1.27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=0.1020</m:t>
                      </m:r>
                    </m:oMath>
                  </m:oMathPara>
                </a14:m>
                <a:endParaRPr lang="en-US" sz="2200" dirty="0"/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Since this evidence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is not small enough, we do note have sufficient evidence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2400" i="1">
                        <a:latin typeface="Cambria Math"/>
                      </a:rPr>
                      <m:t>=30.2</m:t>
                    </m:r>
                  </m:oMath>
                </a14:m>
                <a:r>
                  <a:rPr lang="en-US" sz="2400" dirty="0"/>
                  <a:t> instead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31.2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𝑧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30.2−33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8.4/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/>
                              </a:rPr>
                              <m:t>35</m:t>
                            </m:r>
                          </m:e>
                        </m:rad>
                      </m:den>
                    </m:f>
                    <m:r>
                      <a:rPr lang="en-US" sz="2400" i="1">
                        <a:latin typeface="Cambria Math"/>
                      </a:rPr>
                      <m:t>=−1.972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𝑝</m:t>
                    </m:r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𝑣𝑎𝑙𝑢𝑒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𝑍</m:t>
                        </m:r>
                        <m:r>
                          <a:rPr lang="en-US" sz="2400" i="1">
                            <a:latin typeface="Cambria Math"/>
                          </a:rPr>
                          <m:t>≤−1.972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=0.0244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Since this evidence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is very small, we should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.</a:t>
                </a:r>
                <a:r>
                  <a:rPr lang="en-US" sz="2400" dirty="0"/>
                  <a:t> </a:t>
                </a:r>
              </a:p>
              <a:p>
                <a:pPr marL="457200" lvl="1" indent="0">
                  <a:buNone/>
                </a:pPr>
                <a:endParaRPr lang="en-US" sz="22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  <a:blipFill rotWithShape="0">
                <a:blip r:embed="rId2"/>
                <a:stretch>
                  <a:fillRect l="-1176" t="-1357" b="-25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857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Another interpretation of </a:t>
            </a:r>
            <a:br>
              <a:rPr lang="en-US" dirty="0"/>
            </a:br>
            <a:r>
              <a:rPr lang="en-US" dirty="0"/>
              <a:t>p-value: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𝑝</m:t>
                    </m:r>
                    <m:r>
                      <a:rPr lang="en-US" i="1" smtClean="0">
                        <a:latin typeface="Cambria Math"/>
                      </a:rPr>
                      <m:t>−</m:t>
                    </m:r>
                    <m:r>
                      <a:rPr lang="en-US" i="1" smtClean="0">
                        <a:latin typeface="Cambria Math"/>
                      </a:rPr>
                      <m:t>𝑣𝑎𝑙𝑢𝑒</m:t>
                    </m:r>
                    <m:r>
                      <a:rPr lang="en-US" i="1" smtClean="0">
                        <a:latin typeface="Cambria Math"/>
                      </a:rPr>
                      <m:t>  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i="0">
                        <a:latin typeface="Cambria Math"/>
                      </a:rPr>
                      <m:t>smallest</m:t>
                    </m:r>
                    <m:r>
                      <m:rPr>
                        <m:nor/>
                      </m:rPr>
                      <a:rPr lang="en-US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i="0">
                        <a:latin typeface="Cambria Math"/>
                      </a:rPr>
                      <m:t>level</m:t>
                    </m:r>
                    <m:r>
                      <m:rPr>
                        <m:nor/>
                      </m:rPr>
                      <a:rPr lang="en-US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i="0">
                        <a:latin typeface="Cambria Math"/>
                      </a:rPr>
                      <m:t>of</m:t>
                    </m:r>
                    <m:r>
                      <m:rPr>
                        <m:nor/>
                      </m:rPr>
                      <a:rPr lang="en-US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i="0">
                        <a:latin typeface="Cambria Math"/>
                      </a:rPr>
                      <m:t>α</m:t>
                    </m:r>
                    <m:r>
                      <m:rPr>
                        <m:nor/>
                      </m:rPr>
                      <a:rPr lang="en-US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i="0">
                        <a:latin typeface="Cambria Math"/>
                      </a:rPr>
                      <m:t>at</m:t>
                    </m:r>
                    <m:r>
                      <m:rPr>
                        <m:nor/>
                      </m:rPr>
                      <a:rPr lang="en-US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i="0">
                        <a:latin typeface="Cambria Math"/>
                      </a:rPr>
                      <m:t>which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>
                        <a:latin typeface="Cambria Math"/>
                      </a:rPr>
                      <m:t>can</m:t>
                    </m:r>
                    <m:r>
                      <m:rPr>
                        <m:nor/>
                      </m:rPr>
                      <a:rPr lang="en-US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i="0">
                        <a:latin typeface="Cambria Math"/>
                      </a:rPr>
                      <m:t>be</m:t>
                    </m:r>
                    <m:r>
                      <m:rPr>
                        <m:nor/>
                      </m:rPr>
                      <a:rPr lang="en-US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i="0">
                        <a:latin typeface="Cambria Math"/>
                      </a:rPr>
                      <m:t>rejected</m:t>
                    </m:r>
                    <m:r>
                      <m:rPr>
                        <m:nor/>
                      </m:rPr>
                      <a:rPr lang="en-US" i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sz="1500" dirty="0"/>
              </a:p>
              <a:p>
                <a:r>
                  <a:rPr lang="en-US" dirty="0"/>
                  <a:t>In the previous example:</a:t>
                </a:r>
              </a:p>
              <a:p>
                <a:endParaRPr lang="en-US" sz="1500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1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30.2,    </m:t>
                    </m:r>
                    <m:r>
                      <a:rPr lang="en-US" i="1" dirty="0"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−</m:t>
                    </m:r>
                    <m:r>
                      <a:rPr lang="en-US" i="1" dirty="0">
                        <a:latin typeface="Cambria Math"/>
                      </a:rPr>
                      <m:t>𝑣𝑎𝑙𝑢𝑒</m:t>
                    </m:r>
                    <m:r>
                      <a:rPr lang="en-US" i="1" dirty="0">
                        <a:latin typeface="Cambria Math"/>
                      </a:rPr>
                      <m:t>=0.0244.</m:t>
                    </m:r>
                  </m:oMath>
                </a14:m>
                <a:r>
                  <a:rPr lang="en-US" dirty="0"/>
                  <a:t>  This is the smallest level at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can be rejected. </a:t>
                </a:r>
              </a:p>
              <a:p>
                <a:endParaRPr lang="en-US" sz="1500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𝛼</m:t>
                    </m:r>
                    <m:r>
                      <a:rPr lang="en-US" i="1">
                        <a:latin typeface="Cambria Math"/>
                      </a:rPr>
                      <m:t>=0.05,    </m:t>
                    </m:r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𝑣𝑎𝑙𝑢𝑒</m:t>
                    </m:r>
                    <m:r>
                      <a:rPr lang="en-US" i="1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/>
                  <a:t>  , so </a:t>
                </a:r>
                <a:r>
                  <a:rPr lang="en-US" dirty="0">
                    <a:solidFill>
                      <a:srgbClr val="FF0000"/>
                    </a:solidFill>
                  </a:rPr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𝛼</m:t>
                    </m:r>
                    <m:r>
                      <a:rPr lang="en-US" i="1">
                        <a:latin typeface="Cambria Math"/>
                      </a:rPr>
                      <m:t>=0.01,    </m:t>
                    </m:r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𝑣𝑎𝑙𝑢𝑒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/>
                  <a:t>  , so </a:t>
                </a:r>
                <a:r>
                  <a:rPr lang="en-US" dirty="0">
                    <a:solidFill>
                      <a:srgbClr val="FF0000"/>
                    </a:solidFill>
                  </a:rPr>
                  <a:t>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sz="1500" dirty="0"/>
              </a:p>
              <a:p>
                <a:r>
                  <a:rPr lang="en-US" dirty="0"/>
                  <a:t>In other word: </a:t>
                </a:r>
              </a:p>
              <a:p>
                <a:pPr lvl="1"/>
                <a:r>
                  <a:rPr lang="en-US" dirty="0"/>
                  <a:t>You </a:t>
                </a:r>
                <a:r>
                  <a:rPr lang="en-US" dirty="0">
                    <a:solidFill>
                      <a:srgbClr val="FF0000"/>
                    </a:solidFill>
                  </a:rPr>
                  <a:t>Reject </a:t>
                </a:r>
                <a:r>
                  <a:rPr lang="en-US" dirty="0"/>
                  <a:t>at any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66"/>
                        </a:solidFill>
                        <a:latin typeface="Cambria Math"/>
                      </a:rPr>
                      <m:t>𝛼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&gt;</m:t>
                    </m:r>
                    <m:r>
                      <a:rPr lang="en-US" i="1" smtClean="0">
                        <a:solidFill>
                          <a:srgbClr val="003366"/>
                        </a:solidFill>
                        <a:latin typeface="Cambria Math"/>
                      </a:rPr>
                      <m:t>0.024</m:t>
                    </m:r>
                    <m:r>
                      <a:rPr lang="en-US" b="0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rgbClr val="003366"/>
                  </a:solidFill>
                </a:endParaRPr>
              </a:p>
              <a:p>
                <a:pPr lvl="1"/>
                <a:r>
                  <a:rPr lang="en-US" dirty="0"/>
                  <a:t>You </a:t>
                </a:r>
                <a:r>
                  <a:rPr lang="en-US" dirty="0">
                    <a:solidFill>
                      <a:srgbClr val="FF0000"/>
                    </a:solidFill>
                  </a:rPr>
                  <a:t>Fail to Reject </a:t>
                </a:r>
                <a:r>
                  <a:rPr lang="en-US" dirty="0"/>
                  <a:t>at any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66"/>
                        </a:solidFill>
                        <a:latin typeface="Cambria Math"/>
                      </a:rPr>
                      <m:t>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smtClean="0">
                        <a:solidFill>
                          <a:srgbClr val="003366"/>
                        </a:solidFill>
                        <a:latin typeface="Cambria Math"/>
                      </a:rPr>
                      <m:t>0.0244</m:t>
                    </m:r>
                  </m:oMath>
                </a14:m>
                <a:endParaRPr lang="en-US" dirty="0">
                  <a:solidFill>
                    <a:srgbClr val="003366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  <a:blipFill rotWithShape="0">
                <a:blip r:embed="rId2"/>
                <a:stretch>
                  <a:fillRect l="-1255" b="-26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9216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General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7848600" cy="4953000"/>
              </a:xfrm>
            </p:spPr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-US" i="1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𝛼</m:t>
                    </m:r>
                    <m:r>
                      <a:rPr lang="en-US">
                        <a:latin typeface="Cambria Math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+mn-lt"/>
                      </a:rPr>
                      <m:t>R</m:t>
                    </m:r>
                    <m:r>
                      <m:rPr>
                        <m:nor/>
                      </m:rPr>
                      <a:rPr lang="en-US" i="0">
                        <a:latin typeface="+mn-lt"/>
                      </a:rPr>
                      <m:t>eject</m:t>
                    </m:r>
                    <m:r>
                      <m:rPr>
                        <m:nor/>
                      </m:rPr>
                      <a:rPr lang="en-US" i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b="1" dirty="0"/>
                  <a:t>.</a:t>
                </a:r>
              </a:p>
              <a:p>
                <a:endParaRPr lang="en-US" b="1" dirty="0"/>
              </a:p>
              <a:p>
                <a:r>
                  <a:rPr lang="en-US" sz="2800" b="1" dirty="0"/>
                  <a:t>Computing p-value</a:t>
                </a:r>
              </a:p>
              <a:p>
                <a:endParaRPr lang="en-US" sz="2800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:</m:t>
                    </m:r>
                    <m:r>
                      <a:rPr lang="en-US" sz="2200" i="1">
                        <a:latin typeface="Cambria Math"/>
                      </a:rPr>
                      <m:t>𝜇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</a:p>
              <a:p>
                <a:pPr lvl="1"/>
                <a:r>
                  <a:rPr lang="en-US" sz="2200" dirty="0"/>
                  <a:t>Compute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𝑧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sz="22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US" sz="2200" b="1" dirty="0"/>
              </a:p>
              <a:p>
                <a:pPr lvl="1"/>
                <a:endParaRPr lang="en-US" sz="2200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:</m:t>
                    </m:r>
                    <m:r>
                      <a:rPr lang="en-US" sz="2200" i="1">
                        <a:latin typeface="Cambria Math"/>
                      </a:rPr>
                      <m:t>𝜇</m:t>
                    </m:r>
                    <m:r>
                      <a:rPr lang="en-US" sz="22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i="0" dirty="0">
                        <a:latin typeface="Cambria Math"/>
                      </a:rPr>
                      <m:t>p</m:t>
                    </m:r>
                    <m:r>
                      <m:rPr>
                        <m:nor/>
                      </m:rPr>
                      <a:rPr lang="en-US" sz="2200" i="0" dirty="0"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sz="2200" i="0" dirty="0">
                        <a:latin typeface="Cambria Math"/>
                      </a:rPr>
                      <m:t>value</m:t>
                    </m:r>
                    <m:r>
                      <m:rPr>
                        <m:nor/>
                      </m:rPr>
                      <a:rPr lang="en-US" sz="2200" b="0" i="0" dirty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200" i="0" dirty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sz="2200" b="0" i="0" dirty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200" i="0" dirty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/>
                          </a:rPr>
                          <m:t>𝑍</m:t>
                        </m:r>
                        <m:r>
                          <a:rPr lang="en-US" sz="2200" i="1" dirty="0">
                            <a:latin typeface="Cambria Math"/>
                          </a:rPr>
                          <m:t>&gt;</m:t>
                        </m:r>
                        <m:r>
                          <m:rPr>
                            <m:nor/>
                          </m:rPr>
                          <a:rPr lang="en-US" sz="2200" i="0" dirty="0">
                            <a:latin typeface="Cambria Math"/>
                          </a:rPr>
                          <m:t>computed</m:t>
                        </m:r>
                        <m:r>
                          <m:rPr>
                            <m:nor/>
                          </m:rPr>
                          <a:rPr lang="en-US" sz="2200" i="0" dirty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 i="0" dirty="0">
                            <a:latin typeface="Cambria Math"/>
                          </a:rPr>
                          <m:t>z</m:t>
                        </m:r>
                      </m:e>
                    </m:d>
                  </m:oMath>
                </a14:m>
                <a:endParaRPr lang="en-US" sz="22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:</m:t>
                    </m:r>
                    <m:r>
                      <a:rPr lang="en-US" sz="2200" i="1">
                        <a:latin typeface="Cambria Math"/>
                      </a:rPr>
                      <m:t>𝜇</m:t>
                    </m:r>
                    <m:r>
                      <a:rPr lang="en-US" sz="2200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i="0" dirty="0">
                        <a:latin typeface="Cambria Math"/>
                      </a:rPr>
                      <m:t>p</m:t>
                    </m:r>
                    <m:r>
                      <m:rPr>
                        <m:nor/>
                      </m:rPr>
                      <a:rPr lang="en-US" sz="2200" i="0" dirty="0"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sz="2200" i="0" dirty="0">
                        <a:latin typeface="Cambria Math"/>
                      </a:rPr>
                      <m:t>value</m:t>
                    </m:r>
                    <m:r>
                      <m:rPr>
                        <m:nor/>
                      </m:rPr>
                      <a:rPr lang="en-US" sz="2200" b="0" i="0" dirty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200" i="0" dirty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sz="2200" b="0" i="0" dirty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200" i="0" dirty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/>
                          </a:rPr>
                          <m:t>𝑍</m:t>
                        </m:r>
                        <m:r>
                          <a:rPr lang="en-US" sz="2200" i="1" dirty="0">
                            <a:latin typeface="Cambria Math"/>
                          </a:rPr>
                          <m:t>&lt;</m:t>
                        </m:r>
                        <m:r>
                          <m:rPr>
                            <m:nor/>
                          </m:rPr>
                          <a:rPr lang="en-US" sz="2200" i="0" dirty="0">
                            <a:latin typeface="Cambria Math"/>
                          </a:rPr>
                          <m:t>computed</m:t>
                        </m:r>
                        <m:r>
                          <m:rPr>
                            <m:nor/>
                          </m:rPr>
                          <a:rPr lang="en-US" sz="2200" i="0" dirty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 i="0" dirty="0">
                            <a:latin typeface="Cambria Math"/>
                          </a:rPr>
                          <m:t>z</m:t>
                        </m:r>
                      </m:e>
                    </m:d>
                  </m:oMath>
                </a14:m>
                <a:endParaRPr lang="en-US" sz="22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:</m:t>
                    </m:r>
                    <m:r>
                      <a:rPr lang="en-US" sz="2200" i="1">
                        <a:latin typeface="Cambria Math"/>
                      </a:rPr>
                      <m:t>𝜇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i="0" dirty="0">
                        <a:latin typeface="Cambria Math"/>
                      </a:rPr>
                      <m:t>p</m:t>
                    </m:r>
                    <m:r>
                      <m:rPr>
                        <m:nor/>
                      </m:rPr>
                      <a:rPr lang="en-US" sz="2200" i="0" dirty="0"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sz="2200" i="0" dirty="0">
                        <a:latin typeface="Cambria Math"/>
                      </a:rPr>
                      <m:t>value</m:t>
                    </m:r>
                    <m:r>
                      <m:rPr>
                        <m:nor/>
                      </m:rPr>
                      <a:rPr lang="en-US" sz="2200" b="0" i="0" dirty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200" i="0" dirty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sz="2200" b="0" i="0" dirty="0" smtClean="0">
                        <a:latin typeface="Cambria Math"/>
                      </a:rPr>
                      <m:t> </m:t>
                    </m:r>
                    <m:r>
                      <a:rPr lang="en-US" sz="2200" i="1" dirty="0">
                        <a:latin typeface="Cambria Math"/>
                      </a:rPr>
                      <m:t>2∗</m:t>
                    </m:r>
                    <m:r>
                      <m:rPr>
                        <m:nor/>
                      </m:rPr>
                      <a:rPr lang="en-US" sz="2200" i="0" dirty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/>
                          </a:rPr>
                          <m:t>𝑍</m:t>
                        </m:r>
                        <m:r>
                          <a:rPr lang="en-US" sz="2200" i="1" dirty="0">
                            <a:latin typeface="Cambria Math"/>
                          </a:rPr>
                          <m:t>&gt;</m:t>
                        </m:r>
                        <m:r>
                          <m:rPr>
                            <m:nor/>
                          </m:rPr>
                          <a:rPr lang="en-US" sz="2200" i="0" dirty="0">
                            <a:latin typeface="Cambria Math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200" i="0" dirty="0">
                            <a:latin typeface="Cambria Math"/>
                          </a:rPr>
                          <m:t>computed</m:t>
                        </m:r>
                        <m:r>
                          <m:rPr>
                            <m:nor/>
                          </m:rPr>
                          <a:rPr lang="en-US" sz="2200" i="0" dirty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 i="0" dirty="0">
                            <a:latin typeface="Cambria Math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sz="2200" i="0" dirty="0">
                            <a:latin typeface="Cambria Math"/>
                          </a:rPr>
                          <m:t>|</m:t>
                        </m:r>
                      </m:e>
                    </m:d>
                  </m:oMath>
                </a14:m>
                <a:endParaRPr lang="en-US" sz="2200" dirty="0"/>
              </a:p>
              <a:p>
                <a:pPr lvl="1"/>
                <a:endParaRPr lang="en-US" sz="1400" dirty="0"/>
              </a:p>
              <a:p>
                <a:r>
                  <a:rPr lang="en-US" sz="2800" dirty="0">
                    <a:hlinkClick r:id="rId2"/>
                  </a:rPr>
                  <a:t>Applet: P-value</a:t>
                </a:r>
                <a:endParaRPr lang="en-US" sz="2800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7848600" cy="4953000"/>
              </a:xfrm>
              <a:blipFill rotWithShape="0">
                <a:blip r:embed="rId3"/>
                <a:stretch>
                  <a:fillRect l="-1476" t="-984" b="-14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8560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Three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𝛼</m:t>
                    </m:r>
                    <m:r>
                      <a:rPr lang="en-US" i="1">
                        <a:latin typeface="Cambria Math"/>
                      </a:rPr>
                      <m:t>=0.05</m:t>
                    </m:r>
                  </m:oMath>
                </a14:m>
                <a:r>
                  <a:rPr lang="en-US" dirty="0"/>
                  <a:t> in the following examples.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i="1">
                        <a:latin typeface="Cambria Math"/>
                      </a:rPr>
                      <m:t>𝜇</m:t>
                    </m:r>
                    <m:r>
                      <a:rPr lang="en-US" i="1">
                        <a:latin typeface="Cambria Math"/>
                      </a:rPr>
                      <m:t>=5.0  </m:t>
                    </m:r>
                    <m:r>
                      <a:rPr lang="en-US" i="1">
                        <a:latin typeface="Cambria Math"/>
                      </a:rPr>
                      <m:t>𝑣𝑠</m:t>
                    </m:r>
                    <m:r>
                      <a:rPr lang="en-US" i="1">
                        <a:latin typeface="Cambria Math"/>
                      </a:rPr>
                      <m:t>.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i="1">
                        <a:latin typeface="Cambria Math"/>
                      </a:rPr>
                      <m:t>𝜇</m:t>
                    </m:r>
                    <m:r>
                      <a:rPr lang="en-US" i="1">
                        <a:latin typeface="Cambria Math"/>
                      </a:rPr>
                      <m:t>&gt;5.0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>
                        <a:latin typeface="Cambria Math"/>
                      </a:rPr>
                      <m:t>=16,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=6.5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i="1">
                        <a:latin typeface="Cambria Math"/>
                      </a:rPr>
                      <m:t>𝜎</m:t>
                    </m:r>
                    <m:r>
                      <a:rPr lang="en-US" i="1">
                        <a:latin typeface="Cambria Math"/>
                      </a:rPr>
                      <m:t>=2.0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sz="2600" dirty="0"/>
                  <a:t>Given that sample is drawn from normal population.</a:t>
                </a:r>
              </a:p>
              <a:p>
                <a:pPr lvl="1"/>
                <a:r>
                  <a:rPr lang="en-US" sz="2600" dirty="0"/>
                  <a:t>	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𝑧</m:t>
                    </m:r>
                    <m:r>
                      <a:rPr lang="en-US" sz="2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sz="26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latin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sz="2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/>
                          </a:rPr>
                          <m:t>6.5−5.0</m:t>
                        </m:r>
                      </m:num>
                      <m:den>
                        <m:r>
                          <a:rPr lang="en-US" sz="2600" i="1">
                            <a:latin typeface="Cambria Math"/>
                          </a:rPr>
                          <m:t>2.0/</m:t>
                        </m:r>
                        <m:rad>
                          <m:radPr>
                            <m:degHide m:val="on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600" i="1">
                                <a:latin typeface="Cambria Math"/>
                              </a:rPr>
                              <m:t>16</m:t>
                            </m:r>
                          </m:e>
                        </m:rad>
                      </m:den>
                    </m:f>
                    <m:r>
                      <a:rPr lang="en-US" sz="2600" i="1">
                        <a:latin typeface="Cambria Math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600" i="1">
                        <a:latin typeface="Cambria Math"/>
                      </a:rPr>
                      <m:t>.0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600" i="0">
                        <a:latin typeface="Cambria Math"/>
                      </a:rPr>
                      <m:t>p</m:t>
                    </m:r>
                    <m:r>
                      <m:rPr>
                        <m:nor/>
                      </m:rPr>
                      <a:rPr lang="en-US" sz="2600" i="0"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sz="2600" i="0">
                        <a:latin typeface="Cambria Math"/>
                      </a:rPr>
                      <m:t>value</m:t>
                    </m:r>
                    <m:r>
                      <a:rPr lang="en-US" sz="2600" i="1">
                        <a:latin typeface="Cambria Math"/>
                      </a:rPr>
                      <m:t>=</m:t>
                    </m:r>
                    <m:r>
                      <a:rPr lang="en-US" sz="2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𝑍</m:t>
                        </m:r>
                        <m:r>
                          <a:rPr lang="en-US" sz="2600" i="1">
                            <a:latin typeface="Cambria Math"/>
                          </a:rPr>
                          <m:t>&gt;3.0</m:t>
                        </m:r>
                      </m:e>
                    </m:d>
                  </m:oMath>
                </a14:m>
                <a:endParaRPr lang="en-US" sz="2600" i="1" dirty="0">
                  <a:latin typeface="Cambria Math"/>
                </a:endParaRPr>
              </a:p>
              <a:p>
                <a:pPr marL="400050" lvl="1" indent="0">
                  <a:buNone/>
                </a:pPr>
                <a:r>
                  <a:rPr lang="en-US" sz="2600" dirty="0"/>
                  <a:t>		   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=</m:t>
                    </m:r>
                    <m:r>
                      <a:rPr lang="en-US" sz="2600" i="1">
                        <a:latin typeface="Cambria Math"/>
                      </a:rPr>
                      <m:t>𝑛𝑜𝑟𝑚𝑐𝑑𝑓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600" i="1">
                            <a:latin typeface="Cambria Math"/>
                          </a:rPr>
                          <m:t>.0, 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∞, 0,1</m:t>
                        </m:r>
                      </m:e>
                    </m:d>
                  </m:oMath>
                </a14:m>
                <a:endParaRPr lang="en-US" sz="2600" dirty="0">
                  <a:ea typeface="Cambria Math"/>
                </a:endParaRPr>
              </a:p>
              <a:p>
                <a:pPr marL="400050" lvl="1" indent="0">
                  <a:buNone/>
                </a:pPr>
                <a:r>
                  <a:rPr lang="en-US" sz="2600" dirty="0"/>
                  <a:t>		   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=0.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0013</m:t>
                    </m:r>
                  </m:oMath>
                </a14:m>
                <a:endParaRPr lang="en-US" sz="2600" dirty="0"/>
              </a:p>
              <a:p>
                <a:pPr marL="400050" lvl="1" indent="0">
                  <a:buNone/>
                </a:pPr>
                <a:endParaRPr lang="en-US" sz="1500" dirty="0"/>
              </a:p>
              <a:p>
                <a:pPr lvl="1"/>
                <a:r>
                  <a:rPr lang="en-US" sz="2600" dirty="0"/>
                  <a:t>Conclusion: Since this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60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60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600" i="0" dirty="0" smtClean="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-US" sz="2600" i="1">
                        <a:latin typeface="Cambria Math"/>
                      </a:rPr>
                      <m:t>&lt;</m:t>
                    </m:r>
                    <m:r>
                      <a:rPr lang="en-US" sz="2600" i="1">
                        <a:latin typeface="Cambria Math"/>
                      </a:rPr>
                      <m:t>𝛼</m:t>
                    </m:r>
                    <m:r>
                      <a:rPr lang="en-US" sz="2600" i="1">
                        <a:latin typeface="Cambria Math"/>
                      </a:rPr>
                      <m:t>=0.05</m:t>
                    </m:r>
                  </m:oMath>
                </a14:m>
                <a:r>
                  <a:rPr lang="en-US" sz="2600" dirty="0"/>
                  <a:t>, </a:t>
                </a:r>
                <a:br>
                  <a:rPr lang="en-US" sz="2600" dirty="0"/>
                </a:br>
                <a:r>
                  <a:rPr lang="en-US" sz="2600" dirty="0"/>
                  <a:t>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600" dirty="0"/>
                  <a:t>.</a:t>
                </a:r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  <a:blipFill>
                <a:blip r:embed="rId2"/>
                <a:stretch>
                  <a:fillRect l="-1142" t="-1412" b="-22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5905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Three Examples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</p:spPr>
            <p:txBody>
              <a:bodyPr/>
              <a:lstStyle/>
              <a:p>
                <a:pPr marL="457200" indent="-457200">
                  <a:buAutoNum type="arabicPeriod" startAt="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i="1">
                        <a:latin typeface="Cambria Math"/>
                      </a:rPr>
                      <m:t>𝜇</m:t>
                    </m:r>
                    <m:r>
                      <a:rPr lang="en-US" i="1">
                        <a:latin typeface="Cambria Math"/>
                      </a:rPr>
                      <m:t>=150  </m:t>
                    </m:r>
                    <m:r>
                      <a:rPr lang="en-US" i="1">
                        <a:latin typeface="Cambria Math"/>
                      </a:rPr>
                      <m:t>𝑣𝑠</m:t>
                    </m:r>
                    <m:r>
                      <a:rPr lang="en-US" i="1">
                        <a:latin typeface="Cambria Math"/>
                      </a:rPr>
                      <m:t>.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i="1">
                        <a:latin typeface="Cambria Math"/>
                      </a:rPr>
                      <m:t>𝜇</m:t>
                    </m:r>
                    <m:r>
                      <a:rPr lang="en-US" i="1">
                        <a:latin typeface="Cambria Math"/>
                      </a:rPr>
                      <m:t>&lt;150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n</m:t>
                    </m:r>
                    <m:r>
                      <a:rPr lang="en-US">
                        <a:latin typeface="Cambria Math"/>
                      </a:rPr>
                      <m:t>=50,   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=1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47.4,    </m:t>
                    </m:r>
                    <m:r>
                      <a:rPr lang="en-US" i="1">
                        <a:latin typeface="Cambria Math"/>
                      </a:rPr>
                      <m:t>𝜎</m:t>
                    </m:r>
                    <m:r>
                      <a:rPr lang="en-US" i="1">
                        <a:latin typeface="Cambria Math"/>
                      </a:rPr>
                      <m:t>=10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𝑧</m:t>
                    </m:r>
                    <m:r>
                      <a:rPr lang="en-US" sz="2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sz="26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latin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sz="2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/>
                          </a:rPr>
                          <m:t>1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47.4</m:t>
                        </m:r>
                        <m:r>
                          <a:rPr lang="en-US" sz="2600" i="1">
                            <a:latin typeface="Cambria Math"/>
                          </a:rPr>
                          <m:t>−150</m:t>
                        </m:r>
                      </m:num>
                      <m:den>
                        <m:r>
                          <a:rPr lang="en-US" sz="2600" i="1">
                            <a:latin typeface="Cambria Math"/>
                          </a:rPr>
                          <m:t>10/</m:t>
                        </m:r>
                        <m:rad>
                          <m:radPr>
                            <m:degHide m:val="on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600" i="1">
                                <a:latin typeface="Cambria Math"/>
                              </a:rPr>
                              <m:t>50</m:t>
                            </m:r>
                          </m:e>
                        </m:rad>
                      </m:den>
                    </m:f>
                    <m:r>
                      <a:rPr lang="en-US" sz="2600" i="1">
                        <a:latin typeface="Cambria Math"/>
                      </a:rPr>
                      <m:t>=−1.84</m:t>
                    </m:r>
                  </m:oMath>
                </a14:m>
                <a:endParaRPr lang="en-US" sz="2600" dirty="0"/>
              </a:p>
              <a:p>
                <a:pPr lvl="1"/>
                <a:endParaRPr lang="en-US" sz="260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600" i="0">
                        <a:latin typeface="Cambria Math"/>
                      </a:rPr>
                      <m:t>p</m:t>
                    </m:r>
                    <m:r>
                      <m:rPr>
                        <m:nor/>
                      </m:rPr>
                      <a:rPr lang="en-US" sz="2600" i="0"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sz="2600" i="0">
                        <a:latin typeface="Cambria Math"/>
                      </a:rPr>
                      <m:t>value</m:t>
                    </m:r>
                    <m:r>
                      <a:rPr lang="en-US" sz="2600" i="1">
                        <a:latin typeface="Cambria Math"/>
                      </a:rPr>
                      <m:t>=</m:t>
                    </m:r>
                    <m:r>
                      <a:rPr lang="en-US" sz="2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𝑍</m:t>
                        </m:r>
                        <m:r>
                          <a:rPr lang="en-US" sz="2600" i="1">
                            <a:latin typeface="Cambria Math"/>
                          </a:rPr>
                          <m:t>&lt;−1.84</m:t>
                        </m:r>
                      </m:e>
                    </m:d>
                  </m:oMath>
                </a14:m>
                <a:endParaRPr lang="en-US" sz="2600" i="1" dirty="0">
                  <a:latin typeface="Cambria Math" panose="02040503050406030204" pitchFamily="18" charset="0"/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2600" i="1">
                          <a:latin typeface="Cambria Math"/>
                        </a:rPr>
                        <m:t>=</m:t>
                      </m:r>
                      <m:r>
                        <a:rPr lang="en-US" sz="2600" i="1">
                          <a:latin typeface="Cambria Math"/>
                        </a:rPr>
                        <m:t>𝑛𝑜𝑟𝑚𝑐𝑑𝑓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/>
                            </a:rPr>
                            <m:t>−∞, −1.84,0,1</m:t>
                          </m:r>
                        </m:e>
                      </m:d>
                    </m:oMath>
                  </m:oMathPara>
                </a14:m>
                <a:r>
                  <a:rPr lang="en-US" sz="2600" i="1" dirty="0">
                    <a:latin typeface="Cambria Math"/>
                  </a:rPr>
                  <a:t/>
                </a:r>
                <a:br>
                  <a:rPr lang="en-US" sz="2600" i="1" dirty="0">
                    <a:latin typeface="Cambria Math"/>
                  </a:rPr>
                </a:br>
                <a:r>
                  <a:rPr lang="en-US" sz="2600" i="1" dirty="0">
                    <a:latin typeface="Cambria Math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0.0329</m:t>
                    </m:r>
                  </m:oMath>
                </a14:m>
                <a:endParaRPr lang="en-US" sz="2600" dirty="0"/>
              </a:p>
              <a:p>
                <a:pPr lvl="1"/>
                <a:endParaRPr lang="en-US" sz="2600" dirty="0"/>
              </a:p>
              <a:p>
                <a:pPr lvl="1"/>
                <a:r>
                  <a:rPr lang="en-US" sz="2600" dirty="0"/>
                  <a:t>Conclusion: Since this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60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60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600" i="0" dirty="0" smtClean="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-US" sz="2600" i="1">
                        <a:latin typeface="Cambria Math"/>
                      </a:rPr>
                      <m:t>&lt;</m:t>
                    </m:r>
                    <m:r>
                      <a:rPr lang="en-US" sz="2600" i="1">
                        <a:latin typeface="Cambria Math"/>
                      </a:rPr>
                      <m:t>𝛼</m:t>
                    </m:r>
                    <m:r>
                      <a:rPr lang="en-US" sz="2600" i="1">
                        <a:latin typeface="Cambria Math"/>
                      </a:rPr>
                      <m:t>=0.05</m:t>
                    </m:r>
                  </m:oMath>
                </a14:m>
                <a:r>
                  <a:rPr lang="en-US" sz="2600" dirty="0"/>
                  <a:t>, </a:t>
                </a:r>
                <a:br>
                  <a:rPr lang="en-US" sz="2600" dirty="0"/>
                </a:br>
                <a:r>
                  <a:rPr lang="en-US" sz="2600" dirty="0"/>
                  <a:t>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6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  <a:blipFill rotWithShape="0">
                <a:blip r:embed="rId2"/>
                <a:stretch>
                  <a:fillRect b="-25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4125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SC_Overview">
  <a:themeElements>
    <a:clrScheme name="CLSC_Overview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3333FF"/>
      </a:folHlink>
    </a:clrScheme>
    <a:fontScheme name="MU">
      <a:majorFont>
        <a:latin typeface="Baskerville Old Face"/>
        <a:ea typeface=""/>
        <a:cs typeface=""/>
      </a:majorFont>
      <a:minorFont>
        <a:latin typeface="Franklin Gothic Demi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LSC_Overview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SC_Overview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9090</TotalTime>
  <Words>2641</Words>
  <Application>Microsoft Office PowerPoint</Application>
  <PresentationFormat>On-screen Show (4:3)</PresentationFormat>
  <Paragraphs>249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ＭＳ Ｐゴシック</vt:lpstr>
      <vt:lpstr>Arial</vt:lpstr>
      <vt:lpstr>Baskerville Old Face</vt:lpstr>
      <vt:lpstr>Book Antiqua</vt:lpstr>
      <vt:lpstr>Cambria Math</vt:lpstr>
      <vt:lpstr>Franklin Gothic Demi Cond</vt:lpstr>
      <vt:lpstr>Times New Roman</vt:lpstr>
      <vt:lpstr>CLSC_Overview</vt:lpstr>
      <vt:lpstr>PowerPoint Presentation</vt:lpstr>
      <vt:lpstr>Chapter 5 (Part C)</vt:lpstr>
      <vt:lpstr>Level of Significance</vt:lpstr>
      <vt:lpstr>P-Value Approach</vt:lpstr>
      <vt:lpstr>P-Value Approach Cont’D</vt:lpstr>
      <vt:lpstr>Another interpretation of  p-value:</vt:lpstr>
      <vt:lpstr>General Approach</vt:lpstr>
      <vt:lpstr>Three Examples</vt:lpstr>
      <vt:lpstr>Three Examples Cont’D</vt:lpstr>
      <vt:lpstr>Three Examples CONT’D</vt:lpstr>
      <vt:lpstr>Inference about 𝝁 when  𝝈 is unknown</vt:lpstr>
      <vt:lpstr>Student T-Distribution</vt:lpstr>
      <vt:lpstr>Remarks on T-Distribution</vt:lpstr>
      <vt:lpstr>Inference about 𝝁 when  𝝈 is unknown</vt:lpstr>
      <vt:lpstr>Example</vt:lpstr>
      <vt:lpstr>Example Cont’D</vt:lpstr>
      <vt:lpstr>"P-value" Approach</vt:lpstr>
      <vt:lpstr>Estimation of μ using  a confidence interval</vt:lpstr>
      <vt:lpstr>Book Exercise 5.41</vt:lpstr>
      <vt:lpstr>First let’s do (B)</vt:lpstr>
      <vt:lpstr>Now Let’s Do (a)</vt:lpstr>
      <vt:lpstr>Summary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Department of Statistics</dc:creator>
  <cp:lastModifiedBy>Mehdi Maadooliat</cp:lastModifiedBy>
  <cp:revision>291</cp:revision>
  <dcterms:created xsi:type="dcterms:W3CDTF">2006-07-17T20:20:48Z</dcterms:created>
  <dcterms:modified xsi:type="dcterms:W3CDTF">2021-10-22T17:11:50Z</dcterms:modified>
</cp:coreProperties>
</file>