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14" r:id="rId2"/>
    <p:sldId id="353" r:id="rId3"/>
    <p:sldId id="354" r:id="rId4"/>
    <p:sldId id="355" r:id="rId5"/>
    <p:sldId id="356" r:id="rId6"/>
    <p:sldId id="373" r:id="rId7"/>
    <p:sldId id="357" r:id="rId8"/>
    <p:sldId id="358" r:id="rId9"/>
    <p:sldId id="359" r:id="rId10"/>
    <p:sldId id="361" r:id="rId11"/>
    <p:sldId id="360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5" r:id="rId20"/>
    <p:sldId id="371" r:id="rId21"/>
    <p:sldId id="376" r:id="rId22"/>
    <p:sldId id="3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  <a:endParaRPr lang="en-US" b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C:\Program%20Files%20(x86)\Minitab\Minitab%2016\Mtb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Chapter 6 (</a:t>
            </a:r>
            <a:r>
              <a:rPr lang="en-US" sz="2800" smtClean="0">
                <a:latin typeface="+mn-lt"/>
              </a:rPr>
              <a:t>Part A)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Assumptions: 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			2. The weight loss for both groups are 			      normally distributed.</a:t>
                </a:r>
              </a:p>
              <a:p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sz="1200" dirty="0"/>
              </a:p>
              <a:p>
                <a:r>
                  <a:rPr lang="en-US" dirty="0"/>
                  <a:t>T.S.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9∗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+9∗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0.7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18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/>
                      </a:rPr>
                      <m:t>=0.6083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sz="120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2.1−4.2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0.6083∗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=−7.72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255" t="-1084" b="-28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2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</p:spPr>
            <p:txBody>
              <a:bodyPr/>
              <a:lstStyle/>
              <a:p>
                <a:r>
                  <a:rPr lang="en-US" dirty="0"/>
                  <a:t>Decision Rule: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18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734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Conclusion: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734</m:t>
                    </m:r>
                  </m:oMath>
                </a14:m>
                <a:r>
                  <a:rPr lang="en-US" dirty="0"/>
                  <a:t>? Yes,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7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72</m:t>
                    </m:r>
                  </m:oMath>
                </a14:m>
                <a:r>
                  <a:rPr lang="en-US" dirty="0"/>
                  <a:t>. Thus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and conclude that the program is effective.</a:t>
                </a:r>
              </a:p>
              <a:p>
                <a:endParaRPr lang="en-US" dirty="0"/>
              </a:p>
              <a:p>
                <a:r>
                  <a:rPr lang="en-US" b="1" dirty="0"/>
                  <a:t>P-value Approach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𝑣𝑎𝑙𝑢𝑒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&lt;−</m:t>
                        </m:r>
                        <m:r>
                          <a:rPr lang="en-US" i="1">
                            <a:latin typeface="Cambria Math"/>
                          </a:rPr>
                          <m:t>7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72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𝑣𝑎𝑙𝑢𝑒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05</m:t>
                    </m:r>
                  </m:oMath>
                </a14:m>
                <a:r>
                  <a:rPr lang="en-US" dirty="0"/>
                  <a:t>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and conclude that the program is effective.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  <a:blipFill rotWithShape="0">
                <a:blip r:embed="rId2"/>
                <a:stretch>
                  <a:fillRect l="-1231" t="-1221" r="-1000" b="-25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39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Hypothesis Testing </a:t>
            </a: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Independent </a:t>
            </a:r>
            <a:r>
              <a:rPr lang="en-US" dirty="0"/>
              <a:t>Samples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Unequal </a:t>
            </a:r>
            <a:r>
              <a:rPr lang="en-US" dirty="0">
                <a:solidFill>
                  <a:srgbClr val="C00000"/>
                </a:solidFill>
              </a:rPr>
              <a:t>Variances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If we reject the equality of variances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):</a:t>
                </a:r>
              </a:p>
              <a:p>
                <a:pPr lvl="1"/>
                <a:r>
                  <a:rPr lang="en-US" sz="1800" dirty="0" smtClean="0"/>
                  <a:t>We will talk about the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in Chapter 7</a:t>
                </a:r>
              </a:p>
              <a:p>
                <a:endParaRPr lang="en-US" sz="800" dirty="0" smtClean="0"/>
              </a:p>
              <a:p>
                <a:r>
                  <a:rPr lang="en-US" sz="2400" dirty="0" smtClean="0"/>
                  <a:t>We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pooled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t-test</a:t>
                </a:r>
                <a:r>
                  <a:rPr lang="en-US" sz="2400" dirty="0" smtClean="0"/>
                  <a:t> anymore. </a:t>
                </a:r>
              </a:p>
              <a:p>
                <a:r>
                  <a:rPr lang="en-US" sz="2400" dirty="0" smtClean="0"/>
                  <a:t>We </a:t>
                </a:r>
                <a:r>
                  <a:rPr lang="en-US" sz="2400" dirty="0"/>
                  <a:t>should use the following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/>
                  <a:t>- statistics.</a:t>
                </a:r>
              </a:p>
              <a:p>
                <a:endParaRPr lang="en-US" sz="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1200" dirty="0"/>
              </a:p>
              <a:p>
                <a:r>
                  <a:rPr lang="en-US" sz="2400" dirty="0"/>
                  <a:t>Decision rules and p-value methods are same, except,</a:t>
                </a:r>
              </a:p>
              <a:p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772400" cy="4495800"/>
              </a:xfrm>
              <a:blipFill rotWithShape="0">
                <a:blip r:embed="rId2"/>
                <a:stretch>
                  <a:fillRect l="-1098" t="-950" b="-1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264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:r>
                  <a:rPr lang="en-US" dirty="0" smtClean="0"/>
                  <a:t>Confidence Interval for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2"/>
                <a:stretch>
                  <a:fillRect l="-133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82296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Estimating the difference in the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Formula:	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     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same as we discussed earlier. Note that in both cases, we are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≥30,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≥30,</m:t>
                    </m:r>
                  </m:oMath>
                </a14:m>
                <a:r>
                  <a:rPr lang="en-US" sz="2400" dirty="0"/>
                  <a:t> or the populations distributions of both populations are normal.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8229600" cy="4495800"/>
              </a:xfrm>
              <a:blipFill rotWithShape="0">
                <a:blip r:embed="rId3"/>
                <a:stretch>
                  <a:fillRect l="-1037" t="-949" b="-2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2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As we tested that the weight loss program is effective significantly. The next question is: how much effective?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answer this by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using 95% confidence interval.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  <m:r>
                          <a:rPr lang="en-US" sz="2400" i="1">
                            <a:latin typeface="Cambria Math"/>
                          </a:rPr>
                          <m:t>=18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=2.101</m:t>
                    </m:r>
                  </m:oMath>
                </a14:m>
                <a:r>
                  <a:rPr lang="en-US" sz="2400" dirty="0"/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=0.6083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95% C.I.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2.1−4.2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±2.101∗0.6083∗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−2.1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±0.57</m:t>
                    </m:r>
                  </m:oMath>
                </a14:m>
                <a:r>
                  <a:rPr lang="en-US" sz="2400" dirty="0"/>
                  <a:t>,  i.e.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−1.53 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𝑙𝑏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≤−2.67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𝑙𝑏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176" t="-949" b="-3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19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dirty="0" smtClean="0"/>
                  <a:t>Does </a:t>
                </a:r>
                <a:r>
                  <a:rPr lang="en-US" dirty="0"/>
                  <a:t>an oversized tennis racket exert less stress on  </a:t>
                </a:r>
                <a:r>
                  <a:rPr lang="en-US" dirty="0" smtClean="0"/>
                  <a:t>the </a:t>
                </a:r>
                <a:r>
                  <a:rPr lang="en-US" dirty="0"/>
                  <a:t>elbow?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			Oversized	Conventional</a:t>
                </a:r>
              </a:p>
              <a:p>
                <a:r>
                  <a:rPr lang="en-US" dirty="0"/>
                  <a:t>Sample size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33</m:t>
                    </m:r>
                  </m:oMath>
                </a14:m>
                <a:r>
                  <a:rPr lang="en-US" dirty="0"/>
                  <a:t>		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Sample </a:t>
                </a:r>
                <a:r>
                  <a:rPr lang="en-US" dirty="0"/>
                  <a:t>mean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25.2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33.9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Sample </a:t>
                </a:r>
                <a:r>
                  <a:rPr lang="en-US" dirty="0"/>
                  <a:t>St. Dev.	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8.6</m:t>
                    </m:r>
                  </m:oMath>
                </a14:m>
                <a:r>
                  <a:rPr lang="en-US" dirty="0"/>
                  <a:t>		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17.4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   </m:t>
                    </m:r>
                    <m:r>
                      <a:rPr lang="en-US" i="1">
                        <a:latin typeface="Cambria Math"/>
                      </a:rPr>
                      <m:t>𝑣𝑠</m:t>
                    </m:r>
                    <m:r>
                      <a:rPr lang="en-US" i="1">
                        <a:latin typeface="Cambria Math"/>
                      </a:rPr>
                      <m:t>.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800" dirty="0"/>
                  <a:t>Note that since one of the sample size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 30</m:t>
                    </m:r>
                  </m:oMath>
                </a14:m>
                <a:r>
                  <a:rPr lang="en-US" sz="2800" dirty="0"/>
                  <a:t>, we are assuming that the samples are drawn from normal populations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 t="-1221" b="-27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9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</a:t>
            </a:r>
            <a:r>
              <a:rPr lang="en-US" dirty="0" smtClean="0"/>
              <a:t>6.4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To decide which test to use, </a:t>
                </a:r>
                <a:r>
                  <a:rPr lang="en-US" dirty="0">
                    <a:solidFill>
                      <a:srgbClr val="C00000"/>
                    </a:solidFill>
                  </a:rPr>
                  <a:t>pooled-t test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C00000"/>
                    </a:solidFill>
                  </a:rPr>
                  <a:t>t’-test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We should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Next Chapter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Let’s say, </a:t>
                </a:r>
                <a:r>
                  <a:rPr lang="en-US" sz="24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Thus, we should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t’-test </a:t>
                </a:r>
                <a:r>
                  <a:rPr lang="en-US" sz="2400" dirty="0"/>
                  <a:t>to test for the means.</a:t>
                </a:r>
              </a:p>
              <a:p>
                <a:endParaRPr lang="en-US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𝑣𝑠</m:t>
                    </m:r>
                    <m:r>
                      <a:rPr lang="en-US" sz="2400" i="1">
                        <a:latin typeface="Cambria Math"/>
                      </a:rPr>
                      <m:t>.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T.S.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25.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−33.9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8.6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33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17.4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i="1">
                        <a:latin typeface="Cambria Math"/>
                      </a:rPr>
                      <m:t>=−1.66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255" t="-1221" b="-2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8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6.4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Degrees </a:t>
                </a:r>
                <a:r>
                  <a:rPr lang="en-US" sz="2400" dirty="0"/>
                  <a:t>of Freedom: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8.6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33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8.6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33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17.4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=0.0816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33−1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1−0.0816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33−1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0.0816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/>
                      </a:rPr>
                      <m:t>=13.01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en-US" sz="800" dirty="0"/>
              </a:p>
              <a:p>
                <a:endParaRPr lang="en-US" sz="1600" baseline="-250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=13)=1.771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endParaRPr lang="en-US" sz="14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Note</a:t>
                </a:r>
                <a:r>
                  <a:rPr lang="en-US" sz="2400" dirty="0" smtClean="0"/>
                  <a:t>: If computed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not an integer, always </a:t>
                </a:r>
                <a:r>
                  <a:rPr lang="en-US" sz="2400" i="1" dirty="0" smtClean="0">
                    <a:solidFill>
                      <a:srgbClr val="C00000"/>
                    </a:solidFill>
                  </a:rPr>
                  <a:t>round down</a:t>
                </a:r>
                <a:r>
                  <a:rPr lang="en-US" sz="2400" dirty="0" smtClean="0"/>
                  <a:t> to the nearest integer.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176" t="-949" b="-29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94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 6.4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Decision Rule: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771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Conclusion: 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771</m:t>
                    </m:r>
                  </m:oMath>
                </a14:m>
                <a:r>
                  <a:rPr lang="en-US" sz="2400" dirty="0"/>
                  <a:t>? No, 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=−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66</m:t>
                    </m:r>
                  </m:oMath>
                </a14:m>
                <a:r>
                  <a:rPr lang="en-US" sz="2400" dirty="0"/>
                  <a:t>. We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and cannot conclude that the oversized racket.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If we use the pooled t-test, we would reach the opposite conclusion (see the book)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79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6.4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495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WRONG</a:t>
            </a:r>
            <a:r>
              <a:rPr lang="en-US" dirty="0" smtClean="0"/>
              <a:t> analysis based on pooled t-test: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13470"/>
            <a:ext cx="7143750" cy="41243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78150" y="3317789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38525" y="33528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28956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352800"/>
            <a:ext cx="2447925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76463" y="3497992"/>
            <a:ext cx="185737" cy="76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2895600"/>
            <a:ext cx="762000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3467100"/>
            <a:ext cx="762000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74936" y="4191000"/>
            <a:ext cx="2068663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4762500"/>
            <a:ext cx="4267200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0124" y="5086350"/>
            <a:ext cx="5019675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28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/>
              <a:t>Chapter 6 (Part 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</p:spPr>
            <p:txBody>
              <a:bodyPr/>
              <a:lstStyle/>
              <a:p>
                <a:r>
                  <a:rPr lang="en-US" dirty="0"/>
                  <a:t>Comparing </a:t>
                </a:r>
                <a:r>
                  <a:rPr lang="en-US" dirty="0" smtClean="0"/>
                  <a:t>Two Population Means</a:t>
                </a:r>
              </a:p>
              <a:p>
                <a:pPr lvl="1"/>
                <a:r>
                  <a:rPr lang="en-US" dirty="0"/>
                  <a:t>Independent Samples </a:t>
                </a:r>
              </a:p>
              <a:p>
                <a:pPr lvl="1"/>
                <a:r>
                  <a:rPr lang="en-US" dirty="0"/>
                  <a:t>Dependent </a:t>
                </a:r>
                <a:r>
                  <a:rPr lang="en-US" dirty="0" smtClean="0"/>
                  <a:t>Samples</a:t>
                </a:r>
                <a:endParaRPr lang="en-US" dirty="0"/>
              </a:p>
              <a:p>
                <a:pPr marL="342900" lvl="1" indent="-342900">
                  <a:buFontTx/>
                  <a:buChar char="•"/>
                </a:pPr>
                <a:r>
                  <a:rPr lang="en-US" sz="2600" dirty="0" smtClean="0"/>
                  <a:t>Two sample t-test (</a:t>
                </a:r>
                <a:r>
                  <a:rPr lang="en-US" sz="2600" dirty="0"/>
                  <a:t>Independent </a:t>
                </a:r>
                <a:r>
                  <a:rPr lang="en-US" sz="2600" dirty="0" smtClean="0"/>
                  <a:t>Samples)</a:t>
                </a:r>
              </a:p>
              <a:p>
                <a:pPr lvl="1"/>
                <a:r>
                  <a:rPr lang="en-US" dirty="0" smtClean="0"/>
                  <a:t>Pooled t-test</a:t>
                </a:r>
              </a:p>
              <a:p>
                <a:pPr lvl="1"/>
                <a:r>
                  <a:rPr lang="en-US" dirty="0" smtClean="0"/>
                  <a:t>Unequal variance t-test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Paired t-test (</a:t>
                </a:r>
                <a:r>
                  <a:rPr lang="en-US" dirty="0">
                    <a:solidFill>
                      <a:srgbClr val="C00000"/>
                    </a:solidFill>
                  </a:rPr>
                  <a:t>Dependent Samples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Power Analysis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Independent Samples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Dependent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Samples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Non-parametric Tests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Sign test (from Chapter 5, test for median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Wilcoxon Rank-Sum (or Mann–Whitney) Test (two independent samples)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Wilcoxon Signed-Rank Test </a:t>
                </a:r>
                <a:r>
                  <a:rPr lang="en-US" dirty="0">
                    <a:solidFill>
                      <a:srgbClr val="C00000"/>
                    </a:solidFill>
                  </a:rPr>
                  <a:t>(dependent samples)</a:t>
                </a:r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  <a:blipFill rotWithShape="0">
                <a:blip r:embed="rId2"/>
                <a:stretch>
                  <a:fillRect l="-1231" t="-1221" b="-28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6.4 </a:t>
            </a:r>
            <a:r>
              <a:rPr lang="en-US" dirty="0" err="1" smtClean="0"/>
              <a:t>Cont’D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(Confidence Interval)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  <m:r>
                          <a:rPr lang="en-US" sz="2400" i="1">
                            <a:latin typeface="Cambria Math"/>
                          </a:rPr>
                          <m:t>=13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=2.16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95% C.I.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25.2−33.9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±2.16</m:t>
                      </m:r>
                      <m:r>
                        <a:rPr lang="en-US" sz="2400" dirty="0"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8.6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33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17.4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i.e.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−8.7±11.32,</m:t>
                    </m:r>
                  </m:oMath>
                </a14:m>
                <a:endParaRPr lang="en-US" sz="2400" dirty="0" smtClean="0"/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−20.02&lt;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≤2.62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176" t="-94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5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Example 6.3 (Minitab)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Minitab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381125"/>
            <a:ext cx="7353300" cy="4095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880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914400"/>
            <a:ext cx="6029325" cy="58388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45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Comparing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</a:t>
            </a:r>
            <a:r>
              <a:rPr lang="en-US" dirty="0"/>
              <a:t>population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We discussed an example earlier to test if a diet used for losing weight is effective.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Clinical Trial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Placebo</a:t>
                </a:r>
                <a:r>
                  <a:rPr lang="en-US" sz="2400" dirty="0"/>
                  <a:t>		</a:t>
                </a:r>
                <a:r>
                  <a:rPr lang="en-US" sz="2400" dirty="0" smtClean="0"/>
                  <a:t>New </a:t>
                </a:r>
                <a:r>
                  <a:rPr lang="en-US" sz="2400" dirty="0"/>
                  <a:t>Diet</a:t>
                </a:r>
              </a:p>
              <a:p>
                <a:r>
                  <a:rPr lang="en-US" sz="2400" dirty="0" smtClean="0"/>
                  <a:t>Sample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these two samples are drawn from populations with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respectively, then the problem is testing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(Diet is not effective)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(Diet is effective)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176" t="-950" r="-1804" b="-18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59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Comparing </a:t>
            </a:r>
            <a:br>
              <a:rPr lang="en-US" dirty="0"/>
            </a:br>
            <a:r>
              <a:rPr lang="en-US" dirty="0"/>
              <a:t>two population </a:t>
            </a:r>
            <a:r>
              <a:rPr lang="en-US" dirty="0" smtClean="0"/>
              <a:t>means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two samples collected can be </a:t>
                </a:r>
              </a:p>
              <a:p>
                <a:pPr lvl="1"/>
                <a:r>
                  <a:rPr lang="en-US" dirty="0" smtClean="0"/>
                  <a:t>Independent </a:t>
                </a:r>
                <a:r>
                  <a:rPr lang="en-US" dirty="0"/>
                  <a:t>Samples </a:t>
                </a:r>
              </a:p>
              <a:p>
                <a:pPr lvl="1"/>
                <a:r>
                  <a:rPr lang="en-US" dirty="0" smtClean="0"/>
                  <a:t>Dependent </a:t>
                </a:r>
                <a:r>
                  <a:rPr lang="en-US" dirty="0"/>
                  <a:t>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sz="11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statistical methods are different for these two situations.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Independent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Samples</a:t>
                </a:r>
              </a:p>
              <a:p>
                <a:r>
                  <a:rPr lang="en-US" sz="2400" dirty="0"/>
                  <a:t>If the samples are drawn from two different groups of population independently, samples are Independent.</a:t>
                </a:r>
              </a:p>
              <a:p>
                <a:pPr marL="0" indent="0">
                  <a:buNone/>
                </a:pP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r>
                  <a:rPr lang="en-US" sz="2400" dirty="0"/>
                  <a:t>		</a:t>
                </a:r>
                <a:r>
                  <a:rPr lang="en-US" sz="2400" dirty="0" smtClean="0"/>
                  <a:t>	Group </a:t>
                </a:r>
                <a:r>
                  <a:rPr lang="en-US" sz="2400" dirty="0"/>
                  <a:t>1		</a:t>
                </a:r>
                <a:r>
                  <a:rPr lang="en-US" sz="2400" dirty="0" smtClean="0"/>
                  <a:t>Group </a:t>
                </a:r>
                <a:r>
                  <a:rPr lang="en-US" sz="2400" dirty="0"/>
                  <a:t>2</a:t>
                </a:r>
              </a:p>
              <a:p>
                <a:r>
                  <a:rPr lang="en-US" sz="2400" dirty="0" smtClean="0"/>
                  <a:t>Sample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1100" dirty="0"/>
              </a:p>
              <a:p>
                <a:r>
                  <a:rPr lang="en-US" sz="2400" dirty="0"/>
                  <a:t>Group 1 could, for example, group of males, and Group 2 of females.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14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Comparing </a:t>
            </a:r>
            <a:br>
              <a:rPr lang="en-US" dirty="0"/>
            </a:br>
            <a:r>
              <a:rPr lang="en-US" dirty="0"/>
              <a:t>two population means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495800"/>
          </a:xfrm>
        </p:spPr>
        <p:txBody>
          <a:bodyPr/>
          <a:lstStyle/>
          <a:p>
            <a:pPr algn="ctr"/>
            <a:endParaRPr 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Dependent Samples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Here, there is only one group of subjects, but two different measurements are taken from this group.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Since the subjects are same for before and after measurements, the two samples are dependent.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8" y="3056940"/>
            <a:ext cx="6139204" cy="23532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5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dirty="0"/>
              <a:t>Hypothesis Testing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Independent Samples (</a:t>
            </a:r>
            <a:r>
              <a:rPr lang="en-US" dirty="0" smtClean="0">
                <a:solidFill>
                  <a:srgbClr val="C00000"/>
                </a:solidFill>
              </a:rPr>
              <a:t>Equal Variances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Independent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Samples</a:t>
                </a:r>
              </a:p>
              <a:p>
                <a:endParaRPr lang="en-US" sz="1800" b="1" dirty="0">
                  <a:solidFill>
                    <a:srgbClr val="C00000"/>
                  </a:solidFill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	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1100" dirty="0">
                  <a:ea typeface="Cambria Math"/>
                </a:endParaRPr>
              </a:p>
              <a:p>
                <a:r>
                  <a:rPr lang="en-US" sz="2800" dirty="0" smtClean="0"/>
                  <a:t>TS</a:t>
                </a: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     </m:t>
                    </m:r>
                  </m:oMath>
                </a14:m>
                <a:r>
                  <a:rPr lang="en-US" sz="2800" dirty="0"/>
                  <a:t>     (This is called pooled t-test)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490" t="-1357" b="-2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80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Hypothesis Testing for</a:t>
            </a:r>
            <a:br>
              <a:rPr lang="en-US" dirty="0"/>
            </a:br>
            <a:r>
              <a:rPr lang="en-US" dirty="0"/>
              <a:t>Independent </a:t>
            </a:r>
            <a:r>
              <a:rPr lang="en-US" dirty="0" smtClean="0"/>
              <a:t>Samples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Decision Rule:    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−2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:  Reject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200" dirty="0"/>
                  <a:t> if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:  Reject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200" dirty="0"/>
                  <a:t> if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:  Reject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200" dirty="0"/>
                  <a:t> if 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|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|&gt;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  <m:r>
                          <a:rPr lang="en-US" sz="22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Note that the decision rule is same as we discussed for Chapter 5. Only difference is the degrees of freedom.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P-values can be calculated is a similar ways.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  <a:blipFill rotWithShape="0">
                <a:blip r:embed="rId2"/>
                <a:stretch>
                  <a:fillRect l="-1490" t="-1357" b="-1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21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Assumptions: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</p:spPr>
            <p:txBody>
              <a:bodyPr/>
              <a:lstStyle/>
              <a:p>
                <a:r>
                  <a:rPr lang="en-US" sz="2800" dirty="0"/>
                  <a:t>Note that, whenever we use t-statistics, there are assumptions. Also note that two samples are drawn from two populations.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mean of population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is its standard deviation.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mean of population 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its standard deviation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Assumption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Assumption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≥30,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≥30.</m:t>
                    </m:r>
                  </m:oMath>
                </a14:m>
                <a:r>
                  <a:rPr lang="en-US" sz="2800" dirty="0"/>
                  <a:t> If not, we assume 	              that both samples are drawn from normal 	              populations.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  <a:blipFill rotWithShape="0">
                <a:blip r:embed="rId2"/>
                <a:stretch>
                  <a:fillRect l="-1476" t="-1232" r="-389" b="-7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500" dirty="0"/>
                  <a:t>A study was conducted to see he effectiveness of a weight loss program. Two different groups of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500" dirty="0"/>
                  <a:t>subjects each were selected. The control group did not participate in the program. The data on weight loss was collected at the end of six months.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	Control			Experimental</a:t>
                </a:r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=10</m:t>
                    </m:r>
                  </m:oMath>
                </a14:m>
                <a:r>
                  <a:rPr lang="en-US" sz="25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=10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5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 dirty="0">
                        <a:latin typeface="Cambria Math"/>
                      </a:rPr>
                      <m:t>=2.1 </m:t>
                    </m:r>
                    <m:r>
                      <a:rPr lang="en-US" sz="2500" i="1" dirty="0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5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5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 dirty="0">
                        <a:latin typeface="Cambria Math"/>
                      </a:rPr>
                      <m:t>=4.2 </m:t>
                    </m:r>
                    <m:r>
                      <a:rPr lang="en-US" sz="2500" i="1" dirty="0">
                        <a:latin typeface="Cambria Math"/>
                      </a:rPr>
                      <m:t>𝑙𝑏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=0.5 </m:t>
                    </m:r>
                    <m:r>
                      <a:rPr lang="en-US" sz="2500" i="1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5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=0.7 </m:t>
                    </m:r>
                    <m:r>
                      <a:rPr lang="en-US" sz="2500" i="1">
                        <a:latin typeface="Cambria Math"/>
                      </a:rPr>
                      <m:t>𝑙𝑏</m:t>
                    </m:r>
                  </m:oMath>
                </a14:m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Is there a sufficient evidence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𝛼</m:t>
                    </m:r>
                    <m:r>
                      <a:rPr lang="en-US" sz="25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500" dirty="0"/>
                  <a:t> to conclude that the program is effective? </a:t>
                </a:r>
                <a:r>
                  <a:rPr lang="en-US" sz="2500" dirty="0">
                    <a:solidFill>
                      <a:srgbClr val="FF0000"/>
                    </a:solidFill>
                  </a:rPr>
                  <a:t>State all assumptions</a:t>
                </a:r>
                <a:r>
                  <a:rPr lang="en-US" sz="25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1085" r="-14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0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443</Words>
  <Application>Microsoft Office PowerPoint</Application>
  <PresentationFormat>On-screen Show (4:3)</PresentationFormat>
  <Paragraphs>232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PowerPoint Presentation</vt:lpstr>
      <vt:lpstr>Chapter 6 (Part A)</vt:lpstr>
      <vt:lpstr>Comparing  two population means</vt:lpstr>
      <vt:lpstr>Comparing  two population means Cont’D</vt:lpstr>
      <vt:lpstr>Comparing  two population means Cont’D</vt:lpstr>
      <vt:lpstr>Hypothesis Testing for Independent Samples (Equal Variances)</vt:lpstr>
      <vt:lpstr>Hypothesis Testing for Independent Samples Cont’D</vt:lpstr>
      <vt:lpstr>Assumptions:</vt:lpstr>
      <vt:lpstr>Example</vt:lpstr>
      <vt:lpstr>Example Cont’D</vt:lpstr>
      <vt:lpstr>Example Cont’D</vt:lpstr>
      <vt:lpstr>Hypothesis Testing for  Independent Samples  (Unequal Variances)</vt:lpstr>
      <vt:lpstr>Confidence Interval for (μ_1-μ_2)</vt:lpstr>
      <vt:lpstr>Back to the Example</vt:lpstr>
      <vt:lpstr>Book Example 6.4</vt:lpstr>
      <vt:lpstr>Book Example 6.4 Cont’D</vt:lpstr>
      <vt:lpstr>Book Example 6.4 Cont’D</vt:lpstr>
      <vt:lpstr>Book Example 6.4 Cont’D</vt:lpstr>
      <vt:lpstr>Book Example 6.4 Cont’D</vt:lpstr>
      <vt:lpstr>Book Example 6.4 Cont’D  (Confidence Interval)</vt:lpstr>
      <vt:lpstr>Book Example 6.3 (Minitab)</vt:lpstr>
      <vt:lpstr>Summary</vt:lpstr>
    </vt:vector>
  </TitlesOfParts>
  <Company>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</cp:lastModifiedBy>
  <cp:revision>298</cp:revision>
  <dcterms:created xsi:type="dcterms:W3CDTF">2006-07-17T20:20:48Z</dcterms:created>
  <dcterms:modified xsi:type="dcterms:W3CDTF">2015-01-10T16:39:48Z</dcterms:modified>
</cp:coreProperties>
</file>