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22"/>
  </p:notesMasterIdLst>
  <p:handoutMasterIdLst>
    <p:handoutMasterId r:id="rId23"/>
  </p:handoutMasterIdLst>
  <p:sldIdLst>
    <p:sldId id="314" r:id="rId2"/>
    <p:sldId id="353" r:id="rId3"/>
    <p:sldId id="356" r:id="rId4"/>
    <p:sldId id="373" r:id="rId5"/>
    <p:sldId id="357" r:id="rId6"/>
    <p:sldId id="358" r:id="rId7"/>
    <p:sldId id="359" r:id="rId8"/>
    <p:sldId id="361" r:id="rId9"/>
    <p:sldId id="375" r:id="rId10"/>
    <p:sldId id="360" r:id="rId11"/>
    <p:sldId id="362" r:id="rId12"/>
    <p:sldId id="376" r:id="rId13"/>
    <p:sldId id="363" r:id="rId14"/>
    <p:sldId id="365" r:id="rId15"/>
    <p:sldId id="366" r:id="rId16"/>
    <p:sldId id="367" r:id="rId17"/>
    <p:sldId id="368" r:id="rId18"/>
    <p:sldId id="369" r:id="rId19"/>
    <p:sldId id="374" r:id="rId20"/>
    <p:sldId id="370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80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>
      <p:cViewPr varScale="1">
        <p:scale>
          <a:sx n="99" d="100"/>
          <a:sy n="99" d="100"/>
        </p:scale>
        <p:origin x="14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2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MSCS 5720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744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/C:/Program%20Files%20(x86)/Minitab/Minitab%2016/Mtb.ex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276600"/>
            <a:ext cx="2679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Chapter 6 (Part B)</a:t>
            </a: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924800" cy="4495800"/>
              </a:xfrm>
            </p:spPr>
            <p:txBody>
              <a:bodyPr/>
              <a:lstStyle/>
              <a:p>
                <a:r>
                  <a:rPr lang="en-US" sz="2500" dirty="0"/>
                  <a:t>Decision Rule: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𝛼</m:t>
                    </m:r>
                    <m:r>
                      <a:rPr lang="en-US" sz="2500" i="1">
                        <a:latin typeface="Cambria Math"/>
                      </a:rPr>
                      <m:t>=0.05</m:t>
                    </m:r>
                  </m:oMath>
                </a14:m>
                <a:r>
                  <a:rPr lang="en-US" sz="2500" dirty="0"/>
                  <a:t>,  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𝑑𝑓</m:t>
                    </m:r>
                    <m:r>
                      <a:rPr lang="en-US" sz="2500" i="1">
                        <a:latin typeface="Cambria Math"/>
                      </a:rPr>
                      <m:t>=</m:t>
                    </m:r>
                    <m:r>
                      <a:rPr lang="en-US" sz="2500" i="1">
                        <a:latin typeface="Cambria Math"/>
                      </a:rPr>
                      <m:t>𝑛</m:t>
                    </m:r>
                    <m:r>
                      <a:rPr lang="en-US" sz="2500" i="1">
                        <a:latin typeface="Cambria Math"/>
                      </a:rPr>
                      <m:t>−1=9</m:t>
                    </m:r>
                  </m:oMath>
                </a14:m>
                <a:r>
                  <a:rPr lang="en-US" sz="2500" dirty="0"/>
                  <a:t> </a:t>
                </a:r>
              </a:p>
              <a:p>
                <a:endParaRPr lang="en-US" sz="700" dirty="0"/>
              </a:p>
              <a:p>
                <a:r>
                  <a:rPr lang="en-US" sz="25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500" dirty="0"/>
                  <a:t> if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𝑡</m:t>
                    </m:r>
                    <m:r>
                      <a:rPr lang="en-US" sz="25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=1.833</m:t>
                    </m:r>
                  </m:oMath>
                </a14:m>
                <a:endParaRPr lang="en-US" sz="2500" dirty="0"/>
              </a:p>
              <a:p>
                <a:endParaRPr lang="en-US" sz="700" dirty="0"/>
              </a:p>
              <a:p>
                <a:r>
                  <a:rPr lang="en-US" sz="2500" dirty="0"/>
                  <a:t>Conclusion: Is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𝑡</m:t>
                    </m:r>
                    <m:r>
                      <a:rPr lang="en-US" sz="2500" i="1">
                        <a:latin typeface="Cambria Math"/>
                      </a:rPr>
                      <m:t>&gt;1.833</m:t>
                    </m:r>
                  </m:oMath>
                </a14:m>
                <a:r>
                  <a:rPr lang="en-US" sz="2500" dirty="0"/>
                  <a:t>?  Yes, since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𝑡</m:t>
                    </m:r>
                    <m:r>
                      <a:rPr lang="en-US" sz="2500" i="1">
                        <a:latin typeface="Cambria Math"/>
                      </a:rPr>
                      <m:t>=3.42.</m:t>
                    </m:r>
                  </m:oMath>
                </a14:m>
                <a:r>
                  <a:rPr lang="en-US" sz="2500" dirty="0"/>
                  <a:t>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5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500" dirty="0"/>
                  <a:t>, and conclude that the drug is effective in reducing blood pressure.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Estimate the difference in the mean Blood Pressures using a 95% CI.</a:t>
                </a:r>
              </a:p>
              <a:p>
                <a:endParaRPr lang="en-US" sz="700" dirty="0"/>
              </a:p>
              <a:p>
                <a:r>
                  <a:rPr lang="en-US" sz="2500" dirty="0"/>
                  <a:t>Formula: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5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sz="2500" i="1" dirty="0">
                        <a:latin typeface="Cambria Math"/>
                      </a:rPr>
                      <m:t>±</m:t>
                    </m:r>
                    <m:sSub>
                      <m:sSub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 dirty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500" i="1" dirty="0">
                            <a:latin typeface="Cambria Math"/>
                          </a:rPr>
                          <m:t>𝛼</m:t>
                        </m:r>
                        <m:r>
                          <a:rPr lang="en-US" sz="2500" i="1" dirty="0">
                            <a:latin typeface="Cambria Math"/>
                          </a:rPr>
                          <m:t>/2</m:t>
                        </m:r>
                      </m:sub>
                    </m:sSub>
                    <m:f>
                      <m:f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500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500" i="1" dirty="0">
                                <a:latin typeface="Cambria Math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sz="2500" dirty="0"/>
              </a:p>
              <a:p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𝑑𝑓</m:t>
                    </m:r>
                    <m:r>
                      <a:rPr lang="en-US" sz="2500" i="1">
                        <a:latin typeface="Cambria Math"/>
                      </a:rPr>
                      <m:t>=9,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𝛼</m:t>
                        </m:r>
                      </m:num>
                      <m:den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500" i="1">
                        <a:latin typeface="Cambria Math"/>
                      </a:rPr>
                      <m:t>=0.025</m:t>
                    </m:r>
                  </m:oMath>
                </a14:m>
                <a:r>
                  <a:rPr lang="en-US" sz="2500" dirty="0"/>
                  <a:t> 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𝛼</m:t>
                        </m:r>
                        <m:r>
                          <a:rPr lang="en-US" sz="2500" i="1">
                            <a:latin typeface="Cambria Math"/>
                          </a:rPr>
                          <m:t>/2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=2.262</m:t>
                    </m:r>
                  </m:oMath>
                </a14:m>
                <a:endParaRPr lang="en-US" sz="2500" dirty="0"/>
              </a:p>
              <a:p>
                <a:r>
                  <a:rPr lang="en-US" sz="2500" dirty="0"/>
                  <a:t>95% CI:  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13.5±2.262</m:t>
                    </m:r>
                    <m:f>
                      <m:f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i="1">
                            <a:latin typeface="Cambria Math"/>
                          </a:rPr>
                          <m:t>12.48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500" i="1">
                                <a:latin typeface="Cambria Math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2500" i="1">
                        <a:latin typeface="Cambria Math"/>
                      </a:rPr>
                      <m:t>,    </m:t>
                    </m:r>
                    <m:r>
                      <a:rPr lang="en-US" sz="2500" i="1">
                        <a:latin typeface="Cambria Math"/>
                      </a:rPr>
                      <m:t>𝑖</m:t>
                    </m:r>
                    <m:r>
                      <a:rPr lang="en-US" sz="2500" i="1">
                        <a:latin typeface="Cambria Math"/>
                      </a:rPr>
                      <m:t>.</m:t>
                    </m:r>
                    <m:r>
                      <a:rPr lang="en-US" sz="2500" i="1">
                        <a:latin typeface="Cambria Math"/>
                      </a:rPr>
                      <m:t>𝑒</m:t>
                    </m:r>
                  </m:oMath>
                </a14:m>
                <a:r>
                  <a:rPr lang="en-US" sz="2500" dirty="0"/>
                  <a:t> </a:t>
                </a: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rgbClr val="FF0000"/>
                        </a:solidFill>
                        <a:latin typeface="Cambria Math"/>
                      </a:rPr>
                      <m:t>4.57&lt;</m:t>
                    </m:r>
                    <m:sSub>
                      <m:sSubPr>
                        <m:ctrlPr>
                          <a:rPr lang="en-US" sz="2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solidFill>
                          <a:srgbClr val="FF0000"/>
                        </a:solidFill>
                        <a:latin typeface="Cambria Math"/>
                      </a:rPr>
                      <m:t>&lt;22.42</m:t>
                    </m:r>
                  </m:oMath>
                </a14:m>
                <a:endParaRPr lang="en-US" sz="25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924800" cy="4495800"/>
              </a:xfrm>
              <a:blipFill>
                <a:blip r:embed="rId2"/>
                <a:stretch>
                  <a:fillRect l="-960" t="-1412" b="-28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939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50" y="1905000"/>
            <a:ext cx="5010150" cy="4457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Example: 6.8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800" dirty="0"/>
                  <a:t>15 cars involved in accidents were taken to two garages (Garage I and Garage II).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000" dirty="0"/>
              </a:p>
              <a:p>
                <a:r>
                  <a:rPr lang="en-US" sz="2800" dirty="0"/>
                  <a:t>Given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2800" dirty="0"/>
                  <a:t>,  is there </a:t>
                </a:r>
                <a:br>
                  <a:rPr lang="en-US" sz="2800" dirty="0"/>
                </a:br>
                <a:r>
                  <a:rPr lang="en-US" sz="2800" dirty="0"/>
                  <a:t>a significant difference </a:t>
                </a:r>
                <a:br>
                  <a:rPr lang="en-US" sz="2800" dirty="0"/>
                </a:br>
                <a:r>
                  <a:rPr lang="en-US" sz="2800" dirty="0"/>
                  <a:t>between Garage I </a:t>
                </a:r>
                <a:br>
                  <a:rPr lang="en-US" sz="2800" dirty="0"/>
                </a:br>
                <a:r>
                  <a:rPr lang="en-US" sz="2800" dirty="0"/>
                  <a:t>and Garage II?</a:t>
                </a:r>
              </a:p>
              <a:p>
                <a:endParaRPr lang="en-US" sz="2000" dirty="0">
                  <a:hlinkClick r:id="rId3" action="ppaction://hlinkfile"/>
                </a:endParaRPr>
              </a:p>
              <a:p>
                <a:r>
                  <a:rPr lang="en-US" sz="2800" dirty="0">
                    <a:hlinkClick r:id="rId3" action="ppaction://hlinkfile"/>
                  </a:rPr>
                  <a:t>Minitab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4"/>
                <a:stretch>
                  <a:fillRect l="-1490" t="-1357" b="-15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6148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Normal probability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799"/>
            <a:ext cx="3862294" cy="26051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906" y="1066800"/>
            <a:ext cx="3862294" cy="26051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8532" y="3886200"/>
            <a:ext cx="4066935" cy="27432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577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6.8 (</a:t>
            </a:r>
            <a:r>
              <a:rPr lang="en-US" dirty="0" err="1"/>
              <a:t>Cont’D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dirty="0"/>
                  <a:t>Is it fine to do two independent sample t-test?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NO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WRONG ANALYSIS:</a:t>
                </a:r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600" dirty="0"/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255" t="-1084" b="-10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667000"/>
            <a:ext cx="5238750" cy="199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5334000"/>
            <a:ext cx="5210175" cy="7620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6979920" y="4343400"/>
            <a:ext cx="117348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772400" cy="762000"/>
          </a:xfrm>
        </p:spPr>
        <p:txBody>
          <a:bodyPr/>
          <a:lstStyle/>
          <a:p>
            <a:r>
              <a:rPr lang="en-US" dirty="0"/>
              <a:t>Example 6.8 (</a:t>
            </a:r>
            <a:r>
              <a:rPr lang="en-US" dirty="0" err="1"/>
              <a:t>Cont’D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685800"/>
                <a:ext cx="8229600" cy="4495800"/>
              </a:xfrm>
            </p:spPr>
            <p:txBody>
              <a:bodyPr/>
              <a:lstStyle/>
              <a:p>
                <a:r>
                  <a:rPr lang="en-US" sz="2400" dirty="0"/>
                  <a:t>Correct test is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paired t-test</a:t>
                </a:r>
                <a:r>
                  <a:rPr lang="en-US" sz="2400" dirty="0"/>
                  <a:t>. 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200" dirty="0"/>
                  <a:t>Garage I</a:t>
                </a:r>
                <a:r>
                  <a:rPr lang="en-US" sz="2400" dirty="0"/>
                  <a:t>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2200" dirty="0"/>
                  <a:t>Garage II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≡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≡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r>
                  <a:rPr lang="en-US" sz="2400" dirty="0"/>
                  <a:t>TS.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sz="2400" i="1" dirty="0">
                            <a:latin typeface="Cambria Math"/>
                          </a:rPr>
                          <m:t>/√</m:t>
                        </m:r>
                        <m:r>
                          <a:rPr lang="en-US" sz="2400" i="1" dirty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40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0.613</m:t>
                        </m:r>
                      </m:num>
                      <m:den>
                        <m:f>
                          <m:f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0" dirty="0" smtClean="0">
                                <a:latin typeface="Cambria Math" panose="02040503050406030204" pitchFamily="18" charset="0"/>
                              </a:rPr>
                              <m:t>0.394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br>
                  <a:rPr lang="en-US" sz="2400" i="1" dirty="0">
                    <a:latin typeface="Cambria Math" panose="02040503050406030204" pitchFamily="18" charset="0"/>
                  </a:rPr>
                </a:br>
                <a:r>
                  <a:rPr lang="en-US" sz="2400" i="1" dirty="0">
                    <a:latin typeface="Cambria Math" panose="02040503050406030204" pitchFamily="18" charset="0"/>
                  </a:rPr>
                  <a:t>	  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dirty="0">
                        <a:latin typeface="Cambria Math"/>
                      </a:rPr>
                      <m:t>=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6.02</m:t>
                    </m:r>
                  </m:oMath>
                </a14:m>
                <a:endParaRPr lang="en-US" sz="2400" dirty="0"/>
              </a:p>
              <a:p>
                <a:endParaRPr lang="en-US" sz="1800" dirty="0"/>
              </a:p>
              <a:p>
                <a:r>
                  <a:rPr lang="en-US" sz="2400" dirty="0"/>
                  <a:t>Decision Rule 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r>
                  <a:rPr lang="en-US" sz="2400" dirty="0"/>
                  <a:t>Reject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6.02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 2.145</m:t>
                    </m:r>
                  </m:oMath>
                </a14:m>
                <a:r>
                  <a:rPr lang="en-US" sz="2400" dirty="0"/>
                  <a:t>, so we reject H</a:t>
                </a:r>
                <a:r>
                  <a:rPr lang="en-US" sz="2400" baseline="-25000" dirty="0"/>
                  <a:t>0</a:t>
                </a:r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There is a significant difference between garage estimates</a:t>
                </a:r>
                <a:endParaRPr lang="en-US" sz="24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685800"/>
                <a:ext cx="8229600" cy="4495800"/>
              </a:xfrm>
              <a:blipFill rotWithShape="0">
                <a:blip r:embed="rId2"/>
                <a:stretch>
                  <a:fillRect l="-1111" r="-296" b="-37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295400"/>
            <a:ext cx="4467225" cy="4572000"/>
          </a:xfrm>
          <a:prstGeom prst="rect">
            <a:avLst/>
          </a:prstGeom>
        </p:spPr>
      </p:pic>
      <p:sp>
        <p:nvSpPr>
          <p:cNvPr id="5" name="Freeform 4"/>
          <p:cNvSpPr/>
          <p:nvPr/>
        </p:nvSpPr>
        <p:spPr>
          <a:xfrm>
            <a:off x="4374292" y="4856205"/>
            <a:ext cx="4679804" cy="1087395"/>
          </a:xfrm>
          <a:custGeom>
            <a:avLst/>
            <a:gdLst>
              <a:gd name="connsiteX0" fmla="*/ 98854 w 4679804"/>
              <a:gd name="connsiteY0" fmla="*/ 24714 h 1087395"/>
              <a:gd name="connsiteX1" fmla="*/ 98854 w 4679804"/>
              <a:gd name="connsiteY1" fmla="*/ 24714 h 1087395"/>
              <a:gd name="connsiteX2" fmla="*/ 172994 w 4679804"/>
              <a:gd name="connsiteY2" fmla="*/ 16476 h 1087395"/>
              <a:gd name="connsiteX3" fmla="*/ 362465 w 4679804"/>
              <a:gd name="connsiteY3" fmla="*/ 41189 h 1087395"/>
              <a:gd name="connsiteX4" fmla="*/ 420130 w 4679804"/>
              <a:gd name="connsiteY4" fmla="*/ 32952 h 1087395"/>
              <a:gd name="connsiteX5" fmla="*/ 518984 w 4679804"/>
              <a:gd name="connsiteY5" fmla="*/ 8238 h 1087395"/>
              <a:gd name="connsiteX6" fmla="*/ 650789 w 4679804"/>
              <a:gd name="connsiteY6" fmla="*/ 0 h 1087395"/>
              <a:gd name="connsiteX7" fmla="*/ 1812324 w 4679804"/>
              <a:gd name="connsiteY7" fmla="*/ 8238 h 1087395"/>
              <a:gd name="connsiteX8" fmla="*/ 1944130 w 4679804"/>
              <a:gd name="connsiteY8" fmla="*/ 41189 h 1087395"/>
              <a:gd name="connsiteX9" fmla="*/ 1993557 w 4679804"/>
              <a:gd name="connsiteY9" fmla="*/ 57665 h 1087395"/>
              <a:gd name="connsiteX10" fmla="*/ 2018270 w 4679804"/>
              <a:gd name="connsiteY10" fmla="*/ 65903 h 1087395"/>
              <a:gd name="connsiteX11" fmla="*/ 2059459 w 4679804"/>
              <a:gd name="connsiteY11" fmla="*/ 140044 h 1087395"/>
              <a:gd name="connsiteX12" fmla="*/ 2067697 w 4679804"/>
              <a:gd name="connsiteY12" fmla="*/ 172995 h 1087395"/>
              <a:gd name="connsiteX13" fmla="*/ 2092411 w 4679804"/>
              <a:gd name="connsiteY13" fmla="*/ 337752 h 1087395"/>
              <a:gd name="connsiteX14" fmla="*/ 2108886 w 4679804"/>
              <a:gd name="connsiteY14" fmla="*/ 362465 h 1087395"/>
              <a:gd name="connsiteX15" fmla="*/ 2141838 w 4679804"/>
              <a:gd name="connsiteY15" fmla="*/ 370703 h 1087395"/>
              <a:gd name="connsiteX16" fmla="*/ 2183027 w 4679804"/>
              <a:gd name="connsiteY16" fmla="*/ 387179 h 1087395"/>
              <a:gd name="connsiteX17" fmla="*/ 2438400 w 4679804"/>
              <a:gd name="connsiteY17" fmla="*/ 411892 h 1087395"/>
              <a:gd name="connsiteX18" fmla="*/ 2685535 w 4679804"/>
              <a:gd name="connsiteY18" fmla="*/ 420130 h 1087395"/>
              <a:gd name="connsiteX19" fmla="*/ 2883243 w 4679804"/>
              <a:gd name="connsiteY19" fmla="*/ 436606 h 1087395"/>
              <a:gd name="connsiteX20" fmla="*/ 3015049 w 4679804"/>
              <a:gd name="connsiteY20" fmla="*/ 444844 h 1087395"/>
              <a:gd name="connsiteX21" fmla="*/ 3105665 w 4679804"/>
              <a:gd name="connsiteY21" fmla="*/ 461319 h 1087395"/>
              <a:gd name="connsiteX22" fmla="*/ 3179805 w 4679804"/>
              <a:gd name="connsiteY22" fmla="*/ 469557 h 1087395"/>
              <a:gd name="connsiteX23" fmla="*/ 3262184 w 4679804"/>
              <a:gd name="connsiteY23" fmla="*/ 486033 h 1087395"/>
              <a:gd name="connsiteX24" fmla="*/ 3484605 w 4679804"/>
              <a:gd name="connsiteY24" fmla="*/ 494271 h 1087395"/>
              <a:gd name="connsiteX25" fmla="*/ 4217773 w 4679804"/>
              <a:gd name="connsiteY25" fmla="*/ 510746 h 1087395"/>
              <a:gd name="connsiteX26" fmla="*/ 4324865 w 4679804"/>
              <a:gd name="connsiteY26" fmla="*/ 518984 h 1087395"/>
              <a:gd name="connsiteX27" fmla="*/ 4407243 w 4679804"/>
              <a:gd name="connsiteY27" fmla="*/ 551935 h 1087395"/>
              <a:gd name="connsiteX28" fmla="*/ 4473146 w 4679804"/>
              <a:gd name="connsiteY28" fmla="*/ 609600 h 1087395"/>
              <a:gd name="connsiteX29" fmla="*/ 4497859 w 4679804"/>
              <a:gd name="connsiteY29" fmla="*/ 626076 h 1087395"/>
              <a:gd name="connsiteX30" fmla="*/ 4539049 w 4679804"/>
              <a:gd name="connsiteY30" fmla="*/ 667265 h 1087395"/>
              <a:gd name="connsiteX31" fmla="*/ 4555524 w 4679804"/>
              <a:gd name="connsiteY31" fmla="*/ 691979 h 1087395"/>
              <a:gd name="connsiteX32" fmla="*/ 4604951 w 4679804"/>
              <a:gd name="connsiteY32" fmla="*/ 716692 h 1087395"/>
              <a:gd name="connsiteX33" fmla="*/ 4662616 w 4679804"/>
              <a:gd name="connsiteY33" fmla="*/ 790833 h 1087395"/>
              <a:gd name="connsiteX34" fmla="*/ 4670854 w 4679804"/>
              <a:gd name="connsiteY34" fmla="*/ 815546 h 1087395"/>
              <a:gd name="connsiteX35" fmla="*/ 4670854 w 4679804"/>
              <a:gd name="connsiteY35" fmla="*/ 988541 h 1087395"/>
              <a:gd name="connsiteX36" fmla="*/ 4646140 w 4679804"/>
              <a:gd name="connsiteY36" fmla="*/ 1005016 h 1087395"/>
              <a:gd name="connsiteX37" fmla="*/ 4596713 w 4679804"/>
              <a:gd name="connsiteY37" fmla="*/ 1021492 h 1087395"/>
              <a:gd name="connsiteX38" fmla="*/ 4547286 w 4679804"/>
              <a:gd name="connsiteY38" fmla="*/ 1046206 h 1087395"/>
              <a:gd name="connsiteX39" fmla="*/ 4489622 w 4679804"/>
              <a:gd name="connsiteY39" fmla="*/ 1062681 h 1087395"/>
              <a:gd name="connsiteX40" fmla="*/ 4464908 w 4679804"/>
              <a:gd name="connsiteY40" fmla="*/ 1070919 h 1087395"/>
              <a:gd name="connsiteX41" fmla="*/ 3847070 w 4679804"/>
              <a:gd name="connsiteY41" fmla="*/ 1062681 h 1087395"/>
              <a:gd name="connsiteX42" fmla="*/ 3797643 w 4679804"/>
              <a:gd name="connsiteY42" fmla="*/ 1054444 h 1087395"/>
              <a:gd name="connsiteX43" fmla="*/ 3772930 w 4679804"/>
              <a:gd name="connsiteY43" fmla="*/ 1046206 h 1087395"/>
              <a:gd name="connsiteX44" fmla="*/ 3064476 w 4679804"/>
              <a:gd name="connsiteY44" fmla="*/ 1062681 h 1087395"/>
              <a:gd name="connsiteX45" fmla="*/ 3006811 w 4679804"/>
              <a:gd name="connsiteY45" fmla="*/ 1070919 h 1087395"/>
              <a:gd name="connsiteX46" fmla="*/ 2957384 w 4679804"/>
              <a:gd name="connsiteY46" fmla="*/ 1079157 h 1087395"/>
              <a:gd name="connsiteX47" fmla="*/ 2751438 w 4679804"/>
              <a:gd name="connsiteY47" fmla="*/ 1087395 h 1087395"/>
              <a:gd name="connsiteX48" fmla="*/ 2281881 w 4679804"/>
              <a:gd name="connsiteY48" fmla="*/ 1062681 h 1087395"/>
              <a:gd name="connsiteX49" fmla="*/ 2224216 w 4679804"/>
              <a:gd name="connsiteY49" fmla="*/ 1054444 h 1087395"/>
              <a:gd name="connsiteX50" fmla="*/ 2150076 w 4679804"/>
              <a:gd name="connsiteY50" fmla="*/ 1021492 h 1087395"/>
              <a:gd name="connsiteX51" fmla="*/ 2133600 w 4679804"/>
              <a:gd name="connsiteY51" fmla="*/ 972065 h 1087395"/>
              <a:gd name="connsiteX52" fmla="*/ 2125362 w 4679804"/>
              <a:gd name="connsiteY52" fmla="*/ 947352 h 1087395"/>
              <a:gd name="connsiteX53" fmla="*/ 2117124 w 4679804"/>
              <a:gd name="connsiteY53" fmla="*/ 889687 h 1087395"/>
              <a:gd name="connsiteX54" fmla="*/ 2108886 w 4679804"/>
              <a:gd name="connsiteY54" fmla="*/ 807308 h 1087395"/>
              <a:gd name="connsiteX55" fmla="*/ 2092411 w 4679804"/>
              <a:gd name="connsiteY55" fmla="*/ 757881 h 1087395"/>
              <a:gd name="connsiteX56" fmla="*/ 2075935 w 4679804"/>
              <a:gd name="connsiteY56" fmla="*/ 700216 h 1087395"/>
              <a:gd name="connsiteX57" fmla="*/ 2051222 w 4679804"/>
              <a:gd name="connsiteY57" fmla="*/ 683741 h 1087395"/>
              <a:gd name="connsiteX58" fmla="*/ 1952367 w 4679804"/>
              <a:gd name="connsiteY58" fmla="*/ 659027 h 1087395"/>
              <a:gd name="connsiteX59" fmla="*/ 1458097 w 4679804"/>
              <a:gd name="connsiteY59" fmla="*/ 650789 h 1087395"/>
              <a:gd name="connsiteX60" fmla="*/ 1136822 w 4679804"/>
              <a:gd name="connsiteY60" fmla="*/ 642552 h 1087395"/>
              <a:gd name="connsiteX61" fmla="*/ 1070919 w 4679804"/>
              <a:gd name="connsiteY61" fmla="*/ 634314 h 1087395"/>
              <a:gd name="connsiteX62" fmla="*/ 1013254 w 4679804"/>
              <a:gd name="connsiteY62" fmla="*/ 626076 h 1087395"/>
              <a:gd name="connsiteX63" fmla="*/ 930876 w 4679804"/>
              <a:gd name="connsiteY63" fmla="*/ 617838 h 1087395"/>
              <a:gd name="connsiteX64" fmla="*/ 799070 w 4679804"/>
              <a:gd name="connsiteY64" fmla="*/ 601362 h 1087395"/>
              <a:gd name="connsiteX65" fmla="*/ 691978 w 4679804"/>
              <a:gd name="connsiteY65" fmla="*/ 593125 h 1087395"/>
              <a:gd name="connsiteX66" fmla="*/ 609600 w 4679804"/>
              <a:gd name="connsiteY66" fmla="*/ 576649 h 1087395"/>
              <a:gd name="connsiteX67" fmla="*/ 576649 w 4679804"/>
              <a:gd name="connsiteY67" fmla="*/ 568411 h 1087395"/>
              <a:gd name="connsiteX68" fmla="*/ 494270 w 4679804"/>
              <a:gd name="connsiteY68" fmla="*/ 560173 h 1087395"/>
              <a:gd name="connsiteX69" fmla="*/ 469557 w 4679804"/>
              <a:gd name="connsiteY69" fmla="*/ 551935 h 1087395"/>
              <a:gd name="connsiteX70" fmla="*/ 387178 w 4679804"/>
              <a:gd name="connsiteY70" fmla="*/ 535460 h 1087395"/>
              <a:gd name="connsiteX71" fmla="*/ 337751 w 4679804"/>
              <a:gd name="connsiteY71" fmla="*/ 518984 h 1087395"/>
              <a:gd name="connsiteX72" fmla="*/ 296562 w 4679804"/>
              <a:gd name="connsiteY72" fmla="*/ 510746 h 1087395"/>
              <a:gd name="connsiteX73" fmla="*/ 247135 w 4679804"/>
              <a:gd name="connsiteY73" fmla="*/ 502508 h 1087395"/>
              <a:gd name="connsiteX74" fmla="*/ 222422 w 4679804"/>
              <a:gd name="connsiteY74" fmla="*/ 494271 h 1087395"/>
              <a:gd name="connsiteX75" fmla="*/ 140043 w 4679804"/>
              <a:gd name="connsiteY75" fmla="*/ 477795 h 1087395"/>
              <a:gd name="connsiteX76" fmla="*/ 90616 w 4679804"/>
              <a:gd name="connsiteY76" fmla="*/ 461319 h 1087395"/>
              <a:gd name="connsiteX77" fmla="*/ 65903 w 4679804"/>
              <a:gd name="connsiteY77" fmla="*/ 453081 h 1087395"/>
              <a:gd name="connsiteX78" fmla="*/ 49427 w 4679804"/>
              <a:gd name="connsiteY78" fmla="*/ 428368 h 1087395"/>
              <a:gd name="connsiteX79" fmla="*/ 24713 w 4679804"/>
              <a:gd name="connsiteY79" fmla="*/ 403654 h 1087395"/>
              <a:gd name="connsiteX80" fmla="*/ 16476 w 4679804"/>
              <a:gd name="connsiteY80" fmla="*/ 378941 h 1087395"/>
              <a:gd name="connsiteX81" fmla="*/ 0 w 4679804"/>
              <a:gd name="connsiteY81" fmla="*/ 354227 h 1087395"/>
              <a:gd name="connsiteX82" fmla="*/ 8238 w 4679804"/>
              <a:gd name="connsiteY82" fmla="*/ 222422 h 1087395"/>
              <a:gd name="connsiteX83" fmla="*/ 24713 w 4679804"/>
              <a:gd name="connsiteY83" fmla="*/ 172995 h 1087395"/>
              <a:gd name="connsiteX84" fmla="*/ 49427 w 4679804"/>
              <a:gd name="connsiteY84" fmla="*/ 148281 h 1087395"/>
              <a:gd name="connsiteX85" fmla="*/ 57665 w 4679804"/>
              <a:gd name="connsiteY85" fmla="*/ 123568 h 1087395"/>
              <a:gd name="connsiteX86" fmla="*/ 74140 w 4679804"/>
              <a:gd name="connsiteY86" fmla="*/ 98854 h 1087395"/>
              <a:gd name="connsiteX87" fmla="*/ 115330 w 4679804"/>
              <a:gd name="connsiteY87" fmla="*/ 41189 h 1087395"/>
              <a:gd name="connsiteX88" fmla="*/ 98854 w 4679804"/>
              <a:gd name="connsiteY88" fmla="*/ 24714 h 1087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679804" h="1087395">
                <a:moveTo>
                  <a:pt x="98854" y="24714"/>
                </a:moveTo>
                <a:lnTo>
                  <a:pt x="98854" y="24714"/>
                </a:lnTo>
                <a:cubicBezTo>
                  <a:pt x="123567" y="21968"/>
                  <a:pt x="148129" y="16476"/>
                  <a:pt x="172994" y="16476"/>
                </a:cubicBezTo>
                <a:cubicBezTo>
                  <a:pt x="237178" y="16476"/>
                  <a:pt x="299957" y="28689"/>
                  <a:pt x="362465" y="41189"/>
                </a:cubicBezTo>
                <a:cubicBezTo>
                  <a:pt x="381687" y="38443"/>
                  <a:pt x="401210" y="37318"/>
                  <a:pt x="420130" y="32952"/>
                </a:cubicBezTo>
                <a:cubicBezTo>
                  <a:pt x="495790" y="15492"/>
                  <a:pt x="442437" y="15197"/>
                  <a:pt x="518984" y="8238"/>
                </a:cubicBezTo>
                <a:cubicBezTo>
                  <a:pt x="562824" y="4252"/>
                  <a:pt x="606854" y="2746"/>
                  <a:pt x="650789" y="0"/>
                </a:cubicBezTo>
                <a:lnTo>
                  <a:pt x="1812324" y="8238"/>
                </a:lnTo>
                <a:cubicBezTo>
                  <a:pt x="1859150" y="8871"/>
                  <a:pt x="1900703" y="26714"/>
                  <a:pt x="1944130" y="41189"/>
                </a:cubicBezTo>
                <a:lnTo>
                  <a:pt x="1993557" y="57665"/>
                </a:lnTo>
                <a:lnTo>
                  <a:pt x="2018270" y="65903"/>
                </a:lnTo>
                <a:cubicBezTo>
                  <a:pt x="2047778" y="110164"/>
                  <a:pt x="2048584" y="101978"/>
                  <a:pt x="2059459" y="140044"/>
                </a:cubicBezTo>
                <a:cubicBezTo>
                  <a:pt x="2062569" y="150930"/>
                  <a:pt x="2065836" y="161827"/>
                  <a:pt x="2067697" y="172995"/>
                </a:cubicBezTo>
                <a:cubicBezTo>
                  <a:pt x="2076827" y="227773"/>
                  <a:pt x="2080614" y="283486"/>
                  <a:pt x="2092411" y="337752"/>
                </a:cubicBezTo>
                <a:cubicBezTo>
                  <a:pt x="2094514" y="347426"/>
                  <a:pt x="2100648" y="356973"/>
                  <a:pt x="2108886" y="362465"/>
                </a:cubicBezTo>
                <a:cubicBezTo>
                  <a:pt x="2118307" y="368745"/>
                  <a:pt x="2131097" y="367123"/>
                  <a:pt x="2141838" y="370703"/>
                </a:cubicBezTo>
                <a:cubicBezTo>
                  <a:pt x="2155866" y="375379"/>
                  <a:pt x="2168501" y="384412"/>
                  <a:pt x="2183027" y="387179"/>
                </a:cubicBezTo>
                <a:cubicBezTo>
                  <a:pt x="2250945" y="400116"/>
                  <a:pt x="2368407" y="408781"/>
                  <a:pt x="2438400" y="411892"/>
                </a:cubicBezTo>
                <a:cubicBezTo>
                  <a:pt x="2520743" y="415552"/>
                  <a:pt x="2603189" y="416550"/>
                  <a:pt x="2685535" y="420130"/>
                </a:cubicBezTo>
                <a:cubicBezTo>
                  <a:pt x="2993785" y="433532"/>
                  <a:pt x="2696035" y="421005"/>
                  <a:pt x="2883243" y="436606"/>
                </a:cubicBezTo>
                <a:cubicBezTo>
                  <a:pt x="2927112" y="440262"/>
                  <a:pt x="2971114" y="442098"/>
                  <a:pt x="3015049" y="444844"/>
                </a:cubicBezTo>
                <a:cubicBezTo>
                  <a:pt x="3046102" y="451054"/>
                  <a:pt x="3074057" y="457104"/>
                  <a:pt x="3105665" y="461319"/>
                </a:cubicBezTo>
                <a:cubicBezTo>
                  <a:pt x="3130312" y="464605"/>
                  <a:pt x="3155244" y="465679"/>
                  <a:pt x="3179805" y="469557"/>
                </a:cubicBezTo>
                <a:cubicBezTo>
                  <a:pt x="3207466" y="473925"/>
                  <a:pt x="3234200" y="484997"/>
                  <a:pt x="3262184" y="486033"/>
                </a:cubicBezTo>
                <a:lnTo>
                  <a:pt x="3484605" y="494271"/>
                </a:lnTo>
                <a:cubicBezTo>
                  <a:pt x="3854069" y="507234"/>
                  <a:pt x="3727206" y="502431"/>
                  <a:pt x="4217773" y="510746"/>
                </a:cubicBezTo>
                <a:cubicBezTo>
                  <a:pt x="4253470" y="513492"/>
                  <a:pt x="4289500" y="513400"/>
                  <a:pt x="4324865" y="518984"/>
                </a:cubicBezTo>
                <a:cubicBezTo>
                  <a:pt x="4354618" y="523682"/>
                  <a:pt x="4380907" y="538768"/>
                  <a:pt x="4407243" y="551935"/>
                </a:cubicBezTo>
                <a:cubicBezTo>
                  <a:pt x="4434703" y="593125"/>
                  <a:pt x="4415480" y="571156"/>
                  <a:pt x="4473146" y="609600"/>
                </a:cubicBezTo>
                <a:lnTo>
                  <a:pt x="4497859" y="626076"/>
                </a:lnTo>
                <a:cubicBezTo>
                  <a:pt x="4541800" y="691984"/>
                  <a:pt x="4484124" y="612339"/>
                  <a:pt x="4539049" y="667265"/>
                </a:cubicBezTo>
                <a:cubicBezTo>
                  <a:pt x="4546050" y="674266"/>
                  <a:pt x="4548523" y="684978"/>
                  <a:pt x="4555524" y="691979"/>
                </a:cubicBezTo>
                <a:cubicBezTo>
                  <a:pt x="4571491" y="707946"/>
                  <a:pt x="4584853" y="709993"/>
                  <a:pt x="4604951" y="716692"/>
                </a:cubicBezTo>
                <a:cubicBezTo>
                  <a:pt x="4626275" y="738016"/>
                  <a:pt x="4652762" y="761271"/>
                  <a:pt x="4662616" y="790833"/>
                </a:cubicBezTo>
                <a:lnTo>
                  <a:pt x="4670854" y="815546"/>
                </a:lnTo>
                <a:cubicBezTo>
                  <a:pt x="4676396" y="870966"/>
                  <a:pt x="4687870" y="933239"/>
                  <a:pt x="4670854" y="988541"/>
                </a:cubicBezTo>
                <a:cubicBezTo>
                  <a:pt x="4667942" y="998004"/>
                  <a:pt x="4655187" y="1000995"/>
                  <a:pt x="4646140" y="1005016"/>
                </a:cubicBezTo>
                <a:cubicBezTo>
                  <a:pt x="4630270" y="1012069"/>
                  <a:pt x="4613189" y="1016000"/>
                  <a:pt x="4596713" y="1021492"/>
                </a:cubicBezTo>
                <a:cubicBezTo>
                  <a:pt x="4534599" y="1042197"/>
                  <a:pt x="4611161" y="1014268"/>
                  <a:pt x="4547286" y="1046206"/>
                </a:cubicBezTo>
                <a:cubicBezTo>
                  <a:pt x="4534114" y="1052792"/>
                  <a:pt x="4501945" y="1059160"/>
                  <a:pt x="4489622" y="1062681"/>
                </a:cubicBezTo>
                <a:cubicBezTo>
                  <a:pt x="4481272" y="1065066"/>
                  <a:pt x="4473146" y="1068173"/>
                  <a:pt x="4464908" y="1070919"/>
                </a:cubicBezTo>
                <a:lnTo>
                  <a:pt x="3847070" y="1062681"/>
                </a:lnTo>
                <a:cubicBezTo>
                  <a:pt x="3830372" y="1062269"/>
                  <a:pt x="3813948" y="1058067"/>
                  <a:pt x="3797643" y="1054444"/>
                </a:cubicBezTo>
                <a:cubicBezTo>
                  <a:pt x="3789166" y="1052560"/>
                  <a:pt x="3781168" y="1048952"/>
                  <a:pt x="3772930" y="1046206"/>
                </a:cubicBezTo>
                <a:cubicBezTo>
                  <a:pt x="3644681" y="1048275"/>
                  <a:pt x="3258587" y="1050158"/>
                  <a:pt x="3064476" y="1062681"/>
                </a:cubicBezTo>
                <a:cubicBezTo>
                  <a:pt x="3045099" y="1063931"/>
                  <a:pt x="3026002" y="1067966"/>
                  <a:pt x="3006811" y="1070919"/>
                </a:cubicBezTo>
                <a:cubicBezTo>
                  <a:pt x="2990302" y="1073459"/>
                  <a:pt x="2974052" y="1078082"/>
                  <a:pt x="2957384" y="1079157"/>
                </a:cubicBezTo>
                <a:cubicBezTo>
                  <a:pt x="2888823" y="1083580"/>
                  <a:pt x="2820087" y="1084649"/>
                  <a:pt x="2751438" y="1087395"/>
                </a:cubicBezTo>
                <a:cubicBezTo>
                  <a:pt x="2678563" y="1084082"/>
                  <a:pt x="2413251" y="1075817"/>
                  <a:pt x="2281881" y="1062681"/>
                </a:cubicBezTo>
                <a:cubicBezTo>
                  <a:pt x="2262561" y="1060749"/>
                  <a:pt x="2243438" y="1057190"/>
                  <a:pt x="2224216" y="1054444"/>
                </a:cubicBezTo>
                <a:cubicBezTo>
                  <a:pt x="2165397" y="1034837"/>
                  <a:pt x="2189239" y="1047602"/>
                  <a:pt x="2150076" y="1021492"/>
                </a:cubicBezTo>
                <a:lnTo>
                  <a:pt x="2133600" y="972065"/>
                </a:lnTo>
                <a:lnTo>
                  <a:pt x="2125362" y="947352"/>
                </a:lnTo>
                <a:cubicBezTo>
                  <a:pt x="2122616" y="928130"/>
                  <a:pt x="2119393" y="908971"/>
                  <a:pt x="2117124" y="889687"/>
                </a:cubicBezTo>
                <a:cubicBezTo>
                  <a:pt x="2113900" y="862279"/>
                  <a:pt x="2113972" y="834432"/>
                  <a:pt x="2108886" y="807308"/>
                </a:cubicBezTo>
                <a:cubicBezTo>
                  <a:pt x="2105686" y="790239"/>
                  <a:pt x="2096623" y="774729"/>
                  <a:pt x="2092411" y="757881"/>
                </a:cubicBezTo>
                <a:cubicBezTo>
                  <a:pt x="2091873" y="755728"/>
                  <a:pt x="2080232" y="705588"/>
                  <a:pt x="2075935" y="700216"/>
                </a:cubicBezTo>
                <a:cubicBezTo>
                  <a:pt x="2069750" y="692485"/>
                  <a:pt x="2060269" y="687762"/>
                  <a:pt x="2051222" y="683741"/>
                </a:cubicBezTo>
                <a:cubicBezTo>
                  <a:pt x="2026248" y="672642"/>
                  <a:pt x="1980167" y="659869"/>
                  <a:pt x="1952367" y="659027"/>
                </a:cubicBezTo>
                <a:cubicBezTo>
                  <a:pt x="1787663" y="654036"/>
                  <a:pt x="1622843" y="654117"/>
                  <a:pt x="1458097" y="650789"/>
                </a:cubicBezTo>
                <a:lnTo>
                  <a:pt x="1136822" y="642552"/>
                </a:lnTo>
                <a:lnTo>
                  <a:pt x="1070919" y="634314"/>
                </a:lnTo>
                <a:cubicBezTo>
                  <a:pt x="1051673" y="631748"/>
                  <a:pt x="1032538" y="628345"/>
                  <a:pt x="1013254" y="626076"/>
                </a:cubicBezTo>
                <a:cubicBezTo>
                  <a:pt x="985847" y="622852"/>
                  <a:pt x="958283" y="621062"/>
                  <a:pt x="930876" y="617838"/>
                </a:cubicBezTo>
                <a:cubicBezTo>
                  <a:pt x="826165" y="605519"/>
                  <a:pt x="921234" y="612467"/>
                  <a:pt x="799070" y="601362"/>
                </a:cubicBezTo>
                <a:cubicBezTo>
                  <a:pt x="763414" y="598121"/>
                  <a:pt x="727675" y="595871"/>
                  <a:pt x="691978" y="593125"/>
                </a:cubicBezTo>
                <a:cubicBezTo>
                  <a:pt x="664519" y="587633"/>
                  <a:pt x="636767" y="583441"/>
                  <a:pt x="609600" y="576649"/>
                </a:cubicBezTo>
                <a:cubicBezTo>
                  <a:pt x="598616" y="573903"/>
                  <a:pt x="587857" y="570012"/>
                  <a:pt x="576649" y="568411"/>
                </a:cubicBezTo>
                <a:cubicBezTo>
                  <a:pt x="549330" y="564508"/>
                  <a:pt x="521730" y="562919"/>
                  <a:pt x="494270" y="560173"/>
                </a:cubicBezTo>
                <a:cubicBezTo>
                  <a:pt x="486032" y="557427"/>
                  <a:pt x="478034" y="553819"/>
                  <a:pt x="469557" y="551935"/>
                </a:cubicBezTo>
                <a:cubicBezTo>
                  <a:pt x="412294" y="539210"/>
                  <a:pt x="434076" y="549529"/>
                  <a:pt x="387178" y="535460"/>
                </a:cubicBezTo>
                <a:cubicBezTo>
                  <a:pt x="370544" y="530470"/>
                  <a:pt x="354781" y="522390"/>
                  <a:pt x="337751" y="518984"/>
                </a:cubicBezTo>
                <a:lnTo>
                  <a:pt x="296562" y="510746"/>
                </a:lnTo>
                <a:cubicBezTo>
                  <a:pt x="280128" y="507758"/>
                  <a:pt x="263440" y="506131"/>
                  <a:pt x="247135" y="502508"/>
                </a:cubicBezTo>
                <a:cubicBezTo>
                  <a:pt x="238659" y="500624"/>
                  <a:pt x="230771" y="496656"/>
                  <a:pt x="222422" y="494271"/>
                </a:cubicBezTo>
                <a:cubicBezTo>
                  <a:pt x="188009" y="484439"/>
                  <a:pt x="178887" y="484269"/>
                  <a:pt x="140043" y="477795"/>
                </a:cubicBezTo>
                <a:lnTo>
                  <a:pt x="90616" y="461319"/>
                </a:lnTo>
                <a:lnTo>
                  <a:pt x="65903" y="453081"/>
                </a:lnTo>
                <a:cubicBezTo>
                  <a:pt x="60411" y="444843"/>
                  <a:pt x="55765" y="435974"/>
                  <a:pt x="49427" y="428368"/>
                </a:cubicBezTo>
                <a:cubicBezTo>
                  <a:pt x="41969" y="419418"/>
                  <a:pt x="31175" y="413348"/>
                  <a:pt x="24713" y="403654"/>
                </a:cubicBezTo>
                <a:cubicBezTo>
                  <a:pt x="19896" y="396429"/>
                  <a:pt x="20359" y="386708"/>
                  <a:pt x="16476" y="378941"/>
                </a:cubicBezTo>
                <a:cubicBezTo>
                  <a:pt x="12048" y="370085"/>
                  <a:pt x="5492" y="362465"/>
                  <a:pt x="0" y="354227"/>
                </a:cubicBezTo>
                <a:cubicBezTo>
                  <a:pt x="2746" y="310292"/>
                  <a:pt x="2290" y="266039"/>
                  <a:pt x="8238" y="222422"/>
                </a:cubicBezTo>
                <a:cubicBezTo>
                  <a:pt x="10584" y="205214"/>
                  <a:pt x="12433" y="185275"/>
                  <a:pt x="24713" y="172995"/>
                </a:cubicBezTo>
                <a:lnTo>
                  <a:pt x="49427" y="148281"/>
                </a:lnTo>
                <a:cubicBezTo>
                  <a:pt x="52173" y="140043"/>
                  <a:pt x="53782" y="131335"/>
                  <a:pt x="57665" y="123568"/>
                </a:cubicBezTo>
                <a:cubicBezTo>
                  <a:pt x="62093" y="114713"/>
                  <a:pt x="68385" y="106911"/>
                  <a:pt x="74140" y="98854"/>
                </a:cubicBezTo>
                <a:cubicBezTo>
                  <a:pt x="125248" y="27302"/>
                  <a:pt x="76488" y="99451"/>
                  <a:pt x="115330" y="41189"/>
                </a:cubicBezTo>
                <a:lnTo>
                  <a:pt x="98854" y="24714"/>
                </a:lnTo>
                <a:close/>
              </a:path>
            </a:pathLst>
          </a:cu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8029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Power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Independent Samples: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            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            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          Two-tail test</a:t>
                </a:r>
                <a:br>
                  <a:rPr lang="en-US" sz="2400" dirty="0"/>
                </a:br>
                <a:endParaRPr lang="en-US" sz="1500" dirty="0"/>
              </a:p>
              <a:p>
                <a:r>
                  <a:rPr lang="en-US" sz="2400" dirty="0"/>
                  <a:t>The samples 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needed to correctly discover a difference in testing of hypothesis with the power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when the difference in the means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is given by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Δ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  - One-tail test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/2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Δ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  - Two-tail test</a:t>
                </a:r>
              </a:p>
              <a:p>
                <a:endParaRPr lang="en-US" sz="15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𝛽</m:t>
                    </m:r>
                    <m:r>
                      <a:rPr lang="en-US" sz="2400" i="1">
                        <a:latin typeface="Cambria Math"/>
                      </a:rPr>
                      <m:t>=1−</m:t>
                    </m:r>
                    <m:r>
                      <a:rPr lang="en-US" sz="2400" i="1">
                        <a:latin typeface="Cambria Math"/>
                      </a:rPr>
                      <m:t>𝑃𝑜𝑤𝑒𝑟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 rotWithShape="0">
                <a:blip r:embed="rId2"/>
                <a:stretch>
                  <a:fillRect l="-1098" t="-949" r="-1333" b="-34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3276600" y="1752600"/>
            <a:ext cx="304800" cy="762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24652" y="1902767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+mn-lt"/>
              </a:rPr>
              <a:t>One-tail test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76600" y="28194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65192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Power Analysis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Dependent Samples: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  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&lt;0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   or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≠0</m:t>
                    </m:r>
                  </m:oMath>
                </a14:m>
                <a:r>
                  <a:rPr lang="en-US" sz="2400" dirty="0"/>
                  <a:t>            Two-tail test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The samples sizes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needed to correctly discover a difference in testing of hypothesis with the power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when the difference in the means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is given by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Δ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  - One-tail test</a:t>
                </a:r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𝛼</m:t>
                                    </m:r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/2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Δ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/>
                  <a:t>   - Two-tail test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𝛽</m:t>
                    </m:r>
                    <m:r>
                      <a:rPr lang="en-US" sz="2400" i="1">
                        <a:latin typeface="Cambria Math"/>
                      </a:rPr>
                      <m:t>=1−</m:t>
                    </m:r>
                    <m:r>
                      <a:rPr lang="en-US" sz="2400" i="1">
                        <a:latin typeface="Cambria Math"/>
                      </a:rPr>
                      <m:t>𝑃𝑜𝑤𝑒𝑟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 rotWithShape="0">
                <a:blip r:embed="rId2"/>
                <a:stretch>
                  <a:fillRect l="-1098" t="-949" b="-36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/>
          <p:cNvSpPr/>
          <p:nvPr/>
        </p:nvSpPr>
        <p:spPr>
          <a:xfrm>
            <a:off x="3200400" y="1752600"/>
            <a:ext cx="304800" cy="7620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648452" y="1902767"/>
            <a:ext cx="169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66"/>
                </a:solidFill>
                <a:latin typeface="+mn-lt"/>
              </a:rPr>
              <a:t>One-tail test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200400" y="281940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57796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2800" dirty="0"/>
              <a:t>Book Example 6.10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 building construction, the set-up time needed for concrete to reach solid state is an important factor. An additive is developed to </a:t>
                </a:r>
                <a:r>
                  <a:rPr lang="en-US" sz="2400" dirty="0">
                    <a:solidFill>
                      <a:srgbClr val="C00000"/>
                    </a:solidFill>
                  </a:rPr>
                  <a:t>speed up this set-up time</a:t>
                </a:r>
                <a:r>
                  <a:rPr lang="en-US" sz="2400" dirty="0"/>
                  <a:t>. An experiment is to be designed to test if the additive does work.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	Without Additive		With additive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How many sample runs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need to be performed to correctly discover with 90% power that “With Additive” reduces the set-up time by testing hypothesis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</m:t>
                    </m:r>
                  </m:oMath>
                </a14:m>
                <a:r>
                  <a:rPr lang="en-US" sz="2400" dirty="0"/>
                  <a:t> when the true average reduction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sz="2400" dirty="0"/>
                  <a:t> hours or more? 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It is known from previous experience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=2.4 </m:t>
                    </m:r>
                    <m:r>
                      <a:rPr lang="en-US" sz="2400" i="1">
                        <a:latin typeface="Cambria Math"/>
                      </a:rPr>
                      <m:t>h𝑜𝑢𝑟𝑠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</m:oMath>
                </a14:m>
                <a:endParaRPr lang="en-US" sz="2400" dirty="0"/>
              </a:p>
              <a:p>
                <a:endParaRPr lang="en-US" sz="16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𝑣𝑠</m:t>
                    </m:r>
                    <m:r>
                      <a:rPr lang="en-US" sz="2400" i="1">
                        <a:latin typeface="Cambria Math"/>
                      </a:rPr>
                      <m:t>. 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098" t="-950" r="-157" b="-30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1181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Book Example 6.10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Two independent sample:</a:t>
                </a:r>
              </a:p>
              <a:p>
                <a:pPr lvl="1"/>
                <a:r>
                  <a:rPr lang="en-US" sz="1800" dirty="0">
                    <a:solidFill>
                      <a:srgbClr val="FF0000"/>
                    </a:solidFill>
                  </a:rPr>
                  <a:t>Two-sample t-test</a:t>
                </a:r>
              </a:p>
              <a:p>
                <a:r>
                  <a:rPr lang="en-US" sz="2400" dirty="0"/>
                  <a:t>Formula: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Δ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𝛼</m:t>
                    </m:r>
                    <m:r>
                      <a:rPr lang="en-US" sz="2400" i="1">
                        <a:latin typeface="Cambria Math"/>
                      </a:rPr>
                      <m:t>=0.05, </m:t>
                    </m:r>
                    <m:r>
                      <a:rPr lang="en-US" sz="2400" i="1">
                        <a:latin typeface="Cambria Math"/>
                      </a:rPr>
                      <m:t>𝛽</m:t>
                    </m:r>
                    <m:r>
                      <a:rPr lang="en-US" sz="2400" i="1">
                        <a:latin typeface="Cambria Math"/>
                      </a:rPr>
                      <m:t>=1−</m:t>
                    </m:r>
                    <m:r>
                      <a:rPr lang="en-US" sz="2400" i="1">
                        <a:latin typeface="Cambria Math"/>
                      </a:rPr>
                      <m:t>𝑃𝑜𝑤𝑒𝑟</m:t>
                    </m:r>
                    <m:r>
                      <a:rPr lang="en-US" sz="2400" i="1">
                        <a:latin typeface="Cambria Math"/>
                      </a:rPr>
                      <m:t>=1−0.90=0.10,  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Δ</m:t>
                    </m:r>
                    <m:r>
                      <a:rPr lang="en-US" sz="2400" i="1">
                        <a:latin typeface="Cambria Math"/>
                      </a:rPr>
                      <m:t>=1.5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𝜎</m:t>
                    </m:r>
                    <m:r>
                      <a:rPr lang="en-US" sz="2400" i="1">
                        <a:latin typeface="Cambria Math"/>
                      </a:rPr>
                      <m:t>=2.4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=1.645,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=1.28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2.4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1.645+1.28</m:t>
                                </m:r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1.5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/>
                      </a:rPr>
                      <m:t>=43.8 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≈44.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176" t="-950" b="-11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5948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" y="914400"/>
            <a:ext cx="8858250" cy="5838825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56034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Chapter 6 (Part 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924800" cy="44958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Comparing Two Population Means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Independent Samples </a:t>
                </a:r>
              </a:p>
              <a:p>
                <a:pPr lvl="1"/>
                <a:r>
                  <a:rPr lang="en-US" dirty="0"/>
                  <a:t>Dependent Samples</a:t>
                </a:r>
              </a:p>
              <a:p>
                <a:pPr marL="342900" lvl="1" indent="-342900">
                  <a:buFontTx/>
                  <a:buChar char="•"/>
                </a:pPr>
                <a:r>
                  <a:rPr lang="en-US" sz="2600" dirty="0">
                    <a:solidFill>
                      <a:srgbClr val="00B050"/>
                    </a:solidFill>
                  </a:rPr>
                  <a:t>Two sample t-test (Independent Samples)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Pooled t-test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Unequal variance t-test</a:t>
                </a:r>
              </a:p>
              <a:p>
                <a:r>
                  <a:rPr lang="en-US" dirty="0"/>
                  <a:t>Paired t-test (Dependent Samples)</a:t>
                </a:r>
              </a:p>
              <a:p>
                <a:r>
                  <a:rPr lang="en-US" dirty="0"/>
                  <a:t>Power Analysis</a:t>
                </a:r>
              </a:p>
              <a:p>
                <a:pPr lvl="1"/>
                <a:r>
                  <a:rPr lang="en-US" dirty="0"/>
                  <a:t>Independent Samples </a:t>
                </a:r>
              </a:p>
              <a:p>
                <a:pPr lvl="1"/>
                <a:r>
                  <a:rPr lang="en-US" dirty="0"/>
                  <a:t>Dependent Samples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Non-parametric Tests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Sign test (from Chapter 5, test for median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Wilcoxon Rank-Sum (or Mann–Whitney) Test (two independent samples)</a:t>
                </a:r>
              </a:p>
              <a:p>
                <a:pPr lvl="1"/>
                <a:r>
                  <a:rPr lang="en-US" dirty="0">
                    <a:solidFill>
                      <a:srgbClr val="C00000"/>
                    </a:solidFill>
                  </a:rPr>
                  <a:t>Wilcoxon Signed-Rank Test (dependent samples)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924800" cy="4495800"/>
              </a:xfrm>
              <a:blipFill rotWithShape="0">
                <a:blip r:embed="rId2"/>
                <a:stretch>
                  <a:fillRect l="-1231" t="-1221" b="-28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79648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</a:t>
            </a:r>
            <a:r>
              <a:rPr lang="en-US" dirty="0">
                <a:solidFill>
                  <a:srgbClr val="800000"/>
                </a:solidFill>
              </a:rPr>
              <a:t>ASSUMPTIONS</a:t>
            </a:r>
            <a:r>
              <a:rPr lang="en-US" dirty="0"/>
              <a:t> are </a:t>
            </a:r>
            <a:r>
              <a:rPr lang="en-US" dirty="0">
                <a:solidFill>
                  <a:srgbClr val="800000"/>
                </a:solidFill>
              </a:rPr>
              <a:t>violated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In both one-sample and two-sample t-tests, we assumed that either the sample size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≥30</m:t>
                    </m:r>
                  </m:oMath>
                </a14:m>
                <a:r>
                  <a:rPr lang="en-US" sz="2400" dirty="0"/>
                  <a:t> or the samples are drawn from normal populations.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&lt;30</m:t>
                    </m:r>
                  </m:oMath>
                </a14:m>
                <a:r>
                  <a:rPr lang="en-US" sz="2400" dirty="0"/>
                  <a:t>, and the distribution is non-normal?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In such cases, we usually use non-parametric tests.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No assumptions on the distribution means no parameters.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37988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Comparing two Dependent</a:t>
            </a:r>
            <a:br>
              <a:rPr lang="en-US" dirty="0"/>
            </a:br>
            <a:r>
              <a:rPr lang="en-US" dirty="0"/>
              <a:t>population means (Reminder)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4495800"/>
          </a:xfrm>
        </p:spPr>
        <p:txBody>
          <a:bodyPr/>
          <a:lstStyle/>
          <a:p>
            <a:pPr algn="ctr"/>
            <a:endParaRPr lang="en-US" sz="1200" b="1" dirty="0">
              <a:solidFill>
                <a:srgbClr val="FF0000"/>
              </a:solidFill>
            </a:endParaRPr>
          </a:p>
          <a:p>
            <a:pPr algn="ctr"/>
            <a:r>
              <a:rPr lang="en-US" sz="2800" b="1" dirty="0">
                <a:solidFill>
                  <a:srgbClr val="FF0000"/>
                </a:solidFill>
              </a:rPr>
              <a:t>Dependent Samples</a:t>
            </a:r>
          </a:p>
          <a:p>
            <a:pPr marL="0" indent="0">
              <a:buNone/>
            </a:pPr>
            <a:endParaRPr lang="en-US" sz="1200" dirty="0"/>
          </a:p>
          <a:p>
            <a:r>
              <a:rPr lang="en-US" sz="2800" dirty="0"/>
              <a:t>Here, there is only one group of subjects, but two different measurements are taken from this group.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Since the subjects are same for before and after measurements, the two samples are dependent.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98" y="3056940"/>
            <a:ext cx="6139204" cy="235326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8577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r>
              <a:rPr lang="en-US" dirty="0"/>
              <a:t>Comparing two Dependent</a:t>
            </a:r>
            <a:br>
              <a:rPr lang="en-US" dirty="0"/>
            </a:br>
            <a:r>
              <a:rPr lang="en-US" dirty="0"/>
              <a:t>population means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:endParaRPr lang="en-US" sz="2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500" dirty="0"/>
                  <a:t>= Mean Before,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500" dirty="0"/>
                  <a:t> Mean After</a:t>
                </a:r>
              </a:p>
              <a:p>
                <a:r>
                  <a:rPr lang="en-US" sz="25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500" dirty="0"/>
              </a:p>
              <a:p>
                <a:endParaRPr lang="en-US" sz="700" dirty="0"/>
              </a:p>
              <a:p>
                <a:r>
                  <a:rPr lang="en-US" sz="25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sz="2500" dirty="0"/>
              </a:p>
              <a:p>
                <a:r>
                  <a:rPr lang="en-US" sz="25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 </m:t>
                    </m:r>
                    <m:r>
                      <a:rPr lang="en-US" sz="2500" i="1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&gt;0 </m:t>
                    </m:r>
                  </m:oMath>
                </a14:m>
                <a:r>
                  <a:rPr lang="en-US" sz="2500" dirty="0"/>
                  <a:t>  </a:t>
                </a:r>
              </a:p>
              <a:p>
                <a:pPr marL="0" indent="0">
                  <a:buNone/>
                </a:pPr>
                <a:r>
                  <a:rPr lang="en-US" sz="2500" dirty="0"/>
                  <a:t>	  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 </m:t>
                    </m:r>
                    <m:r>
                      <a:rPr lang="en-US" sz="2500" i="1">
                        <a:latin typeface="Cambria Math"/>
                        <a:ea typeface="Cambria Math"/>
                      </a:rPr>
                      <m:t>≡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latin typeface="Cambria Math"/>
                        <a:ea typeface="Cambria Math"/>
                      </a:rPr>
                      <m:t>&lt;0</m:t>
                    </m:r>
                  </m:oMath>
                </a14:m>
                <a:endParaRPr lang="en-US" sz="2500" dirty="0"/>
              </a:p>
              <a:p>
                <a:pPr marL="0" indent="0">
                  <a:buNone/>
                </a:pPr>
                <a:r>
                  <a:rPr lang="en-US" sz="2500" dirty="0"/>
                  <a:t>	  or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  <a:ea typeface="Cambria Math"/>
                      </a:rPr>
                      <m:t>≠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  <a:ea typeface="Cambria Math"/>
                      </a:rPr>
                      <m:t> ≡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latin typeface="Cambria Math"/>
                        <a:ea typeface="Cambria Math"/>
                      </a:rPr>
                      <m:t>≠0</m:t>
                    </m:r>
                  </m:oMath>
                </a14:m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176" b="-28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479" y="1143000"/>
            <a:ext cx="5371042" cy="261541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5809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Comparing two Dependent</a:t>
            </a:r>
            <a:br>
              <a:rPr lang="en-US" dirty="0"/>
            </a:br>
            <a:r>
              <a:rPr lang="en-US" dirty="0"/>
              <a:t>population means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500" dirty="0"/>
                  <a:t>Assumption: 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𝑛</m:t>
                    </m:r>
                    <m:r>
                      <a:rPr lang="en-US" sz="2500" i="1">
                        <a:latin typeface="Cambria Math"/>
                      </a:rPr>
                      <m:t>≥30</m:t>
                    </m:r>
                  </m:oMath>
                </a14:m>
                <a:r>
                  <a:rPr lang="en-US" sz="2500" dirty="0"/>
                  <a:t> or the </a:t>
                </a:r>
                <a:r>
                  <a:rPr lang="en-US" sz="2500" dirty="0">
                    <a:solidFill>
                      <a:srgbClr val="FF0000"/>
                    </a:solidFill>
                  </a:rPr>
                  <a:t>differences</a:t>
                </a:r>
                <a:r>
                  <a:rPr lang="en-US" sz="2500" dirty="0"/>
                  <a:t> are normally </a:t>
                </a:r>
              </a:p>
              <a:p>
                <a:pPr marL="0" indent="0">
                  <a:buNone/>
                </a:pPr>
                <a:r>
                  <a:rPr lang="en-US" sz="2500" dirty="0"/>
                  <a:t>	           distributed.</a:t>
                </a:r>
              </a:p>
              <a:p>
                <a:pPr marL="0" indent="0">
                  <a:buNone/>
                </a:pPr>
                <a:endParaRPr lang="en-US" sz="1600" dirty="0"/>
              </a:p>
              <a:p>
                <a:r>
                  <a:rPr lang="en-US" sz="2500" dirty="0"/>
                  <a:t>T.S.	 	</a:t>
                </a:r>
                <a14:m>
                  <m:oMath xmlns:m="http://schemas.openxmlformats.org/officeDocument/2006/math">
                    <m:r>
                      <a:rPr lang="en-US" sz="2500" i="1">
                        <a:latin typeface="Cambria Math"/>
                      </a:rPr>
                      <m:t>𝑡</m:t>
                    </m:r>
                    <m:r>
                      <a:rPr lang="en-US" sz="25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5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5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5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500" i="1" dirty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sz="2500" i="1" dirty="0">
                            <a:latin typeface="Cambria Math"/>
                          </a:rPr>
                          <m:t>/√</m:t>
                        </m:r>
                        <m:r>
                          <a:rPr lang="en-US" sz="2500" i="1" dirty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500" dirty="0"/>
                  <a:t> </a:t>
                </a:r>
              </a:p>
              <a:p>
                <a:endParaRPr lang="en-US" sz="1600" dirty="0"/>
              </a:p>
              <a:p>
                <a:r>
                  <a:rPr lang="en-US" sz="2500" dirty="0"/>
                  <a:t>Decision Rule:  (</a:t>
                </a:r>
                <a14:m>
                  <m:oMath xmlns:m="http://schemas.openxmlformats.org/officeDocument/2006/math">
                    <m:r>
                      <a:rPr lang="en-US" sz="2500" i="1" smtClean="0">
                        <a:solidFill>
                          <a:srgbClr val="FF0000"/>
                        </a:solidFill>
                        <a:latin typeface="Cambria Math"/>
                      </a:rPr>
                      <m:t>𝑑𝑓</m:t>
                    </m:r>
                    <m:r>
                      <a:rPr lang="en-US" sz="250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500" i="1" smtClean="0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500" i="1" smtClean="0">
                        <a:solidFill>
                          <a:srgbClr val="FF000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2500" dirty="0"/>
                  <a:t>)</a:t>
                </a:r>
              </a:p>
              <a:p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&gt;0:</m:t>
                    </m:r>
                  </m:oMath>
                </a14:m>
                <a:r>
                  <a:rPr lang="en-US" sz="2400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&lt;0:</m:t>
                    </m:r>
                  </m:oMath>
                </a14:m>
                <a:r>
                  <a:rPr lang="en-US" sz="2400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&lt;−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sz="2400" i="1">
                        <a:latin typeface="Cambria Math"/>
                      </a:rPr>
                      <m:t>0:</m:t>
                    </m:r>
                  </m:oMath>
                </a14:m>
                <a:r>
                  <a:rPr lang="en-US" sz="2400" dirty="0"/>
                  <a:t>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 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  <m:r>
                          <a:rPr lang="en-US" sz="2400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endParaRPr lang="en-US" sz="1900" dirty="0"/>
              </a:p>
              <a:p>
                <a:endParaRPr lang="en-US" sz="1600" dirty="0"/>
              </a:p>
              <a:p>
                <a:r>
                  <a:rPr lang="en-US" sz="2500" dirty="0"/>
                  <a:t>Note that this method is same as one sample  t-test for the </a:t>
                </a:r>
                <a:r>
                  <a:rPr lang="en-US" sz="2500" dirty="0">
                    <a:solidFill>
                      <a:srgbClr val="C00000"/>
                    </a:solidFill>
                  </a:rPr>
                  <a:t>sample of differences</a:t>
                </a:r>
                <a:r>
                  <a:rPr lang="en-US" sz="2500" dirty="0"/>
                  <a:t>. We call it </a:t>
                </a:r>
                <a:r>
                  <a:rPr lang="en-US" sz="2500" dirty="0">
                    <a:solidFill>
                      <a:srgbClr val="FF0000"/>
                    </a:solidFill>
                  </a:rPr>
                  <a:t>paired t-test.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176" t="-1085" b="-25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216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Comparing two Dependent</a:t>
            </a:r>
            <a:br>
              <a:rPr lang="en-US" dirty="0"/>
            </a:br>
            <a:r>
              <a:rPr lang="en-US" dirty="0"/>
              <a:t>population means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848600" cy="4953000"/>
              </a:xfrm>
            </p:spPr>
            <p:txBody>
              <a:bodyPr/>
              <a:lstStyle/>
              <a:p>
                <a:r>
                  <a:rPr lang="en-US" sz="2500" dirty="0">
                    <a:solidFill>
                      <a:srgbClr val="FF0000"/>
                    </a:solidFill>
                  </a:rPr>
                  <a:t>p-values</a:t>
                </a:r>
                <a:r>
                  <a:rPr lang="en-US" sz="2500" dirty="0"/>
                  <a:t> can be calculated in the similar manner.</a:t>
                </a:r>
              </a:p>
              <a:p>
                <a:endParaRPr lang="en-US" sz="2000" dirty="0"/>
              </a:p>
              <a:p>
                <a:r>
                  <a:rPr lang="en-US" sz="2500" dirty="0"/>
                  <a:t>Confidence Interval for the difference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500" dirty="0"/>
              </a:p>
              <a:p>
                <a:endParaRPr lang="en-US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5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i="1">
                              <a:latin typeface="Cambria Math"/>
                            </a:rPr>
                            <m:t>𝑑</m:t>
                          </m:r>
                        </m:e>
                      </m:acc>
                      <m:r>
                        <a:rPr lang="en-US" sz="2500" i="1" dirty="0">
                          <a:latin typeface="Cambria Math"/>
                          <a:ea typeface="Cambria Math"/>
                        </a:rPr>
                        <m:t>±</m:t>
                      </m:r>
                      <m:sSub>
                        <m:sSubPr>
                          <m:ctrlPr>
                            <a:rPr lang="en-US" sz="25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500" i="1" dirty="0"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sz="2500" i="1" dirty="0">
                              <a:latin typeface="Cambria Math"/>
                              <a:ea typeface="Cambria Math"/>
                            </a:rPr>
                            <m:t>𝛼</m:t>
                          </m:r>
                          <m:r>
                            <a:rPr lang="en-US" sz="2500" i="1" dirty="0">
                              <a:latin typeface="Cambria Math"/>
                              <a:ea typeface="Cambria Math"/>
                            </a:rPr>
                            <m:t>/2</m:t>
                          </m:r>
                        </m:sub>
                      </m:sSub>
                      <m:f>
                        <m:fPr>
                          <m:ctrlPr>
                            <a:rPr lang="en-US" sz="2500" i="1" dirty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500" i="1" dirty="0">
                                  <a:latin typeface="Cambria Math"/>
                                  <a:ea typeface="Cambria Math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500" i="1" dirty="0">
                                  <a:latin typeface="Cambria Math"/>
                                  <a:ea typeface="Cambria Math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500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500" i="1" dirty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500" dirty="0"/>
              </a:p>
              <a:p>
                <a:endParaRPr lang="en-US" sz="2000" dirty="0"/>
              </a:p>
              <a:p>
                <a:r>
                  <a:rPr lang="en-US" sz="2500" b="1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500" dirty="0"/>
                  <a:t>:  Consider a drug that can be used to reduce blood pressure for the hypertensive individuals.</a:t>
                </a:r>
              </a:p>
              <a:p>
                <a:endParaRPr lang="en-US" sz="2000" dirty="0"/>
              </a:p>
              <a:p>
                <a:r>
                  <a:rPr lang="en-US" sz="2500" dirty="0"/>
                  <a:t>Objective: Is this drug effective?</a:t>
                </a:r>
              </a:p>
              <a:p>
                <a:endParaRPr lang="en-US" sz="2000" dirty="0"/>
              </a:p>
              <a:p>
                <a:r>
                  <a:rPr lang="en-US" sz="2500" dirty="0"/>
                  <a:t>Sample of 10 hypertensive individuals use the drug for four weeks.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848600" cy="4953000"/>
              </a:xfrm>
              <a:blipFill rotWithShape="0">
                <a:blip r:embed="rId2"/>
                <a:stretch>
                  <a:fillRect l="-1166" t="-985" b="-16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1600" dirty="0"/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/>
                          </a:rPr>
                          <m:t>𝑑</m:t>
                        </m:r>
                      </m:e>
                    </m:acc>
                    <m:r>
                      <a:rPr lang="en-US" sz="2800" i="1" dirty="0">
                        <a:latin typeface="Cambria Math"/>
                      </a:rPr>
                      <m:t>=13.5,  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800" i="1" dirty="0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800" i="1" dirty="0">
                        <a:latin typeface="Cambria Math"/>
                      </a:rPr>
                      <m:t>=12.48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Does the data provide sufficient evidence that the drug is effective in </a:t>
                </a:r>
                <a:r>
                  <a:rPr lang="en-US" sz="2800" dirty="0">
                    <a:solidFill>
                      <a:srgbClr val="FF0000"/>
                    </a:solidFill>
                  </a:rPr>
                  <a:t>reducing</a:t>
                </a:r>
                <a:r>
                  <a:rPr lang="en-US" sz="2800" dirty="0"/>
                  <a:t> the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blood pressure</a:t>
                </a:r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490" b="-34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398" y="935348"/>
            <a:ext cx="6139204" cy="447485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59052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500" dirty="0"/>
                  <a:t> Mean Before,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500" dirty="0"/>
                  <a:t> Mean After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</a:t>
                </a:r>
              </a:p>
              <a:p>
                <a:endParaRPr lang="en-US" sz="25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 </m:t>
                    </m:r>
                    <m:r>
                      <a:rPr lang="en-US" sz="2500" i="1">
                        <a:latin typeface="Cambria Math"/>
                        <a:ea typeface="Cambria Math"/>
                      </a:rPr>
                      <m:t>≡  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r>
                  <a:rPr lang="en-US" sz="2500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500" i="1">
                        <a:latin typeface="Cambria Math"/>
                      </a:rPr>
                      <m:t> </m:t>
                    </m:r>
                    <m:r>
                      <a:rPr lang="en-US" sz="2500" i="1">
                        <a:latin typeface="Cambria Math"/>
                        <a:ea typeface="Cambria Math"/>
                      </a:rPr>
                      <m:t>≡  </m:t>
                    </m:r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500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sz="2500" dirty="0"/>
                  <a:t> 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Assumption:  </a:t>
                </a:r>
                <a:r>
                  <a:rPr lang="en-US" sz="2500" dirty="0">
                    <a:solidFill>
                      <a:srgbClr val="FF0000"/>
                    </a:solidFill>
                  </a:rPr>
                  <a:t>Differences</a:t>
                </a:r>
                <a:r>
                  <a:rPr lang="en-US" sz="2500" dirty="0"/>
                  <a:t> are normally distributed. This can be tested by normal probability plot of the differences. 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Note that here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5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5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5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500" dirty="0"/>
                  <a:t> is not important.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176" t="-949" r="-863" b="-3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94125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Normal probability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: Data is normally distributed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𝑉𝑎𝑙𝑢𝑒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therefore Fail to reject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aseline="-2500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sz="2800" dirty="0"/>
                  <a:t>TS.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𝑡</m:t>
                    </m:r>
                    <m:r>
                      <a:rPr lang="en-US" sz="2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/>
                              </a:rPr>
                              <m:t>𝑑</m:t>
                            </m:r>
                          </m:sub>
                        </m:sSub>
                        <m:r>
                          <a:rPr lang="en-US" sz="2800" i="1" dirty="0">
                            <a:latin typeface="Cambria Math"/>
                          </a:rPr>
                          <m:t>/√</m:t>
                        </m:r>
                        <m:r>
                          <a:rPr lang="en-US" sz="2800" i="1" dirty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en-US" sz="2800" dirty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dirty="0">
                            <a:latin typeface="Cambria Math"/>
                          </a:rPr>
                          <m:t>13.5</m:t>
                        </m:r>
                      </m:num>
                      <m:den>
                        <m:f>
                          <m:f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dirty="0">
                                <a:latin typeface="Cambria Math"/>
                              </a:rPr>
                              <m:t>12.48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i="1" dirty="0">
                                    <a:latin typeface="Cambria Math"/>
                                  </a:rPr>
                                  <m:t>10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2800" dirty="0">
                        <a:latin typeface="Cambria Math"/>
                      </a:rPr>
                      <m:t>=3.42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2"/>
                <a:stretch>
                  <a:fillRect l="-1490" t="-1084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218" y="1923311"/>
            <a:ext cx="5517563" cy="372166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400800" y="2971800"/>
            <a:ext cx="8382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2667000" y="1847112"/>
            <a:ext cx="3856552" cy="118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9017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10699</TotalTime>
  <Words>751</Words>
  <Application>Microsoft Macintosh PowerPoint</Application>
  <PresentationFormat>On-screen Show (4:3)</PresentationFormat>
  <Paragraphs>223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Arial</vt:lpstr>
      <vt:lpstr>Baskerville Old Face</vt:lpstr>
      <vt:lpstr>Book Antiqua</vt:lpstr>
      <vt:lpstr>Cambria Math</vt:lpstr>
      <vt:lpstr>Franklin Gothic Demi Cond</vt:lpstr>
      <vt:lpstr>Times New Roman</vt:lpstr>
      <vt:lpstr>CLSC_Overview</vt:lpstr>
      <vt:lpstr>PowerPoint Presentation</vt:lpstr>
      <vt:lpstr>Chapter 6 (Part B)</vt:lpstr>
      <vt:lpstr>Comparing two Dependent population means (Reminder)</vt:lpstr>
      <vt:lpstr>Comparing two Dependent population means (Cont’d)</vt:lpstr>
      <vt:lpstr>Comparing two Dependent population means (Cont’d)</vt:lpstr>
      <vt:lpstr>Comparing two Dependent population means (Cont’d)</vt:lpstr>
      <vt:lpstr>Example Cont’D</vt:lpstr>
      <vt:lpstr>Example Cont’D</vt:lpstr>
      <vt:lpstr>Normal probability plot</vt:lpstr>
      <vt:lpstr>Example Cont’D</vt:lpstr>
      <vt:lpstr>Book Example: 6.8</vt:lpstr>
      <vt:lpstr>Normal probability plots</vt:lpstr>
      <vt:lpstr>Example 6.8 (Cont’D)</vt:lpstr>
      <vt:lpstr>Example 6.8 (Cont’D)</vt:lpstr>
      <vt:lpstr>Power Analysis</vt:lpstr>
      <vt:lpstr>Power Analysis Cont’D</vt:lpstr>
      <vt:lpstr>Book Example 6.10</vt:lpstr>
      <vt:lpstr>Book Example 6.10 Cont’D</vt:lpstr>
      <vt:lpstr>Summary</vt:lpstr>
      <vt:lpstr>WHAT IF ASSUMPTIONS are violated?</vt:lpstr>
    </vt:vector>
  </TitlesOfParts>
  <Company>Texas A&amp;M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Microsoft Office User</cp:lastModifiedBy>
  <cp:revision>316</cp:revision>
  <dcterms:created xsi:type="dcterms:W3CDTF">2006-07-17T20:20:48Z</dcterms:created>
  <dcterms:modified xsi:type="dcterms:W3CDTF">2018-10-22T21:07:47Z</dcterms:modified>
</cp:coreProperties>
</file>