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14" r:id="rId2"/>
    <p:sldId id="353" r:id="rId3"/>
    <p:sldId id="356" r:id="rId4"/>
    <p:sldId id="373" r:id="rId5"/>
    <p:sldId id="357" r:id="rId6"/>
    <p:sldId id="358" r:id="rId7"/>
    <p:sldId id="359" r:id="rId8"/>
    <p:sldId id="361" r:id="rId9"/>
    <p:sldId id="360" r:id="rId10"/>
    <p:sldId id="362" r:id="rId11"/>
    <p:sldId id="363" r:id="rId12"/>
    <p:sldId id="365" r:id="rId13"/>
    <p:sldId id="366" r:id="rId14"/>
    <p:sldId id="367" r:id="rId15"/>
    <p:sldId id="368" r:id="rId16"/>
    <p:sldId id="369" r:id="rId17"/>
    <p:sldId id="374" r:id="rId18"/>
    <p:sldId id="370" r:id="rId19"/>
    <p:sldId id="375" r:id="rId20"/>
    <p:sldId id="37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>
      <p:cViewPr varScale="1">
        <p:scale>
          <a:sx n="99" d="100"/>
          <a:sy n="99" d="100"/>
        </p:scale>
        <p:origin x="14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2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MSCS 5720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744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/C:/Program%20Files%20(x86)/Minitab/Minitab%2016/Mtb.exe" TargetMode="Externa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file:////C:/Program%20Files%20(x86)/Minitab/Minitab%2016/Mtb.ex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sctc.mscs.mu.edu:3838/sample-apps/Calculato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hyperlink" Target="file:////C:/Program%20Files%20(x86)/Minitab/Minitab%2016/Mtb.exe" TargetMode="Externa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276600"/>
            <a:ext cx="2679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Chapter 6 (</a:t>
            </a:r>
            <a:r>
              <a:rPr lang="en-US" sz="2800">
                <a:latin typeface="+mn-lt"/>
              </a:rPr>
              <a:t>Part C)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2800" dirty="0"/>
              <a:t>Non-parametric </a:t>
            </a:r>
            <a:br>
              <a:rPr lang="en-US" sz="2800" dirty="0"/>
            </a:br>
            <a:r>
              <a:rPr lang="en-US" sz="2800" dirty="0"/>
              <a:t>Two Samples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b="1" dirty="0"/>
                  <a:t>Non-parametric Two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Independent</a:t>
                </a:r>
                <a:r>
                  <a:rPr lang="en-US" sz="2400" b="1" dirty="0"/>
                  <a:t> Samples Test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sz="2400" dirty="0"/>
                  <a:t>		Group 1		     Group 2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&lt;30</m:t>
                    </m:r>
                  </m:oMath>
                </a14:m>
                <a:r>
                  <a:rPr lang="en-US" sz="2400" dirty="0"/>
                  <a:t>  and/or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&lt;30</m:t>
                    </m:r>
                  </m:oMath>
                </a14:m>
                <a:endParaRPr lang="en-US" sz="2400" dirty="0"/>
              </a:p>
              <a:p>
                <a:endParaRPr lang="en-US" sz="1200" dirty="0"/>
              </a:p>
              <a:p>
                <a:r>
                  <a:rPr lang="en-US" sz="2400" dirty="0"/>
                  <a:t>Data is generated from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non-normal</a:t>
                </a:r>
                <a:r>
                  <a:rPr lang="en-US" sz="2400" dirty="0"/>
                  <a:t> distributions.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176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838200" y="6455594"/>
            <a:ext cx="571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892629" y="4343400"/>
            <a:ext cx="4027714" cy="2057765"/>
          </a:xfrm>
          <a:custGeom>
            <a:avLst/>
            <a:gdLst>
              <a:gd name="connsiteX0" fmla="*/ 0 w 4027714"/>
              <a:gd name="connsiteY0" fmla="*/ 2014223 h 2057765"/>
              <a:gd name="connsiteX1" fmla="*/ 511628 w 4027714"/>
              <a:gd name="connsiteY1" fmla="*/ 1437280 h 2057765"/>
              <a:gd name="connsiteX2" fmla="*/ 1132114 w 4027714"/>
              <a:gd name="connsiteY2" fmla="*/ 365 h 2057765"/>
              <a:gd name="connsiteX3" fmla="*/ 2862942 w 4027714"/>
              <a:gd name="connsiteY3" fmla="*/ 1578794 h 2057765"/>
              <a:gd name="connsiteX4" fmla="*/ 4027714 w 4027714"/>
              <a:gd name="connsiteY4" fmla="*/ 2057765 h 205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714" h="2057765">
                <a:moveTo>
                  <a:pt x="0" y="2014223"/>
                </a:moveTo>
                <a:cubicBezTo>
                  <a:pt x="161471" y="1893573"/>
                  <a:pt x="322942" y="1772923"/>
                  <a:pt x="511628" y="1437280"/>
                </a:cubicBezTo>
                <a:cubicBezTo>
                  <a:pt x="700314" y="1101637"/>
                  <a:pt x="740228" y="-23221"/>
                  <a:pt x="1132114" y="365"/>
                </a:cubicBezTo>
                <a:cubicBezTo>
                  <a:pt x="1524000" y="23951"/>
                  <a:pt x="2380342" y="1235894"/>
                  <a:pt x="2862942" y="1578794"/>
                </a:cubicBezTo>
                <a:cubicBezTo>
                  <a:pt x="3345542" y="1921694"/>
                  <a:pt x="3686628" y="1989729"/>
                  <a:pt x="4027714" y="20577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1905000" y="4343400"/>
            <a:ext cx="4027714" cy="2057765"/>
          </a:xfrm>
          <a:custGeom>
            <a:avLst/>
            <a:gdLst>
              <a:gd name="connsiteX0" fmla="*/ 0 w 4027714"/>
              <a:gd name="connsiteY0" fmla="*/ 2014223 h 2057765"/>
              <a:gd name="connsiteX1" fmla="*/ 511628 w 4027714"/>
              <a:gd name="connsiteY1" fmla="*/ 1437280 h 2057765"/>
              <a:gd name="connsiteX2" fmla="*/ 1132114 w 4027714"/>
              <a:gd name="connsiteY2" fmla="*/ 365 h 2057765"/>
              <a:gd name="connsiteX3" fmla="*/ 2862942 w 4027714"/>
              <a:gd name="connsiteY3" fmla="*/ 1578794 h 2057765"/>
              <a:gd name="connsiteX4" fmla="*/ 4027714 w 4027714"/>
              <a:gd name="connsiteY4" fmla="*/ 2057765 h 2057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7714" h="2057765">
                <a:moveTo>
                  <a:pt x="0" y="2014223"/>
                </a:moveTo>
                <a:cubicBezTo>
                  <a:pt x="161471" y="1893573"/>
                  <a:pt x="322942" y="1772923"/>
                  <a:pt x="511628" y="1437280"/>
                </a:cubicBezTo>
                <a:cubicBezTo>
                  <a:pt x="700314" y="1101637"/>
                  <a:pt x="740228" y="-23221"/>
                  <a:pt x="1132114" y="365"/>
                </a:cubicBezTo>
                <a:cubicBezTo>
                  <a:pt x="1524000" y="23951"/>
                  <a:pt x="2380342" y="1235894"/>
                  <a:pt x="2862942" y="1578794"/>
                </a:cubicBezTo>
                <a:cubicBezTo>
                  <a:pt x="3345542" y="1921694"/>
                  <a:pt x="3686628" y="1989729"/>
                  <a:pt x="4027714" y="20577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148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>
                <a:latin typeface="+mj-lt"/>
              </a:rPr>
              <a:t>Wilcoxon Rank-Sum Test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</a:t>
            </a:r>
            <a:r>
              <a:rPr lang="en-US" dirty="0"/>
              <a:t>Mann–Whitney U TEST</a:t>
            </a:r>
            <a:r>
              <a:rPr lang="en-US" dirty="0">
                <a:latin typeface="+mj-lt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Two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distributions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are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identical</m:t>
                    </m:r>
                    <m:r>
                      <a:rPr lang="en-US" sz="2000" i="0">
                        <a:latin typeface="Cambria Math"/>
                      </a:rPr>
                      <m:t>   (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i</m:t>
                    </m:r>
                    <m:r>
                      <a:rPr lang="en-US" sz="2000" i="0">
                        <a:latin typeface="Cambria Math"/>
                      </a:rPr>
                      <m:t>.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e</m:t>
                    </m:r>
                    <m:r>
                      <a:rPr lang="en-US" sz="2000" i="0">
                        <a:latin typeface="Cambria Math"/>
                      </a:rPr>
                      <m:t>. </m:t>
                    </m:r>
                    <m:r>
                      <a:rPr lang="en-US" sz="20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: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dist</m:t>
                    </m:r>
                    <m:r>
                      <a:rPr lang="en-US" sz="2000" i="0">
                        <a:latin typeface="Cambria Math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of</m:t>
                    </m:r>
                    <m:r>
                      <a:rPr lang="en-US" sz="2000" i="0">
                        <a:latin typeface="Cambria Math"/>
                      </a:rPr>
                      <m:t> 1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is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shifted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to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the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right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of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dist</m:t>
                    </m:r>
                    <m:r>
                      <a:rPr lang="en-US" sz="2000" i="0">
                        <a:latin typeface="Cambria Math"/>
                      </a:rPr>
                      <m:t>. 2  (</m:t>
                    </m:r>
                    <m:r>
                      <a:rPr lang="en-US" sz="20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&gt;</m:t>
                    </m:r>
                    <m:r>
                      <a:rPr lang="en-US" sz="20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dist</m:t>
                    </m:r>
                    <m:r>
                      <a:rPr lang="en-US" sz="2000" i="0">
                        <a:latin typeface="Cambria Math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of</m:t>
                    </m:r>
                    <m:r>
                      <a:rPr lang="en-US" sz="2000" i="0">
                        <a:latin typeface="Cambria Math"/>
                      </a:rPr>
                      <m:t> 1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is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shifted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to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the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left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of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dist</m:t>
                    </m:r>
                    <m:r>
                      <a:rPr lang="en-US" sz="2000" i="0">
                        <a:latin typeface="Cambria Math"/>
                      </a:rPr>
                      <m:t>. 2  (</m:t>
                    </m:r>
                    <m:r>
                      <a:rPr lang="en-US" sz="20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&lt;</m:t>
                    </m:r>
                    <m:r>
                      <a:rPr lang="en-US" sz="20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or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Two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distributions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are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not</m:t>
                    </m:r>
                    <m:r>
                      <a:rPr lang="en-US" sz="2000" i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/>
                      </a:rPr>
                      <m:t>identical</m:t>
                    </m:r>
                    <m:r>
                      <a:rPr lang="en-US" sz="2000" i="0">
                        <a:latin typeface="Cambria Math"/>
                      </a:rPr>
                      <m:t>  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𝑚𝑒𝑑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𝑚𝑒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i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400" dirty="0"/>
              </a:p>
              <a:p>
                <a:r>
                  <a:rPr lang="en-US" sz="2400" b="1" dirty="0"/>
                  <a:t>T.S.  </a:t>
                </a:r>
                <a:r>
                  <a:rPr lang="en-US" sz="2400" dirty="0"/>
                  <a:t>Combine both the samples. Rank all values of the combined sample from lowest to the highest.</a:t>
                </a:r>
                <a:endParaRPr lang="en-US" sz="2400" b="1" dirty="0"/>
              </a:p>
              <a:p>
                <a:pPr marL="0" indent="0">
                  <a:buNone/>
                </a:pPr>
                <a:br>
                  <a:rPr lang="en-US" sz="8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sum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of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the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ranks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sample</m:t>
                      </m:r>
                      <m:r>
                        <a:rPr lang="en-US" sz="2400">
                          <a:solidFill>
                            <a:srgbClr val="FF0000"/>
                          </a:solidFill>
                          <a:latin typeface="Cambria Math"/>
                        </a:rPr>
                        <m:t> 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pPr lvl="0"/>
                <a:r>
                  <a:rPr lang="en-US" sz="2400" dirty="0"/>
                  <a:t>Decision Rule:(</a:t>
                </a:r>
                <a:r>
                  <a:rPr lang="en-US" sz="1400" dirty="0">
                    <a:solidFill>
                      <a:srgbClr val="C00000"/>
                    </a:solidFill>
                  </a:rPr>
                  <a:t>We will use computer output</a:t>
                </a:r>
                <a:r>
                  <a:rPr lang="en-US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&gt;</m:t>
                    </m:r>
                    <m:r>
                      <a:rPr lang="en-US" sz="18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: 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if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𝑇</m:t>
                    </m:r>
                    <m:r>
                      <a:rPr lang="en-US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𝑈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&lt;</m:t>
                    </m:r>
                    <m:r>
                      <a:rPr lang="en-US" sz="18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/>
                  <a:t> 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𝑇</m:t>
                    </m:r>
                    <m:r>
                      <a:rPr lang="en-US" sz="1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≠</m:t>
                    </m:r>
                    <m:r>
                      <a:rPr lang="en-US" sz="18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</m:oMath>
                </a14:m>
                <a:r>
                  <a:rPr lang="en-US" sz="1800" dirty="0"/>
                  <a:t> 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𝑇</m:t>
                    </m:r>
                    <m:r>
                      <a:rPr lang="en-US" sz="18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1800" i="1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or</m:t>
                    </m:r>
                    <m:r>
                      <a:rPr lang="en-US" sz="1800" i="1">
                        <a:latin typeface="Cambria Math"/>
                      </a:rPr>
                      <m:t>  </m:t>
                    </m:r>
                    <m:r>
                      <a:rPr lang="en-US" sz="1800" i="1">
                        <a:latin typeface="Cambria Math"/>
                      </a:rPr>
                      <m:t>𝑇</m:t>
                    </m:r>
                    <m:r>
                      <a:rPr lang="en-US" sz="1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2"/>
                <a:stretch>
                  <a:fillRect l="-1098" t="-678" b="-19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82296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1100" dirty="0"/>
              </a:p>
              <a:p>
                <a:pPr marL="0" indent="0">
                  <a:buNone/>
                </a:pPr>
                <a:r>
                  <a:rPr lang="en-US" sz="2400" dirty="0"/>
                  <a:t>		Group 1		Group 2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55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61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Rank	 4    5.5    7     9    10	  2     3      8   5.5    1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T.S.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ranks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ample</m:t>
                    </m:r>
                    <m:r>
                      <a:rPr lang="en-US" sz="2400" i="0" dirty="0" smtClean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35.5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𝑇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400" dirty="0"/>
                  <a:t>, we would say that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dist. of group 1 </a:t>
                </a:r>
                <a:r>
                  <a:rPr lang="en-US" sz="2400" dirty="0"/>
                  <a:t>is to the right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dist. of group 2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400" dirty="0"/>
                  <a:t> is determined in such a way that probability of false conclusion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229600" cy="4495800"/>
              </a:xfrm>
              <a:blipFill rotWithShape="0">
                <a:blip r:embed="rId2"/>
                <a:stretch>
                  <a:fillRect l="-1111" t="-950" b="-30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029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 6.5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495800"/>
          </a:xfrm>
        </p:spPr>
        <p:txBody>
          <a:bodyPr/>
          <a:lstStyle/>
          <a:p>
            <a:r>
              <a:rPr lang="en-US" sz="2400" dirty="0"/>
              <a:t>An investigator is interested to study the effect of alcohol on reaction time. The following data is collected on the reaction time to an instruction.</a:t>
            </a:r>
          </a:p>
          <a:p>
            <a:pPr marL="0" indent="0">
              <a:buNone/>
            </a:pPr>
            <a:r>
              <a:rPr lang="en-US" sz="2400" dirty="0"/>
              <a:t> 		Group 1: Alcohol	Group 2: Placebo</a:t>
            </a:r>
          </a:p>
          <a:p>
            <a:pPr marL="0" indent="0">
              <a:buNone/>
            </a:pPr>
            <a:r>
              <a:rPr lang="en-US" sz="2400" dirty="0"/>
              <a:t>		10 subjects		10 subjects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hlinkClick r:id="rId3" action="ppaction://hlinkfile"/>
              </a:rPr>
              <a:t>Minitab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166628"/>
              </p:ext>
            </p:extLst>
          </p:nvPr>
        </p:nvGraphicFramePr>
        <p:xfrm>
          <a:off x="430427" y="3238500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4" imgW="5486400" imgH="3657600" progId="MtbGraph.Document">
                  <p:embed/>
                </p:oleObj>
              </mc:Choice>
              <mc:Fallback>
                <p:oleObj r:id="rId4" imgW="5486400" imgH="3657600" progId="MtbGraph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427" y="3238500"/>
                        <a:ext cx="4114800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369757"/>
              </p:ext>
            </p:extLst>
          </p:nvPr>
        </p:nvGraphicFramePr>
        <p:xfrm>
          <a:off x="4800600" y="3238500"/>
          <a:ext cx="41148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r:id="rId6" imgW="5486400" imgH="3657600" progId="MtbGraph.Document">
                  <p:embed/>
                </p:oleObj>
              </mc:Choice>
              <mc:Fallback>
                <p:oleObj r:id="rId6" imgW="5486400" imgH="3657600" progId="MtbGraph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38500"/>
                        <a:ext cx="4114800" cy="274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192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6.5: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685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=10,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=10,</m:t>
                    </m:r>
                  </m:oMath>
                </a14:m>
                <a:r>
                  <a:rPr lang="en-US" sz="2400" dirty="0"/>
                  <a:t>  and the distributions are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non-normal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  </m:t>
                    </m:r>
                    <m:r>
                      <m:rPr>
                        <m:sty m:val="p"/>
                      </m:rPr>
                      <a:rPr lang="en-US" sz="2400" i="0">
                        <a:latin typeface="Cambria Math"/>
                      </a:rPr>
                      <m:t>vs</m:t>
                    </m:r>
                    <m:r>
                      <a:rPr lang="en-US" sz="2400" i="0">
                        <a:latin typeface="Cambria Math"/>
                      </a:rPr>
                      <m:t>.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2400" b="1" dirty="0"/>
                  <a:t>Minitab Output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Stat → </a:t>
                </a:r>
                <a:r>
                  <a:rPr lang="en-US" sz="2400" dirty="0" err="1"/>
                  <a:t>Nonparametrics</a:t>
                </a:r>
                <a:r>
                  <a:rPr lang="en-US" sz="2400" dirty="0"/>
                  <a:t> → Mann-Whitney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Conclusion: </a:t>
                </a: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0.0046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small</a:t>
                </a:r>
                <a:r>
                  <a:rPr lang="en-US" sz="2400" dirty="0"/>
                  <a:t>, we reject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 favor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 Thus, we conclude that the reaction time for the Alcohol population is significantly higher than that for the Placebo population.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685800"/>
                <a:ext cx="7772400" cy="4495800"/>
              </a:xfrm>
              <a:blipFill rotWithShape="0">
                <a:blip r:embed="rId2"/>
                <a:stretch>
                  <a:fillRect l="-1176" t="-950" r="-392" b="-38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16525"/>
            <a:ext cx="5486400" cy="22126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796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Non-Parametric Two </a:t>
            </a:r>
            <a:br>
              <a:rPr lang="en-US" dirty="0"/>
            </a:br>
            <a:r>
              <a:rPr lang="en-US" dirty="0"/>
              <a:t>Dependent Sample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&lt;30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 </a:t>
                </a:r>
                <a:r>
                  <a:rPr lang="en-US" sz="2400" dirty="0"/>
                  <a:t>and the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differences</a:t>
                </a:r>
                <a:r>
                  <a:rPr lang="en-US" sz="2400" dirty="0"/>
                  <a:t> are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not normally </a:t>
                </a:r>
                <a:r>
                  <a:rPr lang="en-US" sz="2400" dirty="0"/>
                  <a:t>distributed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such case, a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nonparametric</a:t>
                </a:r>
                <a:r>
                  <a:rPr lang="en-US" sz="2400" dirty="0"/>
                  <a:t> method must be used.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176" b="-10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398" y="1462837"/>
            <a:ext cx="6139204" cy="23471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181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Wilcoxon Signed-Rank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 (median of the difference = 0)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&gt;0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or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&lt;0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or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T.S.   Rank the absolute values of the differences.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sz="1800" dirty="0"/>
                  <a:t> = sum of the ranks of negative differences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1800" dirty="0"/>
                  <a:t> = sum of the ranks of positive differences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𝑇</m:t>
                    </m:r>
                  </m:oMath>
                </a14:m>
                <a:r>
                  <a:rPr lang="en-US" sz="1800" dirty="0"/>
                  <a:t> = smaller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400" dirty="0"/>
                  <a:t>Decision Rule: (</a:t>
                </a:r>
                <a:r>
                  <a:rPr lang="en-US" sz="1400" dirty="0">
                    <a:solidFill>
                      <a:srgbClr val="C00000"/>
                    </a:solidFill>
                  </a:rPr>
                  <a:t>We will use computer output</a:t>
                </a:r>
                <a:r>
                  <a:rPr lang="en-US" sz="2400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&gt;0:</m:t>
                    </m:r>
                  </m:oMath>
                </a14:m>
                <a:r>
                  <a:rPr lang="en-US" sz="1800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&lt;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&lt;0:</m:t>
                    </m:r>
                  </m:oMath>
                </a14:m>
                <a:r>
                  <a:rPr lang="en-US" sz="1800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&lt;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≠0:</m:t>
                    </m:r>
                  </m:oMath>
                </a14:m>
                <a:r>
                  <a:rPr lang="en-US" sz="1800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if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T</m:t>
                    </m:r>
                    <m:r>
                      <a:rPr lang="en-US" sz="1800" i="1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176" t="-950" b="-22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948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dirty="0">
                  <a:solidFill>
                    <a:srgbClr val="003366"/>
                  </a:solidFill>
                </a:endParaRPr>
              </a:p>
              <a:p>
                <a:endParaRPr lang="en-US" sz="2400" dirty="0">
                  <a:solidFill>
                    <a:srgbClr val="003366"/>
                  </a:solidFill>
                </a:endParaRPr>
              </a:p>
              <a:p>
                <a:endParaRPr lang="en-US" sz="2400" dirty="0">
                  <a:solidFill>
                    <a:srgbClr val="003366"/>
                  </a:solidFill>
                </a:endParaRPr>
              </a:p>
              <a:p>
                <a:endParaRPr lang="en-US" sz="2400" dirty="0">
                  <a:solidFill>
                    <a:srgbClr val="003366"/>
                  </a:solidFill>
                </a:endParaRPr>
              </a:p>
              <a:p>
                <a:endParaRPr lang="en-US" sz="2400" dirty="0">
                  <a:solidFill>
                    <a:srgbClr val="003366"/>
                  </a:solidFill>
                </a:endParaRPr>
              </a:p>
              <a:p>
                <a:endParaRPr lang="en-US" sz="2400" dirty="0">
                  <a:solidFill>
                    <a:srgbClr val="003366"/>
                  </a:solidFill>
                </a:endParaRPr>
              </a:p>
              <a:p>
                <a:endParaRPr lang="en-US" sz="2400" dirty="0">
                  <a:solidFill>
                    <a:srgbClr val="003366"/>
                  </a:solidFill>
                </a:endParaRPr>
              </a:p>
              <a:p>
                <a:r>
                  <a:rPr lang="en-US" sz="2400" dirty="0">
                    <a:solidFill>
                      <a:srgbClr val="003366"/>
                    </a:solidFill>
                  </a:rPr>
                  <a:t>Test Statistics:</a:t>
                </a:r>
              </a:p>
              <a:p>
                <a:r>
                  <a:rPr lang="en-US" sz="2400" dirty="0">
                    <a:solidFill>
                      <a:srgbClr val="003366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/>
                          </a:rPr>
                          <m:t>−</m:t>
                        </m:r>
                      </m:sub>
                    </m:sSub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=4.5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=10.5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>
                    <a:solidFill>
                      <a:srgbClr val="003366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𝑇</m:t>
                    </m:r>
                    <m:r>
                      <a:rPr lang="en-US" sz="2400" i="1">
                        <a:solidFill>
                          <a:srgbClr val="003366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smaller</m:t>
                    </m:r>
                    <m:r>
                      <a:rPr lang="en-US" sz="24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(10.5, 4.5)= 4.5</m:t>
                    </m:r>
                  </m:oMath>
                </a14:m>
                <a:endParaRPr lang="en-US" sz="2400" dirty="0">
                  <a:solidFill>
                    <a:srgbClr val="003366"/>
                  </a:solidFill>
                </a:endParaRPr>
              </a:p>
              <a:p>
                <a:endParaRPr lang="en-US" sz="24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b="-10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33" y="1371600"/>
            <a:ext cx="6437934" cy="26215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9015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 6.9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sz="2400" dirty="0"/>
              <a:t>Does Brand A fertilizer produce more grass than Brand B?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2" action="ppaction://hlinkfile"/>
              </a:rPr>
              <a:t>Minitab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1857375"/>
            <a:ext cx="7258050" cy="2790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37988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 6.9 (</a:t>
            </a:r>
            <a:r>
              <a:rPr lang="en-US" dirty="0" err="1"/>
              <a:t>Cont’D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 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vs</m:t>
                    </m:r>
                    <m:r>
                      <a:rPr lang="en-US" sz="2400" i="1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176" b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790858"/>
              </p:ext>
            </p:extLst>
          </p:nvPr>
        </p:nvGraphicFramePr>
        <p:xfrm>
          <a:off x="182880" y="1333500"/>
          <a:ext cx="4389120" cy="292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4" imgW="5486400" imgH="3657600" progId="MtbGraph.Document">
                  <p:embed/>
                </p:oleObj>
              </mc:Choice>
              <mc:Fallback>
                <p:oleObj r:id="rId4" imgW="5486400" imgH="3657600" progId="MtbGraph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" y="1333500"/>
                        <a:ext cx="4389120" cy="2926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5672371"/>
              </p:ext>
            </p:extLst>
          </p:nvPr>
        </p:nvGraphicFramePr>
        <p:xfrm>
          <a:off x="4648200" y="2133600"/>
          <a:ext cx="4389120" cy="292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r:id="rId6" imgW="5486400" imgH="3657600" progId="MtbGraph.Document">
                  <p:embed/>
                </p:oleObj>
              </mc:Choice>
              <mc:Fallback>
                <p:oleObj r:id="rId6" imgW="5486400" imgH="3657600" progId="MtbGraph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33600"/>
                        <a:ext cx="4389120" cy="2926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960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Chapter 6 (Part 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924800" cy="44958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Comparing Two Population Means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Independent Samples 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Dependent Samples</a:t>
                </a:r>
              </a:p>
              <a:p>
                <a:pPr marL="342900" lvl="1" indent="-342900">
                  <a:buFontTx/>
                  <a:buChar char="•"/>
                </a:pPr>
                <a:r>
                  <a:rPr lang="en-US" sz="2600" dirty="0">
                    <a:solidFill>
                      <a:srgbClr val="00B050"/>
                    </a:solidFill>
                  </a:rPr>
                  <a:t>Two sample t-test (Independent Samples)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Pooled t-test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Unequal variance t-test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Paired t-test (Dependent Samples)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Power Analysis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Independent Samples 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Dependent Samples</a:t>
                </a:r>
              </a:p>
              <a:p>
                <a:r>
                  <a:rPr lang="en-US" dirty="0">
                    <a:solidFill>
                      <a:srgbClr val="003366"/>
                    </a:solidFill>
                  </a:rPr>
                  <a:t>Non-parametric Tests</a:t>
                </a:r>
              </a:p>
              <a:p>
                <a:pPr lvl="1"/>
                <a:r>
                  <a:rPr lang="en-US" dirty="0">
                    <a:solidFill>
                      <a:srgbClr val="003366"/>
                    </a:solidFill>
                  </a:rPr>
                  <a:t>Sign test (from Chapter 5, test for median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3366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3366"/>
                    </a:solidFill>
                  </a:rPr>
                  <a:t>Wilcoxon Rank-Sum (or Mann–Whitney) Test (two independent samples)</a:t>
                </a:r>
              </a:p>
              <a:p>
                <a:pPr lvl="1"/>
                <a:r>
                  <a:rPr lang="en-US" dirty="0">
                    <a:solidFill>
                      <a:srgbClr val="003366"/>
                    </a:solidFill>
                  </a:rPr>
                  <a:t>Wilcoxon Signed-Rank Test (dependent samples)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924800" cy="4495800"/>
              </a:xfrm>
              <a:blipFill rotWithShape="0">
                <a:blip r:embed="rId2"/>
                <a:stretch>
                  <a:fillRect l="-1231" t="-1221" b="-28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9648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 6.9 (</a:t>
            </a:r>
            <a:r>
              <a:rPr lang="en-US" dirty="0" err="1"/>
              <a:t>Cont’D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400" b="1" dirty="0"/>
                  <a:t>Minitab Output</a:t>
                </a:r>
                <a:r>
                  <a:rPr lang="en-US" sz="2400" dirty="0"/>
                  <a:t>	</a:t>
                </a:r>
              </a:p>
              <a:p>
                <a:pPr lvl="1"/>
                <a:r>
                  <a:rPr lang="en-US" sz="1800" dirty="0"/>
                  <a:t>Stat → </a:t>
                </a:r>
                <a:r>
                  <a:rPr lang="en-US" sz="1800" dirty="0" err="1"/>
                  <a:t>Nonparametrics</a:t>
                </a:r>
                <a:r>
                  <a:rPr lang="en-US" sz="1800" dirty="0"/>
                  <a:t> → 1-Sample Wilcoxon</a:t>
                </a:r>
              </a:p>
              <a:p>
                <a:pPr marL="0" indent="0">
                  <a:buNone/>
                </a:pPr>
                <a:r>
                  <a:rPr lang="en-US" sz="2400" dirty="0"/>
                  <a:t> 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Conclusion:</a:t>
                </a:r>
                <a:r>
                  <a:rPr lang="en-US" sz="2400" dirty="0"/>
                  <a:t> Since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=0.002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small</a:t>
                </a:r>
                <a:r>
                  <a:rPr lang="en-US" sz="2400" dirty="0"/>
                  <a:t>, we reject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in favor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 Thus conclude that Brand A fertilizer produce more grass than Brand B.</a:t>
                </a:r>
              </a:p>
              <a:p>
                <a:r>
                  <a:rPr lang="en-US" sz="2400" b="1" dirty="0"/>
                  <a:t>95% Confidence interval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1098" t="-950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88" y="5029200"/>
            <a:ext cx="4992624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847" y="1790700"/>
            <a:ext cx="4492305" cy="1371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7031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/>
              <a:t>Nonparametric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800" dirty="0"/>
                  <a:t>In both one-sample and two-sample t-tests, we assumed that either the sample size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≥30</m:t>
                    </m:r>
                  </m:oMath>
                </a14:m>
                <a:r>
                  <a:rPr lang="en-US" sz="2800" dirty="0"/>
                  <a:t> or the samples are drawn from normal populations.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What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&lt;30</m:t>
                    </m:r>
                  </m:oMath>
                </a14:m>
                <a:r>
                  <a:rPr lang="en-US" sz="2800" dirty="0"/>
                  <a:t>, and the distribution is </a:t>
                </a:r>
                <a:r>
                  <a:rPr lang="en-US" sz="2800" dirty="0">
                    <a:solidFill>
                      <a:srgbClr val="C00000"/>
                    </a:solidFill>
                  </a:rPr>
                  <a:t>non-normal</a:t>
                </a:r>
                <a:r>
                  <a:rPr lang="en-US" sz="2800" dirty="0"/>
                  <a:t>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In such cases, we usually use </a:t>
                </a:r>
                <a:r>
                  <a:rPr lang="en-US" sz="2800" dirty="0">
                    <a:solidFill>
                      <a:srgbClr val="C00000"/>
                    </a:solidFill>
                  </a:rPr>
                  <a:t>non-parametric</a:t>
                </a:r>
                <a:r>
                  <a:rPr lang="en-US" sz="2800" dirty="0"/>
                  <a:t> tests.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No assumptions on the distribution means no parameters.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490" t="-1357" b="-1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57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400" b="1" dirty="0"/>
                  <a:t>Example</a:t>
                </a:r>
                <a:r>
                  <a:rPr lang="en-US" sz="2400" dirty="0"/>
                  <a:t>: Suppose the weights of cereal boxes is not normally distributed.</a:t>
                </a:r>
              </a:p>
              <a:p>
                <a:endParaRPr lang="en-US" sz="1800" dirty="0"/>
              </a:p>
              <a:p>
                <a:r>
                  <a:rPr lang="en-US" sz="2400" dirty="0"/>
                  <a:t>Median weight of cereal boxes supposed to be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16.37 </m:t>
                    </m:r>
                  </m:oMath>
                </a14:m>
                <a:r>
                  <a:rPr lang="en-US" sz="2400" dirty="0"/>
                  <a:t>oz.</a:t>
                </a:r>
              </a:p>
              <a:p>
                <a:endParaRPr lang="en-US" sz="1800" dirty="0"/>
              </a:p>
              <a:p>
                <a:r>
                  <a:rPr lang="en-US" sz="2400" dirty="0"/>
                  <a:t>Take a sample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en-US" sz="2400" dirty="0"/>
                  <a:t>boxes: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16.01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15.98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16.23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15.5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16.2</m:t>
                    </m:r>
                  </m:oMath>
                </a14:m>
                <a:endParaRPr lang="en-US" sz="2400" dirty="0"/>
              </a:p>
              <a:p>
                <a:endParaRPr lang="en-US" sz="1800" dirty="0"/>
              </a:p>
              <a:p>
                <a:r>
                  <a:rPr lang="en-US" sz="2400" dirty="0"/>
                  <a:t>What is the probability that all of these boxes have weight less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16.37</m:t>
                    </m:r>
                  </m:oMath>
                </a14:m>
                <a:r>
                  <a:rPr lang="en-US" sz="2400" dirty="0"/>
                  <a:t> oz.? </a:t>
                </a:r>
              </a:p>
              <a:p>
                <a:pPr lvl="1"/>
                <a:r>
                  <a:rPr lang="en-US" sz="1800" dirty="0"/>
                  <a:t>Ans.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/>
                      </a:rPr>
                      <m:t>=0.0315.</m:t>
                    </m:r>
                  </m:oMath>
                </a14:m>
                <a:r>
                  <a:rPr lang="en-US" sz="1800" dirty="0"/>
                  <a:t>  </a:t>
                </a:r>
              </a:p>
              <a:p>
                <a:endParaRPr lang="en-US" sz="1800" dirty="0"/>
              </a:p>
              <a:p>
                <a:r>
                  <a:rPr lang="en-US" sz="2400" dirty="0"/>
                  <a:t>This is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𝑝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−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/>
                      </a:rPr>
                      <m:t>𝑣𝑎𝑙𝑢𝑒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endParaRPr lang="en-US" sz="18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Note that to answer this, we did not need distributional assumption</a:t>
                </a:r>
                <a:r>
                  <a:rPr lang="en-US" sz="2400" dirty="0"/>
                  <a:t>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1098" t="-950" r="-314" b="-3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809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Now if the sample is: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16.01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15.98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16.23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15.5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16.47</m:t>
                    </m:r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/>
                  <a:t>Here one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r>
                  <a:rPr lang="en-US" sz="2400" dirty="0"/>
                  <a:t>out of five values are less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16.37 </m:t>
                    </m:r>
                  </m:oMath>
                </a14:m>
                <a:r>
                  <a:rPr lang="en-US" sz="2400" dirty="0"/>
                  <a:t>oz.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𝑚𝑒𝑑𝑖𝑎𝑛</m:t>
                    </m:r>
                    <m:r>
                      <a:rPr lang="en-US" sz="2400" i="1">
                        <a:latin typeface="Cambria Math"/>
                      </a:rPr>
                      <m:t>=16.37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𝑚𝑒𝑑𝑖𝑎𝑛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/>
                      </a:rPr>
                      <m:t>16.37</m:t>
                    </m:r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𝑣𝑎𝑙𝑢𝑒</m:t>
                    </m:r>
                    <m:r>
                      <a:rPr lang="en-US" sz="2400" i="1"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         =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four</m:t>
                            </m:r>
                            <m:r>
                              <a:rPr lang="en-US" sz="2400" i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or</m:t>
                            </m:r>
                            <m:r>
                              <a:rPr lang="en-US" sz="2400" i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more</m:t>
                            </m:r>
                            <m:r>
                              <a:rPr lang="en-US" sz="2400" i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values</m:t>
                            </m:r>
                            <m:r>
                              <a:rPr lang="en-US" sz="2400" i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are</m:t>
                            </m:r>
                            <m:r>
                              <a:rPr lang="en-US" sz="2400" i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less</m:t>
                            </m:r>
                            <m:r>
                              <a:rPr lang="en-US" sz="2400" i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than</m:t>
                            </m:r>
                            <m:r>
                              <a:rPr lang="en-US" sz="2400" i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16.37 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if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is</m:t>
                            </m:r>
                            <m:r>
                              <a:rPr lang="en-US" sz="2400" i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/>
                              </a:rPr>
                              <m:t>true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i="1" dirty="0">
                  <a:latin typeface="Cambria Math"/>
                </a:endParaRPr>
              </a:p>
              <a:p>
                <a:r>
                  <a:rPr lang="en-US" sz="2400" dirty="0"/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≥4</m:t>
                    </m:r>
                  </m:oMath>
                </a14:m>
                <a:r>
                  <a:rPr lang="en-US" sz="2400" dirty="0"/>
                  <a:t>),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𝐵𝑖𝑛𝑜𝑚𝑖𝑎𝑙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=5, 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0.5</m:t>
                        </m:r>
                      </m:e>
                    </m:d>
                  </m:oMath>
                </a14:m>
                <a:endParaRPr lang="en-US" sz="2400" i="1" dirty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0.1875</m:t>
                    </m:r>
                  </m:oMath>
                </a14:m>
                <a:endParaRPr lang="en-US" sz="2400" dirty="0"/>
              </a:p>
              <a:p>
                <a:r>
                  <a:rPr lang="en-US" sz="2400" dirty="0">
                    <a:hlinkClick r:id="rId2"/>
                  </a:rPr>
                  <a:t>Binomial Calculator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3"/>
                <a:stretch>
                  <a:fillRect l="-1176" t="-949" b="-3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216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Non-parametric one sample </a:t>
            </a:r>
            <a:br>
              <a:rPr lang="en-US" dirty="0"/>
            </a:br>
            <a:r>
              <a:rPr lang="en-US" dirty="0"/>
              <a:t>inference (Section 5.9)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848600" cy="4953000"/>
              </a:xfrm>
            </p:spPr>
            <p:txBody>
              <a:bodyPr/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Sign Test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Data: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𝑚𝑒𝑑𝑖𝑎𝑛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𝑚𝑒𝑑𝑖𝑎𝑛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or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𝑚𝑒𝑑𝑖𝑎𝑛</m:t>
                    </m:r>
                    <m:r>
                      <a:rPr lang="en-US" sz="24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or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𝑚𝑒𝑑𝑖𝑎𝑛</m:t>
                    </m:r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1050" dirty="0"/>
              </a:p>
              <a:p>
                <a:r>
                  <a:rPr lang="en-US" sz="2400" dirty="0"/>
                  <a:t>Test Statistics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=# </m:t>
                    </m:r>
                    <m:r>
                      <a:rPr lang="en-US" sz="2400" i="1">
                        <a:latin typeface="Cambria Math"/>
                      </a:rPr>
                      <m:t>𝑜𝑓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𝑑𝑎𝑡𝑎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𝑣𝑎𝑙𝑢𝑒𝑠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1200" dirty="0"/>
              </a:p>
              <a:p>
                <a:r>
                  <a:rPr lang="en-US" sz="2400" dirty="0"/>
                  <a:t>Decision Rule: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𝑚𝑒𝑑𝑖𝑎𝑛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 </m:t>
                    </m:r>
                  </m:oMath>
                </a14:m>
                <a:r>
                  <a:rPr lang="en-US" sz="18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𝐵</m:t>
                    </m:r>
                    <m:r>
                      <a:rPr lang="en-US" sz="1800" i="1">
                        <a:latin typeface="Cambria Math"/>
                      </a:rPr>
                      <m:t>≥</m:t>
                    </m:r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𝑚𝑒𝑑𝑖𝑎𝑛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 </m:t>
                    </m:r>
                  </m:oMath>
                </a14:m>
                <a:r>
                  <a:rPr lang="en-US" sz="18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𝐵</m:t>
                    </m:r>
                    <m:r>
                      <a:rPr lang="en-US" sz="18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r>
                      <a:rPr lang="en-US" sz="1800" i="1">
                        <a:latin typeface="Cambria Math"/>
                      </a:rPr>
                      <m:t>𝑚𝑒𝑑𝑖𝑎𝑛</m:t>
                    </m:r>
                    <m:r>
                      <a:rPr lang="en-US" sz="18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 </m:t>
                    </m:r>
                  </m:oMath>
                </a14:m>
                <a:r>
                  <a:rPr lang="en-US" sz="18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𝐵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≤</m:t>
                        </m:r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𝛼</m:t>
                        </m:r>
                        <m:r>
                          <a:rPr lang="en-US" sz="1800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1800" dirty="0"/>
                  <a:t> or</a:t>
                </a:r>
              </a:p>
              <a:p>
                <a:pPr marL="400050" lvl="1" indent="0">
                  <a:buNone/>
                </a:pPr>
                <a:r>
                  <a:rPr lang="en-US" sz="1800" dirty="0"/>
                  <a:t>                                                                                    	  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𝐵</m:t>
                    </m:r>
                    <m:r>
                      <a:rPr lang="en-US" sz="1800" i="1">
                        <a:latin typeface="Cambria Math"/>
                      </a:rPr>
                      <m:t>≥</m:t>
                    </m:r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𝛼</m:t>
                        </m:r>
                        <m:r>
                          <a:rPr lang="en-US" sz="1800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848600" cy="4953000"/>
              </a:xfrm>
              <a:blipFill rotWithShape="0">
                <a:blip r:embed="rId2"/>
                <a:stretch>
                  <a:fillRect l="-1166" t="-861" b="-1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 5.20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A landfill company wants to determine if the average weekly amount of household recyclable wastes material is more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en-US" sz="2400" dirty="0"/>
                  <a:t>lbs.  The data is collected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25 </m:t>
                    </m:r>
                  </m:oMath>
                </a14:m>
                <a:r>
                  <a:rPr lang="en-US" sz="2400" dirty="0"/>
                  <a:t>households.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Here, the word “average” should not be interpreted literally.</a:t>
                </a:r>
              </a:p>
              <a:p>
                <a:r>
                  <a:rPr lang="en-US" sz="2400" dirty="0">
                    <a:hlinkClick r:id="rId3" action="ppaction://hlinkfile"/>
                  </a:rPr>
                  <a:t>Minitab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4"/>
                <a:stretch>
                  <a:fillRect l="-1098" t="-95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67075"/>
              </p:ext>
            </p:extLst>
          </p:nvPr>
        </p:nvGraphicFramePr>
        <p:xfrm>
          <a:off x="163286" y="2286000"/>
          <a:ext cx="40386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5" imgW="5486400" imgH="3657600" progId="MtbGraph.Document">
                  <p:embed/>
                </p:oleObj>
              </mc:Choice>
              <mc:Fallback>
                <p:oleObj r:id="rId5" imgW="5486400" imgH="3657600" progId="MtbGraph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86" y="2286000"/>
                        <a:ext cx="4038600" cy="300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133298"/>
              </p:ext>
            </p:extLst>
          </p:nvPr>
        </p:nvGraphicFramePr>
        <p:xfrm>
          <a:off x="4419600" y="2281881"/>
          <a:ext cx="4561114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r:id="rId7" imgW="5486400" imgH="3657600" progId="MtbGraph.Document">
                  <p:embed/>
                </p:oleObj>
              </mc:Choice>
              <mc:Fallback>
                <p:oleObj r:id="rId7" imgW="5486400" imgH="3657600" progId="MtbGraph.Document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1881"/>
                        <a:ext cx="4561114" cy="3048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905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𝑛</m:t>
                    </m:r>
                    <m:r>
                      <a:rPr lang="en-US" sz="2400" i="1" smtClean="0">
                        <a:latin typeface="Cambria Math"/>
                      </a:rPr>
                      <m:t>=25&lt;30</m:t>
                    </m:r>
                  </m:oMath>
                </a14:m>
                <a:r>
                  <a:rPr lang="en-US" sz="2400" dirty="0"/>
                  <a:t>, and the data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not normally </a:t>
                </a:r>
                <a:r>
                  <a:rPr lang="en-US" sz="2400" dirty="0"/>
                  <a:t>distributed.</a:t>
                </a:r>
              </a:p>
              <a:p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𝑚𝑒𝑑𝑖𝑎𝑛</m:t>
                    </m:r>
                    <m:r>
                      <a:rPr lang="en-US" sz="2400" i="1">
                        <a:latin typeface="Cambria Math"/>
                      </a:rPr>
                      <m:t>=5   </m:t>
                    </m:r>
                    <m:r>
                      <m:rPr>
                        <m:sty m:val="p"/>
                      </m:rPr>
                      <a:rPr lang="en-US" sz="2400" i="1" smtClean="0">
                        <a:latin typeface="Cambria Math"/>
                      </a:rPr>
                      <m:t>vs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𝑚𝑒𝑑𝑖𝑎𝑛</m:t>
                    </m:r>
                    <m:r>
                      <a:rPr lang="en-US" sz="2400" i="1">
                        <a:latin typeface="Cambria Math"/>
                      </a:rPr>
                      <m:t>&gt;5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200" dirty="0"/>
              </a:p>
              <a:p>
                <a:r>
                  <a:rPr lang="en-US" sz="2400" dirty="0"/>
                  <a:t>	Stat → </a:t>
                </a:r>
                <a:r>
                  <a:rPr lang="en-US" sz="2400" dirty="0" err="1"/>
                  <a:t>Nonparametrics</a:t>
                </a:r>
                <a:r>
                  <a:rPr lang="en-US" sz="2400" dirty="0"/>
                  <a:t> → 1- Sample Sign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T.S.   </a:t>
                </a:r>
                <a:r>
                  <a:rPr lang="en-US" sz="2400" dirty="0"/>
                  <a:t>B = # of data values greater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en-US" sz="2400" dirty="0" err="1"/>
                  <a:t>lbs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endParaRPr lang="en-US" sz="2400" dirty="0"/>
              </a:p>
              <a:p>
                <a:endParaRPr lang="en-US" sz="1200" dirty="0"/>
              </a:p>
              <a:p>
                <a:r>
                  <a:rPr lang="en-US" sz="2400" dirty="0"/>
                  <a:t>p-value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0.5000</m:t>
                    </m:r>
                  </m:oMath>
                </a14:m>
                <a:r>
                  <a:rPr lang="en-US" sz="2400" dirty="0"/>
                  <a:t>, we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fail to reject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baseline="-250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in favor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1200" dirty="0"/>
              </a:p>
              <a:p>
                <a:r>
                  <a:rPr lang="en-US" sz="2400" dirty="0"/>
                  <a:t>Thus we </a:t>
                </a:r>
                <a:r>
                  <a:rPr lang="en-US" sz="2400" dirty="0">
                    <a:solidFill>
                      <a:srgbClr val="C00000"/>
                    </a:solidFill>
                  </a:rPr>
                  <a:t>cannot</a:t>
                </a:r>
                <a:r>
                  <a:rPr lang="en-US" sz="2400" dirty="0"/>
                  <a:t> conclude that the median household recyclable waste is grater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en-US" sz="2400" dirty="0"/>
                  <a:t>pounds per week.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176" t="-949" b="-28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819400"/>
            <a:ext cx="5486400" cy="14460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125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924800" cy="4495800"/>
          </a:xfrm>
        </p:spPr>
        <p:txBody>
          <a:bodyPr/>
          <a:lstStyle/>
          <a:p>
            <a:r>
              <a:rPr lang="en-US" sz="2400" b="1" dirty="0"/>
              <a:t>Minitab Output</a:t>
            </a:r>
          </a:p>
          <a:p>
            <a:endParaRPr lang="en-US" sz="2400" b="1" dirty="0"/>
          </a:p>
          <a:p>
            <a:r>
              <a:rPr lang="en-US" sz="2400" b="1" dirty="0"/>
              <a:t>95% Confidence Interval for the Median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95600"/>
            <a:ext cx="5486400" cy="20853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39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10882</TotalTime>
  <Words>904</Words>
  <Application>Microsoft Macintosh PowerPoint</Application>
  <PresentationFormat>On-screen Show (4:3)</PresentationFormat>
  <Paragraphs>248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Baskerville Old Face</vt:lpstr>
      <vt:lpstr>Book Antiqua</vt:lpstr>
      <vt:lpstr>Cambria Math</vt:lpstr>
      <vt:lpstr>Franklin Gothic Demi Cond</vt:lpstr>
      <vt:lpstr>Times New Roman</vt:lpstr>
      <vt:lpstr>CLSC_Overview</vt:lpstr>
      <vt:lpstr>MtbGraph.Document</vt:lpstr>
      <vt:lpstr>PowerPoint Presentation</vt:lpstr>
      <vt:lpstr>Chapter 6 (Part C)</vt:lpstr>
      <vt:lpstr>Nonparametric Inference</vt:lpstr>
      <vt:lpstr>Motivation</vt:lpstr>
      <vt:lpstr>Example (Cont’d)</vt:lpstr>
      <vt:lpstr>Non-parametric one sample  inference (Section 5.9)</vt:lpstr>
      <vt:lpstr>Book Example 5.20</vt:lpstr>
      <vt:lpstr>Example Cont’D</vt:lpstr>
      <vt:lpstr>Example Cont’D</vt:lpstr>
      <vt:lpstr>Non-parametric  Two Samples Test</vt:lpstr>
      <vt:lpstr>Wilcoxon Rank-Sum Test (Mann–Whitney U TEST)</vt:lpstr>
      <vt:lpstr>A simple Example</vt:lpstr>
      <vt:lpstr>Book Example 6.5</vt:lpstr>
      <vt:lpstr>Example 6.5: (Cont’d)</vt:lpstr>
      <vt:lpstr>Non-Parametric Two  Dependent Sample Test</vt:lpstr>
      <vt:lpstr>Wilcoxon Signed-Rank Test</vt:lpstr>
      <vt:lpstr>A Simple Example</vt:lpstr>
      <vt:lpstr>Book Example 6.9</vt:lpstr>
      <vt:lpstr>Book Example 6.9 (Cont’D)</vt:lpstr>
      <vt:lpstr>Book Example 6.9 (Cont’D)</vt:lpstr>
    </vt:vector>
  </TitlesOfParts>
  <Company>Texas A&amp;M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Microsoft Office User</cp:lastModifiedBy>
  <cp:revision>324</cp:revision>
  <cp:lastPrinted>2018-10-15T21:26:50Z</cp:lastPrinted>
  <dcterms:created xsi:type="dcterms:W3CDTF">2006-07-17T20:20:48Z</dcterms:created>
  <dcterms:modified xsi:type="dcterms:W3CDTF">2018-10-15T21:26:55Z</dcterms:modified>
</cp:coreProperties>
</file>