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314" r:id="rId2"/>
    <p:sldId id="369" r:id="rId3"/>
    <p:sldId id="370" r:id="rId4"/>
    <p:sldId id="372" r:id="rId5"/>
    <p:sldId id="373" r:id="rId6"/>
    <p:sldId id="381" r:id="rId7"/>
    <p:sldId id="374" r:id="rId8"/>
    <p:sldId id="375" r:id="rId9"/>
    <p:sldId id="358" r:id="rId10"/>
    <p:sldId id="376" r:id="rId11"/>
    <p:sldId id="371" r:id="rId12"/>
    <p:sldId id="382" r:id="rId13"/>
    <p:sldId id="363" r:id="rId14"/>
    <p:sldId id="377" r:id="rId15"/>
    <p:sldId id="378" r:id="rId16"/>
    <p:sldId id="379" r:id="rId17"/>
    <p:sldId id="383" r:id="rId18"/>
    <p:sldId id="380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66"/>
    <a:srgbClr val="FFCC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>
      <p:cViewPr varScale="1">
        <p:scale>
          <a:sx n="99" d="100"/>
          <a:sy n="99" d="100"/>
        </p:scale>
        <p:origin x="14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4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4824"/>
    </p:cViewPr>
  </p:sorterViewPr>
  <p:notesViewPr>
    <p:cSldViewPr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6F158D5-8951-4722-8C4B-5CFDFA94F5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74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C29BE47-B687-411B-B72B-371612069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44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9BE47-B687-411B-B72B-3716120691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39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9BE47-B687-411B-B72B-37161206910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37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9BE47-B687-411B-B72B-37161206910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97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9BE47-B687-411B-B72B-37161206910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57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138238"/>
            <a:ext cx="4578333" cy="45720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381000" y="457200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3600" b="1" dirty="0">
                <a:solidFill>
                  <a:srgbClr val="003366"/>
                </a:solidFill>
                <a:latin typeface="Baskerville Old Face" panose="02020602080505020303" pitchFamily="18" charset="0"/>
              </a:rPr>
              <a:t>MATH 4720 / MSCS 5720</a:t>
            </a:r>
          </a:p>
        </p:txBody>
      </p:sp>
      <p:sp>
        <p:nvSpPr>
          <p:cNvPr id="12" name="Line 8"/>
          <p:cNvSpPr>
            <a:spLocks noChangeShapeType="1"/>
          </p:cNvSpPr>
          <p:nvPr userDrawn="1"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81000" y="1003300"/>
            <a:ext cx="5105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800" i="0" dirty="0">
                <a:solidFill>
                  <a:srgbClr val="003366"/>
                </a:solidFill>
                <a:latin typeface="Franklin Gothic Demi Cond" panose="020B0706030402020204" pitchFamily="34" charset="0"/>
              </a:rPr>
              <a:t>Instructor: Mehdi </a:t>
            </a:r>
            <a:r>
              <a:rPr lang="en-US" sz="2800" i="0" dirty="0" err="1">
                <a:solidFill>
                  <a:srgbClr val="003366"/>
                </a:solidFill>
                <a:latin typeface="Franklin Gothic Demi Cond" panose="020B0706030402020204" pitchFamily="34" charset="0"/>
              </a:rPr>
              <a:t>Maadooliat</a:t>
            </a:r>
            <a:endParaRPr lang="en-US" sz="2800" i="0" dirty="0">
              <a:solidFill>
                <a:srgbClr val="003366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381000" y="5791200"/>
            <a:ext cx="7446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3366"/>
                </a:solidFill>
                <a:latin typeface="Franklin Gothic Demi Cond" panose="020B0706030402020204" pitchFamily="34" charset="0"/>
              </a:rPr>
              <a:t>Department of Mathematics, Statistics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921505998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1101430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8323774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81000"/>
            <a:ext cx="7772400" cy="762000"/>
          </a:xfrm>
        </p:spPr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1286092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49EE-02F8-4E24-B346-EA33FC0E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0544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44181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5031847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865276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6567497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69931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62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762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383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8332148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9683104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0"/>
            <a:ext cx="9144000" cy="144463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chemeClr val="bg2"/>
              </a:solidFill>
              <a:latin typeface="Times New Roman" charset="0"/>
              <a:ea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62" y="166395"/>
            <a:ext cx="1809038" cy="5956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49EE-02F8-4E24-B346-EA33FC0EA55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 advClick="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1" cap="all" baseline="0">
          <a:solidFill>
            <a:srgbClr val="003366"/>
          </a:solidFill>
          <a:latin typeface="Baskerville Old Face" panose="02020602080505020303" pitchFamily="18" charset="0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5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/C:/Program%20Files%20(x86)/Minitab/Minitab%2016/Mtb.ex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://sctc.mscs.mu.edu:3838/sample-apps/Calculator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ile:////C:/Program%20Files%20(x86)/Minitab/Minitab%2016/Mtb.exe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image" Target="../media/image3.jpeg"/><Relationship Id="rId7" Type="http://schemas.openxmlformats.org/officeDocument/2006/relationships/hyperlink" Target="http://www.google.com/url?sa=i&amp;rct=j&amp;q=chi+square&amp;source=images&amp;cd=&amp;cad=rja&amp;docid=Wf5o6TF99uL3iM&amp;tbnid=RbpREKhD5aBYSM:&amp;ved=0CAUQjRw&amp;url=http://www.jrigol.com/Statistics/AboutChiSquare.htm&amp;ei=BC1KUeL-Iqq3ywG8zoD4Bg&amp;bvm=bv.44011176,d.aWc&amp;psig=AFQjCNEjww8qwBDt8wDXSWEvxFtOyCJxlg&amp;ust=1363902079473880" TargetMode="External"/><Relationship Id="rId2" Type="http://schemas.openxmlformats.org/officeDocument/2006/relationships/hyperlink" Target="http://www.google.com/url?sa=i&amp;rct=j&amp;q=chi+square&amp;source=images&amp;cd=&amp;cad=rja&amp;docid=4cG-D9IEHrOSeM&amp;tbnid=WOiyISQnbJSjeM:&amp;ved=0CAUQjRw&amp;url=http://flatworldknowledge.lardbucket.org/books/introductory-statistics/section_15.html&amp;ei=PzpKUdrTBISlqwGK5YHwDw&amp;bvm=bv.44011176,d.aWc&amp;psig=AFQjCNEC7RWCyDAJyCKlyFDFzm6zFpcKGA&amp;ust=136390546371189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sctc.mscs.mu.edu:3838/sample-apps/Calculator/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file:////C:/Program%20Files%20(x86)/Minitab/Minitab%2016/Mtb.ex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sctc.mscs.mu.edu:3838/sample-apps/Calculator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3276600"/>
            <a:ext cx="1532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Chapter 7</a:t>
            </a:r>
          </a:p>
        </p:txBody>
      </p:sp>
    </p:spTree>
    <p:extLst>
      <p:ext uri="{BB962C8B-B14F-4D97-AF65-F5344CB8AC3E}">
        <p14:creationId xmlns:p14="http://schemas.microsoft.com/office/powerpoint/2010/main" val="2662421631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85800" y="228600"/>
                <a:ext cx="7772400" cy="762000"/>
              </a:xfrm>
            </p:spPr>
            <p:txBody>
              <a:bodyPr/>
              <a:lstStyle/>
              <a:p>
                <a:r>
                  <a:rPr lang="en-US" dirty="0"/>
                  <a:t>Inference about </a:t>
                </a:r>
                <a:br>
                  <a:rPr lang="en-US" dirty="0"/>
                </a:br>
                <a:r>
                  <a:rPr lang="en-US" dirty="0"/>
                  <a:t>population standard deviation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228600"/>
                <a:ext cx="7772400" cy="762000"/>
              </a:xfrm>
              <a:blipFill rotWithShape="0">
                <a:blip r:embed="rId2"/>
                <a:stretch>
                  <a:fillRect l="-1333" t="-12800" b="-24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or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1600" dirty="0"/>
              </a:p>
              <a:p>
                <a:r>
                  <a:rPr lang="en-US" sz="2400" dirty="0"/>
                  <a:t>Assumption: Data is drawn from a normal population.</a:t>
                </a:r>
              </a:p>
              <a:p>
                <a:endParaRPr lang="en-US" sz="1600" dirty="0"/>
              </a:p>
              <a:p>
                <a:r>
                  <a:rPr lang="en-US" sz="2400" dirty="0"/>
                  <a:t>T.S.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2400" i="1">
                                    <a:latin typeface="Cambria Math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2400" i="1">
                                    <a:latin typeface="Cambria Math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sz="2400" dirty="0"/>
                  <a:t>	This F follows F-distribution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is true.</a:t>
                </a:r>
              </a:p>
              <a:p>
                <a:endParaRPr lang="en-US" sz="1600" dirty="0"/>
              </a:p>
              <a:p>
                <a:r>
                  <a:rPr lang="en-US" sz="2400" dirty="0"/>
                  <a:t>Decision Rule: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smtClean="0">
                        <a:solidFill>
                          <a:srgbClr val="C00000"/>
                        </a:solidFill>
                        <a:latin typeface="Cambria Math"/>
                      </a:rPr>
                      <m:t>d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rgbClr val="C00000"/>
                            </a:solidFill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a:rPr lang="en-US" sz="2000" i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numerator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−1, </m:t>
                    </m:r>
                    <m:r>
                      <m:rPr>
                        <m:sty m:val="p"/>
                      </m:rPr>
                      <a:rPr lang="en-US" sz="2000" i="0">
                        <a:solidFill>
                          <a:srgbClr val="C00000"/>
                        </a:solidFill>
                        <a:latin typeface="Cambria Math"/>
                      </a:rPr>
                      <m:t>d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rgbClr val="C00000"/>
                            </a:solidFill>
                            <a:latin typeface="Cambria Math"/>
                          </a:rPr>
                          <m:t>f</m:t>
                        </m:r>
                      </m:e>
                      <m:sub>
                        <m:r>
                          <a:rPr lang="en-US" sz="2000" i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denominator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:</m:t>
                    </m:r>
                  </m:oMath>
                </a14:m>
                <a:r>
                  <a:rPr lang="en-US" sz="1800" dirty="0"/>
                  <a:t> 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df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df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:</m:t>
                    </m:r>
                  </m:oMath>
                </a14:m>
                <a:r>
                  <a:rPr lang="en-US" sz="1800" dirty="0"/>
                  <a:t> 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df</m:t>
                            </m:r>
                          </m:e>
                          <m: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df</m:t>
                            </m:r>
                          </m:e>
                          <m: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df</m:t>
                            </m:r>
                          </m:e>
                          <m: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df</m:t>
                            </m:r>
                          </m:e>
                          <m: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endParaRPr lang="en-US" sz="1400" dirty="0"/>
              </a:p>
              <a:p>
                <a:r>
                  <a:rPr lang="en-US" sz="2400" dirty="0">
                    <a:hlinkClick r:id="rId3" action="ppaction://hlinkfile"/>
                  </a:rPr>
                  <a:t>Minitab</a:t>
                </a:r>
                <a:br>
                  <a:rPr lang="en-US" sz="2400" dirty="0"/>
                </a:br>
                <a:r>
                  <a:rPr lang="en-US" sz="2400" dirty="0"/>
                  <a:t>Stat → Basic Statistics → 2 Variances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  <a:blipFill rotWithShape="0">
                <a:blip r:embed="rId4"/>
                <a:stretch>
                  <a:fillRect l="-1176" t="-949" b="-30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0725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2012books.lardbucket.org/books/beginning-statistics/section_15/59a41857cbaae56b820472577df06b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762000"/>
            <a:ext cx="4572000" cy="241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ile:F distribution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27660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F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Right skewed distribution</a:t>
                </a:r>
              </a:p>
              <a:p>
                <a:endParaRPr lang="en-US" sz="2000" dirty="0"/>
              </a:p>
              <a:p>
                <a:r>
                  <a:rPr lang="en-US" sz="2400" dirty="0"/>
                  <a:t>Defined over positive numbers</a:t>
                </a:r>
              </a:p>
              <a:p>
                <a:endParaRPr lang="en-US" sz="2000" dirty="0"/>
              </a:p>
              <a:p>
                <a:r>
                  <a:rPr lang="en-US" sz="2400" dirty="0"/>
                  <a:t>Parameters: df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df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000" dirty="0"/>
              </a:p>
              <a:p>
                <a:r>
                  <a:rPr lang="en-US" sz="2400" dirty="0"/>
                  <a:t>How to write: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endParaRPr lang="en-US" sz="2000" dirty="0"/>
              </a:p>
              <a:p>
                <a:pPr marL="342900" lvl="1" indent="-342900">
                  <a:buFontTx/>
                  <a:buChar char="•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𝝌</m:t>
                                </m:r>
                              </m:e>
                              <m:sup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𝝌</m:t>
                                </m:r>
                              </m:e>
                              <m:sup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lang="en-US" sz="2400" dirty="0"/>
              </a:p>
              <a:p>
                <a:endParaRPr lang="en-US" sz="2000" dirty="0"/>
              </a:p>
              <a:p>
                <a:pPr eaLnBrk="1" hangingPunct="1"/>
                <a:r>
                  <a:rPr lang="en-US" sz="2400" dirty="0">
                    <a:hlinkClick r:id="rId4"/>
                  </a:rPr>
                  <a:t>F Calculator</a:t>
                </a:r>
                <a:endParaRPr lang="en-US" sz="2400" dirty="0"/>
              </a:p>
              <a:p>
                <a:pPr eaLnBrk="1" hangingPunct="1"/>
                <a:r>
                  <a:rPr lang="en-US" sz="1600" dirty="0"/>
                  <a:t>Ti-84:     </a:t>
                </a:r>
                <a:r>
                  <a:rPr lang="en-US" sz="1600" dirty="0" err="1"/>
                  <a:t>Fcdf</a:t>
                </a:r>
                <a:r>
                  <a:rPr lang="en-US" sz="1600" dirty="0"/>
                  <a:t>(lower, upper, </a:t>
                </a:r>
                <a:r>
                  <a:rPr lang="en-US" sz="1600" dirty="0" err="1"/>
                  <a:t>dfNumer</a:t>
                </a:r>
                <a:r>
                  <a:rPr lang="en-US" sz="1600" dirty="0"/>
                  <a:t>, </a:t>
                </a:r>
                <a:r>
                  <a:rPr lang="en-US" sz="1600" dirty="0" err="1"/>
                  <a:t>dfDenom</a:t>
                </a:r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  <a:blipFill rotWithShape="0">
                <a:blip r:embed="rId5"/>
                <a:stretch>
                  <a:fillRect l="-1098" t="-950" b="-27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791200" y="64124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Source:  Wikipedia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3234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Back to the weight loss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A study was conducted to see he effectiveness of a weight loss program. Two different groups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10 </m:t>
                    </m:r>
                  </m:oMath>
                </a14:m>
                <a:r>
                  <a:rPr lang="en-US" sz="2400" dirty="0"/>
                  <a:t>subjects each were selected. The control group did not participate in the program. The data on weight loss was collected at the end of six months.</a:t>
                </a:r>
              </a:p>
              <a:p>
                <a:endParaRPr lang="en-US" sz="1000" dirty="0"/>
              </a:p>
              <a:p>
                <a:r>
                  <a:rPr lang="en-US" sz="2400" dirty="0"/>
                  <a:t>	Control			Experimental</a:t>
                </a:r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=10</m:t>
                    </m:r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=10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=2.1 </m:t>
                    </m:r>
                    <m:r>
                      <a:rPr lang="en-US" sz="2400" i="1" dirty="0">
                        <a:latin typeface="Cambria Math"/>
                      </a:rPr>
                      <m:t>𝑙𝑏</m:t>
                    </m:r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=4.2 </m:t>
                    </m:r>
                    <m:r>
                      <a:rPr lang="en-US" sz="2400" i="1" dirty="0">
                        <a:latin typeface="Cambria Math"/>
                      </a:rPr>
                      <m:t>𝑙𝑏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=0.5 </m:t>
                    </m:r>
                    <m:r>
                      <a:rPr lang="en-US" sz="2400" i="1">
                        <a:latin typeface="Cambria Math"/>
                      </a:rPr>
                      <m:t>𝑙𝑏</m:t>
                    </m:r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=0.7 </m:t>
                    </m:r>
                    <m:r>
                      <a:rPr lang="en-US" sz="2400" i="1">
                        <a:latin typeface="Cambria Math"/>
                      </a:rPr>
                      <m:t>𝑙𝑏</m:t>
                    </m:r>
                  </m:oMath>
                </a14:m>
                <a:endParaRPr lang="en-US" sz="2400" dirty="0"/>
              </a:p>
              <a:p>
                <a:endParaRPr lang="en-US" sz="1000" dirty="0"/>
              </a:p>
              <a:p>
                <a:r>
                  <a:rPr lang="en-US" sz="2400" dirty="0"/>
                  <a:t>Is there a sufficient evidence 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𝛼</m:t>
                    </m:r>
                    <m:r>
                      <a:rPr lang="en-US" sz="2400" i="1">
                        <a:latin typeface="Cambria Math"/>
                      </a:rPr>
                      <m:t>=0.05</m:t>
                    </m:r>
                  </m:oMath>
                </a14:m>
                <a:r>
                  <a:rPr lang="en-US" sz="2400" dirty="0"/>
                  <a:t> to conclude that the program is effective? </a:t>
                </a:r>
                <a:r>
                  <a:rPr lang="en-US" sz="2400" dirty="0">
                    <a:solidFill>
                      <a:srgbClr val="FF0000"/>
                    </a:solidFill>
                  </a:rPr>
                  <a:t>(We used pooled t-test)</a:t>
                </a:r>
              </a:p>
              <a:p>
                <a:r>
                  <a:rPr lang="en-US" sz="2400" dirty="0"/>
                  <a:t>Assumptions: 	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𝝈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𝝈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en-US" sz="1800" b="1" dirty="0"/>
              </a:p>
              <a:p>
                <a:pPr lvl="1"/>
                <a:r>
                  <a:rPr lang="en-US" sz="1800" dirty="0"/>
                  <a:t>The weight loss for both groups are normally distributed.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  <a:blipFill rotWithShape="0">
                <a:blip r:embed="rId2"/>
                <a:stretch>
                  <a:fillRect l="-1098" t="-949" r="-1490" b="-26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8541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Back to the weight loss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	Control			Experimental</a:t>
                </a:r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=10</m:t>
                    </m:r>
                  </m:oMath>
                </a14:m>
                <a:r>
                  <a:rPr lang="en-US" sz="20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=10</m:t>
                    </m:r>
                  </m:oMath>
                </a14:m>
                <a:r>
                  <a:rPr lang="en-US" sz="2000" dirty="0"/>
                  <a:t>	</a:t>
                </a:r>
                <a:br>
                  <a:rPr lang="en-US" sz="2000" dirty="0"/>
                </a:b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=2.1 </m:t>
                    </m:r>
                    <m:r>
                      <a:rPr lang="en-US" sz="2000" i="1" dirty="0">
                        <a:latin typeface="Cambria Math"/>
                      </a:rPr>
                      <m:t>𝑙𝑏</m:t>
                    </m:r>
                  </m:oMath>
                </a14:m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=4.2 </m:t>
                    </m:r>
                    <m:r>
                      <a:rPr lang="en-US" sz="2000" i="1" dirty="0">
                        <a:latin typeface="Cambria Math"/>
                      </a:rPr>
                      <m:t>𝑙𝑏</m:t>
                    </m:r>
                  </m:oMath>
                </a14:m>
                <a:br>
                  <a:rPr lang="en-US" sz="2000" i="1" dirty="0">
                    <a:latin typeface="Cambria Math"/>
                  </a:rPr>
                </a:br>
                <a:r>
                  <a:rPr lang="en-US" sz="2000" i="1" dirty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=0.5 </m:t>
                    </m:r>
                    <m:r>
                      <a:rPr lang="en-US" sz="2000" i="1">
                        <a:latin typeface="Cambria Math"/>
                      </a:rPr>
                      <m:t>𝑙𝑏</m:t>
                    </m:r>
                  </m:oMath>
                </a14:m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=0.7 </m:t>
                    </m:r>
                    <m:r>
                      <a:rPr lang="en-US" sz="2000" i="1">
                        <a:latin typeface="Cambria Math"/>
                      </a:rPr>
                      <m:t>𝑙𝑏</m:t>
                    </m:r>
                  </m:oMath>
                </a14:m>
                <a:endParaRPr lang="en-US" sz="2000" i="1" dirty="0">
                  <a:latin typeface="Cambria Math"/>
                </a:endParaRPr>
              </a:p>
              <a:p>
                <a:endParaRPr lang="en-US" sz="8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 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 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endParaRPr lang="en-US" sz="600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T</m:t>
                    </m:r>
                    <m:r>
                      <m:rPr>
                        <m:nor/>
                      </m:rPr>
                      <a:rPr lang="en-US" sz="2400" dirty="0"/>
                      <m:t>.</m:t>
                    </m:r>
                    <m:r>
                      <m:rPr>
                        <m:nor/>
                      </m:rPr>
                      <a:rPr lang="en-US" sz="2400" dirty="0"/>
                      <m:t>S</m:t>
                    </m:r>
                    <m:r>
                      <m:rPr>
                        <m:nor/>
                      </m:rPr>
                      <a:rPr lang="en-US" sz="2400" dirty="0"/>
                      <m:t>.  </m:t>
                    </m:r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2400" i="1">
                                    <a:latin typeface="Cambria Math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2400" i="1">
                                    <a:latin typeface="Cambria Math"/>
                                  </a:rPr>
                                  <m:t>, </m:t>
                                </m:r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den>
                    </m:f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0.7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0.5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/>
                      </a:rPr>
                      <m:t>=1.96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if </a:t>
                </a:r>
                <a:endParaRPr lang="en-US" sz="2400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𝐹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0.05/2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−1, </m:t>
                        </m:r>
                        <m:r>
                          <a:rPr lang="en-US" sz="18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=4.03</m:t>
                    </m:r>
                  </m:oMath>
                </a14:m>
                <a:r>
                  <a:rPr lang="en-US" sz="1800" dirty="0"/>
                  <a:t> 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1800" i="1">
                            <a:latin typeface="Cambria Math"/>
                          </a:rPr>
                          <m:t>0.05/2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−1, </m:t>
                        </m:r>
                        <m:r>
                          <a:rPr lang="en-US" sz="18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0.25</m:t>
                    </m:r>
                  </m:oMath>
                </a14:m>
                <a:endParaRPr lang="en-US" sz="600" dirty="0"/>
              </a:p>
              <a:p>
                <a:endParaRPr lang="en-US" sz="1200" dirty="0"/>
              </a:p>
              <a:p>
                <a:r>
                  <a:rPr lang="en-US" sz="2400" dirty="0"/>
                  <a:t>Conclusion: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4.03 </m:t>
                    </m:r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0.25</m:t>
                    </m:r>
                  </m:oMath>
                </a14:m>
                <a:r>
                  <a:rPr lang="en-US" sz="2400" dirty="0"/>
                  <a:t>? </a:t>
                </a:r>
                <a:br>
                  <a:rPr lang="en-US" sz="2400" dirty="0"/>
                </a:br>
                <a:r>
                  <a:rPr lang="en-US" sz="2400" dirty="0">
                    <a:solidFill>
                      <a:srgbClr val="C00000"/>
                    </a:solidFill>
                  </a:rPr>
                  <a:t>No</a:t>
                </a:r>
                <a:r>
                  <a:rPr lang="en-US" sz="2400" dirty="0"/>
                  <a:t>, since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=1.96</m:t>
                    </m:r>
                  </m:oMath>
                </a14:m>
                <a:r>
                  <a:rPr lang="en-US" sz="2400" dirty="0"/>
                  <a:t>. We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. </a:t>
                </a:r>
                <a:br>
                  <a:rPr lang="en-US" sz="2400" dirty="0"/>
                </a:br>
                <a:r>
                  <a:rPr lang="en-US" sz="2400" dirty="0"/>
                  <a:t>We don’t have any evidence against the assumption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.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  <a:blipFill rotWithShape="0">
                <a:blip r:embed="rId2"/>
                <a:stretch>
                  <a:fillRect l="-1098" t="-949" r="-78" b="-31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4173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/>
              <a:t>Test for Comparing variances for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More than two </a:t>
            </a:r>
            <a:r>
              <a:rPr lang="en-US" dirty="0"/>
              <a:t>Populations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95400"/>
                <a:ext cx="77724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Population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variancies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are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not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equal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F test can be extended to more than two populations:</a:t>
                </a:r>
              </a:p>
              <a:p>
                <a:pPr lvl="1"/>
                <a:r>
                  <a:rPr lang="en-US" dirty="0"/>
                  <a:t>Hartley’s </a:t>
                </a:r>
                <a:r>
                  <a:rPr lang="en-US" dirty="0" err="1"/>
                  <a:t>F</a:t>
                </a:r>
                <a:r>
                  <a:rPr lang="en-US" baseline="-25000" dirty="0" err="1"/>
                  <a:t>max</a:t>
                </a:r>
                <a:r>
                  <a:rPr lang="en-US" dirty="0"/>
                  <a:t> test:</a:t>
                </a:r>
              </a:p>
              <a:p>
                <a:pPr lvl="2"/>
                <a:r>
                  <a:rPr lang="en-US" dirty="0" err="1"/>
                  <a:t>F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test is sensitive to departures from </a:t>
                </a:r>
                <a:r>
                  <a:rPr lang="en-US" dirty="0">
                    <a:solidFill>
                      <a:srgbClr val="FF0000"/>
                    </a:solidFill>
                  </a:rPr>
                  <a:t>normality</a:t>
                </a:r>
                <a:r>
                  <a:rPr lang="en-US" dirty="0"/>
                  <a:t>.</a:t>
                </a:r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</a:rPr>
                  <a:t>E.g. </a:t>
                </a:r>
                <a:r>
                  <a:rPr lang="en-US" dirty="0"/>
                  <a:t>Sampling from </a:t>
                </a:r>
                <a:r>
                  <a:rPr lang="en-US" dirty="0">
                    <a:solidFill>
                      <a:srgbClr val="C00000"/>
                    </a:solidFill>
                  </a:rPr>
                  <a:t>non-normal</a:t>
                </a:r>
                <a:r>
                  <a:rPr lang="en-US" dirty="0"/>
                  <a:t> but </a:t>
                </a:r>
                <a:r>
                  <a:rPr lang="en-US" dirty="0">
                    <a:solidFill>
                      <a:srgbClr val="C00000"/>
                    </a:solidFill>
                  </a:rPr>
                  <a:t>equal variances </a:t>
                </a:r>
                <a:r>
                  <a:rPr lang="en-US" dirty="0"/>
                  <a:t>population:</a:t>
                </a:r>
              </a:p>
              <a:p>
                <a:pPr lvl="3"/>
                <a:r>
                  <a:rPr lang="en-US" dirty="0" err="1"/>
                  <a:t>F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will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declare the variances to be </a:t>
                </a:r>
                <a:r>
                  <a:rPr lang="en-US" dirty="0">
                    <a:solidFill>
                      <a:srgbClr val="FF0000"/>
                    </a:solidFill>
                  </a:rPr>
                  <a:t>unequal</a:t>
                </a:r>
                <a:r>
                  <a:rPr lang="en-US" dirty="0"/>
                  <a:t>.</a:t>
                </a:r>
              </a:p>
              <a:p>
                <a:pPr lvl="3"/>
                <a:endParaRPr lang="en-US" dirty="0"/>
              </a:p>
              <a:p>
                <a:r>
                  <a:rPr lang="en-US" dirty="0"/>
                  <a:t>Brown-Forsythe-</a:t>
                </a:r>
                <a:r>
                  <a:rPr lang="en-US" dirty="0" err="1">
                    <a:solidFill>
                      <a:srgbClr val="C00000"/>
                    </a:solidFill>
                  </a:rPr>
                  <a:t>Levene</a:t>
                </a:r>
                <a:r>
                  <a:rPr lang="en-US" dirty="0"/>
                  <a:t> (BF</a:t>
                </a:r>
                <a:r>
                  <a:rPr lang="en-US" dirty="0">
                    <a:solidFill>
                      <a:srgbClr val="C00000"/>
                    </a:solidFill>
                  </a:rPr>
                  <a:t>L</a:t>
                </a:r>
                <a:r>
                  <a:rPr lang="en-US" dirty="0"/>
                  <a:t>) test:</a:t>
                </a:r>
              </a:p>
              <a:p>
                <a:pPr lvl="1"/>
                <a:r>
                  <a:rPr lang="en-US" dirty="0"/>
                  <a:t>BF</a:t>
                </a:r>
                <a:r>
                  <a:rPr lang="en-US" dirty="0">
                    <a:solidFill>
                      <a:srgbClr val="C00000"/>
                    </a:solidFill>
                  </a:rPr>
                  <a:t>L</a:t>
                </a:r>
                <a:r>
                  <a:rPr lang="en-US" dirty="0"/>
                  <a:t> replace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baseline="30000" dirty="0" err="1" smtClean="0"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observation from sample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US" dirty="0"/>
                  <a:t>, 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𝑖𝑗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 baseline="-25000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the sample median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baseline="30000" dirty="0" err="1" smtClean="0"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sample.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95400"/>
                <a:ext cx="7772400" cy="4495800"/>
              </a:xfrm>
              <a:blipFill rotWithShape="0">
                <a:blip r:embed="rId2"/>
                <a:stretch>
                  <a:fillRect l="-125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8032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/>
              <a:t>variances for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More than two </a:t>
            </a:r>
            <a:r>
              <a:rPr lang="en-US" dirty="0"/>
              <a:t>Populations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19200"/>
                <a:ext cx="7772400" cy="4495800"/>
              </a:xfrm>
            </p:spPr>
            <p:txBody>
              <a:bodyPr/>
              <a:lstStyle/>
              <a:p>
                <a:r>
                  <a:rPr lang="en-US" dirty="0"/>
                  <a:t>Brown-Forsyth-</a:t>
                </a:r>
                <a:r>
                  <a:rPr lang="en-US" dirty="0" err="1">
                    <a:solidFill>
                      <a:srgbClr val="C00000"/>
                    </a:solidFill>
                  </a:rPr>
                  <a:t>Levene</a:t>
                </a:r>
                <a:r>
                  <a:rPr lang="en-US" dirty="0"/>
                  <a:t> (BF</a:t>
                </a:r>
                <a:r>
                  <a:rPr lang="en-US" dirty="0">
                    <a:solidFill>
                      <a:srgbClr val="C00000"/>
                    </a:solidFill>
                  </a:rPr>
                  <a:t>L</a:t>
                </a:r>
                <a:r>
                  <a:rPr lang="en-US" dirty="0"/>
                  <a:t>) test:</a:t>
                </a:r>
              </a:p>
              <a:p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Population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variancies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are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not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equal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sz="1800" dirty="0"/>
              </a:p>
              <a:p>
                <a:r>
                  <a:rPr lang="en-US" dirty="0"/>
                  <a:t>T.S.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∙∙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endParaRPr lang="en-US" sz="1800" dirty="0"/>
              </a:p>
              <a:p>
                <a:r>
                  <a:rPr lang="en-US" dirty="0"/>
                  <a:t>Decision rule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df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df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sz="2600" dirty="0"/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/>
                  <a:t> if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  <m:t>df</m:t>
                            </m:r>
                          </m:e>
                          <m:sub>
                            <m:r>
                              <a:rPr lang="en-US" sz="260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b="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  <m:t>df</m:t>
                            </m:r>
                          </m:e>
                          <m:sub>
                            <m:r>
                              <a:rPr lang="en-US" sz="2600" b="0" i="0" smtClean="0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sz="2600" dirty="0"/>
              </a:p>
              <a:p>
                <a:endParaRPr lang="en-US" sz="1800" dirty="0"/>
              </a:p>
              <a:p>
                <a:pPr marL="514350" indent="-457200"/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19200"/>
                <a:ext cx="7772400" cy="4495800"/>
              </a:xfrm>
              <a:blipFill rotWithShape="0">
                <a:blip r:embed="rId2"/>
                <a:stretch>
                  <a:fillRect l="-1255" t="-1084" b="-18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4353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/>
              <a:t>Book </a:t>
            </a:r>
            <a:r>
              <a:rPr lang="en-US" dirty="0" err="1"/>
              <a:t>Exapmle</a:t>
            </a:r>
            <a:r>
              <a:rPr lang="en-US" dirty="0"/>
              <a:t> 7.9: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4495800"/>
          </a:xfrm>
        </p:spPr>
        <p:txBody>
          <a:bodyPr/>
          <a:lstStyle/>
          <a:p>
            <a:r>
              <a:rPr lang="en-US" dirty="0"/>
              <a:t>Three different additives that are marketed for increasing the miles per gallon (mpg) for automobiles</a:t>
            </a:r>
          </a:p>
          <a:p>
            <a:r>
              <a:rPr lang="en-US" dirty="0"/>
              <a:t>The percentage increase in mpg was recorded for a 250-mile test drive for each additive for 10 randomly assigned cars.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Is there a difference</a:t>
            </a:r>
            <a:br>
              <a:rPr lang="en-US" dirty="0"/>
            </a:br>
            <a:r>
              <a:rPr lang="en-US" dirty="0"/>
              <a:t>between the three</a:t>
            </a:r>
            <a:br>
              <a:rPr lang="en-US" dirty="0"/>
            </a:br>
            <a:r>
              <a:rPr lang="en-US" dirty="0"/>
              <a:t>additive with respect</a:t>
            </a:r>
            <a:br>
              <a:rPr lang="en-US" dirty="0"/>
            </a:br>
            <a:r>
              <a:rPr lang="en-US" dirty="0"/>
              <a:t>to their variability?</a:t>
            </a:r>
          </a:p>
          <a:p>
            <a:endParaRPr lang="en-US" dirty="0"/>
          </a:p>
          <a:p>
            <a:r>
              <a:rPr lang="en-US" dirty="0">
                <a:hlinkClick r:id="rId3" action="ppaction://hlinkfile"/>
              </a:rPr>
              <a:t>Minitab</a:t>
            </a:r>
            <a:br>
              <a:rPr lang="en-US" dirty="0"/>
            </a:br>
            <a:r>
              <a:rPr lang="en-US" dirty="0"/>
              <a:t>Stat → ANOVA → Test for Equal Variances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907601"/>
              </p:ext>
            </p:extLst>
          </p:nvPr>
        </p:nvGraphicFramePr>
        <p:xfrm>
          <a:off x="3810000" y="2549769"/>
          <a:ext cx="50292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Graph" r:id="rId4" imgW="5486400" imgH="3657600" progId="MtbGraph.Document.16">
                  <p:embed/>
                </p:oleObj>
              </mc:Choice>
              <mc:Fallback>
                <p:oleObj name="Graph" r:id="rId4" imgW="5486400" imgH="3657600" progId="MtbGraph.Document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00" y="2549769"/>
                        <a:ext cx="5029200" cy="335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9839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Normal Probability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57400"/>
            <a:ext cx="7772400" cy="4495800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Additive 1 and 2 do not </a:t>
            </a:r>
            <a:br>
              <a:rPr lang="en-US" sz="2400" dirty="0"/>
            </a:br>
            <a:r>
              <a:rPr lang="en-US" sz="2400" dirty="0"/>
              <a:t>appear to be normal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Avoid Hartley’s </a:t>
            </a:r>
            <a:r>
              <a:rPr lang="en-US" sz="2400" dirty="0" err="1"/>
              <a:t>F</a:t>
            </a:r>
            <a:r>
              <a:rPr lang="en-US" sz="2400" baseline="-25000" dirty="0" err="1"/>
              <a:t>max</a:t>
            </a:r>
            <a:r>
              <a:rPr lang="en-US" sz="2400" dirty="0"/>
              <a:t> test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Use Brown-Forsythe-</a:t>
            </a:r>
            <a:r>
              <a:rPr lang="en-US" sz="2400" dirty="0" err="1">
                <a:solidFill>
                  <a:srgbClr val="C00000"/>
                </a:solidFill>
              </a:rPr>
              <a:t>Levene</a:t>
            </a:r>
            <a:r>
              <a:rPr lang="en-US" sz="2400" dirty="0"/>
              <a:t> (BF</a:t>
            </a:r>
            <a:r>
              <a:rPr lang="en-US" sz="2400" dirty="0">
                <a:solidFill>
                  <a:srgbClr val="C00000"/>
                </a:solidFill>
              </a:rPr>
              <a:t>L</a:t>
            </a:r>
            <a:r>
              <a:rPr lang="en-US" sz="2400" dirty="0"/>
              <a:t>) </a:t>
            </a:r>
            <a:br>
              <a:rPr lang="en-US" sz="2400" dirty="0"/>
            </a:br>
            <a:r>
              <a:rPr lang="en-US" sz="2400" dirty="0"/>
              <a:t>test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915" y="1066800"/>
            <a:ext cx="406693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066800"/>
            <a:ext cx="4066935" cy="2743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4038600"/>
            <a:ext cx="4066935" cy="2743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9325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Book </a:t>
            </a:r>
            <a:r>
              <a:rPr lang="en-US" dirty="0" err="1"/>
              <a:t>Exapmle</a:t>
            </a:r>
            <a:r>
              <a:rPr lang="en-US" dirty="0"/>
              <a:t> 7.9 (</a:t>
            </a:r>
            <a:r>
              <a:rPr lang="en-US" dirty="0" err="1"/>
              <a:t>Cont’D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609600"/>
                <a:ext cx="7772400" cy="4495800"/>
              </a:xfrm>
            </p:spPr>
            <p:txBody>
              <a:bodyPr/>
              <a:lstStyle/>
              <a:p>
                <a:r>
                  <a:rPr lang="en-US" dirty="0"/>
                  <a:t>Brown-Forsyth-</a:t>
                </a:r>
                <a:r>
                  <a:rPr lang="en-US" dirty="0" err="1">
                    <a:solidFill>
                      <a:srgbClr val="C00000"/>
                    </a:solidFill>
                  </a:rPr>
                  <a:t>Levene</a:t>
                </a:r>
                <a:r>
                  <a:rPr lang="en-US" dirty="0"/>
                  <a:t> (BF</a:t>
                </a:r>
                <a:r>
                  <a:rPr lang="en-US" dirty="0">
                    <a:solidFill>
                      <a:srgbClr val="C00000"/>
                    </a:solidFill>
                  </a:rPr>
                  <a:t>L</a:t>
                </a:r>
                <a:r>
                  <a:rPr lang="en-US" dirty="0"/>
                  <a:t>) test:</a:t>
                </a:r>
              </a:p>
              <a:p>
                <a:endParaRPr lang="en-US" sz="5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Population </a:t>
                </a:r>
                <a:br>
                  <a:rPr lang="en-US" dirty="0">
                    <a:latin typeface="Cambria Math" panose="02040503050406030204" pitchFamily="18" charset="0"/>
                  </a:rPr>
                </a:br>
                <a:r>
                  <a:rPr lang="en-US" dirty="0" err="1">
                    <a:latin typeface="Cambria Math" panose="02040503050406030204" pitchFamily="18" charset="0"/>
                  </a:rPr>
                  <a:t>variancies</a:t>
                </a:r>
                <a:r>
                  <a:rPr lang="en-US" dirty="0">
                    <a:latin typeface="Cambria Math" panose="02040503050406030204" pitchFamily="18" charset="0"/>
                  </a:rPr>
                  <a:t> are </a:t>
                </a:r>
                <a:br>
                  <a:rPr lang="en-US" dirty="0">
                    <a:latin typeface="Cambria Math" panose="02040503050406030204" pitchFamily="18" charset="0"/>
                  </a:rPr>
                </a:br>
                <a:r>
                  <a:rPr lang="en-US" dirty="0">
                    <a:latin typeface="Cambria Math" panose="02040503050406030204" pitchFamily="18" charset="0"/>
                  </a:rPr>
                  <a:t>not all equal</a:t>
                </a:r>
              </a:p>
              <a:p>
                <a:endParaRPr lang="en-US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value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endParaRPr lang="en-US" sz="1800" dirty="0"/>
              </a:p>
              <a:p>
                <a:r>
                  <a:rPr lang="en-US" dirty="0"/>
                  <a:t>Fail to reject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sz="1800" dirty="0"/>
              </a:p>
              <a:p>
                <a:r>
                  <a:rPr lang="en-US" sz="2000" dirty="0">
                    <a:solidFill>
                      <a:srgbClr val="C00000"/>
                    </a:solidFill>
                  </a:rPr>
                  <a:t>insufficient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evidence</a:t>
                </a:r>
                <a:r>
                  <a:rPr lang="en-US" sz="2000" dirty="0"/>
                  <a:t> of </a:t>
                </a:r>
                <a:br>
                  <a:rPr lang="en-US" sz="2000" dirty="0"/>
                </a:br>
                <a:r>
                  <a:rPr lang="en-US" sz="2000" dirty="0"/>
                  <a:t>a </a:t>
                </a:r>
                <a:r>
                  <a:rPr lang="en-US" sz="2000" dirty="0">
                    <a:solidFill>
                      <a:srgbClr val="C00000"/>
                    </a:solidFill>
                  </a:rPr>
                  <a:t>difference</a:t>
                </a:r>
                <a:r>
                  <a:rPr lang="en-US" sz="2000" dirty="0"/>
                  <a:t> in the </a:t>
                </a:r>
                <a:br>
                  <a:rPr lang="en-US" sz="2000" dirty="0"/>
                </a:br>
                <a:r>
                  <a:rPr lang="en-US" sz="2000" dirty="0">
                    <a:solidFill>
                      <a:srgbClr val="C00000"/>
                    </a:solidFill>
                  </a:rPr>
                  <a:t>population variances </a:t>
                </a:r>
                <a:r>
                  <a:rPr lang="en-US" sz="2000" dirty="0"/>
                  <a:t>of the </a:t>
                </a:r>
                <a:br>
                  <a:rPr lang="en-US" sz="2000" dirty="0"/>
                </a:br>
                <a:r>
                  <a:rPr lang="en-US" sz="2000" dirty="0"/>
                  <a:t>percentage increase in mpg</a:t>
                </a:r>
                <a:br>
                  <a:rPr lang="en-US" sz="2000" dirty="0"/>
                </a:br>
                <a:r>
                  <a:rPr lang="en-US" sz="2000" dirty="0"/>
                  <a:t>for the three additives.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609600"/>
                <a:ext cx="7772400" cy="4495800"/>
              </a:xfrm>
              <a:blipFill rotWithShape="0">
                <a:blip r:embed="rId3"/>
                <a:stretch>
                  <a:fillRect l="-1255" t="-1084" b="-35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100" y="3048000"/>
            <a:ext cx="5219700" cy="3448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5784" y="1365199"/>
            <a:ext cx="5486400" cy="149230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7924800" y="1905000"/>
            <a:ext cx="914400" cy="213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217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85800" y="228600"/>
                <a:ext cx="7772400" cy="762000"/>
              </a:xfrm>
            </p:spPr>
            <p:txBody>
              <a:bodyPr/>
              <a:lstStyle/>
              <a:p>
                <a:r>
                  <a:rPr lang="en-US" dirty="0"/>
                  <a:t>Inference about </a:t>
                </a:r>
                <a:br>
                  <a:rPr lang="en-US" dirty="0"/>
                </a:br>
                <a:r>
                  <a:rPr lang="en-US" dirty="0"/>
                  <a:t>population standard deviation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228600"/>
                <a:ext cx="7772400" cy="762000"/>
              </a:xfrm>
              <a:blipFill rotWithShape="0">
                <a:blip r:embed="rId3"/>
                <a:stretch>
                  <a:fillRect l="-1333" t="-12800" b="-24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19200"/>
                <a:ext cx="77724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r>
                      <a:rPr lang="en-US" sz="2400" i="1">
                        <a:latin typeface="Cambria Math"/>
                      </a:rPr>
                      <m:t>𝜎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(pre-assigned value)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r>
                      <a:rPr lang="en-US" sz="2400" i="1">
                        <a:latin typeface="Cambria Math"/>
                      </a:rPr>
                      <m:t>𝜎</m:t>
                    </m:r>
                    <m:r>
                      <a:rPr lang="en-US" sz="24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or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𝜎</m:t>
                    </m:r>
                    <m:r>
                      <a:rPr lang="en-US" sz="2400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or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𝜎</m:t>
                    </m:r>
                    <m:r>
                      <a:rPr lang="en-US" sz="2400" i="1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1600" dirty="0"/>
              </a:p>
              <a:p>
                <a:r>
                  <a:rPr lang="en-US" sz="2400" dirty="0"/>
                  <a:t>Assumption: Data is drawn from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normal</a:t>
                </a:r>
                <a:r>
                  <a:rPr lang="en-US" sz="2400" dirty="0"/>
                  <a:t> population.</a:t>
                </a:r>
              </a:p>
              <a:p>
                <a:endParaRPr lang="en-US" sz="1600" dirty="0"/>
              </a:p>
              <a:p>
                <a:r>
                  <a:rPr lang="en-US" sz="2400" dirty="0"/>
                  <a:t>T.S.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endParaRPr lang="en-US" sz="1600" dirty="0"/>
              </a:p>
              <a:p>
                <a:r>
                  <a:rPr lang="en-US" sz="2400" dirty="0"/>
                  <a:t>Decision Rule: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df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:</m:t>
                    </m:r>
                    <m:r>
                      <a:rPr lang="en-US" sz="1800" i="1">
                        <a:latin typeface="Cambria Math"/>
                      </a:rPr>
                      <m:t>𝜎</m:t>
                    </m:r>
                    <m:r>
                      <a:rPr lang="en-US" sz="18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:</m:t>
                    </m:r>
                  </m:oMath>
                </a14:m>
                <a:r>
                  <a:rPr lang="en-US" sz="1800" dirty="0"/>
                  <a:t> 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/>
                      </a:rPr>
                      <m:t>&gt;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𝛼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:</m:t>
                    </m:r>
                    <m:r>
                      <a:rPr lang="en-US" sz="1800" i="1">
                        <a:latin typeface="Cambria Math"/>
                      </a:rPr>
                      <m:t>𝜎</m:t>
                    </m:r>
                    <m:r>
                      <a:rPr lang="en-US" sz="1800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:</m:t>
                    </m:r>
                  </m:oMath>
                </a14:m>
                <a:r>
                  <a:rPr lang="en-US" sz="1800" dirty="0"/>
                  <a:t> 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/>
                      </a:rPr>
                      <m:t>&lt;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1−</m:t>
                        </m:r>
                        <m:r>
                          <a:rPr lang="en-US" sz="1800" i="1">
                            <a:latin typeface="Cambria Math"/>
                          </a:rPr>
                          <m:t>𝛼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:</m:t>
                    </m:r>
                    <m:r>
                      <a:rPr lang="en-US" sz="1800" i="1">
                        <a:latin typeface="Cambria Math"/>
                      </a:rPr>
                      <m:t>𝜎</m:t>
                    </m:r>
                    <m:r>
                      <a:rPr lang="en-US" sz="1800" i="1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:</m:t>
                    </m:r>
                  </m:oMath>
                </a14:m>
                <a:r>
                  <a:rPr lang="en-US" sz="1800" dirty="0"/>
                  <a:t> 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/>
                      </a:rPr>
                      <m:t>&gt;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𝛼</m:t>
                        </m:r>
                        <m:r>
                          <a:rPr lang="en-US" sz="1800" i="1">
                            <a:latin typeface="Cambria Math"/>
                          </a:rPr>
                          <m:t>/2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/>
                      </a:rPr>
                      <m:t>&lt;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1−</m:t>
                        </m:r>
                        <m:r>
                          <a:rPr lang="en-US" sz="1800" i="1">
                            <a:latin typeface="Cambria Math"/>
                          </a:rPr>
                          <m:t>𝛼</m:t>
                        </m:r>
                        <m:r>
                          <a:rPr lang="en-US" sz="1800" i="1">
                            <a:latin typeface="Cambria Math"/>
                          </a:rPr>
                          <m:t>/2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19200"/>
                <a:ext cx="7772400" cy="4495800"/>
              </a:xfrm>
              <a:blipFill rotWithShape="0">
                <a:blip r:embed="rId4"/>
                <a:stretch>
                  <a:fillRect l="-1176" t="-949" b="-19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30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flatworldknowledge.lardbucket.org/books/introductory-statistics/section_15/34d06306c2e726f6d5cd7479d9736e5e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333500"/>
            <a:ext cx="4419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85800" y="228600"/>
                <a:ext cx="7772400" cy="762000"/>
              </a:xfrm>
            </p:spPr>
            <p:txBody>
              <a:bodyPr/>
              <a:lstStyle/>
              <a:p>
                <a:r>
                  <a:rPr lang="en-US" dirty="0"/>
                  <a:t>Chi-Squared 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/>
                  <a:t>) Distribution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228600"/>
                <a:ext cx="7772400" cy="762000"/>
              </a:xfrm>
              <a:blipFill rotWithShape="0">
                <a:blip r:embed="rId4"/>
                <a:stretch>
                  <a:fillRect l="-1333" b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4478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Right skewed distribution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Defined over positive numbers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Parameter: </a:t>
                </a:r>
                <a:r>
                  <a:rPr lang="en-US" sz="2400" dirty="0" err="1"/>
                  <a:t>df</a:t>
                </a:r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How to write: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endParaRPr lang="en-US" sz="2400" dirty="0"/>
              </a:p>
              <a:p>
                <a:r>
                  <a:rPr lang="en-US" sz="2400" dirty="0">
                    <a:hlinkClick r:id="rId5"/>
                  </a:rPr>
                  <a:t>Chi-Squared Calculator</a:t>
                </a:r>
                <a:endParaRPr lang="en-US" sz="2400" dirty="0"/>
              </a:p>
              <a:p>
                <a:pPr eaLnBrk="1" hangingPunct="1"/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sz="1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200" dirty="0"/>
                  <a:t>-table (</a:t>
                </a:r>
                <a:r>
                  <a:rPr lang="en-US" sz="1400" dirty="0"/>
                  <a:t>“D2L &gt; Useful Links &gt; Z, T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400" dirty="0"/>
                  <a:t> Tables”</a:t>
                </a:r>
                <a:r>
                  <a:rPr lang="en-US" sz="1200" dirty="0"/>
                  <a:t>)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sz="10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𝝌</m:t>
                            </m:r>
                          </m:e>
                          <m:sup>
                            <m:r>
                              <a:rPr lang="en-US" sz="1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000" i="1">
                                <a:latin typeface="Cambria Math"/>
                              </a:rPr>
                              <m:t>𝛼</m:t>
                            </m:r>
                          </m:sub>
                        </m:sSub>
                      </m:e>
                    </m:d>
                  </m:oMath>
                </a14:m>
                <a:endParaRPr lang="en-US" sz="3600" dirty="0"/>
              </a:p>
              <a:p>
                <a:pPr eaLnBrk="1" hangingPunct="1"/>
                <a:r>
                  <a:rPr lang="en-US" sz="2000" dirty="0"/>
                  <a:t>Ti-84: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 err="1"/>
                  <a:t>cdf</a:t>
                </a:r>
                <a:r>
                  <a:rPr lang="en-US" sz="2000" dirty="0"/>
                  <a:t>(lower, upper, </a:t>
                </a:r>
                <a:r>
                  <a:rPr lang="en-US" sz="2000" dirty="0" err="1"/>
                  <a:t>df</a:t>
                </a:r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47800"/>
                <a:ext cx="7772400" cy="4495800"/>
              </a:xfrm>
              <a:blipFill rotWithShape="0">
                <a:blip r:embed="rId6"/>
                <a:stretch>
                  <a:fillRect l="-1098" t="-950" b="-17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http://www.jrigol.com/images/ChiSquare.gif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733800"/>
            <a:ext cx="3810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53000" y="642466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Source:  www.jrigol.com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3416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Hypothesis test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𝜎</m:t>
                    </m:r>
                  </m:oMath>
                </a14:m>
                <a:r>
                  <a:rPr lang="en-US" sz="2400" dirty="0"/>
                  <a:t> is usually done for </a:t>
                </a:r>
                <a:r>
                  <a:rPr lang="en-US" sz="2400" dirty="0">
                    <a:solidFill>
                      <a:srgbClr val="FF0000"/>
                    </a:solidFill>
                  </a:rPr>
                  <a:t>quality control </a:t>
                </a:r>
                <a:r>
                  <a:rPr lang="en-US" sz="2400" dirty="0"/>
                  <a:t>purposes.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:r>
                  <a:rPr lang="en-US" sz="2400" b="1" dirty="0"/>
                  <a:t>Book Example 7.1 </a:t>
                </a:r>
                <a:endParaRPr lang="en-US" sz="2400" dirty="0"/>
              </a:p>
              <a:p>
                <a:r>
                  <a:rPr lang="en-US" sz="2400" dirty="0"/>
                  <a:t>A machine fills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500</m:t>
                    </m:r>
                  </m:oMath>
                </a14:m>
                <a:r>
                  <a:rPr lang="en-US" sz="2400" dirty="0"/>
                  <a:t>-gram coffee container. The machine was designed to fill the average weight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506.6 </m:t>
                    </m:r>
                  </m:oMath>
                </a14:m>
                <a:r>
                  <a:rPr lang="en-US" sz="2400" dirty="0"/>
                  <a:t>grams and standard deviation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4 </m:t>
                    </m:r>
                  </m:oMath>
                </a14:m>
                <a:r>
                  <a:rPr lang="en-US" sz="2400" dirty="0"/>
                  <a:t>grams.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>
                        <a:latin typeface="Cambria Math"/>
                      </a:rPr>
                      <m:t>weight</m:t>
                    </m:r>
                    <m:r>
                      <a:rPr lang="en-US" sz="2400" i="0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~ 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(506.6,  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4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  </a:t>
                </a:r>
              </a:p>
              <a:p>
                <a:endParaRPr lang="en-US" sz="1400" dirty="0"/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Why the mean is 506.6?  </a:t>
                </a:r>
              </a:p>
              <a:p>
                <a:pPr lvl="1"/>
                <a:r>
                  <a:rPr lang="en-US" sz="1800" dirty="0"/>
                  <a:t>Ans.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𝑌</m:t>
                        </m:r>
                        <m:r>
                          <a:rPr lang="en-US" sz="1800" i="1">
                            <a:latin typeface="Cambria Math"/>
                          </a:rPr>
                          <m:t>&lt;500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=0.05</m:t>
                    </m:r>
                  </m:oMath>
                </a14:m>
                <a:r>
                  <a:rPr lang="en-US" sz="1800" dirty="0"/>
                  <a:t>. Only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5%</m:t>
                    </m:r>
                  </m:oMath>
                </a14:m>
                <a:r>
                  <a:rPr lang="en-US" sz="1800" dirty="0"/>
                  <a:t> of the containers contain less than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500 </m:t>
                    </m:r>
                  </m:oMath>
                </a14:m>
                <a:r>
                  <a:rPr lang="en-US" sz="1800" dirty="0"/>
                  <a:t>grams of coffee.</a:t>
                </a:r>
              </a:p>
              <a:p>
                <a:endParaRPr lang="en-US" sz="1400" dirty="0"/>
              </a:p>
              <a:p>
                <a:r>
                  <a:rPr lang="en-US" sz="2400" dirty="0"/>
                  <a:t>To maintained the quality control, </a:t>
                </a: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Variance (equivalently 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st.</a:t>
                </a:r>
                <a:r>
                  <a:rPr lang="en-US" sz="2400" dirty="0">
                    <a:solidFill>
                      <a:srgbClr val="FF0000"/>
                    </a:solidFill>
                  </a:rPr>
                  <a:t> dev.) should not be very high.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  <a:blipFill rotWithShape="0">
                <a:blip r:embed="rId2"/>
                <a:stretch>
                  <a:fillRect l="-1255" t="-949" b="-32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4248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Sample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30 </m:t>
                    </m:r>
                  </m:oMath>
                </a14:m>
                <a:r>
                  <a:rPr lang="en-US" sz="2400" dirty="0"/>
                  <a:t>containers is taken, and the weights of the coffee are recorded.</a:t>
                </a: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sz="2400" i="1" dirty="0">
                        <a:latin typeface="Cambria Math"/>
                      </a:rPr>
                      <m:t>=500.453,   </m:t>
                    </m:r>
                    <m:r>
                      <a:rPr lang="en-US" sz="2400" i="1" dirty="0">
                        <a:latin typeface="Cambria Math"/>
                      </a:rPr>
                      <m:t>𝑠</m:t>
                    </m:r>
                    <m:r>
                      <a:rPr lang="en-US" sz="2400" i="1" dirty="0">
                        <a:latin typeface="Cambria Math"/>
                      </a:rPr>
                      <m:t>=4.433</m:t>
                    </m:r>
                  </m:oMath>
                </a14:m>
                <a:endParaRPr lang="en-US" sz="2400" dirty="0"/>
              </a:p>
              <a:p>
                <a:endParaRPr lang="en-US" sz="2000" dirty="0"/>
              </a:p>
              <a:p>
                <a:r>
                  <a:rPr lang="en-US" sz="2400" dirty="0"/>
                  <a:t>The process will be considered out of control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𝜎</m:t>
                    </m:r>
                    <m:r>
                      <a:rPr lang="en-US" sz="2400" i="1">
                        <a:latin typeface="Cambria Math"/>
                      </a:rPr>
                      <m:t>&gt;4.0.</m:t>
                    </m:r>
                  </m:oMath>
                </a14:m>
                <a:endParaRPr lang="en-US" sz="2400" dirty="0"/>
              </a:p>
              <a:p>
                <a:endParaRPr lang="en-US" sz="2000" dirty="0"/>
              </a:p>
              <a:p>
                <a:r>
                  <a:rPr lang="en-US" sz="2400" dirty="0"/>
                  <a:t>Is there a sufficient evidence to conclude that the filling process is out of control?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𝛼</m:t>
                    </m:r>
                    <m:r>
                      <a:rPr lang="en-US" sz="2400" i="1">
                        <a:latin typeface="Cambria Math"/>
                      </a:rPr>
                      <m:t>=0.05.</m:t>
                    </m:r>
                  </m:oMath>
                </a14:m>
                <a:endParaRPr lang="en-US" sz="2400" dirty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r>
                      <a:rPr lang="en-US" sz="2400" i="1">
                        <a:latin typeface="Cambria Math"/>
                      </a:rPr>
                      <m:t>𝜎</m:t>
                    </m:r>
                    <m:r>
                      <a:rPr lang="en-US" sz="2400" i="1">
                        <a:latin typeface="Cambria Math"/>
                      </a:rPr>
                      <m:t>=4.0   </m:t>
                    </m:r>
                    <m:r>
                      <a:rPr lang="en-US" sz="2400" i="1">
                        <a:latin typeface="Cambria Math"/>
                      </a:rPr>
                      <m:t>𝑣𝑠</m:t>
                    </m:r>
                    <m:r>
                      <a:rPr lang="en-US" sz="2400" i="1">
                        <a:latin typeface="Cambria Math"/>
                      </a:rPr>
                      <m:t>.  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r>
                      <a:rPr lang="en-US" sz="2400" i="1">
                        <a:latin typeface="Cambria Math"/>
                      </a:rPr>
                      <m:t>𝜎</m:t>
                    </m:r>
                    <m:r>
                      <a:rPr lang="en-US" sz="2400" i="1">
                        <a:latin typeface="Cambria Math"/>
                      </a:rPr>
                      <m:t>&gt;4.0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Assumption</a:t>
                </a:r>
                <a:r>
                  <a:rPr lang="en-US" sz="2400" dirty="0"/>
                  <a:t>: Check for normality?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  <a:blipFill rotWithShape="0">
                <a:blip r:embed="rId2"/>
                <a:stretch>
                  <a:fillRect l="-1176" t="-949" b="-19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7862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normality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Normal probability plot confirms that the data is normally distributed.</a:t>
            </a:r>
          </a:p>
          <a:p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009461"/>
              </p:ext>
            </p:extLst>
          </p:nvPr>
        </p:nvGraphicFramePr>
        <p:xfrm>
          <a:off x="1828800" y="1447800"/>
          <a:ext cx="54864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Graph" r:id="rId3" imgW="5486400" imgH="3657600" progId="MtbGraph.Document.16">
                  <p:embed/>
                </p:oleObj>
              </mc:Choice>
              <mc:Fallback>
                <p:oleObj name="Graph" r:id="rId3" imgW="5486400" imgH="3657600" progId="MtbGraph.Document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1447800"/>
                        <a:ext cx="5486400" cy="365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1540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𝑇</m:t>
                    </m:r>
                    <m:r>
                      <a:rPr lang="en-US" sz="2400" i="1">
                        <a:latin typeface="Cambria Math"/>
                      </a:rPr>
                      <m:t>.</m:t>
                    </m:r>
                    <m:r>
                      <a:rPr lang="en-US" sz="2400" i="1">
                        <a:latin typeface="Cambria Math"/>
                      </a:rPr>
                      <m:t>𝑆</m:t>
                    </m:r>
                    <m:r>
                      <a:rPr lang="en-US" sz="2400" i="1">
                        <a:latin typeface="Cambria Math"/>
                      </a:rPr>
                      <m:t>.     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30−1</m:t>
                            </m:r>
                          </m:e>
                        </m:d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.433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.0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/>
                      </a:rPr>
                      <m:t>=35.62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𝑑𝑓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−1=29,  </m:t>
                    </m:r>
                    <m:r>
                      <a:rPr lang="en-US" sz="2400" i="1">
                        <a:latin typeface="Cambria Math"/>
                      </a:rPr>
                      <m:t>𝛼</m:t>
                    </m:r>
                    <m:r>
                      <a:rPr lang="en-US" sz="2400" i="1">
                        <a:latin typeface="Cambria Math"/>
                      </a:rPr>
                      <m:t>=0.05,   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=42.56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000" dirty="0"/>
              </a:p>
              <a:p>
                <a:r>
                  <a:rPr lang="en-US" sz="2400" dirty="0"/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  if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&gt;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42.56</m:t>
                    </m:r>
                  </m:oMath>
                </a14:m>
                <a:endParaRPr lang="en-US" sz="2400" dirty="0"/>
              </a:p>
              <a:p>
                <a:endParaRPr lang="en-US" sz="2000" dirty="0"/>
              </a:p>
              <a:p>
                <a:r>
                  <a:rPr lang="en-US" sz="2400" dirty="0"/>
                  <a:t>Conclusion: 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&gt;42.56?</m:t>
                    </m:r>
                  </m:oMath>
                </a14:m>
                <a:r>
                  <a:rPr lang="en-US" sz="2400" dirty="0"/>
                  <a:t>  </a:t>
                </a:r>
                <a:r>
                  <a:rPr lang="en-US" sz="2400" dirty="0">
                    <a:solidFill>
                      <a:srgbClr val="FF0000"/>
                    </a:solidFill>
                  </a:rPr>
                  <a:t>No</a:t>
                </a:r>
                <a:r>
                  <a:rPr lang="en-US" sz="2400" dirty="0"/>
                  <a:t>. </a:t>
                </a:r>
              </a:p>
              <a:p>
                <a:endParaRPr lang="en-US" sz="2000" dirty="0"/>
              </a:p>
              <a:p>
                <a:r>
                  <a:rPr lang="en-US" sz="2400" dirty="0"/>
                  <a:t>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. We do not have sufficient evidence to conclude that the process is out of control.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hlinkClick r:id="rId2" action="ppaction://hlinkfile"/>
                  </a:rPr>
                  <a:t>Minitab</a:t>
                </a:r>
                <a:br>
                  <a:rPr lang="en-US" sz="2400" dirty="0"/>
                </a:br>
                <a:r>
                  <a:rPr lang="en-US" sz="2400" dirty="0"/>
                  <a:t>Stat → Basic Statistics → 1 Variance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  <a:blipFill rotWithShape="0">
                <a:blip r:embed="rId3"/>
                <a:stretch>
                  <a:fillRect l="-1176" b="-28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0236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100(1−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)%</m:t>
                    </m:r>
                  </m:oMath>
                </a14:m>
                <a:r>
                  <a:rPr lang="en-US" sz="2400" dirty="0"/>
                  <a:t> confidence interval of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/>
                      </a:rPr>
                      <m:t>𝜎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Formula: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For Variance: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𝜒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𝛼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/2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2000" i="1">
                        <a:latin typeface="Cambria Math"/>
                      </a:rPr>
                      <m:t>&lt;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𝜒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1−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𝛼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/2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   For St. Dev.: 	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𝜒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/2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rad>
                    <m:r>
                      <a:rPr lang="en-US" sz="2000" i="1">
                        <a:latin typeface="Cambria Math"/>
                      </a:rPr>
                      <m:t>&lt;</m:t>
                    </m:r>
                    <m:r>
                      <a:rPr lang="en-US" sz="2000" i="1">
                        <a:latin typeface="Cambria Math"/>
                      </a:rPr>
                      <m:t>𝜎</m:t>
                    </m:r>
                    <m:r>
                      <a:rPr lang="en-US" sz="2000" i="1">
                        <a:latin typeface="Cambria Math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𝜒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𝛼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/2</m:t>
                                </m:r>
                              </m:sub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rad>
                  </m:oMath>
                </a14:m>
                <a:endParaRPr lang="en-US" sz="2400" dirty="0"/>
              </a:p>
              <a:p>
                <a:endParaRPr lang="en-US" sz="1200" b="1" dirty="0"/>
              </a:p>
              <a:p>
                <a:r>
                  <a:rPr lang="en-US" sz="2400" b="1" dirty="0"/>
                  <a:t>Back to Example 7.1</a:t>
                </a:r>
                <a:r>
                  <a:rPr lang="en-US" sz="2400" dirty="0"/>
                  <a:t>: Estimate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𝜎</m:t>
                    </m:r>
                  </m:oMath>
                </a14:m>
                <a:r>
                  <a:rPr lang="en-US" sz="2400" dirty="0"/>
                  <a:t> using 95% confidence interval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𝛼</m:t>
                    </m:r>
                    <m:r>
                      <a:rPr lang="en-US" sz="2000" i="1">
                        <a:latin typeface="Cambria Math"/>
                      </a:rPr>
                      <m:t>=0.05,   </m:t>
                    </m:r>
                    <m:r>
                      <a:rPr lang="en-US" sz="2000" i="1">
                        <a:latin typeface="Cambria Math"/>
                      </a:rPr>
                      <m:t>𝑑𝑓</m:t>
                    </m:r>
                    <m:r>
                      <a:rPr lang="en-US" sz="2000" i="1">
                        <a:latin typeface="Cambria Math"/>
                      </a:rPr>
                      <m:t>=29,  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𝛼</m:t>
                        </m:r>
                        <m:r>
                          <a:rPr lang="en-US" sz="2000" i="1">
                            <a:latin typeface="Cambria Math"/>
                          </a:rPr>
                          <m:t>/2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=45.72,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/>
                          </a:rPr>
                          <m:t>   </m:t>
                        </m:r>
                        <m:r>
                          <a:rPr lang="en-US" sz="2000" i="1"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1−</m:t>
                        </m:r>
                        <m:r>
                          <a:rPr lang="en-US" sz="2000" i="1">
                            <a:latin typeface="Cambria Math"/>
                          </a:rPr>
                          <m:t>𝛼</m:t>
                        </m:r>
                        <m:r>
                          <a:rPr lang="en-US" sz="2000" i="1">
                            <a:latin typeface="Cambria Math"/>
                          </a:rPr>
                          <m:t>/2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000" i="1">
                        <a:latin typeface="Cambria Math"/>
                      </a:rPr>
                      <m:t>=16.05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endParaRPr lang="en-US" sz="1000" dirty="0"/>
              </a:p>
              <a:p>
                <a:r>
                  <a:rPr lang="en-US" sz="2400" dirty="0"/>
                  <a:t>95% C.I.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𝜎</m:t>
                    </m:r>
                    <m:r>
                      <a:rPr lang="en-US" sz="2400" i="1">
                        <a:latin typeface="Cambria Math"/>
                      </a:rPr>
                      <m:t>:   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29∗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4.433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45.72</m:t>
                            </m:r>
                          </m:den>
                        </m:f>
                      </m:e>
                    </m:rad>
                    <m:r>
                      <a:rPr lang="en-US" sz="2400" i="1">
                        <a:latin typeface="Cambria Math"/>
                      </a:rPr>
                      <m:t>&lt;</m:t>
                    </m:r>
                    <m:r>
                      <a:rPr lang="en-US" sz="2400" i="1">
                        <a:latin typeface="Cambria Math"/>
                      </a:rPr>
                      <m:t>𝜎</m:t>
                    </m:r>
                    <m:r>
                      <a:rPr lang="en-US" sz="2400" i="1">
                        <a:latin typeface="Cambria Math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29∗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4.433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16.05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400" dirty="0"/>
                  <a:t>	</a:t>
                </a:r>
              </a:p>
              <a:p>
                <a:pPr marL="0" indent="0">
                  <a:buNone/>
                </a:pPr>
                <a:br>
                  <a:rPr lang="en-US" sz="1200" i="1" dirty="0">
                    <a:solidFill>
                      <a:srgbClr val="FF0000"/>
                    </a:solidFill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3.53&lt;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𝜎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&lt;5.96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>
                    <a:hlinkClick r:id="rId2"/>
                  </a:rPr>
                  <a:t>Chi-Squared Calculator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  <a:blipFill rotWithShape="0">
                <a:blip r:embed="rId3"/>
                <a:stretch>
                  <a:fillRect l="-1176" t="-949" b="-33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7477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BACK to Pool T-Test Assumptions: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848600" cy="4953000"/>
              </a:xfrm>
            </p:spPr>
            <p:txBody>
              <a:bodyPr/>
              <a:lstStyle/>
              <a:p>
                <a:r>
                  <a:rPr lang="en-US" sz="2800" dirty="0"/>
                  <a:t>Note that, whenever we use t-statistics, there are assumptions. Also note that two samples are drawn from two populations.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is the mean of population 1,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is its standard deviation.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is the mean of population 2,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its standard deviation</a:t>
                </a:r>
              </a:p>
              <a:p>
                <a:endParaRPr lang="en-US" sz="2800" dirty="0"/>
              </a:p>
              <a:p>
                <a:r>
                  <a:rPr lang="en-US" sz="2800" dirty="0">
                    <a:solidFill>
                      <a:srgbClr val="C00000"/>
                    </a:solidFill>
                  </a:rPr>
                  <a:t>Assumption 1: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Assumption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≥30,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≥30.</m:t>
                    </m:r>
                  </m:oMath>
                </a14:m>
                <a:r>
                  <a:rPr lang="en-US" sz="2800" dirty="0"/>
                  <a:t> If not, we assume 	              that both samples are drawn from normal 	              populations.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848600" cy="4953000"/>
              </a:xfrm>
              <a:blipFill rotWithShape="0">
                <a:blip r:embed="rId2"/>
                <a:stretch>
                  <a:fillRect l="-1476" t="-1232" r="-389" b="-7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8560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SC_Overview">
  <a:themeElements>
    <a:clrScheme name="CLSC_Overview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3333FF"/>
      </a:folHlink>
    </a:clrScheme>
    <a:fontScheme name="MU">
      <a:majorFont>
        <a:latin typeface="Baskerville Old Face"/>
        <a:ea typeface=""/>
        <a:cs typeface=""/>
      </a:majorFont>
      <a:minorFont>
        <a:latin typeface="Franklin Gothic Demi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LSC_Overview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SC_Overview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9617</TotalTime>
  <Words>813</Words>
  <Application>Microsoft Macintosh PowerPoint</Application>
  <PresentationFormat>On-screen Show (4:3)</PresentationFormat>
  <Paragraphs>219</Paragraphs>
  <Slides>18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ＭＳ Ｐゴシック</vt:lpstr>
      <vt:lpstr>Arial</vt:lpstr>
      <vt:lpstr>Baskerville Old Face</vt:lpstr>
      <vt:lpstr>Book Antiqua</vt:lpstr>
      <vt:lpstr>Cambria Math</vt:lpstr>
      <vt:lpstr>Franklin Gothic Demi Cond</vt:lpstr>
      <vt:lpstr>Times New Roman</vt:lpstr>
      <vt:lpstr>CLSC_Overview</vt:lpstr>
      <vt:lpstr>Graph</vt:lpstr>
      <vt:lpstr>PowerPoint Presentation</vt:lpstr>
      <vt:lpstr>Inference about  population standard deviation (σ)</vt:lpstr>
      <vt:lpstr>Chi-Squared ( χ^(2 )) Distribution</vt:lpstr>
      <vt:lpstr>Example</vt:lpstr>
      <vt:lpstr>Example Cont’D</vt:lpstr>
      <vt:lpstr>Check for normality</vt:lpstr>
      <vt:lpstr>Example Cont’D</vt:lpstr>
      <vt:lpstr>Confidence Interval</vt:lpstr>
      <vt:lpstr>BACK to Pool T-Test Assumptions:</vt:lpstr>
      <vt:lpstr>Inference about  population standard deviation (σ)</vt:lpstr>
      <vt:lpstr>F Distribution</vt:lpstr>
      <vt:lpstr>Back to the weight loss Example</vt:lpstr>
      <vt:lpstr>Back to the weight loss Example</vt:lpstr>
      <vt:lpstr>Test for Comparing variances for More than two Populations</vt:lpstr>
      <vt:lpstr>variances for More than two Populations (Cont’d)</vt:lpstr>
      <vt:lpstr>Book Exapmle 7.9: </vt:lpstr>
      <vt:lpstr>Normal Probability plots</vt:lpstr>
      <vt:lpstr>Book Exapmle 7.9 (Cont’D) </vt:lpstr>
    </vt:vector>
  </TitlesOfParts>
  <Company>Texas A&amp;M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Department of Statistics</dc:creator>
  <cp:lastModifiedBy>Microsoft Office User</cp:lastModifiedBy>
  <cp:revision>330</cp:revision>
  <dcterms:created xsi:type="dcterms:W3CDTF">2006-07-17T20:20:48Z</dcterms:created>
  <dcterms:modified xsi:type="dcterms:W3CDTF">2018-10-15T21:46:52Z</dcterms:modified>
</cp:coreProperties>
</file>