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314" r:id="rId2"/>
    <p:sldId id="369" r:id="rId3"/>
    <p:sldId id="370" r:id="rId4"/>
    <p:sldId id="372" r:id="rId5"/>
    <p:sldId id="373" r:id="rId6"/>
    <p:sldId id="381" r:id="rId7"/>
    <p:sldId id="374" r:id="rId8"/>
    <p:sldId id="375" r:id="rId9"/>
    <p:sldId id="358" r:id="rId10"/>
    <p:sldId id="376" r:id="rId11"/>
    <p:sldId id="371" r:id="rId12"/>
    <p:sldId id="363" r:id="rId13"/>
    <p:sldId id="382" r:id="rId14"/>
    <p:sldId id="377" r:id="rId15"/>
    <p:sldId id="383" r:id="rId16"/>
    <p:sldId id="384" r:id="rId17"/>
    <p:sldId id="378" r:id="rId18"/>
    <p:sldId id="385" r:id="rId19"/>
    <p:sldId id="386" r:id="rId20"/>
    <p:sldId id="387" r:id="rId21"/>
    <p:sldId id="388" r:id="rId22"/>
    <p:sldId id="389" r:id="rId23"/>
    <p:sldId id="390" r:id="rId24"/>
    <p:sldId id="379" r:id="rId25"/>
    <p:sldId id="39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  <a:endParaRPr lang="en-US" sz="3600" b="1" dirty="0">
              <a:solidFill>
                <a:srgbClr val="00336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  <a:endParaRPr lang="en-US" b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3" Type="http://schemas.openxmlformats.org/officeDocument/2006/relationships/image" Target="../media/image22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ile:///C:\Program%20Files%20(x86)\Minitab\Minitab%2016\Mtb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5" Type="http://schemas.openxmlformats.org/officeDocument/2006/relationships/image" Target="../media/image24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C:\Program%20Files%20(x86)\Minitab\Minitab%2016\Mtb.ex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Program%20Files%20(x86)\Minitab\Minitab%2016\Mtb.ex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9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8 (Part </a:t>
            </a:r>
            <a:r>
              <a:rPr lang="en-US" sz="2800" dirty="0" smtClean="0">
                <a:latin typeface="+mn-lt"/>
              </a:rPr>
              <a:t>A)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Back to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i="1">
                                                            <a:latin typeface="Cambria Math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.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At least one of the treatment is different from the rest</a:t>
                </a:r>
                <a:endParaRPr lang="en-US" sz="2400" dirty="0"/>
              </a:p>
              <a:p>
                <a:endParaRPr lang="en-US" sz="1100" dirty="0" smtClean="0"/>
              </a:p>
              <a:p>
                <a:r>
                  <a:rPr lang="en-US" sz="2400" dirty="0" smtClean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The </a:t>
                </a:r>
                <a:r>
                  <a:rPr lang="en-US" sz="2200" dirty="0"/>
                  <a:t>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endParaRPr lang="en-US" sz="1100" dirty="0" smtClean="0">
                  <a:hlinkClick r:id="rId2"/>
                </a:endParaRPr>
              </a:p>
              <a:p>
                <a:r>
                  <a:rPr lang="en-US" sz="2400" dirty="0" smtClean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 rotWithShape="0"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Formulation in terms of </a:t>
            </a:r>
            <a:br>
              <a:rPr lang="en-US" dirty="0" smtClean="0"/>
            </a:br>
            <a:r>
              <a:rPr lang="en-US" dirty="0" smtClean="0"/>
              <a:t>Hypothesis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One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Factor ANOVA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endParaRPr lang="en-US" sz="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:r>
                  <a:rPr lang="en-US" sz="2400" dirty="0" smtClean="0"/>
                  <a:t>   </a:t>
                </a:r>
                <a:r>
                  <a:rPr lang="en-US" sz="2400" dirty="0"/>
                  <a:t>	 </a:t>
                </a:r>
                <a:r>
                  <a:rPr lang="en-US" sz="2400" dirty="0" smtClean="0"/>
                  <a:t>      </a:t>
                </a:r>
                <a:r>
                  <a:rPr lang="en-US" sz="2800" dirty="0" smtClean="0"/>
                  <a:t>Treatment </a:t>
                </a:r>
                <a:r>
                  <a:rPr lang="en-US" sz="2800" dirty="0"/>
                  <a:t>Levels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1	</a:t>
                </a:r>
                <a:r>
                  <a:rPr lang="en-US" sz="2400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2	</a:t>
                </a:r>
                <a:r>
                  <a:rPr lang="en-US" sz="2400" dirty="0">
                    <a:solidFill>
                      <a:srgbClr val="FF0000"/>
                    </a:solidFill>
                  </a:rPr>
                  <a:t>	3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	    .      .   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.	t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	</a:t>
                </a: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</a:t>
                </a:r>
                <a:r>
                  <a:rPr lang="en-US" sz="2400" dirty="0" smtClean="0"/>
                  <a:t>.	</a:t>
                </a:r>
                <a:r>
                  <a:rPr lang="en-US" sz="2400" dirty="0"/>
                  <a:t>	  .	</a:t>
                </a:r>
                <a:r>
                  <a:rPr lang="en-US" sz="2400" dirty="0" smtClean="0"/>
                  <a:t>	  </a:t>
                </a:r>
                <a:r>
                  <a:rPr lang="en-US" sz="2400" dirty="0"/>
                  <a:t>.		</a:t>
                </a:r>
                <a:r>
                  <a:rPr lang="en-US" sz="2400" dirty="0" smtClean="0"/>
                  <a:t>	  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	  .	</a:t>
                </a:r>
                <a:r>
                  <a:rPr lang="en-US" sz="2400" dirty="0" smtClean="0"/>
                  <a:t>	  </a:t>
                </a:r>
                <a:r>
                  <a:rPr lang="en-US" sz="2400" dirty="0"/>
                  <a:t>.	</a:t>
                </a:r>
                <a:r>
                  <a:rPr lang="en-US" sz="2400" dirty="0" smtClean="0"/>
                  <a:t>	  </a:t>
                </a:r>
                <a:r>
                  <a:rPr lang="en-US" sz="2400" dirty="0"/>
                  <a:t>.	   	  </a:t>
                </a:r>
                <a:r>
                  <a:rPr lang="en-US" sz="2400" dirty="0" smtClean="0"/>
                  <a:t>	  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≡≡≡≡≡≡≡≡≡≡≡≡≡≡≡≡≡≡≡≡≡≡≡≡≡≡≡≡≡≡≡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 smtClean="0"/>
                  <a:t>    .   .   .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9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  <a:blipFill rotWithShape="0">
                <a:blip r:embed="rId2"/>
                <a:stretch>
                  <a:fillRect l="-1034" t="-950" b="-3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</a:t>
            </a:r>
            <a:r>
              <a:rPr lang="en-US" dirty="0" smtClean="0"/>
              <a:t>Problem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Assumptions</a:t>
                </a:r>
                <a:r>
                  <a:rPr lang="en-US" sz="2400" dirty="0">
                    <a:solidFill>
                      <a:srgbClr val="C00000"/>
                    </a:solidFill>
                  </a:rPr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Data is generated from normal distribution for each treatment.</a:t>
                </a:r>
              </a:p>
              <a:p>
                <a:endParaRPr lang="en-US" sz="1050" dirty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 smtClean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1400" dirty="0" smtClean="0">
                  <a:hlinkClick r:id="rId2"/>
                </a:endParaRPr>
              </a:p>
              <a:p>
                <a:r>
                  <a:rPr lang="en-US" sz="2400" dirty="0" smtClean="0">
                    <a:hlinkClick r:id="rId2"/>
                  </a:rPr>
                  <a:t>Applet</a:t>
                </a:r>
                <a:endParaRPr lang="en-US" sz="30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3"/>
                <a:stretch>
                  <a:fillRect l="-1176" t="-949" b="-3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 smtClean="0"/>
              <a:t>Anova</a:t>
            </a:r>
            <a:r>
              <a:rPr lang="en-US" dirty="0" smtClean="0"/>
              <a:t> Table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sz="1200" dirty="0" smtClean="0"/>
              </a:p>
              <a:p>
                <a:r>
                  <a:rPr lang="en-US" dirty="0" smtClean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/>
                  <a:t> is the pooled sample variance, an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estimate</a:t>
                </a:r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is the proportion of the total variation explained by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groups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 rotWithShape="0">
                <a:blip r:embed="rId3"/>
                <a:stretch>
                  <a:fillRect l="-1121" b="-16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1237860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/>
                      </a:r>
                      <a:b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794916"/>
              </p:ext>
            </p:extLst>
          </p:nvPr>
        </p:nvGraphicFramePr>
        <p:xfrm>
          <a:off x="2286000" y="2133600"/>
          <a:ext cx="21002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4" imgW="1396800" imgH="253800" progId="Equation.3">
                  <p:embed/>
                </p:oleObj>
              </mc:Choice>
              <mc:Fallback>
                <p:oleObj name="Equation" r:id="rId4" imgW="1396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33600"/>
                        <a:ext cx="21002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914156"/>
              </p:ext>
            </p:extLst>
          </p:nvPr>
        </p:nvGraphicFramePr>
        <p:xfrm>
          <a:off x="2479675" y="2784475"/>
          <a:ext cx="1863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6" imgW="1193760" imgH="266400" progId="Equation.3">
                  <p:embed/>
                </p:oleObj>
              </mc:Choice>
              <mc:Fallback>
                <p:oleObj name="Equation" r:id="rId6" imgW="1193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784475"/>
                        <a:ext cx="18637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37632"/>
              </p:ext>
            </p:extLst>
          </p:nvPr>
        </p:nvGraphicFramePr>
        <p:xfrm>
          <a:off x="2378075" y="3489325"/>
          <a:ext cx="1965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8" imgW="1257120" imgH="253800" progId="Equation.3">
                  <p:embed/>
                </p:oleObj>
              </mc:Choice>
              <mc:Fallback>
                <p:oleObj name="Equation" r:id="rId8" imgW="125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489325"/>
                        <a:ext cx="1965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69657"/>
              </p:ext>
            </p:extLst>
          </p:nvPr>
        </p:nvGraphicFramePr>
        <p:xfrm>
          <a:off x="4584700" y="1933575"/>
          <a:ext cx="125412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10" imgW="736560" imgH="431640" progId="Equation.3">
                  <p:embed/>
                </p:oleObj>
              </mc:Choice>
              <mc:Fallback>
                <p:oleObj name="Equation" r:id="rId10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933575"/>
                        <a:ext cx="125412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94532"/>
              </p:ext>
            </p:extLst>
          </p:nvPr>
        </p:nvGraphicFramePr>
        <p:xfrm>
          <a:off x="6265863" y="1905000"/>
          <a:ext cx="12763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Equation" r:id="rId12" imgW="749160" imgH="431640" progId="Equation.3">
                  <p:embed/>
                </p:oleObj>
              </mc:Choice>
              <mc:Fallback>
                <p:oleObj name="Equation" r:id="rId12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5863" y="1905000"/>
                        <a:ext cx="12763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17989"/>
              </p:ext>
            </p:extLst>
          </p:nvPr>
        </p:nvGraphicFramePr>
        <p:xfrm>
          <a:off x="7550150" y="2070100"/>
          <a:ext cx="12874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14" imgW="799920" imgH="228600" progId="Equation.3">
                  <p:embed/>
                </p:oleObj>
              </mc:Choice>
              <mc:Fallback>
                <p:oleObj name="Equation" r:id="rId14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070100"/>
                        <a:ext cx="12874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747463"/>
              </p:ext>
            </p:extLst>
          </p:nvPr>
        </p:nvGraphicFramePr>
        <p:xfrm>
          <a:off x="4575175" y="2619375"/>
          <a:ext cx="12747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16" imgW="749160" imgH="431640" progId="Equation.3">
                  <p:embed/>
                </p:oleObj>
              </mc:Choice>
              <mc:Fallback>
                <p:oleObj name="Equation" r:id="rId16" imgW="749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2619375"/>
                        <a:ext cx="12747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Book Example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495800"/>
          </a:xfrm>
        </p:spPr>
        <p:txBody>
          <a:bodyPr/>
          <a:lstStyle/>
          <a:p>
            <a:r>
              <a:rPr lang="en-US" sz="2400" dirty="0"/>
              <a:t>A hypothesis is that a nutrient “</a:t>
            </a:r>
            <a:r>
              <a:rPr lang="en-US" sz="2400" dirty="0" err="1"/>
              <a:t>Isoflavones</a:t>
            </a:r>
            <a:r>
              <a:rPr lang="en-US" sz="2400" dirty="0"/>
              <a:t>” varies among three types of food items: (1) Cereals and snacks, (2) energy bars, and (3) veggie burgers. </a:t>
            </a:r>
            <a:r>
              <a:rPr lang="en-US" sz="2400" dirty="0" smtClean="0"/>
              <a:t> A </a:t>
            </a:r>
            <a:r>
              <a:rPr lang="en-US" sz="2400" dirty="0"/>
              <a:t>sample of five each is taken and the amount of </a:t>
            </a:r>
            <a:r>
              <a:rPr lang="en-US" sz="2400" dirty="0" err="1"/>
              <a:t>isoflavones</a:t>
            </a:r>
            <a:r>
              <a:rPr lang="en-US" sz="2400" dirty="0"/>
              <a:t> is measured.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baseline="30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648202"/>
              </p:ext>
            </p:extLst>
          </p:nvPr>
        </p:nvGraphicFramePr>
        <p:xfrm>
          <a:off x="1828800" y="266700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667000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Example 8.1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Cereal and snacks: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=9.20,  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=33.7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Energy bars: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=10.00,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=29.0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Veggie burger: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=13.80,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=46.7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there a sufficient evidence to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varies among these food items?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/>
                  <a:t>Assumptions</a:t>
                </a:r>
                <a:r>
                  <a:rPr lang="en-US" sz="2400" dirty="0" smtClean="0"/>
                  <a:t>:</a:t>
                </a:r>
              </a:p>
              <a:p>
                <a:pPr lvl="1"/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Data </a:t>
                </a:r>
                <a:r>
                  <a:rPr lang="en-US" sz="2400" dirty="0"/>
                  <a:t>is generated from normal distribution for </a:t>
                </a:r>
                <a:r>
                  <a:rPr lang="en-US" sz="2400" dirty="0" smtClean="0"/>
                  <a:t>each type </a:t>
                </a:r>
                <a:r>
                  <a:rPr lang="en-US" sz="2400" dirty="0"/>
                  <a:t>of food.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176" t="-950" r="-706" b="-38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smtClean="0"/>
              <a:t>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182" y="1216152"/>
                <a:ext cx="3839718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Levene’s</a:t>
                </a:r>
                <a:r>
                  <a:rPr lang="en-US" dirty="0" smtClean="0"/>
                  <a:t> 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0.89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 smtClean="0"/>
                  <a:t>. Fail to reject equality of the variances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2" y="1216152"/>
                <a:ext cx="3839718" cy="4495800"/>
              </a:xfrm>
              <a:blipFill rotWithShape="0">
                <a:blip r:embed="rId3"/>
                <a:stretch>
                  <a:fillRect l="-2540" t="-950" b="-1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" y="2286000"/>
            <a:ext cx="3639312" cy="2197320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91610"/>
              </p:ext>
            </p:extLst>
          </p:nvPr>
        </p:nvGraphicFramePr>
        <p:xfrm>
          <a:off x="4724400" y="22860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Graph" r:id="rId5" imgW="5486400" imgH="3657600" progId="MtbGraph.Document.16">
                  <p:embed/>
                </p:oleObj>
              </mc:Choice>
              <mc:Fallback>
                <p:oleObj name="Graph" r:id="rId5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2286000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4495800" y="1216152"/>
                <a:ext cx="4572000" cy="449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Data is generated from normal distribution for each type of food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/>
                  <a:t>Large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sz="2400" dirty="0" smtClean="0"/>
                  <a:t>s. Fail to reject Normality assumption.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1216152"/>
                <a:ext cx="4572000" cy="4495800"/>
              </a:xfrm>
              <a:prstGeom prst="rect">
                <a:avLst/>
              </a:prstGeom>
              <a:blipFill rotWithShape="0">
                <a:blip r:embed="rId7"/>
                <a:stretch>
                  <a:fillRect l="-2000" t="-950" r="-2533" b="-175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3182" y="4038600"/>
            <a:ext cx="2811018" cy="4447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5"/>
          </p:cNvCxnSpPr>
          <p:nvPr/>
        </p:nvCxnSpPr>
        <p:spPr>
          <a:xfrm flipH="1" flipV="1">
            <a:off x="2712536" y="4418192"/>
            <a:ext cx="492055" cy="61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58200" y="3124200"/>
            <a:ext cx="381000" cy="60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705600" y="3657600"/>
            <a:ext cx="1828800" cy="197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3451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5∗9.2+5∗10.0+5∗13.8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=11.0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−3=12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176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𝑆𝑆</m:t>
                    </m:r>
                    <m:r>
                      <a:rPr lang="en-US" sz="2400" i="1" baseline="-25000" smtClean="0">
                        <a:latin typeface="Cambria Math"/>
                      </a:rPr>
                      <m:t>𝐵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50" b="0" dirty="0" smtClean="0"/>
                  <a:t>	 </a:t>
                </a:r>
                <a14:m>
                  <m:oMath xmlns:m="http://schemas.openxmlformats.org/officeDocument/2006/math">
                    <m:r>
                      <a:rPr lang="en-US" sz="1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50">
                        <a:latin typeface="Cambria Math"/>
                      </a:rPr>
                      <m:t>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9.2−11.0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10.0−11.0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13.8−11.0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950" dirty="0"/>
                      <m:t> </m:t>
                    </m:r>
                  </m:oMath>
                </a14:m>
                <a:endParaRPr lang="en-US" sz="1950" dirty="0"/>
              </a:p>
              <a:p>
                <a:pPr marL="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60.40</m:t>
                    </m:r>
                  </m:oMath>
                </a14:m>
                <a:endParaRPr lang="en-US" sz="2400" dirty="0" smtClean="0"/>
              </a:p>
              <a:p>
                <a:pPr marL="0" indent="-400050"/>
                <a:endParaRPr lang="en-US" sz="1200" i="1" dirty="0" smtClean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∗33.0+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∗29.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∗46.7</m:t>
                    </m:r>
                  </m:oMath>
                </a14:m>
                <a:endParaRPr lang="en-US" sz="2400" dirty="0" smtClean="0"/>
              </a:p>
              <a:p>
                <a:pPr marL="400050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=437.60</m:t>
                    </m:r>
                  </m:oMath>
                </a14:m>
                <a:endParaRPr lang="en-US" sz="2400" dirty="0" smtClean="0"/>
              </a:p>
              <a:p>
                <a:endParaRPr lang="en-US" sz="1200" dirty="0" smtClean="0"/>
              </a:p>
              <a:p>
                <a:r>
                  <a:rPr lang="en-US" sz="2400" dirty="0" smtClean="0"/>
                  <a:t>TS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60.40/2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437.60/12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=0.83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=2, 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=12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=3.89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&gt;3.89?</m:t>
                    </m:r>
                  </m:oMath>
                </a14:m>
                <a:r>
                  <a:rPr lang="en-US" sz="2400" dirty="0"/>
                  <a:t> No.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We cannot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vary among the food </a:t>
                </a:r>
                <a:r>
                  <a:rPr lang="en-US" sz="2400" dirty="0" smtClean="0"/>
                  <a:t>items.</a:t>
                </a:r>
                <a:endParaRPr lang="en-US" sz="2400" dirty="0"/>
              </a:p>
              <a:p>
                <a:r>
                  <a:rPr lang="en-US" sz="2400" dirty="0" smtClean="0">
                    <a:hlinkClick r:id="rId2"/>
                  </a:rPr>
                  <a:t>F </a:t>
                </a:r>
                <a:r>
                  <a:rPr lang="en-US" sz="2400" dirty="0">
                    <a:hlinkClick r:id="rId2"/>
                  </a:rPr>
                  <a:t>Calculator</a:t>
                </a: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3"/>
                <a:stretch>
                  <a:fillRect l="-1176" t="-13161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 8.1 </a:t>
            </a:r>
            <a:r>
              <a:rPr lang="en-US" dirty="0" err="1" smtClean="0"/>
              <a:t>Anova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2" action="ppaction://hlinkfile"/>
              </a:rPr>
              <a:t>Minitab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400" dirty="0" smtClean="0"/>
              <a:t>Stat </a:t>
            </a:r>
            <a:r>
              <a:rPr lang="en-US" sz="2400" dirty="0"/>
              <a:t>→ ANOVA → </a:t>
            </a:r>
            <a:r>
              <a:rPr lang="en-US" sz="2400" dirty="0" smtClean="0"/>
              <a:t>One-Way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5" name="Content Placeholder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19656" y="1295400"/>
            <a:ext cx="5504688" cy="18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956" y="4648200"/>
            <a:ext cx="5272088" cy="1828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dirty="0"/>
              <a:t>ANOVA is one of the most popular statistical tools of analyzing data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Does Y (the response) depends on any of the factors?</a:t>
            </a:r>
          </a:p>
          <a:p>
            <a:endParaRPr lang="en-US" sz="2400" dirty="0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A Response Variable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Book Example 8.2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495800"/>
          </a:xfrm>
        </p:spPr>
        <p:txBody>
          <a:bodyPr/>
          <a:lstStyle/>
          <a:p>
            <a:r>
              <a:rPr lang="en-US" sz="2400" dirty="0" smtClean="0"/>
              <a:t>A clinical psychologist compares </a:t>
            </a:r>
            <a:r>
              <a:rPr lang="en-US" sz="2400" dirty="0" smtClean="0">
                <a:solidFill>
                  <a:srgbClr val="C00000"/>
                </a:solidFill>
              </a:rPr>
              <a:t>three</a:t>
            </a:r>
            <a:r>
              <a:rPr lang="en-US" sz="2400" dirty="0" smtClean="0"/>
              <a:t> methods for reducing the hospitality levels in university students. </a:t>
            </a:r>
            <a:r>
              <a:rPr lang="en-US" sz="2400" dirty="0" smtClean="0">
                <a:solidFill>
                  <a:srgbClr val="C00000"/>
                </a:solidFill>
              </a:rPr>
              <a:t>HLT score</a:t>
            </a:r>
            <a:r>
              <a:rPr lang="en-US" sz="2400" dirty="0" smtClean="0"/>
              <a:t> is used to measure the degree of hospitality. Randomly they assigned 8 students to method 1, 7 students to method 2 and 9 students to method 3. Each student was given HLT test at the end of semester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43781"/>
              </p:ext>
            </p:extLst>
          </p:nvPr>
        </p:nvGraphicFramePr>
        <p:xfrm>
          <a:off x="2971800" y="289560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2895600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912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8.2 </a:t>
            </a:r>
            <a:r>
              <a:rPr lang="en-US" dirty="0" err="1" smtClean="0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Is there a sufficient evidence to conclude </a:t>
                </a:r>
                <a:r>
                  <a:rPr lang="en-US" sz="2400" dirty="0" smtClean="0"/>
                  <a:t>difference among mean scores? Use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type of food.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6" t="-950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277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681078"/>
              </p:ext>
            </p:extLst>
          </p:nvPr>
        </p:nvGraphicFramePr>
        <p:xfrm>
          <a:off x="4780085" y="22860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0085" y="2286000"/>
                        <a:ext cx="4114800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" y="2286000"/>
            <a:ext cx="3609023" cy="211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8.2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182" y="1216152"/>
                <a:ext cx="3839718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Levene’s</a:t>
                </a:r>
                <a:r>
                  <a:rPr lang="en-US" dirty="0" smtClean="0"/>
                  <a:t> test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210</m:t>
                    </m:r>
                  </m:oMath>
                </a14:m>
                <a:r>
                  <a:rPr lang="en-US" dirty="0"/>
                  <a:t>. Fail to reject equality of the variances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2" y="1216152"/>
                <a:ext cx="3839718" cy="4495800"/>
              </a:xfrm>
              <a:blipFill rotWithShape="0">
                <a:blip r:embed="rId6"/>
                <a:stretch>
                  <a:fillRect l="-2540" t="-950" b="-1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4495800" y="1216152"/>
                <a:ext cx="4572000" cy="449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 baseline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Data is generated from normal distribution for each type of food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 lvl="3"/>
                <a:endParaRPr lang="en-US" sz="1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1600" dirty="0" smtClean="0"/>
              </a:p>
              <a:p>
                <a:r>
                  <a:rPr lang="en-US" sz="2400" dirty="0" smtClean="0"/>
                  <a:t>Large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sz="2400" dirty="0" smtClean="0"/>
                  <a:t>s. Fail to reject Normality assumption.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1216152"/>
                <a:ext cx="4572000" cy="4495800"/>
              </a:xfrm>
              <a:prstGeom prst="rect">
                <a:avLst/>
              </a:prstGeom>
              <a:blipFill rotWithShape="0">
                <a:blip r:embed="rId7"/>
                <a:stretch>
                  <a:fillRect l="-2000" t="-950" r="-2533" b="-199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13182" y="4038600"/>
            <a:ext cx="2811018" cy="4447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endCxn id="8" idx="5"/>
          </p:cNvCxnSpPr>
          <p:nvPr/>
        </p:nvCxnSpPr>
        <p:spPr>
          <a:xfrm flipH="1" flipV="1">
            <a:off x="2712536" y="4418192"/>
            <a:ext cx="492055" cy="611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458200" y="3124200"/>
            <a:ext cx="381000" cy="609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629400" y="3733800"/>
            <a:ext cx="1828800" cy="1978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902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8.2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TS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1090.6</m:t>
                        </m:r>
                        <m:r>
                          <a:rPr lang="en-US" sz="2400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387.2</m:t>
                        </m:r>
                        <m:r>
                          <a:rPr lang="en-US" sz="2400">
                            <a:latin typeface="Cambria Math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21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29.57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=2, 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47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&gt;3.47?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Yes.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>
                    <a:hlinkClick r:id="rId2"/>
                  </a:rPr>
                  <a:t>F Calculator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3"/>
                <a:stretch>
                  <a:fillRect l="-1176" t="-950" b="-36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057400"/>
            <a:ext cx="4773168" cy="18280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506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 smtClean="0"/>
              <a:t>Normality Assumption Fails</a:t>
            </a:r>
            <a:br>
              <a:rPr lang="en-US" sz="2800" dirty="0" smtClean="0"/>
            </a:br>
            <a:r>
              <a:rPr lang="en-US" sz="2800" dirty="0"/>
              <a:t>Non-Parametric </a:t>
            </a:r>
            <a:r>
              <a:rPr lang="en-US" sz="2800" dirty="0" smtClean="0"/>
              <a:t>Method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t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Decision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 smtClean="0"/>
              </a:p>
              <a:p>
                <a:r>
                  <a:rPr lang="en-US" dirty="0">
                    <a:hlinkClick r:id="rId2" action="ppaction://hlinkfile"/>
                  </a:rPr>
                  <a:t>Minitab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sz="2400" dirty="0"/>
                  <a:t>Stat → </a:t>
                </a:r>
                <a:r>
                  <a:rPr lang="en-US" sz="2400" dirty="0" err="1" smtClean="0"/>
                  <a:t>Nonparametrics</a:t>
                </a:r>
                <a:r>
                  <a:rPr lang="en-US" sz="2400" dirty="0" smtClean="0"/>
                  <a:t> → </a:t>
                </a:r>
                <a:r>
                  <a:rPr lang="en-US" sz="2400" dirty="0" err="1"/>
                  <a:t>Kruskal</a:t>
                </a:r>
                <a:r>
                  <a:rPr lang="en-US" sz="2400" dirty="0"/>
                  <a:t>-Wallis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3"/>
                <a:stretch>
                  <a:fillRect l="-1255" t="-949" b="-30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/>
              <a:t>What if Equality of the Variances 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FAIL</a:t>
            </a:r>
            <a:r>
              <a:rPr lang="en-US" dirty="0" smtClean="0"/>
              <a:t>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The assumption that the sample are generated from normal distribution is not very important as long as the total sample size is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 smtClean="0"/>
                  <a:t>.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Note </a:t>
                </a:r>
                <a:r>
                  <a:rPr lang="en-US" sz="2400" dirty="0"/>
                  <a:t>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r>
                  <a:rPr lang="en-US" sz="2400" dirty="0" smtClean="0"/>
                  <a:t>still </a:t>
                </a:r>
                <a:r>
                  <a:rPr lang="en-US" sz="2400" dirty="0"/>
                  <a:t>makes sense.  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ANOVA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1:  You are doing a research on mpg (miles per gallon) for a brand of automobiles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Question:  What effects mpg?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Does Y (the response) depends on any of the factors?</a:t>
            </a:r>
          </a:p>
          <a:p>
            <a:endParaRPr lang="en-US" sz="2400" dirty="0" smtClean="0"/>
          </a:p>
        </p:txBody>
      </p:sp>
      <p:sp>
        <p:nvSpPr>
          <p:cNvPr id="7" name="Oval 6"/>
          <p:cNvSpPr/>
          <p:nvPr/>
        </p:nvSpPr>
        <p:spPr>
          <a:xfrm>
            <a:off x="2590800" y="3828245"/>
            <a:ext cx="990600" cy="89615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mpg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581400" y="3429000"/>
            <a:ext cx="12192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2763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H="1" flipV="1">
            <a:off x="3581400" y="4572000"/>
            <a:ext cx="12192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724400" y="30480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Driving where?</a:t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City / Hwy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038600"/>
            <a:ext cx="1752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Level: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/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Midsize/ SUV/ Pickup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5029200"/>
            <a:ext cx="18062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Number of Cylinders: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V4/ V6/ V8/ V10/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ANOVA </a:t>
            </a:r>
            <a:r>
              <a:rPr lang="en-US" dirty="0" err="1"/>
              <a:t>Examplesle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4495800"/>
          </a:xfrm>
        </p:spPr>
        <p:txBody>
          <a:bodyPr/>
          <a:lstStyle/>
          <a:p>
            <a:r>
              <a:rPr lang="en-US" sz="2400" dirty="0"/>
              <a:t>Example 2: (Australian Institute of Sport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b="1" dirty="0"/>
              <a:t>Research Question</a:t>
            </a:r>
            <a:r>
              <a:rPr lang="en-US" sz="2400" dirty="0"/>
              <a:t>: Does body weight (</a:t>
            </a:r>
            <a:r>
              <a:rPr lang="en-US" sz="2400" dirty="0" err="1"/>
              <a:t>Wt</a:t>
            </a:r>
            <a:r>
              <a:rPr lang="en-US" sz="2400" dirty="0"/>
              <a:t>) depend on </a:t>
            </a:r>
            <a:endParaRPr lang="en-US" sz="2400" dirty="0" smtClean="0"/>
          </a:p>
          <a:p>
            <a:pPr lvl="1"/>
            <a:r>
              <a:rPr lang="en-US" sz="1800" dirty="0" smtClean="0"/>
              <a:t>Sport </a:t>
            </a:r>
          </a:p>
          <a:p>
            <a:pPr lvl="1"/>
            <a:r>
              <a:rPr lang="en-US" sz="1800" dirty="0" smtClean="0"/>
              <a:t>Gender</a:t>
            </a:r>
          </a:p>
          <a:p>
            <a:pPr lvl="1"/>
            <a:endParaRPr lang="en-US" sz="18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>
              <a:hlinkClick r:id="rId2" action="ppaction://hlinkfile"/>
            </a:endParaRPr>
          </a:p>
          <a:p>
            <a:r>
              <a:rPr lang="en-US" sz="2400" dirty="0" smtClean="0">
                <a:hlinkClick r:id="rId2" action="ppaction://hlinkfile"/>
              </a:rPr>
              <a:t>Minitab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2057400" y="3886200"/>
            <a:ext cx="1524000" cy="11430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Weight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81400" y="3657600"/>
            <a:ext cx="15621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953000" y="32004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Sport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4572000"/>
            <a:ext cx="13716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4953000" y="4648200"/>
            <a:ext cx="14478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Gender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Cont’D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591702"/>
            <a:ext cx="7772400" cy="4495800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686827"/>
            <a:ext cx="8153400" cy="6315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695325"/>
            <a:ext cx="8153400" cy="6315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686827"/>
            <a:ext cx="8153400" cy="631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695324"/>
            <a:ext cx="8153400" cy="6315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686826"/>
            <a:ext cx="8153400" cy="6315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1981200"/>
            <a:ext cx="350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rgbClr val="003366"/>
                </a:solidFill>
                <a:latin typeface="+mn-lt"/>
              </a:rPr>
              <a:t>The </a:t>
            </a:r>
            <a:r>
              <a:rPr lang="en-US" sz="2000" dirty="0" smtClean="0">
                <a:solidFill>
                  <a:srgbClr val="003366"/>
                </a:solidFill>
                <a:latin typeface="+mn-lt"/>
              </a:rPr>
              <a:t>variation in </a:t>
            </a:r>
            <a:r>
              <a:rPr lang="en-US" sz="2000" dirty="0" smtClean="0">
                <a:latin typeface="+mn-lt"/>
              </a:rPr>
              <a:t>Weight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3366"/>
                </a:solidFill>
                <a:latin typeface="+mn-lt"/>
              </a:rPr>
              <a:t>some is due to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Gender</a:t>
            </a:r>
            <a:endParaRPr lang="en-US" sz="2000" dirty="0" smtClean="0">
              <a:solidFill>
                <a:srgbClr val="003366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3366"/>
                </a:solidFill>
                <a:latin typeface="+mn-lt"/>
              </a:rPr>
              <a:t>and some is due to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Sport</a:t>
            </a:r>
            <a:endParaRPr lang="en-US" sz="2000" dirty="0">
              <a:solidFill>
                <a:srgbClr val="003366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 Variation(</a:t>
                </a:r>
                <a:r>
                  <a:rPr lang="en-US" sz="2400" dirty="0" err="1"/>
                  <a:t>Wt</a:t>
                </a:r>
                <a:r>
                  <a:rPr lang="en-US" sz="2400" dirty="0"/>
                  <a:t>)  = 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	         Variation(Gender) + Variation(Sport</a:t>
                </a:r>
                <a:r>
                  <a:rPr lang="en-US" sz="2400" dirty="0"/>
                  <a:t>) 	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	         + </a:t>
                </a:r>
                <a:r>
                  <a:rPr lang="en-US" sz="2400" dirty="0"/>
                  <a:t>Variation(Error)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These variation can be described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SS(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Wt</a:t>
                </a:r>
                <a:r>
                  <a:rPr lang="en-US" sz="2400" dirty="0">
                    <a:solidFill>
                      <a:srgbClr val="FF0000"/>
                    </a:solidFill>
                  </a:rPr>
                  <a:t>) = SS(Gender) + SS(Sport) + SS(Error)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   +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  +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 is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degrees of freedom </a:t>
                </a:r>
                <a:r>
                  <a:rPr lang="en-US" sz="2400" dirty="0">
                    <a:solidFill>
                      <a:srgbClr val="003366"/>
                    </a:solidFill>
                  </a:rPr>
                  <a:t>that represent the effective number of terms in the sums of </a:t>
                </a:r>
                <a:r>
                  <a:rPr lang="en-US" sz="2400" dirty="0" smtClean="0">
                    <a:solidFill>
                      <a:srgbClr val="003366"/>
                    </a:solidFill>
                  </a:rPr>
                  <a:t>squares</a:t>
                </a:r>
                <a:endParaRPr lang="en-US" sz="24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6" t="-950" r="-1412" b="-9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smtClean="0"/>
              <a:t>Test Statistics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 smtClean="0"/>
                  <a:t>F-Statistics</a:t>
                </a:r>
              </a:p>
              <a:p>
                <a:endParaRPr lang="en-US" sz="800" dirty="0"/>
              </a:p>
              <a:p>
                <a:r>
                  <a:rPr lang="en-US" sz="2400" b="1" dirty="0"/>
                  <a:t>Gender</a:t>
                </a:r>
                <a:r>
                  <a:rPr lang="en-US" sz="2400" dirty="0"/>
                  <a:t>:    Test Statistics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𝑒𝑛𝑑𝑒𝑟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𝐺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 smtClean="0"/>
                  <a:t>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then </a:t>
                </a: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	gender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a significant factor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2400" b="1" dirty="0"/>
                  <a:t>Sport</a:t>
                </a:r>
                <a:r>
                  <a:rPr lang="en-US" sz="2400" dirty="0"/>
                  <a:t>:     Test Statistic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𝑆𝑝𝑜𝑟𝑡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 smtClean="0"/>
                  <a:t>If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	sport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is a significant factor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098" t="-949" b="-27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Back to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 smtClean="0"/>
                  <a:t>The sums of squares are not always easily available. For different factor-designs, there are different sums of squares.</a:t>
                </a:r>
              </a:p>
              <a:p>
                <a:endParaRPr lang="en-US" sz="1600" dirty="0" smtClean="0"/>
              </a:p>
              <a:p>
                <a:r>
                  <a:rPr lang="en-US" sz="2400" dirty="0"/>
                  <a:t>For One-Factor design, sums of squares are easy to compute.</a:t>
                </a:r>
              </a:p>
              <a:p>
                <a:endParaRPr lang="en-US" sz="16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One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Factor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ANOVA: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:r>
                  <a:rPr lang="en-US" sz="2400" dirty="0"/>
                  <a:t>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dirty="0"/>
                  <a:t>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:r>
                  <a:rPr lang="en-US" sz="1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:r>
                  <a:rPr lang="en-US" sz="1800" dirty="0" smtClean="0"/>
                  <a:t>	  </a:t>
                </a:r>
                <a:r>
                  <a:rPr lang="en-US" sz="1800" dirty="0"/>
                  <a:t>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dirty="0"/>
                  <a:t>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</a:t>
                </a:r>
                <a:r>
                  <a:rPr lang="en-US" sz="18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</a:t>
                </a:r>
                <a:r>
                  <a:rPr lang="en-US" sz="1800" dirty="0" smtClean="0"/>
                  <a:t>	</a:t>
                </a: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Mean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	</a:t>
                </a:r>
                <a:r>
                  <a:rPr lang="en-US" sz="1800" dirty="0" err="1" smtClean="0"/>
                  <a:t>St.dev</a:t>
                </a:r>
                <a:r>
                  <a:rPr lang="en-US" sz="1800" dirty="0" smtClean="0"/>
                  <a:t>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Back To Concept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 smtClean="0"/>
                  <a:t>Grand Mean: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 smtClean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800" dirty="0" smtClean="0"/>
              </a:p>
              <a:p>
                <a:r>
                  <a:rPr lang="en-US" sz="2400" dirty="0" smtClean="0"/>
                  <a:t>Variability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 smtClean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Variability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 smtClean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..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.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..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i="1">
                                                            <a:latin typeface="Cambria Math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.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 smtClean="0"/>
              </a:p>
              <a:p>
                <a:pPr marL="0" indent="0">
                  <a:buNone/>
                </a:pPr>
                <a:r>
                  <a:rPr lang="en-US" sz="2400" dirty="0" err="1" smtClean="0"/>
                  <a:t>df’s</a:t>
                </a:r>
                <a:r>
                  <a:rPr lang="en-US" sz="2400" dirty="0" smtClean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</a:t>
                </a:r>
                <a:r>
                  <a:rPr lang="en-US" sz="2400" dirty="0" smtClean="0"/>
                  <a:t>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</a:t>
                </a:r>
                <a:r>
                  <a:rPr lang="en-US" sz="2400" dirty="0" smtClean="0"/>
                  <a:t>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 smtClean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 rotWithShape="0">
                <a:blip r:embed="rId2"/>
                <a:stretch>
                  <a:fillRect l="-1243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10510</TotalTime>
  <Words>3551</Words>
  <Application>Microsoft Office PowerPoint</Application>
  <PresentationFormat>On-screen Show (4:3)</PresentationFormat>
  <Paragraphs>349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Wingdings</vt:lpstr>
      <vt:lpstr>CLSC_Overview</vt:lpstr>
      <vt:lpstr>Equation</vt:lpstr>
      <vt:lpstr>Graph</vt:lpstr>
      <vt:lpstr>PowerPoint Presentation</vt:lpstr>
      <vt:lpstr>Analysis of Variance (ANOVA)</vt:lpstr>
      <vt:lpstr>ANOVA Examples</vt:lpstr>
      <vt:lpstr>ANOVA Examplesle</vt:lpstr>
      <vt:lpstr>Example Cont’D</vt:lpstr>
      <vt:lpstr>Concept</vt:lpstr>
      <vt:lpstr>Test Statistics</vt:lpstr>
      <vt:lpstr>Back to Concept</vt:lpstr>
      <vt:lpstr>Back To Concept</vt:lpstr>
      <vt:lpstr>Back to Concept</vt:lpstr>
      <vt:lpstr>Formulation in terms of  Hypothesis Problem</vt:lpstr>
      <vt:lpstr>Formulation in terms of  Hypothesis Problem Cont’D</vt:lpstr>
      <vt:lpstr>Anova Table</vt:lpstr>
      <vt:lpstr>Book Example 8.1</vt:lpstr>
      <vt:lpstr>Example 8.1 Cont’D</vt:lpstr>
      <vt:lpstr>Example 8.1 Assumptions</vt:lpstr>
      <vt:lpstr>Example 8.1 Cont’D</vt:lpstr>
      <vt:lpstr>Example 8.1 Cont’D</vt:lpstr>
      <vt:lpstr>Example 8.1 Anova table</vt:lpstr>
      <vt:lpstr>Book Example 8.2</vt:lpstr>
      <vt:lpstr>Example 8.2 Cont’D</vt:lpstr>
      <vt:lpstr>Example 8.2 Assumptions</vt:lpstr>
      <vt:lpstr>Example 8.2 Cont’D</vt:lpstr>
      <vt:lpstr>Normality Assumption Fails Non-Parametric Method</vt:lpstr>
      <vt:lpstr>What if Equality of the Variances  FAIL?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 Maadooliat</cp:lastModifiedBy>
  <cp:revision>357</cp:revision>
  <dcterms:created xsi:type="dcterms:W3CDTF">2006-07-17T20:20:48Z</dcterms:created>
  <dcterms:modified xsi:type="dcterms:W3CDTF">2021-10-22T17:26:43Z</dcterms:modified>
</cp:coreProperties>
</file>