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4"/>
  </p:notesMasterIdLst>
  <p:handoutMasterIdLst>
    <p:handoutMasterId r:id="rId25"/>
  </p:handoutMasterIdLst>
  <p:sldIdLst>
    <p:sldId id="314" r:id="rId2"/>
    <p:sldId id="391" r:id="rId3"/>
    <p:sldId id="392" r:id="rId4"/>
    <p:sldId id="393" r:id="rId5"/>
    <p:sldId id="394" r:id="rId6"/>
    <p:sldId id="395" r:id="rId7"/>
    <p:sldId id="396" r:id="rId8"/>
    <p:sldId id="397" r:id="rId9"/>
    <p:sldId id="398" r:id="rId10"/>
    <p:sldId id="399" r:id="rId11"/>
    <p:sldId id="400" r:id="rId12"/>
    <p:sldId id="401" r:id="rId13"/>
    <p:sldId id="402" r:id="rId14"/>
    <p:sldId id="403" r:id="rId15"/>
    <p:sldId id="404" r:id="rId16"/>
    <p:sldId id="405" r:id="rId17"/>
    <p:sldId id="406" r:id="rId18"/>
    <p:sldId id="411" r:id="rId19"/>
    <p:sldId id="407" r:id="rId20"/>
    <p:sldId id="410" r:id="rId21"/>
    <p:sldId id="408" r:id="rId22"/>
    <p:sldId id="409" r:id="rId23"/>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66"/>
    <a:srgbClr val="FFCC00"/>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p:cViewPr varScale="1">
        <p:scale>
          <a:sx n="116" d="100"/>
          <a:sy n="116" d="100"/>
        </p:scale>
        <p:origin x="1446" y="108"/>
      </p:cViewPr>
      <p:guideLst>
        <p:guide orient="horz" pos="2160"/>
        <p:guide pos="2880"/>
      </p:guideLst>
    </p:cSldViewPr>
  </p:slideViewPr>
  <p:outlineViewPr>
    <p:cViewPr>
      <p:scale>
        <a:sx n="33" d="100"/>
        <a:sy n="33" d="100"/>
      </p:scale>
      <p:origin x="0" y="-6492"/>
    </p:cViewPr>
  </p:outlineViewPr>
  <p:notesTextViewPr>
    <p:cViewPr>
      <p:scale>
        <a:sx n="3" d="2"/>
        <a:sy n="3" d="2"/>
      </p:scale>
      <p:origin x="0" y="0"/>
    </p:cViewPr>
  </p:notesTextViewPr>
  <p:sorterViewPr>
    <p:cViewPr>
      <p:scale>
        <a:sx n="200" d="100"/>
        <a:sy n="200" d="100"/>
      </p:scale>
      <p:origin x="0" y="-4824"/>
    </p:cViewPr>
  </p:sorterViewPr>
  <p:notesViewPr>
    <p:cSldViewPr>
      <p:cViewPr varScale="1">
        <p:scale>
          <a:sx n="88" d="100"/>
          <a:sy n="88" d="100"/>
        </p:scale>
        <p:origin x="38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defRPr>
            </a:lvl1pPr>
          </a:lstStyle>
          <a:p>
            <a:pPr>
              <a:defRPr/>
            </a:pPr>
            <a:endParaRPr lang="en-US"/>
          </a:p>
        </p:txBody>
      </p:sp>
      <p:sp>
        <p:nvSpPr>
          <p:cNvPr id="153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defRPr>
            </a:lvl1pPr>
          </a:lstStyle>
          <a:p>
            <a:pPr>
              <a:defRPr/>
            </a:pPr>
            <a:endParaRPr lang="en-US"/>
          </a:p>
        </p:txBody>
      </p:sp>
      <p:sp>
        <p:nvSpPr>
          <p:cNvPr id="1536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defRPr>
            </a:lvl1pPr>
          </a:lstStyle>
          <a:p>
            <a:pPr>
              <a:defRPr/>
            </a:pPr>
            <a:endParaRPr lang="en-US"/>
          </a:p>
        </p:txBody>
      </p:sp>
      <p:sp>
        <p:nvSpPr>
          <p:cNvPr id="1536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D6F158D5-8951-4722-8C4B-5CFDFA94F59E}" type="slidenum">
              <a:rPr lang="en-US"/>
              <a:pPr/>
              <a:t>‹#›</a:t>
            </a:fld>
            <a:endParaRPr lang="en-US"/>
          </a:p>
        </p:txBody>
      </p:sp>
    </p:spTree>
    <p:extLst>
      <p:ext uri="{BB962C8B-B14F-4D97-AF65-F5344CB8AC3E}">
        <p14:creationId xmlns:p14="http://schemas.microsoft.com/office/powerpoint/2010/main" val="2829474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defRPr>
            </a:lvl1pPr>
          </a:lstStyle>
          <a:p>
            <a:pPr>
              <a:defRPr/>
            </a:pPr>
            <a:endParaRPr lang="en-US"/>
          </a:p>
        </p:txBody>
      </p:sp>
      <p:sp>
        <p:nvSpPr>
          <p:cNvPr id="972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72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defRPr>
            </a:lvl1pPr>
          </a:lstStyle>
          <a:p>
            <a:pPr>
              <a:defRPr/>
            </a:pPr>
            <a:endParaRPr lang="en-US"/>
          </a:p>
        </p:txBody>
      </p:sp>
      <p:sp>
        <p:nvSpPr>
          <p:cNvPr id="972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8C29BE47-B687-411B-B72B-371612069107}" type="slidenum">
              <a:rPr lang="en-US"/>
              <a:pPr/>
              <a:t>‹#›</a:t>
            </a:fld>
            <a:endParaRPr lang="en-US"/>
          </a:p>
        </p:txBody>
      </p:sp>
    </p:spTree>
    <p:extLst>
      <p:ext uri="{BB962C8B-B14F-4D97-AF65-F5344CB8AC3E}">
        <p14:creationId xmlns:p14="http://schemas.microsoft.com/office/powerpoint/2010/main" val="53654410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29BE47-B687-411B-B72B-371612069107}" type="slidenum">
              <a:rPr lang="en-US" smtClean="0"/>
              <a:pPr/>
              <a:t>1</a:t>
            </a:fld>
            <a:endParaRPr lang="en-US"/>
          </a:p>
        </p:txBody>
      </p:sp>
    </p:spTree>
    <p:extLst>
      <p:ext uri="{BB962C8B-B14F-4D97-AF65-F5344CB8AC3E}">
        <p14:creationId xmlns:p14="http://schemas.microsoft.com/office/powerpoint/2010/main" val="41923312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5800" y="1138238"/>
            <a:ext cx="4578333" cy="4572000"/>
          </a:xfrm>
          <a:prstGeom prst="rect">
            <a:avLst/>
          </a:prstGeom>
          <a:noFill/>
          <a:ln>
            <a:noFill/>
          </a:ln>
          <a:effectLst>
            <a:outerShdw blurRad="50800" dist="50800" dir="5400000" algn="ctr" rotWithShape="0">
              <a:srgbClr val="000000">
                <a:alpha val="0"/>
              </a:srgbClr>
            </a:outerShdw>
          </a:effectLst>
        </p:spPr>
      </p:pic>
      <p:sp>
        <p:nvSpPr>
          <p:cNvPr id="11" name="Rectangle 7"/>
          <p:cNvSpPr>
            <a:spLocks noChangeArrowheads="1"/>
          </p:cNvSpPr>
          <p:nvPr userDrawn="1"/>
        </p:nvSpPr>
        <p:spPr bwMode="auto">
          <a:xfrm>
            <a:off x="381000" y="457200"/>
            <a:ext cx="548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3600" b="1" dirty="0" smtClean="0">
                <a:solidFill>
                  <a:srgbClr val="003366"/>
                </a:solidFill>
                <a:latin typeface="Baskerville Old Face" panose="02020602080505020303" pitchFamily="18" charset="0"/>
              </a:rPr>
              <a:t>MATH 4720 / MSCS 5720</a:t>
            </a:r>
            <a:endParaRPr lang="en-US" sz="3600" b="1" dirty="0">
              <a:solidFill>
                <a:srgbClr val="003366"/>
              </a:solidFill>
              <a:latin typeface="Baskerville Old Face" panose="02020602080505020303" pitchFamily="18" charset="0"/>
            </a:endParaRPr>
          </a:p>
        </p:txBody>
      </p:sp>
      <p:sp>
        <p:nvSpPr>
          <p:cNvPr id="12" name="Line 8"/>
          <p:cNvSpPr>
            <a:spLocks noChangeShapeType="1"/>
          </p:cNvSpPr>
          <p:nvPr userDrawn="1"/>
        </p:nvSpPr>
        <p:spPr bwMode="auto">
          <a:xfrm flipV="1">
            <a:off x="457200" y="976312"/>
            <a:ext cx="4953000" cy="1746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Rectangle 9"/>
          <p:cNvSpPr>
            <a:spLocks noChangeArrowheads="1"/>
          </p:cNvSpPr>
          <p:nvPr userDrawn="1"/>
        </p:nvSpPr>
        <p:spPr bwMode="auto">
          <a:xfrm>
            <a:off x="381000" y="1003300"/>
            <a:ext cx="5105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2800" i="0" dirty="0">
                <a:solidFill>
                  <a:srgbClr val="003366"/>
                </a:solidFill>
                <a:latin typeface="Franklin Gothic Demi Cond" panose="020B0706030402020204" pitchFamily="34" charset="0"/>
              </a:rPr>
              <a:t>Instructor: Mehdi </a:t>
            </a:r>
            <a:r>
              <a:rPr lang="en-US" sz="2800" i="0" dirty="0" err="1">
                <a:solidFill>
                  <a:srgbClr val="003366"/>
                </a:solidFill>
                <a:latin typeface="Franklin Gothic Demi Cond" panose="020B0706030402020204" pitchFamily="34" charset="0"/>
              </a:rPr>
              <a:t>Maadooliat</a:t>
            </a:r>
            <a:endParaRPr lang="en-US" sz="2800" i="0" dirty="0">
              <a:solidFill>
                <a:srgbClr val="003366"/>
              </a:solidFill>
              <a:latin typeface="Franklin Gothic Demi Cond" panose="020B0706030402020204" pitchFamily="34" charset="0"/>
            </a:endParaRPr>
          </a:p>
        </p:txBody>
      </p:sp>
      <p:sp>
        <p:nvSpPr>
          <p:cNvPr id="15" name="TextBox 14"/>
          <p:cNvSpPr txBox="1"/>
          <p:nvPr userDrawn="1"/>
        </p:nvSpPr>
        <p:spPr>
          <a:xfrm>
            <a:off x="381000" y="5791200"/>
            <a:ext cx="7446719" cy="461665"/>
          </a:xfrm>
          <a:prstGeom prst="rect">
            <a:avLst/>
          </a:prstGeom>
          <a:noFill/>
        </p:spPr>
        <p:txBody>
          <a:bodyPr wrap="none" rtlCol="0">
            <a:spAutoFit/>
          </a:bodyPr>
          <a:lstStyle/>
          <a:p>
            <a:r>
              <a:rPr lang="en-US" b="0" dirty="0" smtClean="0">
                <a:solidFill>
                  <a:srgbClr val="003366"/>
                </a:solidFill>
                <a:latin typeface="Franklin Gothic Demi Cond" panose="020B0706030402020204" pitchFamily="34" charset="0"/>
              </a:rPr>
              <a:t>Department of Mathematics, Statistics and Computer Science</a:t>
            </a:r>
            <a:endParaRPr lang="en-US" b="0" dirty="0">
              <a:solidFill>
                <a:srgbClr val="003366"/>
              </a:solidFill>
              <a:latin typeface="Franklin Gothic Demi Cond" panose="020B0706030402020204" pitchFamily="34" charset="0"/>
            </a:endParaRPr>
          </a:p>
        </p:txBody>
      </p:sp>
    </p:spTree>
    <p:extLst>
      <p:ext uri="{BB962C8B-B14F-4D97-AF65-F5344CB8AC3E}">
        <p14:creationId xmlns:p14="http://schemas.microsoft.com/office/powerpoint/2010/main" val="1921505998"/>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
            </a:r>
            <a:br>
              <a:rPr lang="en-US" dirty="0" smtClean="0"/>
            </a:br>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1101430"/>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914400"/>
            <a:ext cx="194310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914400"/>
            <a:ext cx="56769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832377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381000"/>
            <a:ext cx="7772400" cy="762000"/>
          </a:xfrm>
        </p:spPr>
        <p:txBody>
          <a:bodyPr/>
          <a:lstStyle>
            <a:lvl1pPr>
              <a:defRPr/>
            </a:lvl1pPr>
          </a:lstStyle>
          <a:p>
            <a:r>
              <a:rPr lang="en-US" dirty="0" smtClean="0"/>
              <a:t/>
            </a:r>
            <a:br>
              <a:rPr lang="en-US" dirty="0" smtClean="0"/>
            </a:br>
            <a:r>
              <a:rPr lang="en-US" dirty="0" smtClean="0"/>
              <a:t>Click to edit Master title style</a:t>
            </a:r>
            <a:endParaRPr lang="en-US" dirty="0"/>
          </a:p>
        </p:txBody>
      </p:sp>
      <p:sp>
        <p:nvSpPr>
          <p:cNvPr id="3" name="Text Placeholder 2"/>
          <p:cNvSpPr>
            <a:spLocks noGrp="1"/>
          </p:cNvSpPr>
          <p:nvPr>
            <p:ph type="body" sz="half" idx="1"/>
          </p:nvPr>
        </p:nvSpPr>
        <p:spPr>
          <a:xfrm>
            <a:off x="685800" y="14478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81286092"/>
      </p:ext>
    </p:extLst>
  </p:cSld>
  <p:clrMapOvr>
    <a:masterClrMapping/>
  </p:clrMapOvr>
  <p:transition advClick="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
            </a:r>
            <a:br>
              <a:rPr lang="en-US" dirty="0" smtClean="0"/>
            </a:br>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949EE-02F8-4E24-B346-EA33FC0EA551}" type="slidenum">
              <a:rPr lang="en-US" smtClean="0"/>
              <a:t>‹#›</a:t>
            </a:fld>
            <a:endParaRPr lang="en-US"/>
          </a:p>
        </p:txBody>
      </p:sp>
    </p:spTree>
    <p:extLst>
      <p:ext uri="{BB962C8B-B14F-4D97-AF65-F5344CB8AC3E}">
        <p14:creationId xmlns:p14="http://schemas.microsoft.com/office/powerpoint/2010/main" val="1354550544"/>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5944181"/>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
            </a:r>
            <a:br>
              <a:rPr lang="en-US" dirty="0" smtClean="0"/>
            </a:br>
            <a:r>
              <a:rPr lang="en-US" dirty="0" smtClean="0"/>
              <a:t>Click to edit Master title style</a:t>
            </a:r>
            <a:endParaRPr lang="en-US" dirty="0"/>
          </a:p>
        </p:txBody>
      </p:sp>
      <p:sp>
        <p:nvSpPr>
          <p:cNvPr id="3" name="Content Placeholder 2"/>
          <p:cNvSpPr>
            <a:spLocks noGrp="1"/>
          </p:cNvSpPr>
          <p:nvPr>
            <p:ph sz="half" idx="1"/>
          </p:nvPr>
        </p:nvSpPr>
        <p:spPr>
          <a:xfrm>
            <a:off x="685800" y="14478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5031847"/>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p:spPr>
        <p:txBody>
          <a:bodyPr/>
          <a:lstStyle>
            <a:lvl1pPr>
              <a:defRPr/>
            </a:lvl1pPr>
          </a:lstStyle>
          <a:p>
            <a:r>
              <a:rPr lang="en-US" dirty="0" smtClean="0"/>
              <a:t/>
            </a:r>
            <a:br>
              <a:rPr lang="en-US" dirty="0" smtClean="0"/>
            </a:br>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5865276"/>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
            </a:r>
            <a:br>
              <a:rPr lang="en-US" dirty="0" smtClean="0"/>
            </a:br>
            <a:r>
              <a:rPr lang="en-US" dirty="0" smtClean="0"/>
              <a:t>Click to edit Master title style</a:t>
            </a:r>
            <a:endParaRPr lang="en-US" dirty="0"/>
          </a:p>
        </p:txBody>
      </p:sp>
    </p:spTree>
    <p:extLst>
      <p:ext uri="{BB962C8B-B14F-4D97-AF65-F5344CB8AC3E}">
        <p14:creationId xmlns:p14="http://schemas.microsoft.com/office/powerpoint/2010/main" val="2346567497"/>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369931"/>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76287"/>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7762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93833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98332148"/>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69683104"/>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bwMode="auto">
          <a:xfrm>
            <a:off x="685800" y="14478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099" name="Rectangle 4"/>
          <p:cNvSpPr>
            <a:spLocks noGrp="1" noChangeArrowheads="1"/>
          </p:cNvSpPr>
          <p:nvPr>
            <p:ph type="title"/>
          </p:nvPr>
        </p:nvSpPr>
        <p:spPr bwMode="auto">
          <a:xfrm>
            <a:off x="685800" y="3810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
            </a:r>
            <a:br>
              <a:rPr lang="en-US" dirty="0" smtClean="0"/>
            </a:br>
            <a:r>
              <a:rPr lang="en-US" dirty="0" smtClean="0"/>
              <a:t>Click to edit Master title style</a:t>
            </a:r>
          </a:p>
        </p:txBody>
      </p:sp>
      <p:sp>
        <p:nvSpPr>
          <p:cNvPr id="12293" name="Rectangle 5"/>
          <p:cNvSpPr>
            <a:spLocks noChangeArrowheads="1"/>
          </p:cNvSpPr>
          <p:nvPr/>
        </p:nvSpPr>
        <p:spPr bwMode="auto">
          <a:xfrm>
            <a:off x="0" y="0"/>
            <a:ext cx="9144000" cy="144463"/>
          </a:xfrm>
          <a:prstGeom prst="rect">
            <a:avLst/>
          </a:prstGeom>
          <a:solidFill>
            <a:srgbClr val="FFCC00"/>
          </a:solidFill>
          <a:ln w="9525">
            <a:noFill/>
            <a:miter lim="800000"/>
            <a:headEnd/>
            <a:tailEnd/>
          </a:ln>
          <a:effectLst/>
        </p:spPr>
        <p:txBody>
          <a:bodyPr wrap="none" anchor="ctr"/>
          <a:lstStyle/>
          <a:p>
            <a:pPr algn="ctr">
              <a:defRPr/>
            </a:pPr>
            <a:endParaRPr lang="en-US">
              <a:solidFill>
                <a:schemeClr val="bg2"/>
              </a:solidFill>
              <a:latin typeface="Times New Roman" charset="0"/>
              <a:ea typeface="ＭＳ Ｐゴシック" charset="-128"/>
            </a:endParaRPr>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334962" y="166395"/>
            <a:ext cx="1809038" cy="595605"/>
          </a:xfrm>
          <a:prstGeom prst="rect">
            <a:avLst/>
          </a:prstGeom>
        </p:spPr>
      </p:pic>
      <p:sp>
        <p:nvSpPr>
          <p:cNvPr id="3"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949EE-02F8-4E24-B346-EA33FC0EA55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advClick="0"/>
  <p:timing>
    <p:tnLst>
      <p:par>
        <p:cTn id="1" dur="indefinite" restart="never" nodeType="tmRoot"/>
      </p:par>
    </p:tnLst>
  </p:timing>
  <p:hf hdr="0" ftr="0" dt="0"/>
  <p:txStyles>
    <p:titleStyle>
      <a:lvl1pPr algn="l" rtl="0" eaLnBrk="0" fontAlgn="base" hangingPunct="0">
        <a:spcBef>
          <a:spcPct val="0"/>
        </a:spcBef>
        <a:spcAft>
          <a:spcPct val="0"/>
        </a:spcAft>
        <a:defRPr sz="2500" b="1" cap="all" baseline="0">
          <a:solidFill>
            <a:srgbClr val="003366"/>
          </a:solidFill>
          <a:latin typeface="Baskerville Old Face" panose="02020602080505020303" pitchFamily="18" charset="0"/>
          <a:ea typeface="ＭＳ Ｐゴシック" charset="-128"/>
          <a:cs typeface="+mj-cs"/>
        </a:defRPr>
      </a:lvl1pPr>
      <a:lvl2pPr algn="l" rtl="0" eaLnBrk="0" fontAlgn="base" hangingPunct="0">
        <a:spcBef>
          <a:spcPct val="0"/>
        </a:spcBef>
        <a:spcAft>
          <a:spcPct val="0"/>
        </a:spcAft>
        <a:defRPr sz="3300" b="1">
          <a:solidFill>
            <a:srgbClr val="800000"/>
          </a:solidFill>
          <a:latin typeface="Book Antiqua" charset="0"/>
          <a:ea typeface="ＭＳ Ｐゴシック" charset="-128"/>
        </a:defRPr>
      </a:lvl2pPr>
      <a:lvl3pPr algn="l" rtl="0" eaLnBrk="0" fontAlgn="base" hangingPunct="0">
        <a:spcBef>
          <a:spcPct val="0"/>
        </a:spcBef>
        <a:spcAft>
          <a:spcPct val="0"/>
        </a:spcAft>
        <a:defRPr sz="3300" b="1">
          <a:solidFill>
            <a:srgbClr val="800000"/>
          </a:solidFill>
          <a:latin typeface="Book Antiqua" charset="0"/>
          <a:ea typeface="ＭＳ Ｐゴシック" charset="-128"/>
        </a:defRPr>
      </a:lvl3pPr>
      <a:lvl4pPr algn="l" rtl="0" eaLnBrk="0" fontAlgn="base" hangingPunct="0">
        <a:spcBef>
          <a:spcPct val="0"/>
        </a:spcBef>
        <a:spcAft>
          <a:spcPct val="0"/>
        </a:spcAft>
        <a:defRPr sz="3300" b="1">
          <a:solidFill>
            <a:srgbClr val="800000"/>
          </a:solidFill>
          <a:latin typeface="Book Antiqua" charset="0"/>
          <a:ea typeface="ＭＳ Ｐゴシック" charset="-128"/>
        </a:defRPr>
      </a:lvl4pPr>
      <a:lvl5pPr algn="l" rtl="0" eaLnBrk="0" fontAlgn="base" hangingPunct="0">
        <a:spcBef>
          <a:spcPct val="0"/>
        </a:spcBef>
        <a:spcAft>
          <a:spcPct val="0"/>
        </a:spcAft>
        <a:defRPr sz="3300" b="1">
          <a:solidFill>
            <a:srgbClr val="800000"/>
          </a:solidFill>
          <a:latin typeface="Book Antiqua" charset="0"/>
          <a:ea typeface="ＭＳ Ｐゴシック" charset="-128"/>
        </a:defRPr>
      </a:lvl5pPr>
      <a:lvl6pPr marL="457200" algn="l" rtl="0" fontAlgn="base">
        <a:spcBef>
          <a:spcPct val="0"/>
        </a:spcBef>
        <a:spcAft>
          <a:spcPct val="0"/>
        </a:spcAft>
        <a:defRPr sz="3300" b="1">
          <a:solidFill>
            <a:srgbClr val="800000"/>
          </a:solidFill>
          <a:latin typeface="Book Antiqua" charset="0"/>
        </a:defRPr>
      </a:lvl6pPr>
      <a:lvl7pPr marL="914400" algn="l" rtl="0" fontAlgn="base">
        <a:spcBef>
          <a:spcPct val="0"/>
        </a:spcBef>
        <a:spcAft>
          <a:spcPct val="0"/>
        </a:spcAft>
        <a:defRPr sz="3300" b="1">
          <a:solidFill>
            <a:srgbClr val="800000"/>
          </a:solidFill>
          <a:latin typeface="Book Antiqua" charset="0"/>
        </a:defRPr>
      </a:lvl7pPr>
      <a:lvl8pPr marL="1371600" algn="l" rtl="0" fontAlgn="base">
        <a:spcBef>
          <a:spcPct val="0"/>
        </a:spcBef>
        <a:spcAft>
          <a:spcPct val="0"/>
        </a:spcAft>
        <a:defRPr sz="3300" b="1">
          <a:solidFill>
            <a:srgbClr val="800000"/>
          </a:solidFill>
          <a:latin typeface="Book Antiqua" charset="0"/>
        </a:defRPr>
      </a:lvl8pPr>
      <a:lvl9pPr marL="1828800" algn="l" rtl="0" fontAlgn="base">
        <a:spcBef>
          <a:spcPct val="0"/>
        </a:spcBef>
        <a:spcAft>
          <a:spcPct val="0"/>
        </a:spcAft>
        <a:defRPr sz="3300" b="1">
          <a:solidFill>
            <a:srgbClr val="800000"/>
          </a:solidFill>
          <a:latin typeface="Book Antiqua" charset="0"/>
        </a:defRPr>
      </a:lvl9pPr>
    </p:titleStyle>
    <p:bodyStyle>
      <a:lvl1pPr marL="342900" indent="-342900" algn="l" rtl="0" eaLnBrk="0" fontAlgn="base" hangingPunct="0">
        <a:spcBef>
          <a:spcPct val="20000"/>
        </a:spcBef>
        <a:spcAft>
          <a:spcPct val="0"/>
        </a:spcAft>
        <a:buChar char="•"/>
        <a:defRPr sz="2600" baseline="0">
          <a:solidFill>
            <a:srgbClr val="003366"/>
          </a:solidFill>
          <a:latin typeface="Franklin Gothic Demi Cond" panose="020B0706030402020204" pitchFamily="34" charset="0"/>
          <a:ea typeface="ＭＳ Ｐゴシック" charset="-128"/>
          <a:cs typeface="+mn-cs"/>
        </a:defRPr>
      </a:lvl1pPr>
      <a:lvl2pPr marL="742950" indent="-285750" algn="l" rtl="0" eaLnBrk="0" fontAlgn="base" hangingPunct="0">
        <a:spcBef>
          <a:spcPct val="20000"/>
        </a:spcBef>
        <a:spcAft>
          <a:spcPct val="0"/>
        </a:spcAft>
        <a:buChar char="–"/>
        <a:defRPr sz="2000" baseline="0">
          <a:solidFill>
            <a:srgbClr val="003366"/>
          </a:solidFill>
          <a:latin typeface="Franklin Gothic Demi Cond" panose="020B0706030402020204" pitchFamily="34" charset="0"/>
          <a:ea typeface="ＭＳ Ｐゴシック" charset="-128"/>
        </a:defRPr>
      </a:lvl2pPr>
      <a:lvl3pPr marL="1143000" indent="-228600" algn="l" rtl="0" eaLnBrk="0" fontAlgn="base" hangingPunct="0">
        <a:spcBef>
          <a:spcPct val="20000"/>
        </a:spcBef>
        <a:spcAft>
          <a:spcPct val="0"/>
        </a:spcAft>
        <a:buChar char="•"/>
        <a:defRPr baseline="0">
          <a:solidFill>
            <a:srgbClr val="003366"/>
          </a:solidFill>
          <a:latin typeface="Franklin Gothic Demi Cond" panose="020B0706030402020204" pitchFamily="34" charset="0"/>
          <a:ea typeface="ＭＳ Ｐゴシック" charset="-128"/>
        </a:defRPr>
      </a:lvl3pPr>
      <a:lvl4pPr marL="1600200" indent="-228600" algn="l" rtl="0" eaLnBrk="0" fontAlgn="base" hangingPunct="0">
        <a:spcBef>
          <a:spcPct val="20000"/>
        </a:spcBef>
        <a:spcAft>
          <a:spcPct val="0"/>
        </a:spcAft>
        <a:buChar char="–"/>
        <a:defRPr sz="1600" baseline="0">
          <a:solidFill>
            <a:srgbClr val="003366"/>
          </a:solidFill>
          <a:latin typeface="Franklin Gothic Demi Cond" panose="020B0706030402020204" pitchFamily="34" charset="0"/>
          <a:ea typeface="ＭＳ Ｐゴシック" charset="-128"/>
        </a:defRPr>
      </a:lvl4pPr>
      <a:lvl5pPr marL="2057400" indent="-228600" algn="l" rtl="0" eaLnBrk="0" fontAlgn="base" hangingPunct="0">
        <a:spcBef>
          <a:spcPct val="20000"/>
        </a:spcBef>
        <a:spcAft>
          <a:spcPct val="0"/>
        </a:spcAft>
        <a:buChar char="»"/>
        <a:defRPr sz="1500" baseline="0">
          <a:solidFill>
            <a:srgbClr val="003366"/>
          </a:solidFill>
          <a:latin typeface="Franklin Gothic Demi Cond" panose="020B0706030402020204" pitchFamily="34" charset="0"/>
          <a:ea typeface="ＭＳ Ｐゴシック" charset="-128"/>
        </a:defRPr>
      </a:lvl5pPr>
      <a:lvl6pPr marL="2514600" indent="-228600" algn="l" rtl="0" fontAlgn="base">
        <a:spcBef>
          <a:spcPct val="20000"/>
        </a:spcBef>
        <a:spcAft>
          <a:spcPct val="0"/>
        </a:spcAft>
        <a:buChar char="»"/>
        <a:defRPr sz="1500">
          <a:solidFill>
            <a:schemeClr val="tx1"/>
          </a:solidFill>
          <a:latin typeface="+mn-lt"/>
          <a:ea typeface="ＭＳ Ｐゴシック" charset="-128"/>
        </a:defRPr>
      </a:lvl6pPr>
      <a:lvl7pPr marL="2971800" indent="-228600" algn="l" rtl="0" fontAlgn="base">
        <a:spcBef>
          <a:spcPct val="20000"/>
        </a:spcBef>
        <a:spcAft>
          <a:spcPct val="0"/>
        </a:spcAft>
        <a:buChar char="»"/>
        <a:defRPr sz="1500">
          <a:solidFill>
            <a:schemeClr val="tx1"/>
          </a:solidFill>
          <a:latin typeface="+mn-lt"/>
          <a:ea typeface="ＭＳ Ｐゴシック" charset="-128"/>
        </a:defRPr>
      </a:lvl7pPr>
      <a:lvl8pPr marL="3429000" indent="-228600" algn="l" rtl="0" fontAlgn="base">
        <a:spcBef>
          <a:spcPct val="20000"/>
        </a:spcBef>
        <a:spcAft>
          <a:spcPct val="0"/>
        </a:spcAft>
        <a:buChar char="»"/>
        <a:defRPr sz="1500">
          <a:solidFill>
            <a:schemeClr val="tx1"/>
          </a:solidFill>
          <a:latin typeface="+mn-lt"/>
          <a:ea typeface="ＭＳ Ｐゴシック" charset="-128"/>
        </a:defRPr>
      </a:lvl8pPr>
      <a:lvl9pPr marL="3886200" indent="-228600" algn="l" rtl="0" fontAlgn="base">
        <a:spcBef>
          <a:spcPct val="20000"/>
        </a:spcBef>
        <a:spcAft>
          <a:spcPct val="0"/>
        </a:spcAft>
        <a:buChar char="»"/>
        <a:defRPr sz="15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C:\Program%20Files%20(x86)\Minitab\Minitab%2016\Mtb.ex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file:///C:\Program%20Files%20(x86)\Minitab\Minitab%2016\Mtb.exe" TargetMode="Externa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8.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w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5.bin"/><Relationship Id="rId5" Type="http://schemas.openxmlformats.org/officeDocument/2006/relationships/image" Target="../media/image16.w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2" Type="http://schemas.openxmlformats.org/officeDocument/2006/relationships/hyperlink" Target="file:///C:\Program%20Files%20(x86)\Minitab\Minitab%2016\Mtb.exe"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0.png"/><Relationship Id="rId7" Type="http://schemas.openxmlformats.org/officeDocument/2006/relationships/image" Target="../media/image25.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7.bin"/><Relationship Id="rId5" Type="http://schemas.openxmlformats.org/officeDocument/2006/relationships/image" Target="../media/image24.wmf"/><Relationship Id="rId4" Type="http://schemas.openxmlformats.org/officeDocument/2006/relationships/oleObject" Target="../embeddings/oleObject6.bin"/></Relationships>
</file>

<file path=ppt/slides/_rels/slide21.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6.wmf"/></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file:///C:\Program%20Files%20(x86)\Minitab\Minitab%2016\Mtb.ex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3276600"/>
            <a:ext cx="2697020" cy="523220"/>
          </a:xfrm>
          <a:prstGeom prst="rect">
            <a:avLst/>
          </a:prstGeom>
          <a:noFill/>
        </p:spPr>
        <p:txBody>
          <a:bodyPr wrap="none" rtlCol="0">
            <a:spAutoFit/>
          </a:bodyPr>
          <a:lstStyle/>
          <a:p>
            <a:r>
              <a:rPr lang="en-US" sz="2800" dirty="0">
                <a:latin typeface="+mn-lt"/>
              </a:rPr>
              <a:t>Chapter </a:t>
            </a:r>
            <a:r>
              <a:rPr lang="en-US" sz="2800" dirty="0" smtClean="0">
                <a:latin typeface="+mn-lt"/>
              </a:rPr>
              <a:t>8 (</a:t>
            </a:r>
            <a:r>
              <a:rPr lang="en-US" sz="2800" dirty="0">
                <a:latin typeface="+mn-lt"/>
              </a:rPr>
              <a:t>Part B)</a:t>
            </a:r>
          </a:p>
        </p:txBody>
      </p:sp>
    </p:spTree>
    <p:extLst>
      <p:ext uri="{BB962C8B-B14F-4D97-AF65-F5344CB8AC3E}">
        <p14:creationId xmlns:p14="http://schemas.microsoft.com/office/powerpoint/2010/main" val="2662421631"/>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762000"/>
          </a:xfrm>
        </p:spPr>
        <p:txBody>
          <a:bodyPr/>
          <a:lstStyle/>
          <a:p>
            <a:r>
              <a:rPr lang="en-US" dirty="0" smtClean="0"/>
              <a:t>Going Back to Example 8.4</a:t>
            </a:r>
            <a:endParaRPr lang="en-US" dirty="0"/>
          </a:p>
        </p:txBody>
      </p:sp>
      <p:sp>
        <p:nvSpPr>
          <p:cNvPr id="4" name="Content Placeholder 2"/>
          <p:cNvSpPr txBox="1">
            <a:spLocks/>
          </p:cNvSpPr>
          <p:nvPr/>
        </p:nvSpPr>
        <p:spPr bwMode="auto">
          <a:xfrm>
            <a:off x="685800" y="8382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600" baseline="0">
                <a:solidFill>
                  <a:srgbClr val="003366"/>
                </a:solidFill>
                <a:latin typeface="Franklin Gothic Demi Cond" panose="020B0706030402020204" pitchFamily="34" charset="0"/>
                <a:ea typeface="ＭＳ Ｐゴシック" charset="-128"/>
                <a:cs typeface="+mn-cs"/>
              </a:defRPr>
            </a:lvl1pPr>
            <a:lvl2pPr marL="742950" indent="-285750" algn="l" rtl="0" eaLnBrk="0" fontAlgn="base" hangingPunct="0">
              <a:spcBef>
                <a:spcPct val="20000"/>
              </a:spcBef>
              <a:spcAft>
                <a:spcPct val="0"/>
              </a:spcAft>
              <a:buChar char="–"/>
              <a:defRPr sz="2000" baseline="0">
                <a:solidFill>
                  <a:srgbClr val="003366"/>
                </a:solidFill>
                <a:latin typeface="Franklin Gothic Demi Cond" panose="020B0706030402020204" pitchFamily="34" charset="0"/>
                <a:ea typeface="ＭＳ Ｐゴシック" charset="-128"/>
              </a:defRPr>
            </a:lvl2pPr>
            <a:lvl3pPr marL="1143000" indent="-228600" algn="l" rtl="0" eaLnBrk="0" fontAlgn="base" hangingPunct="0">
              <a:spcBef>
                <a:spcPct val="20000"/>
              </a:spcBef>
              <a:spcAft>
                <a:spcPct val="0"/>
              </a:spcAft>
              <a:buChar char="•"/>
              <a:defRPr baseline="0">
                <a:solidFill>
                  <a:srgbClr val="003366"/>
                </a:solidFill>
                <a:latin typeface="Franklin Gothic Demi Cond" panose="020B0706030402020204" pitchFamily="34" charset="0"/>
                <a:ea typeface="ＭＳ Ｐゴシック" charset="-128"/>
              </a:defRPr>
            </a:lvl3pPr>
            <a:lvl4pPr marL="1600200" indent="-228600" algn="l" rtl="0" eaLnBrk="0" fontAlgn="base" hangingPunct="0">
              <a:spcBef>
                <a:spcPct val="20000"/>
              </a:spcBef>
              <a:spcAft>
                <a:spcPct val="0"/>
              </a:spcAft>
              <a:buChar char="–"/>
              <a:defRPr sz="1600" baseline="0">
                <a:solidFill>
                  <a:srgbClr val="003366"/>
                </a:solidFill>
                <a:latin typeface="Franklin Gothic Demi Cond" panose="020B0706030402020204" pitchFamily="34" charset="0"/>
                <a:ea typeface="ＭＳ Ｐゴシック" charset="-128"/>
              </a:defRPr>
            </a:lvl4pPr>
            <a:lvl5pPr marL="2057400" indent="-228600" algn="l" rtl="0" eaLnBrk="0" fontAlgn="base" hangingPunct="0">
              <a:spcBef>
                <a:spcPct val="20000"/>
              </a:spcBef>
              <a:spcAft>
                <a:spcPct val="0"/>
              </a:spcAft>
              <a:buChar char="»"/>
              <a:defRPr sz="1500" baseline="0">
                <a:solidFill>
                  <a:srgbClr val="003366"/>
                </a:solidFill>
                <a:latin typeface="Franklin Gothic Demi Cond" panose="020B0706030402020204" pitchFamily="34" charset="0"/>
                <a:ea typeface="ＭＳ Ｐゴシック" charset="-128"/>
              </a:defRPr>
            </a:lvl5pPr>
            <a:lvl6pPr marL="2514600" indent="-228600" algn="l" rtl="0" fontAlgn="base">
              <a:spcBef>
                <a:spcPct val="20000"/>
              </a:spcBef>
              <a:spcAft>
                <a:spcPct val="0"/>
              </a:spcAft>
              <a:buChar char="»"/>
              <a:defRPr sz="1500">
                <a:solidFill>
                  <a:schemeClr val="tx1"/>
                </a:solidFill>
                <a:latin typeface="+mn-lt"/>
                <a:ea typeface="ＭＳ Ｐゴシック" charset="-128"/>
              </a:defRPr>
            </a:lvl6pPr>
            <a:lvl7pPr marL="2971800" indent="-228600" algn="l" rtl="0" fontAlgn="base">
              <a:spcBef>
                <a:spcPct val="20000"/>
              </a:spcBef>
              <a:spcAft>
                <a:spcPct val="0"/>
              </a:spcAft>
              <a:buChar char="»"/>
              <a:defRPr sz="1500">
                <a:solidFill>
                  <a:schemeClr val="tx1"/>
                </a:solidFill>
                <a:latin typeface="+mn-lt"/>
                <a:ea typeface="ＭＳ Ｐゴシック" charset="-128"/>
              </a:defRPr>
            </a:lvl7pPr>
            <a:lvl8pPr marL="3429000" indent="-228600" algn="l" rtl="0" fontAlgn="base">
              <a:spcBef>
                <a:spcPct val="20000"/>
              </a:spcBef>
              <a:spcAft>
                <a:spcPct val="0"/>
              </a:spcAft>
              <a:buChar char="»"/>
              <a:defRPr sz="1500">
                <a:solidFill>
                  <a:schemeClr val="tx1"/>
                </a:solidFill>
                <a:latin typeface="+mn-lt"/>
                <a:ea typeface="ＭＳ Ｐゴシック" charset="-128"/>
              </a:defRPr>
            </a:lvl8pPr>
            <a:lvl9pPr marL="3886200" indent="-228600" algn="l" rtl="0" fontAlgn="base">
              <a:spcBef>
                <a:spcPct val="20000"/>
              </a:spcBef>
              <a:spcAft>
                <a:spcPct val="0"/>
              </a:spcAft>
              <a:buChar char="»"/>
              <a:defRPr sz="1500">
                <a:solidFill>
                  <a:schemeClr val="tx1"/>
                </a:solidFill>
                <a:latin typeface="+mn-lt"/>
                <a:ea typeface="ＭＳ Ｐゴシック" charset="-128"/>
              </a:defRPr>
            </a:lvl9pPr>
          </a:lstStyle>
          <a:p>
            <a:r>
              <a:rPr lang="en-US" sz="2400" kern="0" smtClean="0"/>
              <a:t>Biologists believe that Mississippi river causes the oxygen level to be depleted near the Gulf of Mexico. To test this hypothesis water samples are taken at different distances from the mouth of Mississippi river, and the amounts of dissolve oxygen (in ppm) are recorded</a:t>
            </a:r>
          </a:p>
          <a:p>
            <a:endParaRPr lang="en-US" sz="700" kern="0" smtClean="0"/>
          </a:p>
          <a:p>
            <a:pPr marL="0" indent="0" algn="ctr">
              <a:buFontTx/>
              <a:buNone/>
            </a:pPr>
            <a:r>
              <a:rPr lang="en-US" sz="2400" kern="0" smtClean="0"/>
              <a:t>Distance</a:t>
            </a:r>
          </a:p>
          <a:p>
            <a:pPr marL="0" indent="0" algn="ctr">
              <a:buFontTx/>
              <a:buNone/>
            </a:pPr>
            <a:endParaRPr lang="en-US" sz="2400" kern="0" smtClean="0"/>
          </a:p>
          <a:p>
            <a:pPr marL="0" indent="0" algn="ctr">
              <a:buFontTx/>
              <a:buNone/>
            </a:pPr>
            <a:endParaRPr lang="en-US" sz="2400" kern="0" smtClean="0"/>
          </a:p>
          <a:p>
            <a:pPr marL="0" indent="0" algn="ctr">
              <a:buFontTx/>
              <a:buNone/>
            </a:pPr>
            <a:endParaRPr lang="en-US" sz="2400" kern="0" smtClean="0"/>
          </a:p>
          <a:p>
            <a:pPr marL="0" indent="0" algn="ctr">
              <a:buFontTx/>
              <a:buNone/>
            </a:pPr>
            <a:endParaRPr lang="en-US" sz="2400" kern="0" smtClean="0"/>
          </a:p>
          <a:p>
            <a:pPr marL="0" indent="0" algn="ctr">
              <a:buFontTx/>
              <a:buNone/>
            </a:pPr>
            <a:endParaRPr lang="en-US" sz="2400" kern="0" smtClean="0"/>
          </a:p>
          <a:p>
            <a:pPr marL="0" indent="0" algn="ctr">
              <a:buFontTx/>
              <a:buNone/>
            </a:pPr>
            <a:endParaRPr lang="en-US" sz="2400" kern="0" smtClean="0"/>
          </a:p>
          <a:p>
            <a:pPr marL="0" indent="0" algn="ctr">
              <a:buFontTx/>
              <a:buNone/>
            </a:pPr>
            <a:endParaRPr lang="en-US" sz="2400" kern="0" smtClean="0"/>
          </a:p>
          <a:p>
            <a:r>
              <a:rPr lang="en-US" sz="2400" kern="0" smtClean="0">
                <a:hlinkClick r:id="rId2" action="ppaction://hlinkfile"/>
              </a:rPr>
              <a:t>Minitab</a:t>
            </a:r>
            <a:endParaRPr lang="en-US" sz="2400" kern="0" smtClean="0"/>
          </a:p>
          <a:p>
            <a:endParaRPr lang="en-US" sz="2400" kern="0"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218521458"/>
                  </p:ext>
                </p:extLst>
              </p:nvPr>
            </p:nvGraphicFramePr>
            <p:xfrm>
              <a:off x="1524000" y="3302000"/>
              <a:ext cx="6096000" cy="2970022"/>
            </p:xfrm>
            <a:graphic>
              <a:graphicData uri="http://schemas.openxmlformats.org/drawingml/2006/table">
                <a:tbl>
                  <a:tblPr firstRow="1" bandRow="1"/>
                  <a:tblGrid>
                    <a:gridCol w="1524000"/>
                    <a:gridCol w="1524000"/>
                    <a:gridCol w="1524000"/>
                    <a:gridCol w="1524000"/>
                  </a:tblGrid>
                  <a:tr h="370840">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1 KM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5 KM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10 KM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20 KM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31496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1</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4</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20</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37</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3020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5</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8</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26</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30</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692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0828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3</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24</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33</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𝑦</m:t>
                                        </m:r>
                                      </m:e>
                                    </m:bar>
                                  </m:e>
                                  <m:sub>
                                    <m:r>
                                      <a:rPr lang="en-US" b="0" i="1" smtClean="0">
                                        <a:latin typeface="Cambria Math"/>
                                      </a:rPr>
                                      <m:t>1</m:t>
                                    </m:r>
                                    <m:r>
                                      <a:rPr lang="en-US" b="0" i="1" smtClean="0">
                                        <a:latin typeface="Cambria Math" panose="02040503050406030204" pitchFamily="18" charset="0"/>
                                      </a:rPr>
                                      <m:t>.</m:t>
                                    </m:r>
                                  </m:sub>
                                </m:sSub>
                                <m:r>
                                  <a:rPr lang="en-US" b="0" i="1" smtClean="0">
                                    <a:latin typeface="Cambria Math"/>
                                  </a:rPr>
                                  <m:t>=2.2</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𝑦</m:t>
                                        </m:r>
                                      </m:e>
                                    </m:bar>
                                  </m:e>
                                  <m:sub>
                                    <m:r>
                                      <a:rPr lang="en-US" b="0" i="1" smtClean="0">
                                        <a:latin typeface="Cambria Math"/>
                                      </a:rPr>
                                      <m:t>2</m:t>
                                    </m:r>
                                    <m:r>
                                      <a:rPr lang="en-US" b="0" i="1" smtClean="0">
                                        <a:latin typeface="Cambria Math" panose="02040503050406030204" pitchFamily="18" charset="0"/>
                                      </a:rPr>
                                      <m:t>.</m:t>
                                    </m:r>
                                  </m:sub>
                                </m:sSub>
                                <m:r>
                                  <a:rPr lang="en-US" b="0" i="1" smtClean="0">
                                    <a:latin typeface="Cambria Math"/>
                                  </a:rPr>
                                  <m:t>=4.6</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𝑦</m:t>
                                        </m:r>
                                      </m:e>
                                    </m:bar>
                                  </m:e>
                                  <m:sub>
                                    <m:r>
                                      <a:rPr lang="en-US" b="0" i="1" smtClean="0">
                                        <a:latin typeface="Cambria Math"/>
                                      </a:rPr>
                                      <m:t>3</m:t>
                                    </m:r>
                                    <m:r>
                                      <a:rPr lang="en-US" b="0" i="1" smtClean="0">
                                        <a:latin typeface="Cambria Math" panose="02040503050406030204" pitchFamily="18" charset="0"/>
                                      </a:rPr>
                                      <m:t>.</m:t>
                                    </m:r>
                                  </m:sub>
                                </m:sSub>
                                <m:r>
                                  <a:rPr lang="en-US" b="0" i="1" smtClean="0">
                                    <a:latin typeface="Cambria Math"/>
                                  </a:rPr>
                                  <m:t>=21.2</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𝑦</m:t>
                                        </m:r>
                                      </m:e>
                                    </m:bar>
                                  </m:e>
                                  <m:sub>
                                    <m:r>
                                      <a:rPr lang="en-US" b="0" i="1" smtClean="0">
                                        <a:latin typeface="Cambria Math"/>
                                      </a:rPr>
                                      <m:t>4</m:t>
                                    </m:r>
                                    <m:r>
                                      <a:rPr lang="en-US" b="0" i="1" smtClean="0">
                                        <a:latin typeface="Cambria Math" panose="02040503050406030204" pitchFamily="18" charset="0"/>
                                      </a:rPr>
                                      <m:t>.</m:t>
                                    </m:r>
                                  </m:sub>
                                </m:sSub>
                                <m:r>
                                  <a:rPr lang="en-US" b="0" i="1" smtClean="0">
                                    <a:latin typeface="Cambria Math"/>
                                  </a:rPr>
                                  <m:t>=31.4</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1</m:t>
                                    </m:r>
                                  </m:sub>
                                </m:sSub>
                                <m:r>
                                  <a:rPr lang="en-US" b="0" i="1" smtClean="0">
                                    <a:latin typeface="Cambria Math"/>
                                  </a:rPr>
                                  <m:t>=1.476</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2</m:t>
                                    </m:r>
                                  </m:sub>
                                </m:sSub>
                                <m:r>
                                  <a:rPr lang="en-US" b="0" i="1" smtClean="0">
                                    <a:latin typeface="Cambria Math"/>
                                  </a:rPr>
                                  <m:t>=2.119</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3</m:t>
                                    </m:r>
                                  </m:sub>
                                </m:sSub>
                                <m:r>
                                  <a:rPr lang="en-US" b="0" i="1" smtClean="0">
                                    <a:latin typeface="Cambria Math"/>
                                  </a:rPr>
                                  <m:t>=4.7333</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4</m:t>
                                    </m:r>
                                  </m:sub>
                                </m:sSub>
                                <m:r>
                                  <a:rPr lang="en-US" b="0" i="1" smtClean="0">
                                    <a:latin typeface="Cambria Math"/>
                                  </a:rPr>
                                  <m:t>=5.522</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218521458"/>
                  </p:ext>
                </p:extLst>
              </p:nvPr>
            </p:nvGraphicFramePr>
            <p:xfrm>
              <a:off x="1524000" y="3302000"/>
              <a:ext cx="6096000" cy="2970022"/>
            </p:xfrm>
            <a:graphic>
              <a:graphicData uri="http://schemas.openxmlformats.org/drawingml/2006/table">
                <a:tbl>
                  <a:tblPr firstRow="1" bandRow="1"/>
                  <a:tblGrid>
                    <a:gridCol w="1524000"/>
                    <a:gridCol w="1524000"/>
                    <a:gridCol w="1524000"/>
                    <a:gridCol w="1524000"/>
                  </a:tblGrid>
                  <a:tr h="370840">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1 KM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5 KM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10 KM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20 KM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36576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1</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4</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20</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37</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6576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5</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8</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26</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30</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6576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6576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3</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24</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33</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94462">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800" t="-564615" r="-302000" b="-96923"/>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100800" t="-564615" r="-202000" b="-96923"/>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200800" t="-564615" r="-102000" b="-96923"/>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300800" t="-564615" r="-2000" b="-96923"/>
                          </a:stretch>
                        </a:blipFill>
                      </a:tcPr>
                    </a:tc>
                  </a:tr>
                  <a:tr h="370840">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800" t="-708197" r="-302000" b="-3279"/>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100800" t="-708197" r="-202000" b="-3279"/>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200800" t="-708197" r="-102000" b="-3279"/>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300800" t="-708197" r="-2000" b="-3279"/>
                          </a:stretch>
                        </a:blipFill>
                      </a:tcPr>
                    </a:tc>
                  </a:tr>
                </a:tbl>
              </a:graphicData>
            </a:graphic>
          </p:graphicFrame>
        </mc:Fallback>
      </mc:AlternateContent>
      <p:sp>
        <p:nvSpPr>
          <p:cNvPr id="6" name="TextBox 5"/>
          <p:cNvSpPr txBox="1"/>
          <p:nvPr/>
        </p:nvSpPr>
        <p:spPr>
          <a:xfrm rot="16200000">
            <a:off x="290777" y="4276758"/>
            <a:ext cx="2004780" cy="461665"/>
          </a:xfrm>
          <a:prstGeom prst="rect">
            <a:avLst/>
          </a:prstGeom>
          <a:noFill/>
        </p:spPr>
        <p:txBody>
          <a:bodyPr wrap="none" rtlCol="0">
            <a:spAutoFit/>
          </a:bodyPr>
          <a:lstStyle/>
          <a:p>
            <a:r>
              <a:rPr lang="en-US" dirty="0" smtClean="0">
                <a:solidFill>
                  <a:srgbClr val="003366"/>
                </a:solidFill>
                <a:latin typeface="+mn-lt"/>
              </a:rPr>
              <a:t>Oxygen Content</a:t>
            </a:r>
            <a:endParaRPr lang="en-US" dirty="0">
              <a:solidFill>
                <a:srgbClr val="003366"/>
              </a:solidFill>
              <a:latin typeface="+mn-lt"/>
            </a:endParaRPr>
          </a:p>
        </p:txBody>
      </p:sp>
      <p:sp>
        <p:nvSpPr>
          <p:cNvPr id="3" name="Slide Number Placeholder 2"/>
          <p:cNvSpPr>
            <a:spLocks noGrp="1"/>
          </p:cNvSpPr>
          <p:nvPr>
            <p:ph type="sldNum" sz="quarter" idx="4"/>
          </p:nvPr>
        </p:nvSpPr>
        <p:spPr/>
        <p:txBody>
          <a:bodyPr/>
          <a:lstStyle/>
          <a:p>
            <a:fld id="{A9A949EE-02F8-4E24-B346-EA33FC0EA551}" type="slidenum">
              <a:rPr lang="en-US" smtClean="0"/>
              <a:t>10</a:t>
            </a:fld>
            <a:endParaRPr lang="en-US"/>
          </a:p>
        </p:txBody>
      </p:sp>
    </p:spTree>
    <p:extLst>
      <p:ext uri="{BB962C8B-B14F-4D97-AF65-F5344CB8AC3E}">
        <p14:creationId xmlns:p14="http://schemas.microsoft.com/office/powerpoint/2010/main" val="37798557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 calcmode="lin" valueType="num">
                                      <p:cBhvr additive="base">
                                        <p:cTn id="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
                                            <p:txEl>
                                              <p:pRg st="10" end="10"/>
                                            </p:txEl>
                                          </p:spTgt>
                                        </p:tgtEl>
                                        <p:attrNameLst>
                                          <p:attrName>style.visibility</p:attrName>
                                        </p:attrNameLst>
                                      </p:cBhvr>
                                      <p:to>
                                        <p:strVal val="visible"/>
                                      </p:to>
                                    </p:set>
                                    <p:anim calcmode="lin" valueType="num">
                                      <p:cBhvr additive="base">
                                        <p:cTn id="21"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smtClean="0">
                <a:solidFill>
                  <a:srgbClr val="C00000"/>
                </a:solidFill>
              </a:rPr>
              <a:t>Wrong </a:t>
            </a:r>
            <a:r>
              <a:rPr lang="en-US" dirty="0" err="1" smtClean="0">
                <a:solidFill>
                  <a:srgbClr val="C00000"/>
                </a:solidFill>
              </a:rPr>
              <a:t>ANova</a:t>
            </a:r>
            <a:endParaRPr lang="en-US"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762000"/>
                <a:ext cx="7772400" cy="4495800"/>
              </a:xfrm>
            </p:spPr>
            <p:txBody>
              <a:bodyPr/>
              <a:lstStyle/>
              <a:p>
                <a:r>
                  <a:rPr lang="en-US" dirty="0" smtClean="0">
                    <a:hlinkClick r:id="rId3" action="ppaction://hlinkfile"/>
                  </a:rPr>
                  <a:t>Minitab</a:t>
                </a:r>
                <a:endParaRPr lang="en-US" dirty="0" smtClean="0"/>
              </a:p>
              <a:p>
                <a:pPr marL="400050" lvl="1" indent="0">
                  <a:buNone/>
                </a:pPr>
                <a:r>
                  <a:rPr lang="en-US" sz="2400" dirty="0" smtClean="0"/>
                  <a:t>Stat </a:t>
                </a:r>
                <a:r>
                  <a:rPr lang="en-US" sz="2400" dirty="0"/>
                  <a:t>→ ANOVA → One-Way</a:t>
                </a:r>
              </a:p>
              <a:p>
                <a:endParaRPr lang="en-US" dirty="0" smtClean="0"/>
              </a:p>
              <a:p>
                <a:endParaRPr lang="en-US" dirty="0"/>
              </a:p>
              <a:p>
                <a:endParaRPr lang="en-US" dirty="0" smtClean="0"/>
              </a:p>
              <a:p>
                <a:endParaRPr lang="en-US" dirty="0"/>
              </a:p>
              <a:p>
                <a:endParaRPr lang="en-US" dirty="0" smtClean="0"/>
              </a:p>
              <a:p>
                <a:r>
                  <a:rPr lang="en-US" dirty="0" smtClean="0"/>
                  <a:t>Although the normal </a:t>
                </a:r>
                <a:br>
                  <a:rPr lang="en-US" dirty="0" smtClean="0"/>
                </a:br>
                <a:r>
                  <a:rPr lang="en-US" dirty="0" smtClean="0"/>
                  <a:t>probability plot is not very </a:t>
                </a:r>
                <a:br>
                  <a:rPr lang="en-US" dirty="0" smtClean="0"/>
                </a:br>
                <a:r>
                  <a:rPr lang="en-US" dirty="0" smtClean="0"/>
                  <a:t>closed to straight line</a:t>
                </a:r>
              </a:p>
              <a:p>
                <a:endParaRPr lang="en-US" dirty="0" smtClean="0"/>
              </a:p>
              <a:p>
                <a:r>
                  <a:rPr lang="en-US" dirty="0" smtClean="0"/>
                  <a:t>But we have relatively large </a:t>
                </a:r>
                <a:br>
                  <a:rPr lang="en-US" dirty="0" smtClean="0"/>
                </a:br>
                <a:r>
                  <a:rPr lang="en-US" dirty="0" smtClean="0"/>
                  <a:t>total sample size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=40</m:t>
                    </m:r>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762000"/>
                <a:ext cx="7772400" cy="4495800"/>
              </a:xfrm>
              <a:blipFill rotWithShape="0">
                <a:blip r:embed="rId4"/>
                <a:stretch>
                  <a:fillRect l="-1255" t="-1084" b="-35095"/>
                </a:stretch>
              </a:blipFill>
            </p:spPr>
            <p:txBody>
              <a:bodyPr/>
              <a:lstStyle/>
              <a:p>
                <a:r>
                  <a:rPr lang="en-US">
                    <a:noFill/>
                  </a:rPr>
                  <a:t> </a:t>
                </a:r>
              </a:p>
            </p:txBody>
          </p:sp>
        </mc:Fallback>
      </mc:AlternateContent>
      <p:pic>
        <p:nvPicPr>
          <p:cNvPr id="5" name="Picture 4"/>
          <p:cNvPicPr>
            <a:picLocks noChangeAspect="1"/>
          </p:cNvPicPr>
          <p:nvPr/>
        </p:nvPicPr>
        <p:blipFill>
          <a:blip r:embed="rId5"/>
          <a:stretch>
            <a:fillRect/>
          </a:stretch>
        </p:blipFill>
        <p:spPr>
          <a:xfrm>
            <a:off x="1514475" y="1752600"/>
            <a:ext cx="6115050" cy="1828800"/>
          </a:xfrm>
          <a:prstGeom prst="rect">
            <a:avLst/>
          </a:prstGeom>
        </p:spPr>
      </p:pic>
      <p:graphicFrame>
        <p:nvGraphicFramePr>
          <p:cNvPr id="6" name="Object 5"/>
          <p:cNvGraphicFramePr>
            <a:graphicFrameLocks noChangeAspect="1"/>
          </p:cNvGraphicFramePr>
          <p:nvPr>
            <p:extLst>
              <p:ext uri="{D42A27DB-BD31-4B8C-83A1-F6EECF244321}">
                <p14:modId xmlns:p14="http://schemas.microsoft.com/office/powerpoint/2010/main" val="1161039640"/>
              </p:ext>
            </p:extLst>
          </p:nvPr>
        </p:nvGraphicFramePr>
        <p:xfrm>
          <a:off x="4800600" y="3886200"/>
          <a:ext cx="4114800" cy="2743200"/>
        </p:xfrm>
        <a:graphic>
          <a:graphicData uri="http://schemas.openxmlformats.org/presentationml/2006/ole">
            <mc:AlternateContent xmlns:mc="http://schemas.openxmlformats.org/markup-compatibility/2006">
              <mc:Choice xmlns:v="urn:schemas-microsoft-com:vml" Requires="v">
                <p:oleObj spid="_x0000_s8201" name="Graph" r:id="rId6" imgW="5486400" imgH="3657600" progId="MtbGraph.Document.16">
                  <p:embed/>
                </p:oleObj>
              </mc:Choice>
              <mc:Fallback>
                <p:oleObj name="Graph" r:id="rId6" imgW="5486400" imgH="3657600" progId="MtbGraph.Document.16">
                  <p:embed/>
                  <p:pic>
                    <p:nvPicPr>
                      <p:cNvPr id="0" name=""/>
                      <p:cNvPicPr/>
                      <p:nvPr/>
                    </p:nvPicPr>
                    <p:blipFill>
                      <a:blip r:embed="rId7"/>
                      <a:stretch>
                        <a:fillRect/>
                      </a:stretch>
                    </p:blipFill>
                    <p:spPr>
                      <a:xfrm>
                        <a:off x="4800600" y="3886200"/>
                        <a:ext cx="4114800" cy="2743200"/>
                      </a:xfrm>
                      <a:prstGeom prst="rect">
                        <a:avLst/>
                      </a:prstGeom>
                    </p:spPr>
                  </p:pic>
                </p:oleObj>
              </mc:Fallback>
            </mc:AlternateContent>
          </a:graphicData>
        </a:graphic>
      </p:graphicFrame>
      <p:sp>
        <p:nvSpPr>
          <p:cNvPr id="4" name="Slide Number Placeholder 3"/>
          <p:cNvSpPr>
            <a:spLocks noGrp="1"/>
          </p:cNvSpPr>
          <p:nvPr>
            <p:ph type="sldNum" sz="quarter" idx="4"/>
          </p:nvPr>
        </p:nvSpPr>
        <p:spPr/>
        <p:txBody>
          <a:bodyPr/>
          <a:lstStyle/>
          <a:p>
            <a:fld id="{A9A949EE-02F8-4E24-B346-EA33FC0EA551}" type="slidenum">
              <a:rPr lang="en-US" smtClean="0"/>
              <a:t>11</a:t>
            </a:fld>
            <a:endParaRPr lang="en-US"/>
          </a:p>
        </p:txBody>
      </p:sp>
    </p:spTree>
    <p:extLst>
      <p:ext uri="{BB962C8B-B14F-4D97-AF65-F5344CB8AC3E}">
        <p14:creationId xmlns:p14="http://schemas.microsoft.com/office/powerpoint/2010/main" val="299475082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anim calcmode="lin" valueType="num">
                                      <p:cBhvr additive="base">
                                        <p:cTn id="2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smtClean="0">
                <a:solidFill>
                  <a:srgbClr val="C00000"/>
                </a:solidFill>
              </a:rPr>
              <a:t>Wrong Analysis </a:t>
            </a:r>
            <a:r>
              <a:rPr lang="en-US" dirty="0" err="1" smtClean="0">
                <a:solidFill>
                  <a:srgbClr val="C00000"/>
                </a:solidFill>
              </a:rPr>
              <a:t>Cont’D</a:t>
            </a:r>
            <a:endParaRPr lang="en-US" dirty="0">
              <a:solidFill>
                <a:srgbClr val="C0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762000"/>
                <a:ext cx="7772400" cy="4495800"/>
              </a:xfrm>
            </p:spPr>
            <p:txBody>
              <a:bodyPr/>
              <a:lstStyle/>
              <a:p>
                <a:r>
                  <a:rPr lang="en-US" sz="2400" dirty="0" smtClean="0"/>
                  <a:t>Fitted </a:t>
                </a:r>
                <a:r>
                  <a:rPr lang="en-US" sz="2400" dirty="0"/>
                  <a:t>values </a:t>
                </a:r>
                <a:r>
                  <a:rPr lang="en-US" sz="2400" dirty="0" smtClean="0"/>
                  <a:t>versus Residuals:</a:t>
                </a:r>
              </a:p>
              <a:p>
                <a:pPr lvl="1"/>
                <a:r>
                  <a:rPr lang="en-US" sz="2400" dirty="0" smtClean="0"/>
                  <a:t>Scatterplot of </a:t>
                </a:r>
                <a14:m>
                  <m:oMath xmlns:m="http://schemas.openxmlformats.org/officeDocument/2006/math">
                    <m:acc>
                      <m:accPr>
                        <m:chr m:val="̂"/>
                        <m:ctrlPr>
                          <a:rPr lang="en-US" sz="2400" i="1" dirty="0" smtClean="0">
                            <a:latin typeface="Cambria Math" panose="02040503050406030204" pitchFamily="18" charset="0"/>
                          </a:rPr>
                        </m:ctrlPr>
                      </m:accPr>
                      <m:e>
                        <m:r>
                          <a:rPr lang="en-US" sz="2400" b="0" i="1" dirty="0" smtClean="0">
                            <a:latin typeface="Cambria Math" panose="02040503050406030204" pitchFamily="18" charset="0"/>
                          </a:rPr>
                          <m:t>𝑦</m:t>
                        </m:r>
                      </m:e>
                    </m:acc>
                    <m:r>
                      <a:rPr lang="en-US" sz="2400" i="1" baseline="-25000" dirty="0" err="1" smtClean="0">
                        <a:latin typeface="Cambria Math" panose="02040503050406030204" pitchFamily="18" charset="0"/>
                      </a:rPr>
                      <m:t>𝑖𝑗</m:t>
                    </m:r>
                  </m:oMath>
                </a14:m>
                <a:r>
                  <a:rPr lang="en-US" sz="2400" dirty="0" smtClean="0"/>
                  <a:t> versus </a:t>
                </a:r>
                <a14:m>
                  <m:oMath xmlns:m="http://schemas.openxmlformats.org/officeDocument/2006/math">
                    <m:r>
                      <a:rPr lang="en-US" sz="2400" b="0" i="1" dirty="0" smtClean="0">
                        <a:latin typeface="Cambria Math" panose="02040503050406030204" pitchFamily="18" charset="0"/>
                      </a:rPr>
                      <m:t>𝑟</m:t>
                    </m:r>
                    <m:r>
                      <a:rPr lang="en-US" sz="2400" i="1" baseline="-25000" dirty="0" err="1" smtClean="0">
                        <a:latin typeface="Cambria Math" panose="02040503050406030204" pitchFamily="18" charset="0"/>
                      </a:rPr>
                      <m:t>𝑖𝑗</m:t>
                    </m:r>
                  </m:oMath>
                </a14:m>
                <a:endParaRPr lang="en-US" sz="2400" baseline="-25000" dirty="0" smtClean="0"/>
              </a:p>
              <a:p>
                <a:pPr lvl="1"/>
                <a:endParaRPr lang="en-US" sz="2400" baseline="-25000" dirty="0"/>
              </a:p>
              <a:p>
                <a:pPr lvl="1"/>
                <a:endParaRPr lang="en-US" sz="2400" baseline="-25000" dirty="0" smtClean="0"/>
              </a:p>
              <a:p>
                <a:pPr lvl="1"/>
                <a:endParaRPr lang="en-US" sz="2400" baseline="-25000" dirty="0"/>
              </a:p>
              <a:p>
                <a:pPr lvl="1"/>
                <a:endParaRPr lang="en-US" sz="2400" baseline="-25000" dirty="0" smtClean="0"/>
              </a:p>
              <a:p>
                <a:pPr lvl="1"/>
                <a:endParaRPr lang="en-US" sz="2400" baseline="-25000" dirty="0"/>
              </a:p>
              <a:p>
                <a:pPr lvl="1"/>
                <a:endParaRPr lang="en-US" sz="2400" baseline="-25000" dirty="0" smtClean="0"/>
              </a:p>
              <a:p>
                <a:pPr lvl="1"/>
                <a:endParaRPr lang="en-US" sz="2400" baseline="-25000" dirty="0"/>
              </a:p>
              <a:p>
                <a:pPr lvl="1"/>
                <a:endParaRPr lang="en-US" sz="2400" baseline="-25000" dirty="0" smtClean="0"/>
              </a:p>
              <a:p>
                <a:pPr lvl="1"/>
                <a:endParaRPr lang="en-US" sz="2400" baseline="-25000" dirty="0"/>
              </a:p>
              <a:p>
                <a:pPr lvl="1"/>
                <a:endParaRPr lang="en-US" sz="2400" baseline="-25000" dirty="0" smtClean="0"/>
              </a:p>
              <a:p>
                <a:pPr lvl="1"/>
                <a:endParaRPr lang="en-US" sz="2400" baseline="-25000" dirty="0"/>
              </a:p>
              <a:p>
                <a:pPr lvl="1"/>
                <a:endParaRPr lang="en-US" sz="2400" baseline="-25000" dirty="0" smtClean="0"/>
              </a:p>
              <a:p>
                <a:pPr lvl="1"/>
                <a:endParaRPr lang="en-US" sz="2400" baseline="-25000" dirty="0" smtClean="0"/>
              </a:p>
              <a:p>
                <a:pPr lvl="1"/>
                <a:endParaRPr lang="en-US" sz="2400" baseline="-25000" dirty="0"/>
              </a:p>
              <a:p>
                <a:r>
                  <a:rPr lang="en-US" sz="2200" dirty="0"/>
                  <a:t>Due to cone shape, we can conclude that </a:t>
                </a:r>
                <a14:m>
                  <m:oMath xmlns:m="http://schemas.openxmlformats.org/officeDocument/2006/math">
                    <m:r>
                      <a:rPr lang="en-US" sz="2200" i="1">
                        <a:latin typeface="Cambria Math"/>
                      </a:rPr>
                      <m:t>𝑉𝑎𝑟</m:t>
                    </m:r>
                    <m:r>
                      <a:rPr lang="en-US" sz="2200" i="1">
                        <a:latin typeface="Cambria Math"/>
                      </a:rPr>
                      <m:t>(</m:t>
                    </m:r>
                    <m:sSub>
                      <m:sSubPr>
                        <m:ctrlPr>
                          <a:rPr lang="en-US" sz="2200" i="1">
                            <a:latin typeface="Cambria Math" panose="02040503050406030204" pitchFamily="18" charset="0"/>
                          </a:rPr>
                        </m:ctrlPr>
                      </m:sSubPr>
                      <m:e>
                        <m:r>
                          <a:rPr lang="en-US" sz="2200" i="1">
                            <a:latin typeface="Cambria Math"/>
                          </a:rPr>
                          <m:t>𝜖</m:t>
                        </m:r>
                      </m:e>
                      <m:sub>
                        <m:r>
                          <a:rPr lang="en-US" sz="2200" i="1">
                            <a:latin typeface="Cambria Math"/>
                          </a:rPr>
                          <m:t>𝑖</m:t>
                        </m:r>
                      </m:sub>
                    </m:sSub>
                    <m:r>
                      <a:rPr lang="en-US" sz="2200" i="1">
                        <a:latin typeface="Cambria Math"/>
                      </a:rPr>
                      <m:t>)</m:t>
                    </m:r>
                  </m:oMath>
                </a14:m>
                <a:r>
                  <a:rPr lang="en-US" sz="2200" dirty="0"/>
                  <a:t> is not constant. </a:t>
                </a:r>
                <a:endParaRPr lang="en-US" sz="2200" dirty="0" smtClean="0"/>
              </a:p>
              <a:p>
                <a:r>
                  <a:rPr lang="en-US" sz="2200" dirty="0" smtClean="0"/>
                  <a:t>We </a:t>
                </a:r>
                <a:r>
                  <a:rPr lang="en-US" sz="2200" dirty="0"/>
                  <a:t>can further say that this variance is a function of the mean of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𝑦</m:t>
                        </m:r>
                      </m:e>
                      <m:sub>
                        <m:r>
                          <a:rPr lang="en-US" sz="2200" i="1">
                            <a:latin typeface="Cambria Math"/>
                          </a:rPr>
                          <m:t>𝑖</m:t>
                        </m:r>
                      </m:sub>
                    </m:sSub>
                  </m:oMath>
                </a14:m>
                <a:r>
                  <a:rPr lang="en-US" sz="2200" dirty="0"/>
                  <a:t>.</a:t>
                </a:r>
              </a:p>
              <a:p>
                <a:endParaRPr lang="en-US" sz="2400" baseline="-25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762000"/>
                <a:ext cx="7772400" cy="4495800"/>
              </a:xfrm>
              <a:blipFill rotWithShape="0">
                <a:blip r:embed="rId3"/>
                <a:stretch>
                  <a:fillRect l="-1098" t="-949" b="-31572"/>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1152576432"/>
              </p:ext>
            </p:extLst>
          </p:nvPr>
        </p:nvGraphicFramePr>
        <p:xfrm>
          <a:off x="1828800" y="1905000"/>
          <a:ext cx="5486400" cy="3657600"/>
        </p:xfrm>
        <a:graphic>
          <a:graphicData uri="http://schemas.openxmlformats.org/presentationml/2006/ole">
            <mc:AlternateContent xmlns:mc="http://schemas.openxmlformats.org/markup-compatibility/2006">
              <mc:Choice xmlns:v="urn:schemas-microsoft-com:vml" Requires="v">
                <p:oleObj spid="_x0000_s9225" name="Graph" r:id="rId4" imgW="5486400" imgH="3657600" progId="MtbGraph.Document.16">
                  <p:embed/>
                </p:oleObj>
              </mc:Choice>
              <mc:Fallback>
                <p:oleObj name="Graph" r:id="rId4" imgW="5486400" imgH="3657600" progId="MtbGraph.Document.16">
                  <p:embed/>
                  <p:pic>
                    <p:nvPicPr>
                      <p:cNvPr id="0" name=""/>
                      <p:cNvPicPr/>
                      <p:nvPr/>
                    </p:nvPicPr>
                    <p:blipFill>
                      <a:blip r:embed="rId5"/>
                      <a:stretch>
                        <a:fillRect/>
                      </a:stretch>
                    </p:blipFill>
                    <p:spPr>
                      <a:xfrm>
                        <a:off x="1828800" y="1905000"/>
                        <a:ext cx="5486400" cy="3657600"/>
                      </a:xfrm>
                      <a:prstGeom prst="rect">
                        <a:avLst/>
                      </a:prstGeom>
                    </p:spPr>
                  </p:pic>
                </p:oleObj>
              </mc:Fallback>
            </mc:AlternateContent>
          </a:graphicData>
        </a:graphic>
      </p:graphicFrame>
      <p:sp>
        <p:nvSpPr>
          <p:cNvPr id="5" name="Slide Number Placeholder 4"/>
          <p:cNvSpPr>
            <a:spLocks noGrp="1"/>
          </p:cNvSpPr>
          <p:nvPr>
            <p:ph type="sldNum" sz="quarter" idx="4"/>
          </p:nvPr>
        </p:nvSpPr>
        <p:spPr/>
        <p:txBody>
          <a:bodyPr/>
          <a:lstStyle/>
          <a:p>
            <a:fld id="{A9A949EE-02F8-4E24-B346-EA33FC0EA551}" type="slidenum">
              <a:rPr lang="en-US" smtClean="0"/>
              <a:t>12</a:t>
            </a:fld>
            <a:endParaRPr lang="en-US"/>
          </a:p>
        </p:txBody>
      </p:sp>
    </p:spTree>
    <p:extLst>
      <p:ext uri="{BB962C8B-B14F-4D97-AF65-F5344CB8AC3E}">
        <p14:creationId xmlns:p14="http://schemas.microsoft.com/office/powerpoint/2010/main" val="2414544853"/>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53" presetClass="entr" presetSubtype="16"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p:cTn id="10" dur="500" fill="hold"/>
                                        <p:tgtEl>
                                          <p:spTgt spid="4"/>
                                        </p:tgtEl>
                                        <p:attrNameLst>
                                          <p:attrName>ppt_w</p:attrName>
                                        </p:attrNameLst>
                                      </p:cBhvr>
                                      <p:tavLst>
                                        <p:tav tm="0">
                                          <p:val>
                                            <p:fltVal val="0"/>
                                          </p:val>
                                        </p:tav>
                                        <p:tav tm="100000">
                                          <p:val>
                                            <p:strVal val="#ppt_w"/>
                                          </p:val>
                                        </p:tav>
                                      </p:tavLst>
                                    </p:anim>
                                    <p:anim calcmode="lin" valueType="num">
                                      <p:cBhvr>
                                        <p:cTn id="11" dur="500" fill="hold"/>
                                        <p:tgtEl>
                                          <p:spTgt spid="4"/>
                                        </p:tgtEl>
                                        <p:attrNameLst>
                                          <p:attrName>ppt_h</p:attrName>
                                        </p:attrNameLst>
                                      </p:cBhvr>
                                      <p:tavLst>
                                        <p:tav tm="0">
                                          <p:val>
                                            <p:fltVal val="0"/>
                                          </p:val>
                                        </p:tav>
                                        <p:tav tm="100000">
                                          <p:val>
                                            <p:strVal val="#ppt_h"/>
                                          </p:val>
                                        </p:tav>
                                      </p:tavLst>
                                    </p:anim>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6" end="16"/>
                                            </p:txEl>
                                          </p:spTgt>
                                        </p:tgtEl>
                                        <p:attrNameLst>
                                          <p:attrName>style.visibility</p:attrName>
                                        </p:attrNameLst>
                                      </p:cBhvr>
                                      <p:to>
                                        <p:strVal val="visible"/>
                                      </p:to>
                                    </p:set>
                                    <p:anim calcmode="lin" valueType="num">
                                      <p:cBhvr additive="base">
                                        <p:cTn id="1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17" end="17"/>
                                            </p:txEl>
                                          </p:spTgt>
                                        </p:tgtEl>
                                        <p:attrNameLst>
                                          <p:attrName>style.visibility</p:attrName>
                                        </p:attrNameLst>
                                      </p:cBhvr>
                                      <p:to>
                                        <p:strVal val="visible"/>
                                      </p:to>
                                    </p:set>
                                    <p:anim calcmode="lin" valueType="num">
                                      <p:cBhvr additive="base">
                                        <p:cTn id="23"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smtClean="0"/>
              <a:t>Correct Analysis</a:t>
            </a:r>
            <a:br>
              <a:rPr lang="en-US" dirty="0" smtClean="0"/>
            </a:br>
            <a:r>
              <a:rPr lang="en-US" dirty="0" smtClean="0"/>
              <a:t>Based on Transformed Data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14400"/>
                <a:ext cx="7772400" cy="4495800"/>
              </a:xfrm>
            </p:spPr>
            <p:txBody>
              <a:bodyPr/>
              <a:lstStyle/>
              <a:p>
                <a14:m>
                  <m:oMath xmlns:m="http://schemas.openxmlformats.org/officeDocument/2006/math">
                    <m:r>
                      <a:rPr lang="en-US" sz="2400" i="1">
                        <a:latin typeface="Cambria Math"/>
                      </a:rPr>
                      <m:t>𝑉𝑎𝑟</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𝑦</m:t>
                            </m:r>
                          </m:e>
                          <m:sub>
                            <m:r>
                              <a:rPr lang="en-US" sz="2400" i="1">
                                <a:latin typeface="Cambria Math"/>
                              </a:rPr>
                              <m:t>𝑖</m:t>
                            </m:r>
                          </m:sub>
                        </m:sSub>
                      </m:e>
                    </m:d>
                    <m:r>
                      <a:rPr lang="en-US" sz="2400" i="1">
                        <a:latin typeface="Cambria Math"/>
                      </a:rPr>
                      <m:t>=</m:t>
                    </m:r>
                    <m:r>
                      <a:rPr lang="en-US" sz="2400" i="1">
                        <a:latin typeface="Cambria Math"/>
                      </a:rPr>
                      <m:t>𝑉𝑎𝑟</m:t>
                    </m:r>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𝜖</m:t>
                        </m:r>
                      </m:e>
                      <m:sub>
                        <m:r>
                          <a:rPr lang="en-US" sz="2400" i="1">
                            <a:latin typeface="Cambria Math"/>
                          </a:rPr>
                          <m:t>𝑖</m:t>
                        </m:r>
                      </m:sub>
                    </m:sSub>
                    <m:r>
                      <a:rPr lang="en-US" sz="2400" i="1">
                        <a:latin typeface="Cambria Math"/>
                      </a:rPr>
                      <m:t>)</m:t>
                    </m:r>
                    <m:r>
                      <a:rPr lang="en-US" sz="2400" i="1">
                        <a:latin typeface="Cambria Math"/>
                        <a:ea typeface="Cambria Math"/>
                      </a:rPr>
                      <m:t>∝</m:t>
                    </m:r>
                    <m:r>
                      <a:rPr lang="en-US" sz="2400" i="1">
                        <a:latin typeface="Cambria Math"/>
                        <a:ea typeface="Cambria Math"/>
                      </a:rPr>
                      <m:t>𝐸</m:t>
                    </m:r>
                    <m:r>
                      <a:rPr lang="en-US" sz="2400" i="1">
                        <a:latin typeface="Cambria Math"/>
                        <a:ea typeface="Cambria Math"/>
                      </a:rPr>
                      <m:t>(</m:t>
                    </m:r>
                    <m:sSub>
                      <m:sSubPr>
                        <m:ctrlPr>
                          <a:rPr lang="en-US" sz="2400" i="1">
                            <a:latin typeface="Cambria Math" panose="02040503050406030204" pitchFamily="18" charset="0"/>
                            <a:ea typeface="Cambria Math"/>
                          </a:rPr>
                        </m:ctrlPr>
                      </m:sSubPr>
                      <m:e>
                        <m:r>
                          <a:rPr lang="en-US" sz="2400" i="1">
                            <a:latin typeface="Cambria Math"/>
                            <a:ea typeface="Cambria Math"/>
                          </a:rPr>
                          <m:t>𝑦</m:t>
                        </m:r>
                      </m:e>
                      <m:sub>
                        <m:r>
                          <a:rPr lang="en-US" sz="2400" i="1">
                            <a:latin typeface="Cambria Math"/>
                            <a:ea typeface="Cambria Math"/>
                          </a:rPr>
                          <m:t>𝑖</m:t>
                        </m:r>
                      </m:sub>
                    </m:sSub>
                    <m:r>
                      <a:rPr lang="en-US" sz="2400" i="1">
                        <a:latin typeface="Cambria Math"/>
                        <a:ea typeface="Cambria Math"/>
                      </a:rPr>
                      <m:t>)</m:t>
                    </m:r>
                  </m:oMath>
                </a14:m>
                <a:r>
                  <a:rPr lang="en-US" sz="2400" dirty="0"/>
                  <a:t>  the mean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𝑦</m:t>
                        </m:r>
                      </m:e>
                      <m:sub>
                        <m:r>
                          <a:rPr lang="en-US" sz="2400" i="1">
                            <a:latin typeface="Cambria Math"/>
                          </a:rPr>
                          <m:t>𝑖</m:t>
                        </m:r>
                      </m:sub>
                    </m:sSub>
                  </m:oMath>
                </a14:m>
                <a:r>
                  <a:rPr lang="en-US" sz="2400" dirty="0"/>
                  <a:t>.</a:t>
                </a:r>
              </a:p>
              <a:p>
                <a:endParaRPr lang="en-US" sz="2400" dirty="0"/>
              </a:p>
              <a:p>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𝑌</m:t>
                        </m:r>
                      </m:e>
                      <m:sub>
                        <m:r>
                          <a:rPr lang="en-US" sz="2400" i="1">
                            <a:latin typeface="Cambria Math"/>
                          </a:rPr>
                          <m:t>𝑇</m:t>
                        </m:r>
                      </m:sub>
                    </m:sSub>
                    <m:r>
                      <a:rPr lang="en-US" sz="2400" i="1">
                        <a:latin typeface="Cambria Math"/>
                      </a:rPr>
                      <m:t>=</m:t>
                    </m:r>
                    <m:rad>
                      <m:radPr>
                        <m:degHide m:val="on"/>
                        <m:ctrlPr>
                          <a:rPr lang="en-US" sz="2400" i="1">
                            <a:latin typeface="Cambria Math" panose="02040503050406030204" pitchFamily="18" charset="0"/>
                          </a:rPr>
                        </m:ctrlPr>
                      </m:radPr>
                      <m:deg/>
                      <m:e>
                        <m:r>
                          <a:rPr lang="en-US" sz="2400" i="1">
                            <a:latin typeface="Cambria Math"/>
                          </a:rPr>
                          <m:t>𝑌</m:t>
                        </m:r>
                        <m:r>
                          <a:rPr lang="en-US" sz="2400" i="1">
                            <a:latin typeface="Cambria Math"/>
                          </a:rPr>
                          <m:t>+0.375</m:t>
                        </m:r>
                      </m:e>
                    </m:rad>
                    <m:r>
                      <a:rPr lang="en-US" sz="2400" i="1">
                        <a:latin typeface="Cambria Math"/>
                      </a:rPr>
                      <m:t> </m:t>
                    </m:r>
                  </m:oMath>
                </a14:m>
                <a:r>
                  <a:rPr lang="en-US" sz="2400" dirty="0"/>
                  <a:t> </a:t>
                </a:r>
                <a:endParaRPr lang="en-US" sz="2400" baseline="-250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a:p>
              <a:p>
                <a:r>
                  <a:rPr lang="en-US" sz="2400" dirty="0"/>
                  <a:t>For the transformed </a:t>
                </a:r>
                <a:r>
                  <a:rPr lang="en-US" sz="2400" dirty="0" smtClean="0"/>
                  <a:t>variable ANOVA we need to check the </a:t>
                </a:r>
                <a:r>
                  <a:rPr lang="en-US" sz="2400" dirty="0"/>
                  <a:t>assumptions</a:t>
                </a:r>
              </a:p>
              <a:p>
                <a:pPr lvl="1"/>
                <a:r>
                  <a:rPr lang="en-US" sz="2400" dirty="0" smtClean="0"/>
                  <a:t>Normal </a:t>
                </a:r>
                <a:r>
                  <a:rPr lang="en-US" sz="2400" dirty="0"/>
                  <a:t>distributions of the errors</a:t>
                </a:r>
                <a:endParaRPr lang="en-US" sz="2400" dirty="0" smtClean="0"/>
              </a:p>
              <a:p>
                <a:pPr lvl="1"/>
                <a14:m>
                  <m:oMath xmlns:m="http://schemas.openxmlformats.org/officeDocument/2006/math">
                    <m:r>
                      <a:rPr lang="en-US" sz="2400" i="1">
                        <a:latin typeface="Cambria Math"/>
                      </a:rPr>
                      <m:t>𝑉𝑎𝑟</m:t>
                    </m:r>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𝜖</m:t>
                        </m:r>
                      </m:e>
                      <m:sub>
                        <m:r>
                          <a:rPr lang="en-US" sz="2400" i="1">
                            <a:latin typeface="Cambria Math"/>
                          </a:rPr>
                          <m:t>𝑖</m:t>
                        </m:r>
                      </m:sub>
                    </m:sSub>
                    <m:r>
                      <a:rPr lang="en-US" sz="2400" i="1">
                        <a:latin typeface="Cambria Math"/>
                      </a:rPr>
                      <m:t>)</m:t>
                    </m:r>
                  </m:oMath>
                </a14:m>
                <a:r>
                  <a:rPr lang="en-US" sz="2400" dirty="0"/>
                  <a:t>= </a:t>
                </a:r>
                <a:r>
                  <a:rPr lang="en-US" sz="2400" dirty="0" smtClean="0"/>
                  <a:t>constant are </a:t>
                </a:r>
                <a:r>
                  <a:rPr lang="en-US" sz="2400" dirty="0"/>
                  <a:t>satisfied.</a:t>
                </a:r>
              </a:p>
              <a:p>
                <a:endParaRPr lang="en-US" sz="24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14400"/>
                <a:ext cx="7772400" cy="4495800"/>
              </a:xfrm>
              <a:blipFill rotWithShape="0">
                <a:blip r:embed="rId2"/>
                <a:stretch>
                  <a:fillRect l="-1176" t="-949" b="-29675"/>
                </a:stretch>
              </a:blipFill>
            </p:spPr>
            <p:txBody>
              <a:bodyPr/>
              <a:lstStyle/>
              <a:p>
                <a:r>
                  <a:rPr lang="en-US">
                    <a:noFill/>
                  </a:rPr>
                  <a:t> </a:t>
                </a:r>
              </a:p>
            </p:txBody>
          </p:sp>
        </mc:Fallback>
      </mc:AlternateContent>
      <p:pic>
        <p:nvPicPr>
          <p:cNvPr id="5" name="Picture 4"/>
          <p:cNvPicPr>
            <a:picLocks noChangeAspect="1"/>
          </p:cNvPicPr>
          <p:nvPr/>
        </p:nvPicPr>
        <p:blipFill>
          <a:blip r:embed="rId3"/>
          <a:stretch>
            <a:fillRect/>
          </a:stretch>
        </p:blipFill>
        <p:spPr>
          <a:xfrm>
            <a:off x="1761892" y="2743200"/>
            <a:ext cx="5620215" cy="1828800"/>
          </a:xfrm>
          <a:prstGeom prst="rect">
            <a:avLst/>
          </a:prstGeom>
        </p:spPr>
      </p:pic>
      <p:sp>
        <p:nvSpPr>
          <p:cNvPr id="4" name="Slide Number Placeholder 3"/>
          <p:cNvSpPr>
            <a:spLocks noGrp="1"/>
          </p:cNvSpPr>
          <p:nvPr>
            <p:ph type="sldNum" sz="quarter" idx="4"/>
          </p:nvPr>
        </p:nvSpPr>
        <p:spPr/>
        <p:txBody>
          <a:bodyPr/>
          <a:lstStyle/>
          <a:p>
            <a:fld id="{A9A949EE-02F8-4E24-B346-EA33FC0EA551}" type="slidenum">
              <a:rPr lang="en-US" smtClean="0"/>
              <a:t>13</a:t>
            </a:fld>
            <a:endParaRPr lang="en-US"/>
          </a:p>
        </p:txBody>
      </p:sp>
    </p:spTree>
    <p:extLst>
      <p:ext uri="{BB962C8B-B14F-4D97-AF65-F5344CB8AC3E}">
        <p14:creationId xmlns:p14="http://schemas.microsoft.com/office/powerpoint/2010/main" val="524262093"/>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10" end="10"/>
                                            </p:txEl>
                                          </p:spTgt>
                                        </p:tgtEl>
                                        <p:attrNameLst>
                                          <p:attrName>style.visibility</p:attrName>
                                        </p:attrNameLst>
                                      </p:cBhvr>
                                      <p:to>
                                        <p:strVal val="visible"/>
                                      </p:to>
                                    </p:set>
                                    <p:anim calcmode="lin" valueType="num">
                                      <p:cBhvr additive="base">
                                        <p:cTn id="2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 calcmode="lin" valueType="num">
                                      <p:cBhvr additive="base">
                                        <p:cTn id="28"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smtClean="0"/>
              <a:t>Checking the Assumptions</a:t>
            </a:r>
            <a:br>
              <a:rPr lang="en-US" dirty="0" smtClean="0"/>
            </a:br>
            <a:r>
              <a:rPr lang="en-US" dirty="0"/>
              <a:t>Based on Transformed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143000"/>
                <a:ext cx="8229600" cy="4495800"/>
              </a:xfrm>
            </p:spPr>
            <p:txBody>
              <a:bodyPr/>
              <a:lstStyle/>
              <a:p>
                <a:pPr marL="342900" lvl="1" indent="-342900">
                  <a:buFontTx/>
                  <a:buChar char="•"/>
                </a:pPr>
                <a14:m>
                  <m:oMath xmlns:m="http://schemas.openxmlformats.org/officeDocument/2006/math">
                    <m:r>
                      <a:rPr lang="en-US" sz="2400" i="1">
                        <a:latin typeface="Cambria Math"/>
                      </a:rPr>
                      <m:t>𝑉𝑎𝑟</m:t>
                    </m:r>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𝜖</m:t>
                        </m:r>
                      </m:e>
                      <m:sub>
                        <m:r>
                          <a:rPr lang="en-US" sz="2400" i="1">
                            <a:latin typeface="Cambria Math"/>
                          </a:rPr>
                          <m:t>𝑖</m:t>
                        </m:r>
                      </m:sub>
                    </m:sSub>
                    <m:r>
                      <a:rPr lang="en-US" sz="2400" i="1">
                        <a:latin typeface="Cambria Math"/>
                      </a:rPr>
                      <m:t>)</m:t>
                    </m:r>
                  </m:oMath>
                </a14:m>
                <a:r>
                  <a:rPr lang="en-US" sz="2400" dirty="0"/>
                  <a:t>= </a:t>
                </a:r>
                <a:r>
                  <a:rPr lang="en-US" sz="2400" dirty="0" smtClean="0"/>
                  <a:t>constant</a:t>
                </a:r>
              </a:p>
              <a:p>
                <a:pPr marL="342900" lvl="1" indent="-342900">
                  <a:buFontTx/>
                  <a:buChar char="•"/>
                </a:pPr>
                <a:endParaRPr lang="en-US" sz="2400" dirty="0"/>
              </a:p>
              <a:p>
                <a:pPr marL="342900" lvl="1" indent="-342900">
                  <a:buFontTx/>
                  <a:buChar char="•"/>
                </a:pPr>
                <a:endParaRPr lang="en-US" sz="2400" dirty="0" smtClean="0"/>
              </a:p>
              <a:p>
                <a:pPr marL="342900" lvl="1" indent="-342900">
                  <a:buFontTx/>
                  <a:buChar char="•"/>
                </a:pPr>
                <a:endParaRPr lang="en-US" sz="2400" dirty="0"/>
              </a:p>
              <a:p>
                <a:pPr marL="342900" lvl="1" indent="-342900" algn="r">
                  <a:buFontTx/>
                  <a:buChar char="•"/>
                </a:pPr>
                <a:r>
                  <a:rPr lang="en-US" sz="2400" dirty="0" smtClean="0"/>
                  <a:t>Normal </a:t>
                </a:r>
                <a:r>
                  <a:rPr lang="en-US" sz="2400" dirty="0"/>
                  <a:t>distributions of the errors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143000"/>
                <a:ext cx="8229600" cy="4495800"/>
              </a:xfrm>
              <a:blipFill rotWithShape="0">
                <a:blip r:embed="rId3"/>
                <a:stretch>
                  <a:fillRect l="-1111" t="-950" r="-1111"/>
                </a:stretch>
              </a:blipFill>
            </p:spPr>
            <p:txBody>
              <a:bodyPr/>
              <a:lstStyle/>
              <a:p>
                <a:r>
                  <a:rPr lang="en-US">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731701583"/>
              </p:ext>
            </p:extLst>
          </p:nvPr>
        </p:nvGraphicFramePr>
        <p:xfrm>
          <a:off x="4800600" y="3581400"/>
          <a:ext cx="4114800" cy="2743200"/>
        </p:xfrm>
        <a:graphic>
          <a:graphicData uri="http://schemas.openxmlformats.org/presentationml/2006/ole">
            <mc:AlternateContent xmlns:mc="http://schemas.openxmlformats.org/markup-compatibility/2006">
              <mc:Choice xmlns:v="urn:schemas-microsoft-com:vml" Requires="v">
                <p:oleObj spid="_x0000_s11282" name="Graph" r:id="rId4" imgW="5486400" imgH="3657600" progId="MtbGraph.Document.16">
                  <p:embed/>
                </p:oleObj>
              </mc:Choice>
              <mc:Fallback>
                <p:oleObj name="Graph" r:id="rId4" imgW="5486400" imgH="3657600" progId="MtbGraph.Document.16">
                  <p:embed/>
                  <p:pic>
                    <p:nvPicPr>
                      <p:cNvPr id="0" name=""/>
                      <p:cNvPicPr/>
                      <p:nvPr/>
                    </p:nvPicPr>
                    <p:blipFill>
                      <a:blip r:embed="rId5"/>
                      <a:stretch>
                        <a:fillRect/>
                      </a:stretch>
                    </p:blipFill>
                    <p:spPr>
                      <a:xfrm>
                        <a:off x="4800600" y="3581400"/>
                        <a:ext cx="4114800" cy="27432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865385177"/>
              </p:ext>
            </p:extLst>
          </p:nvPr>
        </p:nvGraphicFramePr>
        <p:xfrm>
          <a:off x="228600" y="1828800"/>
          <a:ext cx="4114800" cy="2743200"/>
        </p:xfrm>
        <a:graphic>
          <a:graphicData uri="http://schemas.openxmlformats.org/presentationml/2006/ole">
            <mc:AlternateContent xmlns:mc="http://schemas.openxmlformats.org/markup-compatibility/2006">
              <mc:Choice xmlns:v="urn:schemas-microsoft-com:vml" Requires="v">
                <p:oleObj spid="_x0000_s11283" name="Graph" r:id="rId6" imgW="5486400" imgH="3657600" progId="MtbGraph.Document.16">
                  <p:embed/>
                </p:oleObj>
              </mc:Choice>
              <mc:Fallback>
                <p:oleObj name="Graph" r:id="rId6" imgW="5486400" imgH="3657600" progId="MtbGraph.Document.16">
                  <p:embed/>
                  <p:pic>
                    <p:nvPicPr>
                      <p:cNvPr id="0" name=""/>
                      <p:cNvPicPr/>
                      <p:nvPr/>
                    </p:nvPicPr>
                    <p:blipFill>
                      <a:blip r:embed="rId7"/>
                      <a:stretch>
                        <a:fillRect/>
                      </a:stretch>
                    </p:blipFill>
                    <p:spPr>
                      <a:xfrm>
                        <a:off x="228600" y="1828800"/>
                        <a:ext cx="4114800" cy="2743200"/>
                      </a:xfrm>
                      <a:prstGeom prst="rect">
                        <a:avLst/>
                      </a:prstGeom>
                    </p:spPr>
                  </p:pic>
                </p:oleObj>
              </mc:Fallback>
            </mc:AlternateContent>
          </a:graphicData>
        </a:graphic>
      </p:graphicFrame>
      <p:sp>
        <p:nvSpPr>
          <p:cNvPr id="6" name="Slide Number Placeholder 5"/>
          <p:cNvSpPr>
            <a:spLocks noGrp="1"/>
          </p:cNvSpPr>
          <p:nvPr>
            <p:ph type="sldNum" sz="quarter" idx="4"/>
          </p:nvPr>
        </p:nvSpPr>
        <p:spPr/>
        <p:txBody>
          <a:bodyPr/>
          <a:lstStyle/>
          <a:p>
            <a:fld id="{A9A949EE-02F8-4E24-B346-EA33FC0EA551}" type="slidenum">
              <a:rPr lang="en-US" smtClean="0"/>
              <a:t>14</a:t>
            </a:fld>
            <a:endParaRPr lang="en-US"/>
          </a:p>
        </p:txBody>
      </p:sp>
    </p:spTree>
    <p:extLst>
      <p:ext uri="{BB962C8B-B14F-4D97-AF65-F5344CB8AC3E}">
        <p14:creationId xmlns:p14="http://schemas.microsoft.com/office/powerpoint/2010/main" val="395673690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sz="2800" dirty="0"/>
              <a:t>Two-Factor </a:t>
            </a:r>
            <a:r>
              <a:rPr lang="en-US" sz="2800" dirty="0" smtClean="0"/>
              <a:t/>
            </a:r>
            <a:br>
              <a:rPr lang="en-US" sz="2800" dirty="0" smtClean="0"/>
            </a:br>
            <a:r>
              <a:rPr lang="en-US" sz="2800" dirty="0" smtClean="0"/>
              <a:t>Analysis </a:t>
            </a:r>
            <a:r>
              <a:rPr lang="en-US" sz="2800" dirty="0"/>
              <a:t>of </a:t>
            </a:r>
            <a:r>
              <a:rPr lang="en-US" sz="2800" dirty="0" smtClean="0"/>
              <a:t>Variance</a:t>
            </a:r>
            <a:endParaRPr lang="en-US" dirty="0"/>
          </a:p>
        </p:txBody>
      </p:sp>
      <p:sp>
        <p:nvSpPr>
          <p:cNvPr id="3" name="Content Placeholder 2"/>
          <p:cNvSpPr>
            <a:spLocks noGrp="1"/>
          </p:cNvSpPr>
          <p:nvPr>
            <p:ph idx="1"/>
          </p:nvPr>
        </p:nvSpPr>
        <p:spPr>
          <a:xfrm>
            <a:off x="685800" y="1219200"/>
            <a:ext cx="7772400" cy="4495800"/>
          </a:xfrm>
        </p:spPr>
        <p:txBody>
          <a:bodyPr/>
          <a:lstStyle/>
          <a:p>
            <a:r>
              <a:rPr lang="en-US" dirty="0" smtClean="0"/>
              <a:t>Two Way ANOVA</a:t>
            </a:r>
          </a:p>
          <a:p>
            <a:r>
              <a:rPr lang="en-US" dirty="0">
                <a:hlinkClick r:id="rId2" action="ppaction://hlinkfile"/>
              </a:rPr>
              <a:t>Minitab</a:t>
            </a:r>
            <a:endParaRPr lang="en-US" dirty="0"/>
          </a:p>
          <a:p>
            <a:pPr marL="400050" lvl="1" indent="0">
              <a:buNone/>
            </a:pPr>
            <a:r>
              <a:rPr lang="en-US" sz="2400" dirty="0"/>
              <a:t>Stat → ANOVA → </a:t>
            </a:r>
            <a:r>
              <a:rPr lang="en-US" sz="2400" dirty="0" smtClean="0"/>
              <a:t>Two-Way</a:t>
            </a:r>
            <a:endParaRPr lang="en-US" sz="2400" dirty="0"/>
          </a:p>
          <a:p>
            <a:endParaRPr lang="en-US" dirty="0" smtClean="0"/>
          </a:p>
          <a:p>
            <a:endParaRPr lang="en-US" dirty="0"/>
          </a:p>
          <a:p>
            <a:endParaRPr lang="en-US" dirty="0" smtClean="0"/>
          </a:p>
          <a:p>
            <a:endParaRPr lang="en-US" dirty="0"/>
          </a:p>
          <a:p>
            <a:pPr marL="0" indent="0">
              <a:buNone/>
            </a:pPr>
            <a:endParaRPr lang="en-US" sz="2800" dirty="0" smtClean="0"/>
          </a:p>
          <a:p>
            <a:pPr marL="0" indent="0">
              <a:buNone/>
            </a:pPr>
            <a:r>
              <a:rPr lang="en-US" sz="2800" dirty="0"/>
              <a:t>			</a:t>
            </a:r>
            <a:r>
              <a:rPr lang="en-US" sz="2800" dirty="0" smtClean="0"/>
              <a:t>   Levels</a:t>
            </a:r>
            <a:endParaRPr lang="en-US" sz="2800" dirty="0"/>
          </a:p>
          <a:p>
            <a:r>
              <a:rPr lang="en-US" sz="2800" dirty="0"/>
              <a:t>Factor A:  	Low	</a:t>
            </a:r>
            <a:r>
              <a:rPr lang="en-US" sz="2800" dirty="0" smtClean="0"/>
              <a:t>	</a:t>
            </a:r>
            <a:r>
              <a:rPr lang="en-US" sz="2800" dirty="0"/>
              <a:t>	High</a:t>
            </a:r>
          </a:p>
          <a:p>
            <a:r>
              <a:rPr lang="en-US" sz="2800" dirty="0" smtClean="0"/>
              <a:t>Factor </a:t>
            </a:r>
            <a:r>
              <a:rPr lang="en-US" sz="2800" dirty="0"/>
              <a:t>B	Low	 Medium </a:t>
            </a:r>
            <a:r>
              <a:rPr lang="en-US" sz="2800" dirty="0" smtClean="0"/>
              <a:t>	High</a:t>
            </a:r>
            <a:endParaRPr lang="en-US" sz="2800" dirty="0"/>
          </a:p>
          <a:p>
            <a:endParaRPr lang="en-US" dirty="0"/>
          </a:p>
        </p:txBody>
      </p:sp>
      <p:sp>
        <p:nvSpPr>
          <p:cNvPr id="4" name="Oval 3"/>
          <p:cNvSpPr/>
          <p:nvPr/>
        </p:nvSpPr>
        <p:spPr>
          <a:xfrm>
            <a:off x="3962400" y="3352800"/>
            <a:ext cx="1524000" cy="1143000"/>
          </a:xfrm>
          <a:prstGeom prst="ellipse">
            <a:avLst/>
          </a:prstGeom>
          <a:solidFill>
            <a:sysClr val="window" lastClr="FFFFFF"/>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black"/>
                </a:solidFill>
                <a:effectLst/>
                <a:uLnTx/>
                <a:uFillTx/>
                <a:latin typeface="Calibri"/>
              </a:rPr>
              <a:t>Y</a:t>
            </a:r>
          </a:p>
        </p:txBody>
      </p:sp>
      <p:cxnSp>
        <p:nvCxnSpPr>
          <p:cNvPr id="5" name="Straight Arrow Connector 4"/>
          <p:cNvCxnSpPr/>
          <p:nvPr/>
        </p:nvCxnSpPr>
        <p:spPr>
          <a:xfrm flipH="1">
            <a:off x="5486400" y="3124200"/>
            <a:ext cx="1562100" cy="609600"/>
          </a:xfrm>
          <a:prstGeom prst="straightConnector1">
            <a:avLst/>
          </a:prstGeom>
          <a:noFill/>
          <a:ln w="9525" cap="flat" cmpd="sng" algn="ctr">
            <a:solidFill>
              <a:srgbClr val="4F81BD">
                <a:shade val="95000"/>
                <a:satMod val="105000"/>
              </a:srgbClr>
            </a:solidFill>
            <a:prstDash val="solid"/>
            <a:tailEnd type="arrow"/>
          </a:ln>
          <a:effectLst/>
        </p:spPr>
      </p:cxnSp>
      <p:sp>
        <p:nvSpPr>
          <p:cNvPr id="6" name="Rectangle 5"/>
          <p:cNvSpPr/>
          <p:nvPr/>
        </p:nvSpPr>
        <p:spPr>
          <a:xfrm>
            <a:off x="6858000" y="2667000"/>
            <a:ext cx="1371600" cy="5334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a:rPr>
              <a:t>Factor A</a:t>
            </a:r>
          </a:p>
        </p:txBody>
      </p:sp>
      <p:cxnSp>
        <p:nvCxnSpPr>
          <p:cNvPr id="7" name="Straight Arrow Connector 6"/>
          <p:cNvCxnSpPr/>
          <p:nvPr/>
        </p:nvCxnSpPr>
        <p:spPr>
          <a:xfrm flipH="1" flipV="1">
            <a:off x="5486400" y="4038600"/>
            <a:ext cx="1371600" cy="457200"/>
          </a:xfrm>
          <a:prstGeom prst="straightConnector1">
            <a:avLst/>
          </a:prstGeom>
          <a:noFill/>
          <a:ln w="9525" cap="flat" cmpd="sng" algn="ctr">
            <a:solidFill>
              <a:srgbClr val="4F81BD">
                <a:shade val="95000"/>
                <a:satMod val="105000"/>
              </a:srgbClr>
            </a:solidFill>
            <a:prstDash val="solid"/>
            <a:tailEnd type="arrow"/>
          </a:ln>
          <a:effectLst/>
        </p:spPr>
      </p:cxnSp>
      <p:sp>
        <p:nvSpPr>
          <p:cNvPr id="8" name="Rectangle 7"/>
          <p:cNvSpPr/>
          <p:nvPr/>
        </p:nvSpPr>
        <p:spPr>
          <a:xfrm>
            <a:off x="6858000" y="4114800"/>
            <a:ext cx="1447800" cy="533400"/>
          </a:xfrm>
          <a:prstGeom prst="rect">
            <a:avLst/>
          </a:prstGeom>
          <a:solidFill>
            <a:srgbClr val="4F81BD"/>
          </a:solidFill>
          <a:ln w="25400" cap="flat" cmpd="sng" algn="ctr">
            <a:solidFill>
              <a:srgbClr val="4F81BD">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smtClean="0">
                <a:ln>
                  <a:noFill/>
                </a:ln>
                <a:solidFill>
                  <a:prstClr val="white"/>
                </a:solidFill>
                <a:effectLst/>
                <a:uLnTx/>
                <a:uFillTx/>
                <a:latin typeface="Calibri"/>
              </a:rPr>
              <a:t>Factor B</a:t>
            </a:r>
          </a:p>
        </p:txBody>
      </p:sp>
      <p:sp>
        <p:nvSpPr>
          <p:cNvPr id="9" name="Slide Number Placeholder 8"/>
          <p:cNvSpPr>
            <a:spLocks noGrp="1"/>
          </p:cNvSpPr>
          <p:nvPr>
            <p:ph type="sldNum" sz="quarter" idx="4"/>
          </p:nvPr>
        </p:nvSpPr>
        <p:spPr/>
        <p:txBody>
          <a:bodyPr/>
          <a:lstStyle/>
          <a:p>
            <a:fld id="{A9A949EE-02F8-4E24-B346-EA33FC0EA551}" type="slidenum">
              <a:rPr lang="en-US" smtClean="0"/>
              <a:t>15</a:t>
            </a:fld>
            <a:endParaRPr lang="en-US"/>
          </a:p>
        </p:txBody>
      </p:sp>
    </p:spTree>
    <p:extLst>
      <p:ext uri="{BB962C8B-B14F-4D97-AF65-F5344CB8AC3E}">
        <p14:creationId xmlns:p14="http://schemas.microsoft.com/office/powerpoint/2010/main" val="313530272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p:cTn id="2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28"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29" dur="500"/>
                                        <p:tgtEl>
                                          <p:spTgt spid="3">
                                            <p:txEl>
                                              <p:pRg st="8" end="8"/>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 calcmode="lin" valueType="num">
                                      <p:cBhvr>
                                        <p:cTn id="32"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33"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34" dur="500"/>
                                        <p:tgtEl>
                                          <p:spTgt spid="3">
                                            <p:txEl>
                                              <p:pRg st="9" end="9"/>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 calcmode="lin" valueType="num">
                                      <p:cBhvr>
                                        <p:cTn id="37" dur="500" fill="hold"/>
                                        <p:tgtEl>
                                          <p:spTgt spid="3">
                                            <p:txEl>
                                              <p:pRg st="10" end="10"/>
                                            </p:txEl>
                                          </p:spTgt>
                                        </p:tgtEl>
                                        <p:attrNameLst>
                                          <p:attrName>ppt_w</p:attrName>
                                        </p:attrNameLst>
                                      </p:cBhvr>
                                      <p:tavLst>
                                        <p:tav tm="0">
                                          <p:val>
                                            <p:fltVal val="0"/>
                                          </p:val>
                                        </p:tav>
                                        <p:tav tm="100000">
                                          <p:val>
                                            <p:strVal val="#ppt_w"/>
                                          </p:val>
                                        </p:tav>
                                      </p:tavLst>
                                    </p:anim>
                                    <p:anim calcmode="lin" valueType="num">
                                      <p:cBhvr>
                                        <p:cTn id="38" dur="500" fill="hold"/>
                                        <p:tgtEl>
                                          <p:spTgt spid="3">
                                            <p:txEl>
                                              <p:pRg st="10" end="10"/>
                                            </p:txEl>
                                          </p:spTgt>
                                        </p:tgtEl>
                                        <p:attrNameLst>
                                          <p:attrName>ppt_h</p:attrName>
                                        </p:attrNameLst>
                                      </p:cBhvr>
                                      <p:tavLst>
                                        <p:tav tm="0">
                                          <p:val>
                                            <p:fltVal val="0"/>
                                          </p:val>
                                        </p:tav>
                                        <p:tav tm="100000">
                                          <p:val>
                                            <p:strVal val="#ppt_h"/>
                                          </p:val>
                                        </p:tav>
                                      </p:tavLst>
                                    </p:anim>
                                    <p:animEffect transition="in" filter="fade">
                                      <p:cBhvr>
                                        <p:cTn id="3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sz="2400" dirty="0"/>
              <a:t>A Comprehensive </a:t>
            </a:r>
            <a:br>
              <a:rPr lang="en-US" sz="2400" dirty="0"/>
            </a:br>
            <a:r>
              <a:rPr lang="en-US" sz="2400" dirty="0"/>
              <a:t>Modeling Approach</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219200"/>
                <a:ext cx="7772400" cy="4495800"/>
              </a:xfrm>
            </p:spPr>
            <p:txBody>
              <a:bodyPr/>
              <a:lstStyle/>
              <a:p>
                <a:r>
                  <a:rPr lang="en-US" sz="2400" dirty="0"/>
                  <a:t>The observation Y is affected by two factors A and B</a:t>
                </a:r>
              </a:p>
              <a:p>
                <a:endParaRPr lang="en-US" sz="1600" dirty="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𝑦</m:t>
                          </m:r>
                        </m:e>
                        <m:sub>
                          <m:r>
                            <a:rPr lang="en-US" sz="2400" i="1">
                              <a:latin typeface="Cambria Math"/>
                            </a:rPr>
                            <m:t>𝑖𝑗𝑘</m:t>
                          </m:r>
                        </m:sub>
                      </m:sSub>
                      <m:r>
                        <a:rPr lang="en-US" sz="2400" i="1">
                          <a:latin typeface="Cambria Math"/>
                        </a:rPr>
                        <m:t>=</m:t>
                      </m:r>
                      <m:r>
                        <a:rPr lang="en-US" sz="2400" i="1">
                          <a:latin typeface="Cambria Math"/>
                        </a:rPr>
                        <m:t>𝜇</m:t>
                      </m:r>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𝛼</m:t>
                          </m:r>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𝑗</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𝛾</m:t>
                          </m:r>
                        </m:e>
                        <m:sub>
                          <m:r>
                            <a:rPr lang="en-US" sz="2400" i="1">
                              <a:latin typeface="Cambria Math"/>
                            </a:rPr>
                            <m:t>𝑖𝑗</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𝜖</m:t>
                          </m:r>
                        </m:e>
                        <m:sub>
                          <m:r>
                            <a:rPr lang="en-US" sz="2400" i="1">
                              <a:latin typeface="Cambria Math"/>
                            </a:rPr>
                            <m:t>𝑖𝑗𝑘</m:t>
                          </m:r>
                        </m:sub>
                      </m:sSub>
                    </m:oMath>
                  </m:oMathPara>
                </a14:m>
                <a:endParaRPr lang="en-US" sz="2400" dirty="0"/>
              </a:p>
              <a:p>
                <a:endParaRPr lang="en-US" sz="1600" dirty="0"/>
              </a:p>
              <a:p>
                <a:r>
                  <a:rPr lang="en-US" sz="2400" dirty="0"/>
                  <a:t>Here </a:t>
                </a:r>
              </a:p>
              <a:p>
                <a:pPr lvl="1"/>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𝛼</m:t>
                        </m:r>
                      </m:e>
                      <m:sub>
                        <m:r>
                          <a:rPr lang="en-US" sz="2400" i="1">
                            <a:latin typeface="Cambria Math"/>
                          </a:rPr>
                          <m:t>𝑖</m:t>
                        </m:r>
                      </m:sub>
                    </m:sSub>
                  </m:oMath>
                </a14:m>
                <a:r>
                  <a:rPr lang="en-US" sz="2400" dirty="0"/>
                  <a:t> - effect of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𝑖</m:t>
                        </m:r>
                      </m:e>
                      <m:sup>
                        <m:r>
                          <a:rPr lang="en-US" sz="2400" i="1">
                            <a:latin typeface="Cambria Math"/>
                          </a:rPr>
                          <m:t>𝑡h</m:t>
                        </m:r>
                      </m:sup>
                    </m:sSup>
                  </m:oMath>
                </a14:m>
                <a:r>
                  <a:rPr lang="en-US" sz="2400" dirty="0"/>
                  <a:t> level of factor A</a:t>
                </a:r>
              </a:p>
              <a:p>
                <a:pPr lvl="1"/>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𝛽</m:t>
                        </m:r>
                      </m:e>
                      <m:sub>
                        <m:r>
                          <a:rPr lang="en-US" sz="2400" i="1">
                            <a:latin typeface="Cambria Math"/>
                          </a:rPr>
                          <m:t>𝑗</m:t>
                        </m:r>
                      </m:sub>
                    </m:sSub>
                  </m:oMath>
                </a14:m>
                <a:r>
                  <a:rPr lang="en-US" sz="2400" dirty="0"/>
                  <a:t> - effect of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𝑗</m:t>
                        </m:r>
                      </m:e>
                      <m:sup>
                        <m:r>
                          <a:rPr lang="en-US" sz="2400" i="1">
                            <a:latin typeface="Cambria Math"/>
                          </a:rPr>
                          <m:t>𝑡h</m:t>
                        </m:r>
                      </m:sup>
                    </m:sSup>
                  </m:oMath>
                </a14:m>
                <a:r>
                  <a:rPr lang="en-US" sz="2400" dirty="0"/>
                  <a:t> level of factor B</a:t>
                </a:r>
              </a:p>
              <a:p>
                <a:pPr lvl="1"/>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𝛾</m:t>
                        </m:r>
                      </m:e>
                      <m:sub>
                        <m:r>
                          <a:rPr lang="en-US" sz="2400" i="1">
                            <a:latin typeface="Cambria Math"/>
                          </a:rPr>
                          <m:t>𝑖𝑗</m:t>
                        </m:r>
                      </m:sub>
                    </m:sSub>
                  </m:oMath>
                </a14:m>
                <a:r>
                  <a:rPr lang="en-US" sz="2400" dirty="0"/>
                  <a:t> - called the </a:t>
                </a:r>
                <a:r>
                  <a:rPr lang="en-US" sz="2400" dirty="0">
                    <a:solidFill>
                      <a:srgbClr val="FF0000"/>
                    </a:solidFill>
                  </a:rPr>
                  <a:t>interaction</a:t>
                </a:r>
                <a:r>
                  <a:rPr lang="en-US" sz="2400" dirty="0"/>
                  <a:t> effect of A and </a:t>
                </a:r>
                <a:r>
                  <a:rPr lang="en-US" sz="2400" dirty="0" smtClean="0"/>
                  <a:t>B</a:t>
                </a:r>
              </a:p>
              <a:p>
                <a:pPr lvl="1"/>
                <a:r>
                  <a:rPr lang="en-US" sz="2400" dirty="0" smtClean="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𝜖</m:t>
                        </m:r>
                      </m:e>
                      <m:sub>
                        <m:r>
                          <a:rPr lang="en-US" sz="2400" i="1">
                            <a:latin typeface="Cambria Math"/>
                          </a:rPr>
                          <m:t>𝑖𝑗𝑘</m:t>
                        </m:r>
                      </m:sub>
                    </m:sSub>
                  </m:oMath>
                </a14:m>
                <a:r>
                  <a:rPr lang="en-US" sz="2400" dirty="0"/>
                  <a:t> - random errors</a:t>
                </a:r>
              </a:p>
              <a:p>
                <a:endParaRPr lang="en-US" sz="1600" dirty="0"/>
              </a:p>
              <a:p>
                <a:r>
                  <a:rPr lang="en-US" sz="2400" dirty="0"/>
                  <a:t>Assumptions</a:t>
                </a:r>
                <a:r>
                  <a:rPr lang="en-US" sz="2400" dirty="0" smtClean="0"/>
                  <a:t>:</a:t>
                </a:r>
              </a:p>
              <a:p>
                <a:pPr marL="857250" lvl="1" indent="-457200">
                  <a:buAutoNum type="arabicParenBoth"/>
                </a:pPr>
                <a:r>
                  <a:rPr lang="en-US" sz="2400" dirty="0" smtClean="0"/>
                  <a:t>Errors </a:t>
                </a:r>
                <a:r>
                  <a:rPr lang="en-US" sz="2400" dirty="0"/>
                  <a:t>are normally </a:t>
                </a:r>
                <a:r>
                  <a:rPr lang="en-US" sz="2400" dirty="0" smtClean="0"/>
                  <a:t>distributed</a:t>
                </a:r>
              </a:p>
              <a:p>
                <a:pPr marL="857250" lvl="1" indent="-457200">
                  <a:buAutoNum type="arabicParenBoth"/>
                </a:pPr>
                <a:r>
                  <a:rPr lang="en-US" sz="2400" dirty="0" smtClean="0"/>
                  <a:t> </a:t>
                </a:r>
                <a14:m>
                  <m:oMath xmlns:m="http://schemas.openxmlformats.org/officeDocument/2006/math">
                    <m:r>
                      <a:rPr lang="en-US" sz="2400" i="1">
                        <a:latin typeface="Cambria Math"/>
                      </a:rPr>
                      <m:t>𝑉𝑎𝑟</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𝜖</m:t>
                            </m:r>
                          </m:e>
                          <m:sub>
                            <m:r>
                              <a:rPr lang="en-US" sz="2400" i="1">
                                <a:latin typeface="Cambria Math"/>
                              </a:rPr>
                              <m:t>𝑖𝑗𝑘</m:t>
                            </m:r>
                          </m:sub>
                        </m:sSub>
                      </m:e>
                    </m:d>
                    <m:r>
                      <a:rPr lang="en-US" sz="2400" i="1">
                        <a:latin typeface="Cambria Math"/>
                      </a:rPr>
                      <m:t>=</m:t>
                    </m:r>
                  </m:oMath>
                </a14:m>
                <a:r>
                  <a:rPr lang="en-US" sz="2400" i="0" dirty="0" smtClean="0">
                    <a:latin typeface="+mn-lt"/>
                  </a:rPr>
                  <a:t> Constant</a:t>
                </a:r>
                <a14:m>
                  <m:oMath xmlns:m="http://schemas.openxmlformats.org/officeDocument/2006/math">
                    <m:r>
                      <a:rPr lang="en-US" sz="2400" i="1">
                        <a:latin typeface="Cambria Math"/>
                      </a:rPr>
                      <m:t>.</m:t>
                    </m:r>
                  </m:oMath>
                </a14:m>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219200"/>
                <a:ext cx="7772400" cy="4495800"/>
              </a:xfrm>
              <a:blipFill rotWithShape="0">
                <a:blip r:embed="rId2"/>
                <a:stretch>
                  <a:fillRect l="-1098" t="-949" b="-22900"/>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16</a:t>
            </a:fld>
            <a:endParaRPr lang="en-US"/>
          </a:p>
        </p:txBody>
      </p:sp>
    </p:spTree>
    <p:extLst>
      <p:ext uri="{BB962C8B-B14F-4D97-AF65-F5344CB8AC3E}">
        <p14:creationId xmlns:p14="http://schemas.microsoft.com/office/powerpoint/2010/main" val="78187582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p:cTn id="28"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 calcmode="lin" valueType="num">
                                      <p:cBhvr additive="base">
                                        <p:cTn id="46"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
                                            <p:txEl>
                                              <p:pRg st="12" end="12"/>
                                            </p:txEl>
                                          </p:spTgt>
                                        </p:tgtEl>
                                        <p:attrNameLst>
                                          <p:attrName>style.visibility</p:attrName>
                                        </p:attrNameLst>
                                      </p:cBhvr>
                                      <p:to>
                                        <p:strVal val="visible"/>
                                      </p:to>
                                    </p:set>
                                    <p:anim calcmode="lin" valueType="num">
                                      <p:cBhvr additive="base">
                                        <p:cTn id="52"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sz="2400" dirty="0" smtClean="0"/>
              <a:t>What is Interaction Effect?</a:t>
            </a:r>
            <a:endParaRPr lang="en-US" dirty="0"/>
          </a:p>
        </p:txBody>
      </p:sp>
      <p:sp>
        <p:nvSpPr>
          <p:cNvPr id="3" name="Content Placeholder 2"/>
          <p:cNvSpPr>
            <a:spLocks noGrp="1"/>
          </p:cNvSpPr>
          <p:nvPr>
            <p:ph idx="1"/>
          </p:nvPr>
        </p:nvSpPr>
        <p:spPr>
          <a:xfrm>
            <a:off x="685800" y="1219200"/>
            <a:ext cx="7772400" cy="4495800"/>
          </a:xfrm>
        </p:spPr>
        <p:txBody>
          <a:bodyPr/>
          <a:lstStyle/>
          <a:p>
            <a:r>
              <a:rPr lang="en-US" sz="2400" dirty="0"/>
              <a:t>Meaning of </a:t>
            </a:r>
            <a:r>
              <a:rPr lang="en-US" sz="2400" dirty="0">
                <a:solidFill>
                  <a:srgbClr val="FF0000"/>
                </a:solidFill>
              </a:rPr>
              <a:t>Interaction</a:t>
            </a:r>
            <a:r>
              <a:rPr lang="en-US" sz="2400" dirty="0"/>
              <a:t> Effect</a:t>
            </a:r>
          </a:p>
          <a:p>
            <a:endParaRPr lang="en-US" sz="2400" dirty="0"/>
          </a:p>
        </p:txBody>
      </p:sp>
      <p:cxnSp>
        <p:nvCxnSpPr>
          <p:cNvPr id="13" name="Straight Connector 12"/>
          <p:cNvCxnSpPr/>
          <p:nvPr/>
        </p:nvCxnSpPr>
        <p:spPr>
          <a:xfrm>
            <a:off x="2438400" y="2057400"/>
            <a:ext cx="0" cy="3505200"/>
          </a:xfrm>
          <a:prstGeom prst="line">
            <a:avLst/>
          </a:prstGeom>
          <a:noFill/>
          <a:ln w="9525" cap="flat" cmpd="sng" algn="ctr">
            <a:solidFill>
              <a:srgbClr val="4F81BD">
                <a:shade val="95000"/>
                <a:satMod val="105000"/>
              </a:srgbClr>
            </a:solidFill>
            <a:prstDash val="solid"/>
          </a:ln>
          <a:effectLst/>
        </p:spPr>
      </p:cxnSp>
      <p:cxnSp>
        <p:nvCxnSpPr>
          <p:cNvPr id="14" name="Straight Connector 13"/>
          <p:cNvCxnSpPr/>
          <p:nvPr/>
        </p:nvCxnSpPr>
        <p:spPr>
          <a:xfrm>
            <a:off x="2057400" y="5105400"/>
            <a:ext cx="5334000" cy="0"/>
          </a:xfrm>
          <a:prstGeom prst="line">
            <a:avLst/>
          </a:prstGeom>
          <a:noFill/>
          <a:ln w="9525" cap="flat" cmpd="sng" algn="ctr">
            <a:solidFill>
              <a:srgbClr val="4F81BD">
                <a:shade val="95000"/>
                <a:satMod val="105000"/>
              </a:srgbClr>
            </a:solidFill>
            <a:prstDash val="solid"/>
          </a:ln>
          <a:effectLst/>
        </p:spPr>
      </p:cxnSp>
      <p:sp>
        <p:nvSpPr>
          <p:cNvPr id="15" name="TextBox 14"/>
          <p:cNvSpPr txBox="1"/>
          <p:nvPr/>
        </p:nvSpPr>
        <p:spPr>
          <a:xfrm>
            <a:off x="1524000" y="3352800"/>
            <a:ext cx="685800" cy="369332"/>
          </a:xfrm>
          <a:prstGeom prst="rect">
            <a:avLst/>
          </a:prstGeom>
          <a:noFill/>
        </p:spPr>
        <p:txBody>
          <a:bodyPr wrap="square" rtlCol="0">
            <a:spAutoFit/>
          </a:bodyPr>
          <a:lstStyle/>
          <a:p>
            <a:pPr fontAlgn="auto">
              <a:spcBef>
                <a:spcPts val="0"/>
              </a:spcBef>
              <a:spcAft>
                <a:spcPts val="0"/>
              </a:spcAft>
            </a:pPr>
            <a:r>
              <a:rPr lang="en-US" sz="1800" dirty="0" smtClean="0">
                <a:solidFill>
                  <a:prstClr val="black"/>
                </a:solidFill>
                <a:latin typeface="Calibri"/>
              </a:rPr>
              <a:t>Yield</a:t>
            </a:r>
            <a:endParaRPr lang="en-US" sz="1800" dirty="0">
              <a:solidFill>
                <a:prstClr val="black"/>
              </a:solidFill>
              <a:latin typeface="Calibri"/>
            </a:endParaRPr>
          </a:p>
        </p:txBody>
      </p:sp>
      <p:sp>
        <p:nvSpPr>
          <p:cNvPr id="16" name="TextBox 15"/>
          <p:cNvSpPr txBox="1"/>
          <p:nvPr/>
        </p:nvSpPr>
        <p:spPr>
          <a:xfrm>
            <a:off x="2971800" y="5181600"/>
            <a:ext cx="914400" cy="381000"/>
          </a:xfrm>
          <a:prstGeom prst="rect">
            <a:avLst/>
          </a:prstGeom>
          <a:noFill/>
        </p:spPr>
        <p:txBody>
          <a:bodyPr wrap="square" rtlCol="0">
            <a:spAutoFit/>
          </a:bodyPr>
          <a:lstStyle/>
          <a:p>
            <a:pPr fontAlgn="auto">
              <a:spcBef>
                <a:spcPts val="0"/>
              </a:spcBef>
              <a:spcAft>
                <a:spcPts val="0"/>
              </a:spcAft>
            </a:pPr>
            <a:r>
              <a:rPr lang="en-US" sz="1800" dirty="0" smtClean="0">
                <a:solidFill>
                  <a:prstClr val="black"/>
                </a:solidFill>
                <a:latin typeface="Calibri"/>
              </a:rPr>
              <a:t>A, low</a:t>
            </a:r>
            <a:endParaRPr lang="en-US" sz="1800" dirty="0">
              <a:solidFill>
                <a:prstClr val="black"/>
              </a:solidFill>
              <a:latin typeface="Calibri"/>
            </a:endParaRPr>
          </a:p>
        </p:txBody>
      </p:sp>
      <p:sp>
        <p:nvSpPr>
          <p:cNvPr id="17" name="TextBox 16"/>
          <p:cNvSpPr txBox="1"/>
          <p:nvPr/>
        </p:nvSpPr>
        <p:spPr>
          <a:xfrm>
            <a:off x="5562600" y="5193323"/>
            <a:ext cx="914400" cy="381000"/>
          </a:xfrm>
          <a:prstGeom prst="rect">
            <a:avLst/>
          </a:prstGeom>
          <a:noFill/>
        </p:spPr>
        <p:txBody>
          <a:bodyPr wrap="square" rtlCol="0">
            <a:spAutoFit/>
          </a:bodyPr>
          <a:lstStyle/>
          <a:p>
            <a:pPr fontAlgn="auto">
              <a:spcBef>
                <a:spcPts val="0"/>
              </a:spcBef>
              <a:spcAft>
                <a:spcPts val="0"/>
              </a:spcAft>
            </a:pPr>
            <a:r>
              <a:rPr lang="en-US" sz="1800" dirty="0" smtClean="0">
                <a:solidFill>
                  <a:prstClr val="black"/>
                </a:solidFill>
                <a:latin typeface="Calibri"/>
              </a:rPr>
              <a:t>A, high</a:t>
            </a:r>
            <a:endParaRPr lang="en-US" sz="1800" dirty="0">
              <a:solidFill>
                <a:prstClr val="black"/>
              </a:solidFill>
              <a:latin typeface="Calibri"/>
            </a:endParaRPr>
          </a:p>
        </p:txBody>
      </p:sp>
      <p:cxnSp>
        <p:nvCxnSpPr>
          <p:cNvPr id="18" name="Straight Connector 17"/>
          <p:cNvCxnSpPr/>
          <p:nvPr/>
        </p:nvCxnSpPr>
        <p:spPr>
          <a:xfrm flipV="1">
            <a:off x="3352800" y="2590800"/>
            <a:ext cx="2590800" cy="1905000"/>
          </a:xfrm>
          <a:prstGeom prst="line">
            <a:avLst/>
          </a:prstGeom>
          <a:noFill/>
          <a:ln w="9525" cap="flat" cmpd="sng" algn="ctr">
            <a:solidFill>
              <a:srgbClr val="4F81BD">
                <a:shade val="95000"/>
                <a:satMod val="105000"/>
              </a:srgbClr>
            </a:solidFill>
            <a:prstDash val="solid"/>
          </a:ln>
          <a:effectLst/>
        </p:spPr>
      </p:cxnSp>
      <p:sp>
        <p:nvSpPr>
          <p:cNvPr id="19" name="TextBox 18"/>
          <p:cNvSpPr txBox="1"/>
          <p:nvPr/>
        </p:nvSpPr>
        <p:spPr>
          <a:xfrm>
            <a:off x="6019800" y="2400300"/>
            <a:ext cx="914400" cy="381000"/>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a:rPr>
              <a:t>B</a:t>
            </a:r>
            <a:r>
              <a:rPr lang="en-US" sz="1800" dirty="0" smtClean="0">
                <a:solidFill>
                  <a:prstClr val="black"/>
                </a:solidFill>
                <a:latin typeface="Calibri"/>
              </a:rPr>
              <a:t>, low</a:t>
            </a:r>
            <a:endParaRPr lang="en-US" sz="1800" dirty="0">
              <a:solidFill>
                <a:prstClr val="black"/>
              </a:solidFill>
              <a:latin typeface="Calibri"/>
            </a:endParaRPr>
          </a:p>
        </p:txBody>
      </p:sp>
      <p:cxnSp>
        <p:nvCxnSpPr>
          <p:cNvPr id="20" name="Straight Connector 19"/>
          <p:cNvCxnSpPr/>
          <p:nvPr/>
        </p:nvCxnSpPr>
        <p:spPr>
          <a:xfrm>
            <a:off x="3352800" y="2590800"/>
            <a:ext cx="2590800" cy="1981200"/>
          </a:xfrm>
          <a:prstGeom prst="line">
            <a:avLst/>
          </a:prstGeom>
          <a:noFill/>
          <a:ln w="9525" cap="flat" cmpd="sng" algn="ctr">
            <a:solidFill>
              <a:srgbClr val="4F81BD">
                <a:shade val="95000"/>
                <a:satMod val="105000"/>
              </a:srgbClr>
            </a:solidFill>
            <a:prstDash val="solid"/>
          </a:ln>
          <a:effectLst/>
        </p:spPr>
      </p:cxnSp>
      <p:sp>
        <p:nvSpPr>
          <p:cNvPr id="21" name="TextBox 20"/>
          <p:cNvSpPr txBox="1"/>
          <p:nvPr/>
        </p:nvSpPr>
        <p:spPr>
          <a:xfrm>
            <a:off x="6019800" y="4381500"/>
            <a:ext cx="914400" cy="381000"/>
          </a:xfrm>
          <a:prstGeom prst="rect">
            <a:avLst/>
          </a:prstGeom>
          <a:noFill/>
        </p:spPr>
        <p:txBody>
          <a:bodyPr wrap="square" rtlCol="0">
            <a:spAutoFit/>
          </a:bodyPr>
          <a:lstStyle/>
          <a:p>
            <a:pPr fontAlgn="auto">
              <a:spcBef>
                <a:spcPts val="0"/>
              </a:spcBef>
              <a:spcAft>
                <a:spcPts val="0"/>
              </a:spcAft>
            </a:pPr>
            <a:r>
              <a:rPr lang="en-US" sz="1800" dirty="0">
                <a:solidFill>
                  <a:prstClr val="black"/>
                </a:solidFill>
                <a:latin typeface="Calibri"/>
              </a:rPr>
              <a:t>B</a:t>
            </a:r>
            <a:r>
              <a:rPr lang="en-US" sz="1800" dirty="0" smtClean="0">
                <a:solidFill>
                  <a:prstClr val="black"/>
                </a:solidFill>
                <a:latin typeface="Calibri"/>
              </a:rPr>
              <a:t>, high</a:t>
            </a:r>
            <a:endParaRPr lang="en-US" sz="1800" dirty="0">
              <a:solidFill>
                <a:prstClr val="black"/>
              </a:solidFill>
              <a:latin typeface="Calibri"/>
            </a:endParaRPr>
          </a:p>
        </p:txBody>
      </p:sp>
      <p:sp>
        <p:nvSpPr>
          <p:cNvPr id="4" name="Slide Number Placeholder 3"/>
          <p:cNvSpPr>
            <a:spLocks noGrp="1"/>
          </p:cNvSpPr>
          <p:nvPr>
            <p:ph type="sldNum" sz="quarter" idx="4"/>
          </p:nvPr>
        </p:nvSpPr>
        <p:spPr/>
        <p:txBody>
          <a:bodyPr/>
          <a:lstStyle/>
          <a:p>
            <a:fld id="{A9A949EE-02F8-4E24-B346-EA33FC0EA551}" type="slidenum">
              <a:rPr lang="en-US" smtClean="0"/>
              <a:t>17</a:t>
            </a:fld>
            <a:endParaRPr lang="en-US"/>
          </a:p>
        </p:txBody>
      </p:sp>
    </p:spTree>
    <p:extLst>
      <p:ext uri="{BB962C8B-B14F-4D97-AF65-F5344CB8AC3E}">
        <p14:creationId xmlns:p14="http://schemas.microsoft.com/office/powerpoint/2010/main" val="240969060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ppt_x"/>
                                          </p:val>
                                        </p:tav>
                                        <p:tav tm="100000">
                                          <p:val>
                                            <p:strVal val="#ppt_x"/>
                                          </p:val>
                                        </p:tav>
                                      </p:tavLst>
                                    </p:anim>
                                    <p:anim calcmode="lin" valueType="num">
                                      <p:cBhvr additive="base">
                                        <p:cTn id="1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r>
              <a:rPr lang="en-US" sz="2400" dirty="0"/>
              <a:t>What is Interaction Effect</a:t>
            </a:r>
            <a:r>
              <a:rPr lang="en-US" sz="2400" dirty="0" smtClean="0"/>
              <a:t>? </a:t>
            </a:r>
            <a:r>
              <a:rPr lang="en-US" sz="2400" dirty="0" err="1"/>
              <a:t>Cont’D</a:t>
            </a:r>
            <a:endParaRPr lang="en-US" sz="2400" dirty="0"/>
          </a:p>
        </p:txBody>
      </p:sp>
      <p:sp>
        <p:nvSpPr>
          <p:cNvPr id="3" name="Content Placeholder 2"/>
          <p:cNvSpPr>
            <a:spLocks noGrp="1"/>
          </p:cNvSpPr>
          <p:nvPr>
            <p:ph idx="1"/>
          </p:nvPr>
        </p:nvSpPr>
        <p:spPr>
          <a:xfrm>
            <a:off x="228600" y="1447800"/>
            <a:ext cx="7772400" cy="4495800"/>
          </a:xfrm>
        </p:spPr>
        <p:txBody>
          <a:bodyPr/>
          <a:lstStyle/>
          <a:p>
            <a:endParaRPr lang="en-US" dirty="0" smtClean="0"/>
          </a:p>
          <a:p>
            <a:r>
              <a:rPr lang="en-US" dirty="0" smtClean="0"/>
              <a:t>No</a:t>
            </a:r>
            <a:br>
              <a:rPr lang="en-US" dirty="0" smtClean="0"/>
            </a:br>
            <a:r>
              <a:rPr lang="en-US" dirty="0" smtClean="0"/>
              <a:t>Interaction</a:t>
            </a:r>
          </a:p>
          <a:p>
            <a:endParaRPr lang="en-US" dirty="0"/>
          </a:p>
          <a:p>
            <a:endParaRPr lang="en-US" dirty="0" smtClean="0"/>
          </a:p>
          <a:p>
            <a:endParaRPr lang="en-US" dirty="0"/>
          </a:p>
          <a:p>
            <a:endParaRPr lang="en-US" dirty="0" smtClean="0"/>
          </a:p>
          <a:p>
            <a:endParaRPr lang="en-US" dirty="0" smtClean="0"/>
          </a:p>
          <a:p>
            <a:r>
              <a:rPr lang="en-US" dirty="0" smtClean="0"/>
              <a:t>Interaction</a:t>
            </a:r>
            <a:endParaRPr lang="en-US" dirty="0"/>
          </a:p>
        </p:txBody>
      </p:sp>
      <p:pic>
        <p:nvPicPr>
          <p:cNvPr id="4" name="Picture 3"/>
          <p:cNvPicPr>
            <a:picLocks noChangeAspect="1"/>
          </p:cNvPicPr>
          <p:nvPr/>
        </p:nvPicPr>
        <p:blipFill>
          <a:blip r:embed="rId2"/>
          <a:stretch>
            <a:fillRect/>
          </a:stretch>
        </p:blipFill>
        <p:spPr>
          <a:xfrm>
            <a:off x="2209800" y="990600"/>
            <a:ext cx="3457143" cy="2800000"/>
          </a:xfrm>
          <a:prstGeom prst="rect">
            <a:avLst/>
          </a:prstGeom>
        </p:spPr>
      </p:pic>
      <p:pic>
        <p:nvPicPr>
          <p:cNvPr id="5" name="Picture 4"/>
          <p:cNvPicPr>
            <a:picLocks noChangeAspect="1"/>
          </p:cNvPicPr>
          <p:nvPr/>
        </p:nvPicPr>
        <p:blipFill>
          <a:blip r:embed="rId3"/>
          <a:stretch>
            <a:fillRect/>
          </a:stretch>
        </p:blipFill>
        <p:spPr>
          <a:xfrm>
            <a:off x="5666943" y="990600"/>
            <a:ext cx="3428571" cy="2800000"/>
          </a:xfrm>
          <a:prstGeom prst="rect">
            <a:avLst/>
          </a:prstGeom>
        </p:spPr>
      </p:pic>
      <p:pic>
        <p:nvPicPr>
          <p:cNvPr id="6" name="Picture 5"/>
          <p:cNvPicPr>
            <a:picLocks noChangeAspect="1"/>
          </p:cNvPicPr>
          <p:nvPr/>
        </p:nvPicPr>
        <p:blipFill>
          <a:blip r:embed="rId4"/>
          <a:stretch>
            <a:fillRect/>
          </a:stretch>
        </p:blipFill>
        <p:spPr>
          <a:xfrm>
            <a:off x="5671704" y="4037570"/>
            <a:ext cx="3419048" cy="2752381"/>
          </a:xfrm>
          <a:prstGeom prst="rect">
            <a:avLst/>
          </a:prstGeom>
        </p:spPr>
      </p:pic>
      <p:pic>
        <p:nvPicPr>
          <p:cNvPr id="7" name="Picture 6"/>
          <p:cNvPicPr>
            <a:picLocks noChangeAspect="1"/>
          </p:cNvPicPr>
          <p:nvPr/>
        </p:nvPicPr>
        <p:blipFill>
          <a:blip r:embed="rId5"/>
          <a:stretch>
            <a:fillRect/>
          </a:stretch>
        </p:blipFill>
        <p:spPr>
          <a:xfrm>
            <a:off x="2209800" y="4037569"/>
            <a:ext cx="3428571" cy="2752381"/>
          </a:xfrm>
          <a:prstGeom prst="rect">
            <a:avLst/>
          </a:prstGeom>
        </p:spPr>
      </p:pic>
      <p:sp>
        <p:nvSpPr>
          <p:cNvPr id="8" name="Slide Number Placeholder 7"/>
          <p:cNvSpPr>
            <a:spLocks noGrp="1"/>
          </p:cNvSpPr>
          <p:nvPr>
            <p:ph type="sldNum" sz="quarter" idx="4"/>
          </p:nvPr>
        </p:nvSpPr>
        <p:spPr/>
        <p:txBody>
          <a:bodyPr/>
          <a:lstStyle/>
          <a:p>
            <a:fld id="{A9A949EE-02F8-4E24-B346-EA33FC0EA551}" type="slidenum">
              <a:rPr lang="en-US" smtClean="0"/>
              <a:t>18</a:t>
            </a:fld>
            <a:endParaRPr lang="en-US"/>
          </a:p>
        </p:txBody>
      </p:sp>
    </p:spTree>
    <p:extLst>
      <p:ext uri="{BB962C8B-B14F-4D97-AF65-F5344CB8AC3E}">
        <p14:creationId xmlns:p14="http://schemas.microsoft.com/office/powerpoint/2010/main" val="167148584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Australian Institute of Sport</a:t>
            </a:r>
            <a:br>
              <a:rPr lang="en-US" dirty="0" smtClean="0"/>
            </a:br>
            <a:r>
              <a:rPr lang="en-US" dirty="0" smtClean="0"/>
              <a:t>Example</a:t>
            </a:r>
            <a:endParaRPr lang="en-US" dirty="0"/>
          </a:p>
        </p:txBody>
      </p:sp>
      <p:sp>
        <p:nvSpPr>
          <p:cNvPr id="3" name="Content Placeholder 2"/>
          <p:cNvSpPr>
            <a:spLocks noGrp="1"/>
          </p:cNvSpPr>
          <p:nvPr>
            <p:ph idx="1"/>
          </p:nvPr>
        </p:nvSpPr>
        <p:spPr/>
        <p:txBody>
          <a:bodyPr/>
          <a:lstStyle/>
          <a:p>
            <a:r>
              <a:rPr lang="en-US" dirty="0" smtClean="0"/>
              <a:t>Response Variable: Weight</a:t>
            </a:r>
            <a:br>
              <a:rPr lang="en-US" dirty="0" smtClean="0"/>
            </a:br>
            <a:endParaRPr lang="en-US" dirty="0" smtClean="0"/>
          </a:p>
          <a:p>
            <a:r>
              <a:rPr lang="en-US" dirty="0" smtClean="0"/>
              <a:t>Factor A: Gender</a:t>
            </a:r>
          </a:p>
          <a:p>
            <a:r>
              <a:rPr lang="en-US" dirty="0" smtClean="0"/>
              <a:t>Factor B: Sport</a:t>
            </a:r>
          </a:p>
          <a:p>
            <a:endParaRPr lang="en-US" b="1" dirty="0" smtClean="0"/>
          </a:p>
          <a:p>
            <a:r>
              <a:rPr lang="en-US" dirty="0"/>
              <a:t>Two-way ANOVA: yield versus Factor A, Factor B </a:t>
            </a:r>
          </a:p>
          <a:p>
            <a:endParaRPr lang="en-US" dirty="0"/>
          </a:p>
          <a:p>
            <a:endParaRPr lang="en-US" dirty="0"/>
          </a:p>
        </p:txBody>
      </p:sp>
      <p:sp>
        <p:nvSpPr>
          <p:cNvPr id="4" name="Rectangle 3"/>
          <p:cNvSpPr/>
          <p:nvPr/>
        </p:nvSpPr>
        <p:spPr>
          <a:xfrm>
            <a:off x="1002323" y="4648200"/>
            <a:ext cx="7467600" cy="1477328"/>
          </a:xfrm>
          <a:prstGeom prst="rect">
            <a:avLst/>
          </a:prstGeom>
        </p:spPr>
        <p:txBody>
          <a:bodyPr wrap="square">
            <a:spAutoFit/>
          </a:bodyPr>
          <a:lstStyle/>
          <a:p>
            <a:r>
              <a:rPr lang="en-US" sz="1800" b="1" dirty="0" smtClean="0">
                <a:latin typeface="Courier New" panose="02070309020205020404" pitchFamily="49" charset="0"/>
                <a:cs typeface="Courier New" panose="02070309020205020404" pitchFamily="49" charset="0"/>
              </a:rPr>
              <a:t>		DF</a:t>
            </a:r>
            <a:r>
              <a:rPr lang="en-US" sz="1800" b="1" dirty="0">
                <a:latin typeface="Courier New" panose="02070309020205020404" pitchFamily="49" charset="0"/>
                <a:cs typeface="Courier New" panose="02070309020205020404" pitchFamily="49" charset="0"/>
              </a:rPr>
              <a:t>	SS 	MS	F value   </a:t>
            </a:r>
            <a:r>
              <a:rPr lang="en-US" sz="1800" b="1" dirty="0" err="1">
                <a:latin typeface="Courier New" panose="02070309020205020404" pitchFamily="49" charset="0"/>
                <a:cs typeface="Courier New" panose="02070309020205020404" pitchFamily="49" charset="0"/>
              </a:rPr>
              <a:t>Pr</a:t>
            </a:r>
            <a:r>
              <a:rPr lang="en-US" sz="1800" b="1" dirty="0">
                <a:latin typeface="Courier New" panose="02070309020205020404" pitchFamily="49" charset="0"/>
                <a:cs typeface="Courier New" panose="02070309020205020404" pitchFamily="49" charset="0"/>
              </a:rPr>
              <a:t>(&gt;F)</a:t>
            </a:r>
            <a:endParaRPr lang="en-US" sz="1800" b="1" dirty="0" smtClean="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Gender	</a:t>
            </a:r>
            <a:r>
              <a:rPr lang="en-US" sz="1800" dirty="0" smtClean="0">
                <a:latin typeface="Courier New" panose="02070309020205020404" pitchFamily="49" charset="0"/>
                <a:cs typeface="Courier New" panose="02070309020205020404" pitchFamily="49" charset="0"/>
              </a:rPr>
              <a:t>	1	7424	7424	95.845	   &lt;</a:t>
            </a:r>
            <a:r>
              <a:rPr lang="en-US" sz="1800" dirty="0">
                <a:latin typeface="Courier New" panose="02070309020205020404" pitchFamily="49" charset="0"/>
                <a:cs typeface="Courier New" panose="02070309020205020404" pitchFamily="49" charset="0"/>
              </a:rPr>
              <a:t>2e-16 ***</a:t>
            </a:r>
          </a:p>
          <a:p>
            <a:r>
              <a:rPr lang="en-US" sz="1800" b="1" dirty="0" smtClean="0">
                <a:latin typeface="Courier New" panose="02070309020205020404" pitchFamily="49" charset="0"/>
                <a:cs typeface="Courier New" panose="02070309020205020404" pitchFamily="49" charset="0"/>
              </a:rPr>
              <a:t>Sport	</a:t>
            </a:r>
            <a:r>
              <a:rPr lang="en-US" sz="1800" dirty="0" smtClean="0">
                <a:latin typeface="Courier New" panose="02070309020205020404" pitchFamily="49" charset="0"/>
                <a:cs typeface="Courier New" panose="02070309020205020404" pitchFamily="49" charset="0"/>
              </a:rPr>
              <a:t>	6	10975	1829	23.614	   &lt;</a:t>
            </a:r>
            <a:r>
              <a:rPr lang="en-US" sz="1800" dirty="0">
                <a:latin typeface="Courier New" panose="02070309020205020404" pitchFamily="49" charset="0"/>
                <a:cs typeface="Courier New" panose="02070309020205020404" pitchFamily="49" charset="0"/>
              </a:rPr>
              <a:t>2e-16 ***</a:t>
            </a:r>
          </a:p>
          <a:p>
            <a:r>
              <a:rPr lang="en-US" sz="1800" b="1" dirty="0" smtClean="0">
                <a:latin typeface="Courier New" panose="02070309020205020404" pitchFamily="49" charset="0"/>
                <a:cs typeface="Courier New" panose="02070309020205020404" pitchFamily="49" charset="0"/>
              </a:rPr>
              <a:t>Interaction	</a:t>
            </a:r>
            <a:r>
              <a:rPr lang="en-US" sz="1800" dirty="0" smtClean="0">
                <a:latin typeface="Courier New" panose="02070309020205020404" pitchFamily="49" charset="0"/>
                <a:cs typeface="Courier New" panose="02070309020205020404" pitchFamily="49" charset="0"/>
              </a:rPr>
              <a:t>6	185	31	0.398	   0.879    </a:t>
            </a:r>
            <a:endParaRPr lang="en-US" sz="1800" dirty="0">
              <a:latin typeface="Courier New" panose="02070309020205020404" pitchFamily="49" charset="0"/>
              <a:cs typeface="Courier New" panose="02070309020205020404" pitchFamily="49" charset="0"/>
            </a:endParaRPr>
          </a:p>
          <a:p>
            <a:r>
              <a:rPr lang="en-US" sz="1800" b="1" dirty="0" smtClean="0">
                <a:latin typeface="Courier New" panose="02070309020205020404" pitchFamily="49" charset="0"/>
                <a:cs typeface="Courier New" panose="02070309020205020404" pitchFamily="49" charset="0"/>
              </a:rPr>
              <a:t>Error	</a:t>
            </a:r>
            <a:r>
              <a:rPr lang="en-US" sz="1800" dirty="0" smtClean="0">
                <a:latin typeface="Courier New" panose="02070309020205020404" pitchFamily="49" charset="0"/>
                <a:cs typeface="Courier New" panose="02070309020205020404" pitchFamily="49" charset="0"/>
              </a:rPr>
              <a:t>	144	11155	77                   </a:t>
            </a:r>
            <a:endParaRPr lang="en-US" sz="1800" dirty="0">
              <a:latin typeface="Courier New" panose="02070309020205020404" pitchFamily="49" charset="0"/>
              <a:cs typeface="Courier New" panose="02070309020205020404" pitchFamily="49" charset="0"/>
            </a:endParaRPr>
          </a:p>
        </p:txBody>
      </p:sp>
      <p:sp>
        <p:nvSpPr>
          <p:cNvPr id="5" name="Slide Number Placeholder 4"/>
          <p:cNvSpPr>
            <a:spLocks noGrp="1"/>
          </p:cNvSpPr>
          <p:nvPr>
            <p:ph type="sldNum" sz="quarter" idx="4"/>
          </p:nvPr>
        </p:nvSpPr>
        <p:spPr/>
        <p:txBody>
          <a:bodyPr/>
          <a:lstStyle/>
          <a:p>
            <a:fld id="{A9A949EE-02F8-4E24-B346-EA33FC0EA551}" type="slidenum">
              <a:rPr lang="en-US" smtClean="0"/>
              <a:t>19</a:t>
            </a:fld>
            <a:endParaRPr lang="en-US"/>
          </a:p>
        </p:txBody>
      </p:sp>
    </p:spTree>
    <p:extLst>
      <p:ext uri="{BB962C8B-B14F-4D97-AF65-F5344CB8AC3E}">
        <p14:creationId xmlns:p14="http://schemas.microsoft.com/office/powerpoint/2010/main" val="533209466"/>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r>
              <a:rPr lang="en-US" dirty="0" smtClean="0"/>
              <a:t>Back to ANOVA: What if </a:t>
            </a:r>
            <a:br>
              <a:rPr lang="en-US" dirty="0" smtClean="0"/>
            </a:br>
            <a:r>
              <a:rPr lang="en-US" dirty="0" smtClean="0"/>
              <a:t>Equality of the Variances </a:t>
            </a:r>
            <a:r>
              <a:rPr lang="en-US" dirty="0" smtClean="0">
                <a:solidFill>
                  <a:srgbClr val="C00000"/>
                </a:solidFill>
              </a:rPr>
              <a:t>FAIL</a:t>
            </a:r>
            <a:r>
              <a:rPr lang="en-US" dirty="0" smtClean="0"/>
              <a: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143000"/>
                <a:ext cx="7772400" cy="4495800"/>
              </a:xfrm>
            </p:spPr>
            <p:txBody>
              <a:bodyPr/>
              <a:lstStyle/>
              <a:p>
                <a:r>
                  <a:rPr lang="en-US" sz="2400" dirty="0" smtClean="0"/>
                  <a:t>The assumption that the sample are generated from normal distribution is not very important as long as the total sample size is </a:t>
                </a:r>
                <a:r>
                  <a:rPr lang="en-US" sz="2400" dirty="0" smtClean="0">
                    <a:solidFill>
                      <a:srgbClr val="C00000"/>
                    </a:solidFill>
                  </a:rPr>
                  <a:t>large</a:t>
                </a:r>
                <a:r>
                  <a:rPr lang="en-US" sz="2400" dirty="0" smtClean="0"/>
                  <a:t>. </a:t>
                </a:r>
              </a:p>
              <a:p>
                <a:endParaRPr lang="en-US" sz="2400" dirty="0" smtClean="0"/>
              </a:p>
              <a:p>
                <a:r>
                  <a:rPr lang="en-US" sz="2400" dirty="0" smtClean="0"/>
                  <a:t>Note </a:t>
                </a:r>
                <a:r>
                  <a:rPr lang="en-US" sz="2400" dirty="0"/>
                  <a:t>that conceptually the test statistic </a:t>
                </a:r>
                <a14:m>
                  <m:oMath xmlns:m="http://schemas.openxmlformats.org/officeDocument/2006/math">
                    <m:r>
                      <a:rPr lang="en-US" sz="2400" i="1">
                        <a:latin typeface="Cambria Math"/>
                      </a:rPr>
                      <m:t>𝐹</m:t>
                    </m:r>
                    <m:r>
                      <a:rPr lang="en-US" sz="2400" i="1">
                        <a:latin typeface="Cambria Math"/>
                      </a:rPr>
                      <m:t>=</m:t>
                    </m:r>
                    <m:f>
                      <m:fPr>
                        <m:ctrlPr>
                          <a:rPr lang="en-US" sz="2400" i="1">
                            <a:latin typeface="Cambria Math" panose="02040503050406030204" pitchFamily="18" charset="0"/>
                          </a:rPr>
                        </m:ctrlPr>
                      </m:fPr>
                      <m:num>
                        <m:r>
                          <a:rPr lang="en-US" sz="2400" i="1">
                            <a:latin typeface="Cambria Math"/>
                          </a:rPr>
                          <m:t>𝑆𝑆</m:t>
                        </m:r>
                        <m:r>
                          <a:rPr lang="en-US" sz="2400" i="1" baseline="-25000">
                            <a:latin typeface="Cambria Math"/>
                          </a:rPr>
                          <m:t>𝐵</m:t>
                        </m:r>
                        <m:r>
                          <a:rPr lang="en-US" sz="2400" i="1">
                            <a:latin typeface="Cambria Math"/>
                          </a:rPr>
                          <m:t>/</m:t>
                        </m:r>
                        <m:r>
                          <a:rPr lang="en-US" sz="2400" i="1">
                            <a:latin typeface="Cambria Math"/>
                          </a:rPr>
                          <m:t>𝑑</m:t>
                        </m:r>
                        <m:sSub>
                          <m:sSubPr>
                            <m:ctrlPr>
                              <a:rPr lang="en-US" sz="2400" i="1">
                                <a:latin typeface="Cambria Math" panose="02040503050406030204" pitchFamily="18" charset="0"/>
                              </a:rPr>
                            </m:ctrlPr>
                          </m:sSubPr>
                          <m:e>
                            <m:r>
                              <a:rPr lang="en-US" sz="2400" i="1">
                                <a:latin typeface="Cambria Math"/>
                              </a:rPr>
                              <m:t>𝑓</m:t>
                            </m:r>
                          </m:e>
                          <m:sub>
                            <m:r>
                              <a:rPr lang="en-US" sz="2400" b="0" i="1" smtClean="0">
                                <a:latin typeface="Cambria Math" panose="02040503050406030204" pitchFamily="18" charset="0"/>
                              </a:rPr>
                              <m:t>𝐵</m:t>
                            </m:r>
                          </m:sub>
                        </m:sSub>
                      </m:num>
                      <m:den>
                        <m:r>
                          <a:rPr lang="en-US" sz="2400" i="1">
                            <a:latin typeface="Cambria Math"/>
                          </a:rPr>
                          <m:t>𝑆𝑆</m:t>
                        </m:r>
                        <m:r>
                          <a:rPr lang="en-US" sz="2400" i="1" baseline="-25000">
                            <a:latin typeface="Cambria Math"/>
                          </a:rPr>
                          <m:t>𝐸</m:t>
                        </m:r>
                        <m:r>
                          <a:rPr lang="en-US" sz="2400" i="1">
                            <a:latin typeface="Cambria Math"/>
                          </a:rPr>
                          <m:t>/</m:t>
                        </m:r>
                        <m:r>
                          <a:rPr lang="en-US" sz="2400" i="1">
                            <a:latin typeface="Cambria Math"/>
                          </a:rPr>
                          <m:t>𝑑</m:t>
                        </m:r>
                        <m:sSub>
                          <m:sSubPr>
                            <m:ctrlPr>
                              <a:rPr lang="en-US" sz="2400" i="1">
                                <a:latin typeface="Cambria Math" panose="02040503050406030204" pitchFamily="18" charset="0"/>
                              </a:rPr>
                            </m:ctrlPr>
                          </m:sSubPr>
                          <m:e>
                            <m:r>
                              <a:rPr lang="en-US" sz="2400" i="1">
                                <a:latin typeface="Cambria Math"/>
                              </a:rPr>
                              <m:t>𝑓</m:t>
                            </m:r>
                          </m:e>
                          <m:sub>
                            <m:r>
                              <a:rPr lang="en-US" sz="2400" b="0" i="1" smtClean="0">
                                <a:latin typeface="Cambria Math" panose="02040503050406030204" pitchFamily="18" charset="0"/>
                              </a:rPr>
                              <m:t>𝐸</m:t>
                            </m:r>
                          </m:sub>
                        </m:sSub>
                      </m:den>
                    </m:f>
                  </m:oMath>
                </a14:m>
                <a:r>
                  <a:rPr lang="en-US" sz="2400" dirty="0"/>
                  <a:t> </a:t>
                </a:r>
                <a:r>
                  <a:rPr lang="en-US" sz="2400" dirty="0" smtClean="0"/>
                  <a:t/>
                </a:r>
                <a:br>
                  <a:rPr lang="en-US" sz="2400" dirty="0" smtClean="0"/>
                </a:br>
                <a:r>
                  <a:rPr lang="en-US" sz="2400" dirty="0" smtClean="0"/>
                  <a:t>still </a:t>
                </a:r>
                <a:r>
                  <a:rPr lang="en-US" sz="2400" dirty="0"/>
                  <a:t>makes sense.  </a:t>
                </a:r>
                <a:endParaRPr lang="en-US" sz="2400" dirty="0" smtClean="0"/>
              </a:p>
              <a:p>
                <a:endParaRPr lang="en-US" sz="2400" dirty="0" smtClean="0"/>
              </a:p>
              <a:p>
                <a:r>
                  <a:rPr lang="en-US" sz="2400" dirty="0" smtClean="0"/>
                  <a:t>The </a:t>
                </a:r>
                <a:r>
                  <a:rPr lang="en-US" sz="2400" dirty="0"/>
                  <a:t>major problem is with the assumption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𝜎</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𝜎</m:t>
                        </m:r>
                      </m:e>
                      <m:sub>
                        <m:r>
                          <a:rPr lang="en-US" sz="2400" i="1">
                            <a:latin typeface="Cambria Math"/>
                          </a:rPr>
                          <m:t>2</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𝜎</m:t>
                        </m:r>
                      </m:e>
                      <m:sub>
                        <m:r>
                          <a:rPr lang="en-US" sz="2400" i="1">
                            <a:latin typeface="Cambria Math"/>
                          </a:rPr>
                          <m:t>𝑡</m:t>
                        </m:r>
                      </m:sub>
                    </m:sSub>
                  </m:oMath>
                </a14:m>
                <a:r>
                  <a:rPr lang="en-US" sz="2400" dirty="0"/>
                  <a:t>.  If this cannot be assumed, F- test </a:t>
                </a:r>
                <a:r>
                  <a:rPr lang="en-US" sz="2400" dirty="0">
                    <a:solidFill>
                      <a:srgbClr val="C00000"/>
                    </a:solidFill>
                  </a:rPr>
                  <a:t>must not be used</a:t>
                </a:r>
                <a:r>
                  <a:rPr lang="en-US" sz="2400" dirty="0" smtClean="0"/>
                  <a:t>.</a:t>
                </a:r>
              </a:p>
              <a:p>
                <a:endParaRPr lang="en-US" sz="2400" dirty="0"/>
              </a:p>
              <a:p>
                <a:r>
                  <a:rPr lang="en-US" sz="2400" dirty="0" smtClean="0"/>
                  <a:t>If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𝜎</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𝜎</m:t>
                        </m:r>
                      </m:e>
                      <m:sub>
                        <m:r>
                          <a:rPr lang="en-US" sz="2400" i="1">
                            <a:latin typeface="Cambria Math"/>
                          </a:rPr>
                          <m:t>2</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𝜎</m:t>
                        </m:r>
                      </m:e>
                      <m:sub>
                        <m:r>
                          <a:rPr lang="en-US" sz="2400" i="1">
                            <a:latin typeface="Cambria Math"/>
                          </a:rPr>
                          <m:t>𝑡</m:t>
                        </m:r>
                      </m:sub>
                    </m:sSub>
                  </m:oMath>
                </a14:m>
                <a:r>
                  <a:rPr lang="en-US" sz="2400" dirty="0"/>
                  <a:t> is </a:t>
                </a:r>
                <a:r>
                  <a:rPr lang="en-US" sz="2400" dirty="0">
                    <a:solidFill>
                      <a:srgbClr val="C00000"/>
                    </a:solidFill>
                  </a:rPr>
                  <a:t>rejected</a:t>
                </a:r>
                <a:r>
                  <a:rPr lang="en-US" sz="2400" dirty="0"/>
                  <a:t>, then one approach is to </a:t>
                </a:r>
                <a:r>
                  <a:rPr lang="en-US" sz="2400" dirty="0">
                    <a:solidFill>
                      <a:srgbClr val="C00000"/>
                    </a:solidFill>
                  </a:rPr>
                  <a:t>transform</a:t>
                </a:r>
                <a:r>
                  <a:rPr lang="en-US" sz="2400" dirty="0"/>
                  <a:t> the data if the variances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𝜎</m:t>
                        </m:r>
                      </m:e>
                      <m:sup>
                        <m:r>
                          <a:rPr lang="en-US" sz="2400" i="1">
                            <a:latin typeface="Cambria Math"/>
                          </a:rPr>
                          <m:t>2</m:t>
                        </m:r>
                      </m:sup>
                    </m:sSup>
                  </m:oMath>
                </a14:m>
                <a:r>
                  <a:rPr lang="en-US" sz="2400" dirty="0"/>
                  <a:t> is a function of the mean </a:t>
                </a:r>
                <a14:m>
                  <m:oMath xmlns:m="http://schemas.openxmlformats.org/officeDocument/2006/math">
                    <m:r>
                      <a:rPr lang="en-US" sz="2400" i="1">
                        <a:latin typeface="Cambria Math"/>
                      </a:rPr>
                      <m:t>𝜇</m:t>
                    </m:r>
                  </m:oMath>
                </a14:m>
                <a:r>
                  <a:rPr lang="en-US" sz="2400" dirty="0" smtClean="0"/>
                  <a:t>.</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143000"/>
                <a:ext cx="7772400" cy="4495800"/>
              </a:xfrm>
              <a:blipFill rotWithShape="0">
                <a:blip r:embed="rId2"/>
                <a:stretch>
                  <a:fillRect l="-1098" t="-950" r="-2353" b="-26323"/>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2</a:t>
            </a:fld>
            <a:endParaRPr lang="en-US"/>
          </a:p>
        </p:txBody>
      </p:sp>
    </p:spTree>
    <p:extLst>
      <p:ext uri="{BB962C8B-B14F-4D97-AF65-F5344CB8AC3E}">
        <p14:creationId xmlns:p14="http://schemas.microsoft.com/office/powerpoint/2010/main" val="208725482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 calcmode="lin" valueType="num">
                                      <p:cBhvr additive="base">
                                        <p:cTn id="1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smtClean="0"/>
              <a:t>Checking the Assumptions</a:t>
            </a:r>
            <a:br>
              <a:rPr lang="en-US" dirty="0" smtClean="0"/>
            </a:br>
            <a:r>
              <a:rPr lang="en-US" dirty="0"/>
              <a:t>Based on Transformed Data</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143000"/>
                <a:ext cx="8229600" cy="4495800"/>
              </a:xfrm>
            </p:spPr>
            <p:txBody>
              <a:bodyPr/>
              <a:lstStyle/>
              <a:p>
                <a:pPr marL="342900" lvl="1" indent="-342900">
                  <a:buFontTx/>
                  <a:buChar char="•"/>
                </a:pPr>
                <a14:m>
                  <m:oMath xmlns:m="http://schemas.openxmlformats.org/officeDocument/2006/math">
                    <m:r>
                      <a:rPr lang="en-US" sz="2400" i="1">
                        <a:latin typeface="Cambria Math"/>
                      </a:rPr>
                      <m:t>𝑉𝑎𝑟</m:t>
                    </m:r>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𝜖</m:t>
                        </m:r>
                      </m:e>
                      <m:sub>
                        <m:r>
                          <a:rPr lang="en-US" sz="2400" i="1">
                            <a:latin typeface="Cambria Math"/>
                          </a:rPr>
                          <m:t>𝑖</m:t>
                        </m:r>
                      </m:sub>
                    </m:sSub>
                    <m:r>
                      <a:rPr lang="en-US" sz="2400" i="1">
                        <a:latin typeface="Cambria Math"/>
                      </a:rPr>
                      <m:t>)</m:t>
                    </m:r>
                  </m:oMath>
                </a14:m>
                <a:r>
                  <a:rPr lang="en-US" sz="2400" dirty="0"/>
                  <a:t>= </a:t>
                </a:r>
                <a:r>
                  <a:rPr lang="en-US" sz="2400" dirty="0" smtClean="0"/>
                  <a:t>constant</a:t>
                </a:r>
              </a:p>
              <a:p>
                <a:pPr marL="342900" lvl="1" indent="-342900">
                  <a:buFontTx/>
                  <a:buChar char="•"/>
                </a:pPr>
                <a:endParaRPr lang="en-US" sz="2400" dirty="0"/>
              </a:p>
              <a:p>
                <a:pPr marL="342900" lvl="1" indent="-342900">
                  <a:buFontTx/>
                  <a:buChar char="•"/>
                </a:pPr>
                <a:endParaRPr lang="en-US" sz="2400" dirty="0" smtClean="0"/>
              </a:p>
              <a:p>
                <a:pPr marL="342900" lvl="1" indent="-342900">
                  <a:buFontTx/>
                  <a:buChar char="•"/>
                </a:pPr>
                <a:endParaRPr lang="en-US" sz="2400" dirty="0"/>
              </a:p>
              <a:p>
                <a:pPr marL="342900" lvl="1" indent="-342900" algn="r">
                  <a:buFontTx/>
                  <a:buChar char="•"/>
                </a:pPr>
                <a:r>
                  <a:rPr lang="en-US" sz="2400" dirty="0" smtClean="0"/>
                  <a:t>Normal </a:t>
                </a:r>
                <a:r>
                  <a:rPr lang="en-US" sz="2400" dirty="0"/>
                  <a:t>distributions of the errors</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143000"/>
                <a:ext cx="8229600" cy="4495800"/>
              </a:xfrm>
              <a:blipFill rotWithShape="0">
                <a:blip r:embed="rId3"/>
                <a:stretch>
                  <a:fillRect l="-1111" t="-950" r="-1111"/>
                </a:stretch>
              </a:blipFill>
            </p:spPr>
            <p:txBody>
              <a:bodyPr/>
              <a:lstStyle/>
              <a:p>
                <a:r>
                  <a:rPr lang="en-US">
                    <a:noFill/>
                  </a:rPr>
                  <a:t> </a:t>
                </a:r>
              </a:p>
            </p:txBody>
          </p:sp>
        </mc:Fallback>
      </mc:AlternateContent>
      <p:graphicFrame>
        <p:nvGraphicFramePr>
          <p:cNvPr id="6" name="Object 5"/>
          <p:cNvGraphicFramePr>
            <a:graphicFrameLocks noChangeAspect="1"/>
          </p:cNvGraphicFramePr>
          <p:nvPr>
            <p:extLst>
              <p:ext uri="{D42A27DB-BD31-4B8C-83A1-F6EECF244321}">
                <p14:modId xmlns:p14="http://schemas.microsoft.com/office/powerpoint/2010/main" val="3647864761"/>
              </p:ext>
            </p:extLst>
          </p:nvPr>
        </p:nvGraphicFramePr>
        <p:xfrm>
          <a:off x="304800" y="1752600"/>
          <a:ext cx="4114800" cy="2743200"/>
        </p:xfrm>
        <a:graphic>
          <a:graphicData uri="http://schemas.openxmlformats.org/presentationml/2006/ole">
            <mc:AlternateContent xmlns:mc="http://schemas.openxmlformats.org/markup-compatibility/2006">
              <mc:Choice xmlns:v="urn:schemas-microsoft-com:vml" Requires="v">
                <p:oleObj spid="_x0000_s14348" name="Graph" r:id="rId4" imgW="5486400" imgH="3657600" progId="MtbGraph.Document.16">
                  <p:embed/>
                </p:oleObj>
              </mc:Choice>
              <mc:Fallback>
                <p:oleObj name="Graph" r:id="rId4" imgW="5486400" imgH="3657600" progId="MtbGraph.Document.16">
                  <p:embed/>
                  <p:pic>
                    <p:nvPicPr>
                      <p:cNvPr id="0" name=""/>
                      <p:cNvPicPr/>
                      <p:nvPr/>
                    </p:nvPicPr>
                    <p:blipFill>
                      <a:blip r:embed="rId5"/>
                      <a:stretch>
                        <a:fillRect/>
                      </a:stretch>
                    </p:blipFill>
                    <p:spPr>
                      <a:xfrm>
                        <a:off x="304800" y="1752600"/>
                        <a:ext cx="4114800" cy="27432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362568942"/>
              </p:ext>
            </p:extLst>
          </p:nvPr>
        </p:nvGraphicFramePr>
        <p:xfrm>
          <a:off x="4798541" y="3581400"/>
          <a:ext cx="4114800" cy="2743200"/>
        </p:xfrm>
        <a:graphic>
          <a:graphicData uri="http://schemas.openxmlformats.org/presentationml/2006/ole">
            <mc:AlternateContent xmlns:mc="http://schemas.openxmlformats.org/markup-compatibility/2006">
              <mc:Choice xmlns:v="urn:schemas-microsoft-com:vml" Requires="v">
                <p:oleObj spid="_x0000_s14349" name="Graph" r:id="rId6" imgW="5486400" imgH="3657600" progId="MtbGraph.Document.16">
                  <p:embed/>
                </p:oleObj>
              </mc:Choice>
              <mc:Fallback>
                <p:oleObj name="Graph" r:id="rId6" imgW="5486400" imgH="3657600" progId="MtbGraph.Document.16">
                  <p:embed/>
                  <p:pic>
                    <p:nvPicPr>
                      <p:cNvPr id="0" name=""/>
                      <p:cNvPicPr/>
                      <p:nvPr/>
                    </p:nvPicPr>
                    <p:blipFill>
                      <a:blip r:embed="rId7"/>
                      <a:stretch>
                        <a:fillRect/>
                      </a:stretch>
                    </p:blipFill>
                    <p:spPr>
                      <a:xfrm>
                        <a:off x="4798541" y="3581400"/>
                        <a:ext cx="4114800" cy="2743200"/>
                      </a:xfrm>
                      <a:prstGeom prst="rect">
                        <a:avLst/>
                      </a:prstGeom>
                    </p:spPr>
                  </p:pic>
                </p:oleObj>
              </mc:Fallback>
            </mc:AlternateContent>
          </a:graphicData>
        </a:graphic>
      </p:graphicFrame>
      <p:sp>
        <p:nvSpPr>
          <p:cNvPr id="4" name="Slide Number Placeholder 3"/>
          <p:cNvSpPr>
            <a:spLocks noGrp="1"/>
          </p:cNvSpPr>
          <p:nvPr>
            <p:ph type="sldNum" sz="quarter" idx="4"/>
          </p:nvPr>
        </p:nvSpPr>
        <p:spPr/>
        <p:txBody>
          <a:bodyPr/>
          <a:lstStyle/>
          <a:p>
            <a:fld id="{A9A949EE-02F8-4E24-B346-EA33FC0EA551}" type="slidenum">
              <a:rPr lang="en-US" smtClean="0"/>
              <a:t>20</a:t>
            </a:fld>
            <a:endParaRPr lang="en-US"/>
          </a:p>
        </p:txBody>
      </p:sp>
    </p:spTree>
    <p:extLst>
      <p:ext uri="{BB962C8B-B14F-4D97-AF65-F5344CB8AC3E}">
        <p14:creationId xmlns:p14="http://schemas.microsoft.com/office/powerpoint/2010/main" val="2702177838"/>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b="0" dirty="0" smtClean="0"/>
              <a:t>ANOVA </a:t>
            </a:r>
            <a:r>
              <a:rPr lang="en-US" b="0" dirty="0" err="1" smtClean="0"/>
              <a:t>ResultS</a:t>
            </a:r>
            <a:r>
              <a:rPr lang="en-US" b="0" dirty="0" smtClean="0"/>
              <a:t> Based on THE</a:t>
            </a:r>
            <a:br>
              <a:rPr lang="en-US" b="0" dirty="0" smtClean="0"/>
            </a:br>
            <a:r>
              <a:rPr lang="en-US" b="0" dirty="0" smtClean="0"/>
              <a:t>Transformed Data</a:t>
            </a:r>
            <a:endParaRPr lang="en-US" b="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143000"/>
                <a:ext cx="7772400" cy="4495800"/>
              </a:xfrm>
            </p:spPr>
            <p:txBody>
              <a:bodyPr/>
              <a:lstStyle/>
              <a:p>
                <a:r>
                  <a:rPr lang="en-US" sz="2400" dirty="0" smtClean="0"/>
                  <a:t>Assumptions of errors seems to be satisfied</a:t>
                </a:r>
              </a:p>
              <a:p>
                <a:endParaRPr lang="en-US" sz="1600" i="1" dirty="0" smtClean="0">
                  <a:latin typeface="Cambria Math" panose="02040503050406030204" pitchFamily="18" charset="0"/>
                </a:endParaRPr>
              </a:p>
              <a:p>
                <a14:m>
                  <m:oMath xmlns:m="http://schemas.openxmlformats.org/officeDocument/2006/math">
                    <m:sSub>
                      <m:sSubPr>
                        <m:ctrlPr>
                          <a:rPr lang="en-US" sz="2400" i="1" smtClean="0">
                            <a:solidFill>
                              <a:srgbClr val="FF0000"/>
                            </a:solidFill>
                            <a:latin typeface="Cambria Math" panose="02040503050406030204" pitchFamily="18" charset="0"/>
                          </a:rPr>
                        </m:ctrlPr>
                      </m:sSubPr>
                      <m:e>
                        <m:r>
                          <a:rPr lang="en-US" sz="2400" i="1">
                            <a:solidFill>
                              <a:srgbClr val="FF0000"/>
                            </a:solidFill>
                            <a:latin typeface="Cambria Math"/>
                          </a:rPr>
                          <m:t>𝐻</m:t>
                        </m:r>
                      </m:e>
                      <m:sub>
                        <m:r>
                          <a:rPr lang="en-US" sz="2400" i="1">
                            <a:solidFill>
                              <a:srgbClr val="FF0000"/>
                            </a:solidFill>
                            <a:latin typeface="Cambria Math"/>
                          </a:rPr>
                          <m:t>0</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𝛾</m:t>
                        </m:r>
                      </m:e>
                      <m:sub>
                        <m:r>
                          <a:rPr lang="en-US" sz="2400" i="1">
                            <a:latin typeface="Cambria Math"/>
                          </a:rPr>
                          <m:t>𝑖𝑗</m:t>
                        </m:r>
                      </m:sub>
                    </m:sSub>
                    <m:r>
                      <a:rPr lang="en-US" sz="2400" i="1">
                        <a:latin typeface="Cambria Math"/>
                      </a:rPr>
                      <m:t>=0 </m:t>
                    </m:r>
                    <m:r>
                      <m:rPr>
                        <m:nor/>
                      </m:rPr>
                      <a:rPr lang="en-US" sz="2400" b="0" i="0" smtClean="0">
                        <a:latin typeface="Cambria Math"/>
                      </a:rPr>
                      <m:t>   </m:t>
                    </m:r>
                    <m:r>
                      <m:rPr>
                        <m:nor/>
                      </m:rPr>
                      <a:rPr lang="en-US" sz="2400" i="0">
                        <a:latin typeface="Cambria Math"/>
                      </a:rPr>
                      <m:t>vs</m:t>
                    </m:r>
                    <m:r>
                      <a:rPr lang="en-US" sz="2400" i="1">
                        <a:latin typeface="Cambria Math"/>
                      </a:rPr>
                      <m:t>. </m:t>
                    </m:r>
                    <m:r>
                      <a:rPr lang="en-US" sz="2400" b="0" i="1" smtClean="0">
                        <a:latin typeface="Cambria Math" panose="02040503050406030204" pitchFamily="18" charset="0"/>
                      </a:rPr>
                      <m:t>   </m:t>
                    </m:r>
                    <m:sSub>
                      <m:sSubPr>
                        <m:ctrlPr>
                          <a:rPr lang="en-US" sz="2400" i="1" smtClean="0">
                            <a:solidFill>
                              <a:srgbClr val="FF0000"/>
                            </a:solidFill>
                            <a:latin typeface="Cambria Math" panose="02040503050406030204" pitchFamily="18" charset="0"/>
                          </a:rPr>
                        </m:ctrlPr>
                      </m:sSubPr>
                      <m:e>
                        <m:r>
                          <a:rPr lang="en-US" sz="2400" i="1">
                            <a:solidFill>
                              <a:srgbClr val="FF0000"/>
                            </a:solidFill>
                            <a:latin typeface="Cambria Math"/>
                          </a:rPr>
                          <m:t>𝐻</m:t>
                        </m:r>
                      </m:e>
                      <m:sub>
                        <m:r>
                          <a:rPr lang="en-US" sz="2400" i="1">
                            <a:solidFill>
                              <a:srgbClr val="FF0000"/>
                            </a:solidFill>
                            <a:latin typeface="Cambria Math"/>
                          </a:rPr>
                          <m:t>𝑎</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𝛾</m:t>
                        </m:r>
                      </m:e>
                      <m:sub>
                        <m:r>
                          <a:rPr lang="en-US" sz="2400" i="1">
                            <a:latin typeface="Cambria Math"/>
                          </a:rPr>
                          <m:t>𝑖𝑗</m:t>
                        </m:r>
                      </m:sub>
                    </m:sSub>
                    <m:r>
                      <a:rPr lang="en-US" sz="2400" i="1">
                        <a:latin typeface="Cambria Math"/>
                      </a:rPr>
                      <m:t>≠0</m:t>
                    </m:r>
                  </m:oMath>
                </a14:m>
                <a:r>
                  <a:rPr lang="en-US" sz="2400" dirty="0"/>
                  <a:t>   </a:t>
                </a:r>
                <a:endParaRPr lang="en-US" sz="2400" dirty="0" smtClean="0"/>
              </a:p>
              <a:p>
                <a:pPr lvl="1"/>
                <a:r>
                  <a:rPr lang="en-US" sz="2400" dirty="0" smtClean="0">
                    <a:solidFill>
                      <a:srgbClr val="FF0000"/>
                    </a:solidFill>
                  </a:rPr>
                  <a:t>TS.</a:t>
                </a:r>
                <a:r>
                  <a:rPr lang="en-US" sz="2400" dirty="0" smtClean="0"/>
                  <a:t>	</a:t>
                </a:r>
                <a14:m>
                  <m:oMath xmlns:m="http://schemas.openxmlformats.org/officeDocument/2006/math">
                    <m:r>
                      <a:rPr lang="en-US" sz="2400" i="1" dirty="0" smtClean="0">
                        <a:latin typeface="Cambria Math" panose="02040503050406030204" pitchFamily="18" charset="0"/>
                      </a:rPr>
                      <m:t>𝐹</m:t>
                    </m:r>
                    <m:r>
                      <a:rPr lang="en-US" sz="2400" i="1" dirty="0" smtClean="0">
                        <a:latin typeface="Cambria Math" panose="02040503050406030204" pitchFamily="18" charset="0"/>
                      </a:rPr>
                      <m:t> = 0.398, </m:t>
                    </m:r>
                    <m:r>
                      <m:rPr>
                        <m:nor/>
                      </m:rPr>
                      <a:rPr lang="en-US" sz="2400" b="0" i="0" dirty="0" smtClean="0">
                        <a:latin typeface="Cambria Math" panose="02040503050406030204" pitchFamily="18" charset="0"/>
                      </a:rPr>
                      <m:t> </m:t>
                    </m:r>
                    <m:r>
                      <m:rPr>
                        <m:nor/>
                      </m:rPr>
                      <a:rPr lang="en-US" sz="2400" i="0" dirty="0">
                        <a:latin typeface="Cambria Math" panose="02040503050406030204" pitchFamily="18" charset="0"/>
                      </a:rPr>
                      <m:t>p</m:t>
                    </m:r>
                    <m:r>
                      <m:rPr>
                        <m:nor/>
                      </m:rPr>
                      <a:rPr lang="en-US" sz="2400" i="0" dirty="0">
                        <a:latin typeface="Cambria Math" panose="02040503050406030204" pitchFamily="18" charset="0"/>
                      </a:rPr>
                      <m:t>−</m:t>
                    </m:r>
                    <m:r>
                      <m:rPr>
                        <m:nor/>
                      </m:rPr>
                      <a:rPr lang="en-US" sz="2400" i="0" dirty="0">
                        <a:latin typeface="Cambria Math" panose="02040503050406030204" pitchFamily="18" charset="0"/>
                      </a:rPr>
                      <m:t>value</m:t>
                    </m:r>
                    <m:r>
                      <a:rPr lang="en-US" sz="2400" i="1" dirty="0">
                        <a:latin typeface="Cambria Math" panose="02040503050406030204" pitchFamily="18" charset="0"/>
                      </a:rPr>
                      <m:t>= </m:t>
                    </m:r>
                    <m:r>
                      <a:rPr lang="en-US" sz="2400" i="1" dirty="0" smtClean="0">
                        <a:latin typeface="Cambria Math" panose="02040503050406030204" pitchFamily="18" charset="0"/>
                      </a:rPr>
                      <m:t>0.897</m:t>
                    </m:r>
                  </m:oMath>
                </a14:m>
                <a:endParaRPr lang="en-US" sz="2400" dirty="0"/>
              </a:p>
              <a:p>
                <a:pPr lvl="1"/>
                <a:r>
                  <a:rPr lang="en-US" sz="2400" dirty="0"/>
                  <a:t>There is no significant interaction</a:t>
                </a:r>
              </a:p>
              <a:p>
                <a:endParaRPr lang="en-US" sz="1600" i="1" dirty="0" smtClean="0">
                  <a:latin typeface="Cambria Math" panose="02040503050406030204" pitchFamily="18" charset="0"/>
                </a:endParaRPr>
              </a:p>
              <a:p>
                <a14:m>
                  <m:oMath xmlns:m="http://schemas.openxmlformats.org/officeDocument/2006/math">
                    <m:sSub>
                      <m:sSubPr>
                        <m:ctrlPr>
                          <a:rPr lang="en-US" sz="2400" i="1" smtClean="0">
                            <a:solidFill>
                              <a:srgbClr val="FF0000"/>
                            </a:solidFill>
                            <a:latin typeface="Cambria Math" panose="02040503050406030204" pitchFamily="18" charset="0"/>
                          </a:rPr>
                        </m:ctrlPr>
                      </m:sSubPr>
                      <m:e>
                        <m:r>
                          <a:rPr lang="en-US" sz="2400" i="1">
                            <a:solidFill>
                              <a:srgbClr val="FF0000"/>
                            </a:solidFill>
                            <a:latin typeface="Cambria Math"/>
                          </a:rPr>
                          <m:t>𝐻</m:t>
                        </m:r>
                      </m:e>
                      <m:sub>
                        <m:r>
                          <a:rPr lang="en-US" sz="2400" i="1">
                            <a:solidFill>
                              <a:srgbClr val="FF0000"/>
                            </a:solidFill>
                            <a:latin typeface="Cambria Math"/>
                          </a:rPr>
                          <m:t>0</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𝛼</m:t>
                        </m:r>
                      </m:e>
                      <m:sub>
                        <m:r>
                          <a:rPr lang="en-US" sz="2400" i="1">
                            <a:latin typeface="Cambria Math"/>
                          </a:rPr>
                          <m:t>𝑖</m:t>
                        </m:r>
                      </m:sub>
                    </m:sSub>
                    <m:r>
                      <a:rPr lang="en-US" sz="2400" i="1">
                        <a:latin typeface="Cambria Math"/>
                      </a:rPr>
                      <m:t>=0</m:t>
                    </m:r>
                    <m:r>
                      <m:rPr>
                        <m:nor/>
                      </m:rPr>
                      <a:rPr lang="en-US" sz="2400" b="0" i="0" smtClean="0">
                        <a:latin typeface="Cambria Math"/>
                      </a:rPr>
                      <m:t>    </m:t>
                    </m:r>
                    <m:r>
                      <m:rPr>
                        <m:nor/>
                      </m:rPr>
                      <a:rPr lang="en-US" sz="2400">
                        <a:latin typeface="Cambria Math"/>
                      </a:rPr>
                      <m:t>vs</m:t>
                    </m:r>
                    <m:r>
                      <a:rPr lang="en-US" sz="2400" i="1">
                        <a:latin typeface="Cambria Math"/>
                      </a:rPr>
                      <m:t>.</m:t>
                    </m:r>
                    <m:r>
                      <a:rPr lang="en-US" sz="2400" b="0" i="1" smtClean="0">
                        <a:latin typeface="Cambria Math" panose="02040503050406030204" pitchFamily="18" charset="0"/>
                      </a:rPr>
                      <m:t>    </m:t>
                    </m:r>
                    <m:sSub>
                      <m:sSubPr>
                        <m:ctrlPr>
                          <a:rPr lang="en-US" sz="2400" i="1" smtClean="0">
                            <a:solidFill>
                              <a:srgbClr val="FF0000"/>
                            </a:solidFill>
                            <a:latin typeface="Cambria Math" panose="02040503050406030204" pitchFamily="18" charset="0"/>
                          </a:rPr>
                        </m:ctrlPr>
                      </m:sSubPr>
                      <m:e>
                        <m:r>
                          <a:rPr lang="en-US" sz="2400" i="1">
                            <a:solidFill>
                              <a:srgbClr val="FF0000"/>
                            </a:solidFill>
                            <a:latin typeface="Cambria Math"/>
                          </a:rPr>
                          <m:t>𝐻</m:t>
                        </m:r>
                      </m:e>
                      <m:sub>
                        <m:r>
                          <a:rPr lang="en-US" sz="2400" i="1">
                            <a:solidFill>
                              <a:srgbClr val="FF0000"/>
                            </a:solidFill>
                            <a:latin typeface="Cambria Math"/>
                          </a:rPr>
                          <m:t>𝑎</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𝛼</m:t>
                        </m:r>
                      </m:e>
                      <m:sub>
                        <m:r>
                          <a:rPr lang="en-US" sz="2400" i="1">
                            <a:latin typeface="Cambria Math"/>
                          </a:rPr>
                          <m:t>𝑖</m:t>
                        </m:r>
                      </m:sub>
                    </m:sSub>
                    <m:r>
                      <a:rPr lang="en-US" sz="2400" i="1">
                        <a:latin typeface="Cambria Math"/>
                      </a:rPr>
                      <m:t>≠0</m:t>
                    </m:r>
                  </m:oMath>
                </a14:m>
                <a:endParaRPr lang="en-US" sz="2400" dirty="0" smtClean="0"/>
              </a:p>
              <a:p>
                <a:pPr lvl="1"/>
                <a:r>
                  <a:rPr lang="en-US" sz="2400" dirty="0" smtClean="0">
                    <a:solidFill>
                      <a:srgbClr val="FF0000"/>
                    </a:solidFill>
                  </a:rPr>
                  <a:t>TS.</a:t>
                </a:r>
                <a:r>
                  <a:rPr lang="en-US" sz="2400" dirty="0" smtClean="0"/>
                  <a:t>	</a:t>
                </a:r>
                <a14:m>
                  <m:oMath xmlns:m="http://schemas.openxmlformats.org/officeDocument/2006/math">
                    <m:r>
                      <a:rPr lang="en-US" sz="2400" i="1" dirty="0" smtClean="0">
                        <a:latin typeface="Cambria Math" panose="02040503050406030204" pitchFamily="18" charset="0"/>
                      </a:rPr>
                      <m:t>𝐹</m:t>
                    </m:r>
                    <m:r>
                      <a:rPr lang="en-US" sz="2400" i="1" dirty="0" smtClean="0">
                        <a:latin typeface="Cambria Math" panose="02040503050406030204" pitchFamily="18" charset="0"/>
                      </a:rPr>
                      <m:t> = 95.845, </m:t>
                    </m:r>
                    <m:r>
                      <m:rPr>
                        <m:nor/>
                      </m:rPr>
                      <a:rPr lang="en-US" sz="2400" b="0" i="0" dirty="0" smtClean="0">
                        <a:latin typeface="Cambria Math" panose="02040503050406030204" pitchFamily="18" charset="0"/>
                      </a:rPr>
                      <m:t> </m:t>
                    </m:r>
                    <m:r>
                      <m:rPr>
                        <m:nor/>
                      </m:rPr>
                      <a:rPr lang="en-US" sz="2400" i="0" dirty="0">
                        <a:latin typeface="Cambria Math" panose="02040503050406030204" pitchFamily="18" charset="0"/>
                      </a:rPr>
                      <m:t>p</m:t>
                    </m:r>
                    <m:r>
                      <m:rPr>
                        <m:nor/>
                      </m:rPr>
                      <a:rPr lang="en-US" sz="2400" i="0" dirty="0">
                        <a:latin typeface="Cambria Math" panose="02040503050406030204" pitchFamily="18" charset="0"/>
                      </a:rPr>
                      <m:t>−</m:t>
                    </m:r>
                    <m:r>
                      <m:rPr>
                        <m:nor/>
                      </m:rPr>
                      <a:rPr lang="en-US" sz="2400" i="0" dirty="0">
                        <a:latin typeface="Cambria Math" panose="02040503050406030204" pitchFamily="18" charset="0"/>
                      </a:rPr>
                      <m:t>value</m:t>
                    </m:r>
                    <m:r>
                      <m:rPr>
                        <m:nor/>
                      </m:rPr>
                      <a:rPr lang="en-US" sz="2400" i="0" dirty="0">
                        <a:latin typeface="Cambria Math" panose="02040503050406030204" pitchFamily="18" charset="0"/>
                      </a:rPr>
                      <m:t> </m:t>
                    </m:r>
                    <m:r>
                      <a:rPr lang="en-US" sz="2400" b="0" i="1" dirty="0" smtClean="0">
                        <a:latin typeface="Cambria Math" panose="02040503050406030204" pitchFamily="18" charset="0"/>
                      </a:rPr>
                      <m:t>&lt;2∗</m:t>
                    </m:r>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10</m:t>
                        </m:r>
                      </m:e>
                      <m:sup>
                        <m:r>
                          <a:rPr lang="en-US" sz="2400" b="0" i="1" dirty="0" smtClean="0">
                            <a:latin typeface="Cambria Math" panose="02040503050406030204" pitchFamily="18" charset="0"/>
                          </a:rPr>
                          <m:t>−16</m:t>
                        </m:r>
                      </m:sup>
                    </m:sSup>
                  </m:oMath>
                </a14:m>
                <a:endParaRPr lang="en-US" sz="2400" dirty="0"/>
              </a:p>
              <a:p>
                <a:pPr lvl="1"/>
                <a:r>
                  <a:rPr lang="en-US" sz="2400" dirty="0"/>
                  <a:t>Significant effect of </a:t>
                </a:r>
                <a:r>
                  <a:rPr lang="en-US" sz="2400" dirty="0" smtClean="0"/>
                  <a:t>Gender </a:t>
                </a:r>
                <a:endParaRPr lang="en-US" sz="2400" dirty="0"/>
              </a:p>
              <a:p>
                <a:endParaRPr lang="en-US" sz="1600" i="1" dirty="0" smtClean="0">
                  <a:latin typeface="Cambria Math" panose="02040503050406030204" pitchFamily="18" charset="0"/>
                </a:endParaRPr>
              </a:p>
              <a:p>
                <a14:m>
                  <m:oMath xmlns:m="http://schemas.openxmlformats.org/officeDocument/2006/math">
                    <m:sSub>
                      <m:sSubPr>
                        <m:ctrlPr>
                          <a:rPr lang="en-US" sz="2400" i="1" smtClean="0">
                            <a:solidFill>
                              <a:srgbClr val="FF0000"/>
                            </a:solidFill>
                            <a:latin typeface="Cambria Math" panose="02040503050406030204" pitchFamily="18" charset="0"/>
                          </a:rPr>
                        </m:ctrlPr>
                      </m:sSubPr>
                      <m:e>
                        <m:r>
                          <a:rPr lang="en-US" sz="2400" i="1">
                            <a:solidFill>
                              <a:srgbClr val="FF0000"/>
                            </a:solidFill>
                            <a:latin typeface="Cambria Math"/>
                          </a:rPr>
                          <m:t>𝐻</m:t>
                        </m:r>
                      </m:e>
                      <m:sub>
                        <m:r>
                          <a:rPr lang="en-US" sz="2400" i="1">
                            <a:solidFill>
                              <a:srgbClr val="FF0000"/>
                            </a:solidFill>
                            <a:latin typeface="Cambria Math"/>
                          </a:rPr>
                          <m:t>0</m:t>
                        </m:r>
                      </m:sub>
                    </m:sSub>
                    <m:r>
                      <a:rPr lang="en-US" sz="2400" i="1">
                        <a:latin typeface="Cambria Math"/>
                      </a:rPr>
                      <m:t>:</m:t>
                    </m:r>
                    <m:sSub>
                      <m:sSubPr>
                        <m:ctrlPr>
                          <a:rPr lang="en-US" sz="2400" i="1">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𝑗</m:t>
                        </m:r>
                      </m:sub>
                    </m:sSub>
                    <m:r>
                      <a:rPr lang="en-US" sz="2400" i="1">
                        <a:latin typeface="Cambria Math"/>
                      </a:rPr>
                      <m:t>=0</m:t>
                    </m:r>
                    <m:r>
                      <a:rPr lang="en-US" sz="2400" b="0" i="1" smtClean="0">
                        <a:latin typeface="Cambria Math" panose="02040503050406030204" pitchFamily="18" charset="0"/>
                      </a:rPr>
                      <m:t>    </m:t>
                    </m:r>
                    <m:r>
                      <m:rPr>
                        <m:nor/>
                      </m:rPr>
                      <a:rPr lang="en-US" sz="2400" i="0">
                        <a:latin typeface="Cambria Math"/>
                      </a:rPr>
                      <m:t>vs</m:t>
                    </m:r>
                    <m:r>
                      <a:rPr lang="en-US" sz="2400" i="1">
                        <a:latin typeface="Cambria Math"/>
                      </a:rPr>
                      <m:t>. </m:t>
                    </m:r>
                    <m:r>
                      <a:rPr lang="en-US" sz="2400" b="0" i="1" smtClean="0">
                        <a:latin typeface="Cambria Math" panose="02040503050406030204" pitchFamily="18" charset="0"/>
                      </a:rPr>
                      <m:t>   </m:t>
                    </m:r>
                    <m:sSub>
                      <m:sSubPr>
                        <m:ctrlPr>
                          <a:rPr lang="en-US" sz="2400" i="1" smtClean="0">
                            <a:solidFill>
                              <a:srgbClr val="FF0000"/>
                            </a:solidFill>
                            <a:latin typeface="Cambria Math" panose="02040503050406030204" pitchFamily="18" charset="0"/>
                          </a:rPr>
                        </m:ctrlPr>
                      </m:sSubPr>
                      <m:e>
                        <m:r>
                          <a:rPr lang="en-US" sz="2400" i="1">
                            <a:solidFill>
                              <a:srgbClr val="FF0000"/>
                            </a:solidFill>
                            <a:latin typeface="Cambria Math"/>
                          </a:rPr>
                          <m:t>𝐻</m:t>
                        </m:r>
                      </m:e>
                      <m:sub>
                        <m:r>
                          <a:rPr lang="en-US" sz="2400" i="1">
                            <a:solidFill>
                              <a:srgbClr val="FF0000"/>
                            </a:solidFill>
                            <a:latin typeface="Cambria Math"/>
                          </a:rPr>
                          <m:t>𝑎</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b="0" i="1" smtClean="0">
                            <a:latin typeface="Cambria Math" panose="02040503050406030204" pitchFamily="18" charset="0"/>
                          </a:rPr>
                          <m:t>𝑗</m:t>
                        </m:r>
                      </m:sub>
                    </m:sSub>
                    <m:r>
                      <a:rPr lang="en-US" sz="2400" i="1">
                        <a:latin typeface="Cambria Math"/>
                      </a:rPr>
                      <m:t>≠0</m:t>
                    </m:r>
                  </m:oMath>
                </a14:m>
                <a:endParaRPr lang="en-US" sz="2400" dirty="0"/>
              </a:p>
              <a:p>
                <a:pPr lvl="1"/>
                <a:r>
                  <a:rPr lang="en-US" sz="2400" dirty="0">
                    <a:solidFill>
                      <a:srgbClr val="FF0000"/>
                    </a:solidFill>
                  </a:rPr>
                  <a:t>TS</a:t>
                </a:r>
                <a:r>
                  <a:rPr lang="en-US" sz="2400" dirty="0" smtClean="0">
                    <a:solidFill>
                      <a:srgbClr val="FF0000"/>
                    </a:solidFill>
                  </a:rPr>
                  <a:t>.</a:t>
                </a:r>
                <a:r>
                  <a:rPr lang="en-US" sz="2400" dirty="0" smtClean="0"/>
                  <a:t>	</a:t>
                </a:r>
                <a14:m>
                  <m:oMath xmlns:m="http://schemas.openxmlformats.org/officeDocument/2006/math">
                    <m:r>
                      <a:rPr lang="en-US" sz="2400" i="1" dirty="0" smtClean="0">
                        <a:latin typeface="Cambria Math" panose="02040503050406030204" pitchFamily="18" charset="0"/>
                      </a:rPr>
                      <m:t>𝐹</m:t>
                    </m:r>
                    <m:r>
                      <a:rPr lang="en-US" sz="2400" i="1" dirty="0" smtClean="0">
                        <a:latin typeface="Cambria Math" panose="02040503050406030204" pitchFamily="18" charset="0"/>
                      </a:rPr>
                      <m:t> = 23.614, </m:t>
                    </m:r>
                    <m:r>
                      <m:rPr>
                        <m:nor/>
                      </m:rPr>
                      <a:rPr lang="en-US" sz="2400" b="0" i="0" dirty="0" smtClean="0">
                        <a:latin typeface="Cambria Math" panose="02040503050406030204" pitchFamily="18" charset="0"/>
                      </a:rPr>
                      <m:t> </m:t>
                    </m:r>
                    <m:r>
                      <m:rPr>
                        <m:nor/>
                      </m:rPr>
                      <a:rPr lang="en-US" sz="2400" i="0" dirty="0">
                        <a:latin typeface="Cambria Math" panose="02040503050406030204" pitchFamily="18" charset="0"/>
                      </a:rPr>
                      <m:t>p</m:t>
                    </m:r>
                    <m:r>
                      <m:rPr>
                        <m:nor/>
                      </m:rPr>
                      <a:rPr lang="en-US" sz="2400" i="0" dirty="0">
                        <a:latin typeface="Cambria Math" panose="02040503050406030204" pitchFamily="18" charset="0"/>
                      </a:rPr>
                      <m:t>−</m:t>
                    </m:r>
                    <m:r>
                      <m:rPr>
                        <m:nor/>
                      </m:rPr>
                      <a:rPr lang="en-US" sz="2400" i="0" dirty="0">
                        <a:latin typeface="Cambria Math" panose="02040503050406030204" pitchFamily="18" charset="0"/>
                      </a:rPr>
                      <m:t>value</m:t>
                    </m:r>
                    <m:r>
                      <m:rPr>
                        <m:nor/>
                      </m:rPr>
                      <a:rPr lang="en-US" sz="2400" b="0" i="0" dirty="0" smtClean="0">
                        <a:latin typeface="Cambria Math" panose="02040503050406030204" pitchFamily="18" charset="0"/>
                      </a:rPr>
                      <m:t> </m:t>
                    </m:r>
                    <m:r>
                      <a:rPr lang="en-US" sz="2400" b="0" i="1" dirty="0" smtClean="0">
                        <a:latin typeface="Cambria Math" panose="02040503050406030204" pitchFamily="18" charset="0"/>
                      </a:rPr>
                      <m:t>&lt;</m:t>
                    </m:r>
                    <m:r>
                      <a:rPr lang="en-US" sz="2400" i="1" dirty="0">
                        <a:latin typeface="Cambria Math" panose="02040503050406030204" pitchFamily="18" charset="0"/>
                      </a:rPr>
                      <m:t>2∗</m:t>
                    </m:r>
                    <m:sSup>
                      <m:sSupPr>
                        <m:ctrlPr>
                          <a:rPr lang="en-US" sz="2400" i="1" dirty="0">
                            <a:latin typeface="Cambria Math" panose="02040503050406030204" pitchFamily="18" charset="0"/>
                          </a:rPr>
                        </m:ctrlPr>
                      </m:sSupPr>
                      <m:e>
                        <m:r>
                          <a:rPr lang="en-US" sz="2400" i="1" dirty="0">
                            <a:latin typeface="Cambria Math" panose="02040503050406030204" pitchFamily="18" charset="0"/>
                          </a:rPr>
                          <m:t>10</m:t>
                        </m:r>
                      </m:e>
                      <m:sup>
                        <m:r>
                          <a:rPr lang="en-US" sz="2400" i="1" dirty="0">
                            <a:latin typeface="Cambria Math" panose="02040503050406030204" pitchFamily="18" charset="0"/>
                          </a:rPr>
                          <m:t>−16</m:t>
                        </m:r>
                      </m:sup>
                    </m:sSup>
                  </m:oMath>
                </a14:m>
                <a:endParaRPr lang="en-US" sz="2400" dirty="0"/>
              </a:p>
              <a:p>
                <a:pPr lvl="1"/>
                <a:r>
                  <a:rPr lang="en-US" sz="2400" dirty="0"/>
                  <a:t>Significant effect of </a:t>
                </a:r>
                <a:r>
                  <a:rPr lang="en-US" sz="2400" dirty="0" smtClean="0"/>
                  <a:t>Sport</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143000"/>
                <a:ext cx="7772400" cy="4495800"/>
              </a:xfrm>
              <a:blipFill rotWithShape="0">
                <a:blip r:embed="rId2"/>
                <a:stretch>
                  <a:fillRect l="-1176" t="-950" b="-22252"/>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21</a:t>
            </a:fld>
            <a:endParaRPr lang="en-US"/>
          </a:p>
        </p:txBody>
      </p:sp>
    </p:spTree>
    <p:extLst>
      <p:ext uri="{BB962C8B-B14F-4D97-AF65-F5344CB8AC3E}">
        <p14:creationId xmlns:p14="http://schemas.microsoft.com/office/powerpoint/2010/main" val="126356924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 calcmode="lin" valueType="num">
                                      <p:cBhvr additive="base">
                                        <p:cTn id="16"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 calcmode="lin" valueType="num">
                                      <p:cBhvr additive="base">
                                        <p:cTn id="42"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 calcmode="lin" valueType="num">
                                      <p:cBhvr additive="base">
                                        <p:cTn id="46"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smtClean="0"/>
              <a:t>Interaction</a:t>
            </a:r>
            <a:endParaRPr lang="en-US" dirty="0"/>
          </a:p>
        </p:txBody>
      </p:sp>
      <p:sp>
        <p:nvSpPr>
          <p:cNvPr id="3" name="Content Placeholder 2"/>
          <p:cNvSpPr>
            <a:spLocks noGrp="1"/>
          </p:cNvSpPr>
          <p:nvPr>
            <p:ph idx="1"/>
          </p:nvPr>
        </p:nvSpPr>
        <p:spPr/>
        <p:txBody>
          <a:bodyPr/>
          <a:lstStyle/>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800940620"/>
              </p:ext>
            </p:extLst>
          </p:nvPr>
        </p:nvGraphicFramePr>
        <p:xfrm>
          <a:off x="457200" y="990600"/>
          <a:ext cx="8229600" cy="5486400"/>
        </p:xfrm>
        <a:graphic>
          <a:graphicData uri="http://schemas.openxmlformats.org/presentationml/2006/ole">
            <mc:AlternateContent xmlns:mc="http://schemas.openxmlformats.org/markup-compatibility/2006">
              <mc:Choice xmlns:v="urn:schemas-microsoft-com:vml" Requires="v">
                <p:oleObj spid="_x0000_s13321" name="Graph" r:id="rId3" imgW="5486400" imgH="3657600" progId="MtbGraph.Document.16">
                  <p:embed/>
                </p:oleObj>
              </mc:Choice>
              <mc:Fallback>
                <p:oleObj name="Graph" r:id="rId3" imgW="5486400" imgH="3657600" progId="MtbGraph.Document.16">
                  <p:embed/>
                  <p:pic>
                    <p:nvPicPr>
                      <p:cNvPr id="0" name=""/>
                      <p:cNvPicPr/>
                      <p:nvPr/>
                    </p:nvPicPr>
                    <p:blipFill>
                      <a:blip r:embed="rId4"/>
                      <a:stretch>
                        <a:fillRect/>
                      </a:stretch>
                    </p:blipFill>
                    <p:spPr>
                      <a:xfrm>
                        <a:off x="457200" y="990600"/>
                        <a:ext cx="8229600" cy="5486400"/>
                      </a:xfrm>
                      <a:prstGeom prst="rect">
                        <a:avLst/>
                      </a:prstGeom>
                    </p:spPr>
                  </p:pic>
                </p:oleObj>
              </mc:Fallback>
            </mc:AlternateContent>
          </a:graphicData>
        </a:graphic>
      </p:graphicFrame>
      <p:sp>
        <p:nvSpPr>
          <p:cNvPr id="4" name="Slide Number Placeholder 3"/>
          <p:cNvSpPr>
            <a:spLocks noGrp="1"/>
          </p:cNvSpPr>
          <p:nvPr>
            <p:ph type="sldNum" sz="quarter" idx="4"/>
          </p:nvPr>
        </p:nvSpPr>
        <p:spPr/>
        <p:txBody>
          <a:bodyPr/>
          <a:lstStyle/>
          <a:p>
            <a:fld id="{A9A949EE-02F8-4E24-B346-EA33FC0EA551}" type="slidenum">
              <a:rPr lang="en-US" smtClean="0"/>
              <a:t>22</a:t>
            </a:fld>
            <a:endParaRPr lang="en-US"/>
          </a:p>
        </p:txBody>
      </p:sp>
    </p:spTree>
    <p:extLst>
      <p:ext uri="{BB962C8B-B14F-4D97-AF65-F5344CB8AC3E}">
        <p14:creationId xmlns:p14="http://schemas.microsoft.com/office/powerpoint/2010/main" val="1243934293"/>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762000"/>
          </a:xfrm>
        </p:spPr>
        <p:txBody>
          <a:bodyPr/>
          <a:lstStyle/>
          <a:p>
            <a:r>
              <a:rPr lang="en-US" dirty="0" smtClean="0"/>
              <a:t>Equality of variances </a:t>
            </a:r>
            <a:r>
              <a:rPr lang="en-US" dirty="0" smtClean="0">
                <a:solidFill>
                  <a:srgbClr val="C00000"/>
                </a:solidFill>
              </a:rPr>
              <a:t>Fail </a:t>
            </a:r>
            <a:r>
              <a:rPr lang="en-US" dirty="0" err="1" smtClean="0"/>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838200"/>
                <a:ext cx="8839200" cy="4495800"/>
              </a:xfrm>
            </p:spPr>
            <p:txBody>
              <a:bodyPr/>
              <a:lstStyle/>
              <a:p>
                <a:r>
                  <a:rPr lang="en-US" sz="2400" dirty="0" smtClean="0">
                    <a:solidFill>
                      <a:srgbClr val="C00000"/>
                    </a:solidFill>
                  </a:rPr>
                  <a:t>Transforming the data:</a:t>
                </a:r>
              </a:p>
              <a:p>
                <a:pPr marL="400050" lvl="1" indent="0">
                  <a:buNone/>
                </a:pPr>
                <a:r>
                  <a:rPr lang="en-US" sz="1600" dirty="0"/>
                  <a:t>		</a:t>
                </a:r>
                <a:r>
                  <a:rPr lang="en-US" sz="1600" dirty="0" smtClean="0"/>
                  <a:t>		  </a:t>
                </a:r>
                <a:r>
                  <a:rPr lang="en-US" dirty="0" smtClean="0"/>
                  <a:t>Treatment </a:t>
                </a:r>
                <a:r>
                  <a:rPr lang="en-US" dirty="0"/>
                  <a:t>Levels</a:t>
                </a:r>
              </a:p>
              <a:p>
                <a:pPr marL="400050" lvl="1" indent="0">
                  <a:buNone/>
                </a:pPr>
                <a:r>
                  <a:rPr lang="en-US" dirty="0"/>
                  <a:t>	</a:t>
                </a:r>
                <a:r>
                  <a:rPr lang="en-US" dirty="0" smtClean="0">
                    <a:solidFill>
                      <a:srgbClr val="FF0000"/>
                    </a:solidFill>
                  </a:rPr>
                  <a:t>1	</a:t>
                </a:r>
                <a:r>
                  <a:rPr lang="en-US" dirty="0">
                    <a:solidFill>
                      <a:srgbClr val="FF0000"/>
                    </a:solidFill>
                  </a:rPr>
                  <a:t>	</a:t>
                </a:r>
                <a:r>
                  <a:rPr lang="en-US" dirty="0" smtClean="0">
                    <a:solidFill>
                      <a:srgbClr val="FF0000"/>
                    </a:solidFill>
                  </a:rPr>
                  <a:t>2	</a:t>
                </a:r>
                <a:r>
                  <a:rPr lang="en-US" dirty="0">
                    <a:solidFill>
                      <a:srgbClr val="FF0000"/>
                    </a:solidFill>
                  </a:rPr>
                  <a:t>	3 </a:t>
                </a:r>
                <a:r>
                  <a:rPr lang="en-US" dirty="0" smtClean="0">
                    <a:solidFill>
                      <a:srgbClr val="FF0000"/>
                    </a:solidFill>
                  </a:rPr>
                  <a:t>	    .      .     .	</a:t>
                </a:r>
                <a:r>
                  <a:rPr lang="en-US" dirty="0">
                    <a:solidFill>
                      <a:srgbClr val="FF0000"/>
                    </a:solidFill>
                  </a:rPr>
                  <a:t>	t</a:t>
                </a:r>
              </a:p>
              <a:p>
                <a:pPr marL="400050" lvl="1"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𝑦</m:t>
                        </m:r>
                      </m:e>
                      <m:sub>
                        <m:r>
                          <a:rPr lang="en-US" i="1">
                            <a:latin typeface="Cambria Math"/>
                          </a:rPr>
                          <m:t>11</m:t>
                        </m:r>
                      </m:sub>
                    </m:sSub>
                  </m:oMath>
                </a14:m>
                <a:r>
                  <a:rPr lang="en-US" dirty="0" smtClean="0"/>
                  <a:t>	</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𝑦</m:t>
                        </m:r>
                      </m:e>
                      <m:sub>
                        <m:r>
                          <a:rPr lang="en-US" i="1">
                            <a:latin typeface="Cambria Math"/>
                          </a:rPr>
                          <m:t>21</m:t>
                        </m:r>
                      </m:sub>
                    </m:sSub>
                  </m:oMath>
                </a14:m>
                <a:r>
                  <a:rPr lang="en-US" dirty="0" smtClean="0"/>
                  <a:t>	</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𝑦</m:t>
                        </m:r>
                      </m:e>
                      <m:sub>
                        <m:r>
                          <a:rPr lang="en-US" i="1">
                            <a:latin typeface="Cambria Math"/>
                          </a:rPr>
                          <m:t>31</m:t>
                        </m:r>
                      </m:sub>
                    </m:sSub>
                  </m:oMath>
                </a14:m>
                <a:r>
                  <a:rPr lang="en-US" dirty="0"/>
                  <a:t>	    .      .     </a:t>
                </a:r>
                <a:r>
                  <a:rPr lang="en-US" dirty="0" smtClean="0"/>
                  <a:t>.	</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𝑦</m:t>
                        </m:r>
                      </m:e>
                      <m:sub>
                        <m:r>
                          <a:rPr lang="en-US" i="1">
                            <a:latin typeface="Cambria Math"/>
                          </a:rPr>
                          <m:t>𝑡</m:t>
                        </m:r>
                        <m:r>
                          <a:rPr lang="en-US" i="1">
                            <a:latin typeface="Cambria Math"/>
                          </a:rPr>
                          <m:t>1</m:t>
                        </m:r>
                      </m:sub>
                    </m:sSub>
                  </m:oMath>
                </a14:m>
                <a:endParaRPr lang="en-US" dirty="0"/>
              </a:p>
              <a:p>
                <a:pPr marL="400050" lvl="1"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𝑦</m:t>
                        </m:r>
                      </m:e>
                      <m:sub>
                        <m:r>
                          <a:rPr lang="en-US" i="1">
                            <a:latin typeface="Cambria Math"/>
                          </a:rPr>
                          <m:t>12</m:t>
                        </m:r>
                      </m:sub>
                    </m:sSub>
                  </m:oMath>
                </a14:m>
                <a:r>
                  <a:rPr lang="en-US" dirty="0"/>
                  <a:t>	</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a:rPr>
                          <m:t>𝑦</m:t>
                        </m:r>
                      </m:e>
                      <m:sub>
                        <m:r>
                          <a:rPr lang="en-US" i="1">
                            <a:latin typeface="Cambria Math"/>
                          </a:rPr>
                          <m:t>22</m:t>
                        </m:r>
                      </m:sub>
                    </m:sSub>
                  </m:oMath>
                </a14:m>
                <a:r>
                  <a:rPr lang="en-US" dirty="0" smtClean="0"/>
                  <a:t>	</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𝑦</m:t>
                        </m:r>
                      </m:e>
                      <m:sub>
                        <m:r>
                          <a:rPr lang="en-US" i="1">
                            <a:latin typeface="Cambria Math"/>
                          </a:rPr>
                          <m:t>32</m:t>
                        </m:r>
                      </m:sub>
                    </m:sSub>
                  </m:oMath>
                </a14:m>
                <a:r>
                  <a:rPr lang="en-US" dirty="0"/>
                  <a:t>	    .      .     </a:t>
                </a:r>
                <a:r>
                  <a:rPr lang="en-US" dirty="0" smtClean="0"/>
                  <a:t>.	</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𝑦</m:t>
                        </m:r>
                      </m:e>
                      <m:sub>
                        <m:r>
                          <a:rPr lang="en-US" i="1">
                            <a:latin typeface="Cambria Math"/>
                          </a:rPr>
                          <m:t>𝑡</m:t>
                        </m:r>
                        <m:r>
                          <a:rPr lang="en-US" i="1">
                            <a:latin typeface="Cambria Math"/>
                          </a:rPr>
                          <m:t>2</m:t>
                        </m:r>
                      </m:sub>
                    </m:sSub>
                  </m:oMath>
                </a14:m>
                <a:endParaRPr lang="en-US" dirty="0"/>
              </a:p>
              <a:p>
                <a:pPr marL="400050" lvl="1" indent="0">
                  <a:buNone/>
                </a:pPr>
                <a:r>
                  <a:rPr lang="en-US" dirty="0"/>
                  <a:t>	  </a:t>
                </a:r>
                <a:r>
                  <a:rPr lang="en-US" dirty="0" smtClean="0"/>
                  <a:t>.	</a:t>
                </a:r>
                <a:r>
                  <a:rPr lang="en-US" dirty="0"/>
                  <a:t>	  .	</a:t>
                </a:r>
                <a:r>
                  <a:rPr lang="en-US" dirty="0" smtClean="0"/>
                  <a:t>	  </a:t>
                </a:r>
                <a:r>
                  <a:rPr lang="en-US" dirty="0"/>
                  <a:t>.		</a:t>
                </a:r>
                <a:r>
                  <a:rPr lang="en-US" dirty="0" smtClean="0"/>
                  <a:t>	  </a:t>
                </a:r>
                <a:r>
                  <a:rPr lang="en-US" dirty="0"/>
                  <a:t>.</a:t>
                </a:r>
              </a:p>
              <a:p>
                <a:pPr marL="400050" lvl="1" indent="0">
                  <a:buNone/>
                </a:pPr>
                <a:r>
                  <a:rPr lang="en-US" dirty="0"/>
                  <a:t>	  .	</a:t>
                </a:r>
                <a:r>
                  <a:rPr lang="en-US" dirty="0" smtClean="0"/>
                  <a:t>	  </a:t>
                </a:r>
                <a:r>
                  <a:rPr lang="en-US" dirty="0"/>
                  <a:t>.	</a:t>
                </a:r>
                <a:r>
                  <a:rPr lang="en-US" dirty="0" smtClean="0"/>
                  <a:t>	  </a:t>
                </a:r>
                <a:r>
                  <a:rPr lang="en-US" dirty="0"/>
                  <a:t>.	   	  </a:t>
                </a:r>
                <a:r>
                  <a:rPr lang="en-US" dirty="0" smtClean="0"/>
                  <a:t>	  .</a:t>
                </a:r>
                <a:endParaRPr lang="en-US" dirty="0"/>
              </a:p>
              <a:p>
                <a:pPr marL="400050" lvl="1" indent="0">
                  <a:buNone/>
                </a:pP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𝑦</m:t>
                        </m:r>
                      </m:e>
                      <m:sub>
                        <m:r>
                          <a:rPr lang="en-US" i="1">
                            <a:latin typeface="Cambria Math"/>
                          </a:rPr>
                          <m:t>1</m:t>
                        </m:r>
                        <m:sSub>
                          <m:sSubPr>
                            <m:ctrlPr>
                              <a:rPr lang="en-US" i="1">
                                <a:latin typeface="Cambria Math" panose="02040503050406030204" pitchFamily="18" charset="0"/>
                              </a:rPr>
                            </m:ctrlPr>
                          </m:sSubPr>
                          <m:e>
                            <m:r>
                              <a:rPr lang="en-US" i="1">
                                <a:latin typeface="Cambria Math"/>
                              </a:rPr>
                              <m:t>𝑛</m:t>
                            </m:r>
                          </m:e>
                          <m:sub>
                            <m:r>
                              <a:rPr lang="en-US" i="1">
                                <a:latin typeface="Cambria Math"/>
                              </a:rPr>
                              <m:t>1</m:t>
                            </m:r>
                          </m:sub>
                        </m:sSub>
                      </m:sub>
                    </m:sSub>
                  </m:oMath>
                </a14:m>
                <a:r>
                  <a:rPr lang="en-US" dirty="0" smtClean="0"/>
                  <a:t>	</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𝑦</m:t>
                        </m:r>
                      </m:e>
                      <m:sub>
                        <m:r>
                          <a:rPr lang="en-US" i="1">
                            <a:latin typeface="Cambria Math"/>
                          </a:rPr>
                          <m:t>2</m:t>
                        </m:r>
                        <m:sSub>
                          <m:sSubPr>
                            <m:ctrlPr>
                              <a:rPr lang="en-US" i="1">
                                <a:latin typeface="Cambria Math" panose="02040503050406030204" pitchFamily="18" charset="0"/>
                              </a:rPr>
                            </m:ctrlPr>
                          </m:sSubPr>
                          <m:e>
                            <m:r>
                              <a:rPr lang="en-US" i="1">
                                <a:latin typeface="Cambria Math"/>
                              </a:rPr>
                              <m:t>𝑛</m:t>
                            </m:r>
                          </m:e>
                          <m:sub>
                            <m:r>
                              <a:rPr lang="en-US" i="1">
                                <a:latin typeface="Cambria Math"/>
                              </a:rPr>
                              <m:t>2</m:t>
                            </m:r>
                          </m:sub>
                        </m:sSub>
                      </m:sub>
                    </m:sSub>
                  </m:oMath>
                </a14:m>
                <a:r>
                  <a:rPr lang="en-US" dirty="0" smtClean="0"/>
                  <a:t>	</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𝑦</m:t>
                        </m:r>
                      </m:e>
                      <m:sub>
                        <m:r>
                          <a:rPr lang="en-US" i="1">
                            <a:latin typeface="Cambria Math"/>
                          </a:rPr>
                          <m:t>3</m:t>
                        </m:r>
                        <m:sSub>
                          <m:sSubPr>
                            <m:ctrlPr>
                              <a:rPr lang="en-US" i="1">
                                <a:latin typeface="Cambria Math" panose="02040503050406030204" pitchFamily="18" charset="0"/>
                              </a:rPr>
                            </m:ctrlPr>
                          </m:sSubPr>
                          <m:e>
                            <m:r>
                              <a:rPr lang="en-US" i="1">
                                <a:latin typeface="Cambria Math"/>
                              </a:rPr>
                              <m:t>𝑛</m:t>
                            </m:r>
                          </m:e>
                          <m:sub>
                            <m:r>
                              <a:rPr lang="en-US" i="1">
                                <a:latin typeface="Cambria Math"/>
                              </a:rPr>
                              <m:t>3</m:t>
                            </m:r>
                          </m:sub>
                        </m:sSub>
                      </m:sub>
                    </m:sSub>
                  </m:oMath>
                </a14:m>
                <a:r>
                  <a:rPr lang="en-US" dirty="0"/>
                  <a:t>	    .      .     </a:t>
                </a:r>
                <a:r>
                  <a:rPr lang="en-US" dirty="0" smtClean="0"/>
                  <a:t>.	</a:t>
                </a:r>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a:rPr>
                          <m:t>𝑦</m:t>
                        </m:r>
                      </m:e>
                      <m:sub>
                        <m:r>
                          <a:rPr lang="en-US" i="1">
                            <a:latin typeface="Cambria Math"/>
                          </a:rPr>
                          <m:t>𝑡</m:t>
                        </m:r>
                        <m:sSub>
                          <m:sSubPr>
                            <m:ctrlPr>
                              <a:rPr lang="en-US" i="1">
                                <a:latin typeface="Cambria Math" panose="02040503050406030204" pitchFamily="18" charset="0"/>
                              </a:rPr>
                            </m:ctrlPr>
                          </m:sSubPr>
                          <m:e>
                            <m:r>
                              <a:rPr lang="en-US" i="1">
                                <a:latin typeface="Cambria Math"/>
                              </a:rPr>
                              <m:t>𝑛</m:t>
                            </m:r>
                          </m:e>
                          <m:sub>
                            <m:r>
                              <a:rPr lang="en-US" i="1">
                                <a:latin typeface="Cambria Math"/>
                              </a:rPr>
                              <m:t>𝑡</m:t>
                            </m:r>
                          </m:sub>
                        </m:sSub>
                      </m:sub>
                    </m:sSub>
                  </m:oMath>
                </a14:m>
                <a:endParaRPr lang="en-US" dirty="0"/>
              </a:p>
              <a:p>
                <a:pPr marL="400050" lvl="1" indent="0">
                  <a:buNone/>
                </a:pPr>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m:t>
                    </m:r>
                  </m:oMath>
                </a14:m>
                <a:endParaRPr lang="en-US" dirty="0" smtClean="0"/>
              </a:p>
              <a:p>
                <a:pPr marL="400050" lvl="1" indent="0">
                  <a:buNone/>
                </a:pPr>
                <a:r>
                  <a:rPr lang="en-US" dirty="0" smtClean="0"/>
                  <a:t>	</a:t>
                </a:r>
                <a14:m>
                  <m:oMath xmlns:m="http://schemas.openxmlformats.org/officeDocument/2006/math">
                    <m:r>
                      <a:rPr lang="en-US" i="1">
                        <a:latin typeface="Cambria Math"/>
                      </a:rPr>
                      <m:t>𝑁</m:t>
                    </m:r>
                    <m:r>
                      <a:rPr lang="en-US" i="1">
                        <a:latin typeface="Cambria Math"/>
                      </a:rPr>
                      <m:t>(</m:t>
                    </m:r>
                    <m:sSub>
                      <m:sSubPr>
                        <m:ctrlPr>
                          <a:rPr lang="en-US" i="1">
                            <a:latin typeface="Cambria Math" panose="02040503050406030204" pitchFamily="18" charset="0"/>
                          </a:rPr>
                        </m:ctrlPr>
                      </m:sSubPr>
                      <m:e>
                        <m:r>
                          <a:rPr lang="en-US" i="1">
                            <a:latin typeface="Cambria Math"/>
                          </a:rPr>
                          <m:t>𝜇</m:t>
                        </m:r>
                      </m:e>
                      <m:sub>
                        <m:r>
                          <a:rPr lang="en-US" i="1">
                            <a:latin typeface="Cambria Math"/>
                          </a:rPr>
                          <m:t>1</m:t>
                        </m:r>
                      </m:sub>
                    </m:sSub>
                    <m:r>
                      <a:rPr lang="en-US" i="1">
                        <a:latin typeface="Cambria Math"/>
                      </a:rPr>
                      <m:t>,</m:t>
                    </m:r>
                    <m:sSubSup>
                      <m:sSubSupPr>
                        <m:ctrlPr>
                          <a:rPr lang="en-US" i="1">
                            <a:latin typeface="Cambria Math" panose="02040503050406030204" pitchFamily="18" charset="0"/>
                          </a:rPr>
                        </m:ctrlPr>
                      </m:sSubSupPr>
                      <m:e>
                        <m:r>
                          <a:rPr lang="en-US" i="1">
                            <a:latin typeface="Cambria Math"/>
                          </a:rPr>
                          <m:t>𝜎</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a:rPr>
                      <m:t>)</m:t>
                    </m:r>
                  </m:oMath>
                </a14:m>
                <a:r>
                  <a:rPr lang="en-US" dirty="0"/>
                  <a:t>	</a:t>
                </a:r>
                <a14:m>
                  <m:oMath xmlns:m="http://schemas.openxmlformats.org/officeDocument/2006/math">
                    <m:r>
                      <a:rPr lang="en-US" i="1">
                        <a:latin typeface="Cambria Math"/>
                      </a:rPr>
                      <m:t>𝑁</m:t>
                    </m:r>
                    <m:r>
                      <a:rPr lang="en-US" i="1">
                        <a:latin typeface="Cambria Math"/>
                      </a:rPr>
                      <m:t>(</m:t>
                    </m:r>
                    <m:sSub>
                      <m:sSubPr>
                        <m:ctrlPr>
                          <a:rPr lang="en-US" i="1">
                            <a:latin typeface="Cambria Math" panose="02040503050406030204" pitchFamily="18" charset="0"/>
                          </a:rPr>
                        </m:ctrlPr>
                      </m:sSubPr>
                      <m:e>
                        <m:r>
                          <a:rPr lang="en-US" i="1">
                            <a:latin typeface="Cambria Math"/>
                          </a:rPr>
                          <m:t>𝜇</m:t>
                        </m:r>
                      </m:e>
                      <m:sub>
                        <m:r>
                          <a:rPr lang="en-US" i="1">
                            <a:latin typeface="Cambria Math"/>
                          </a:rPr>
                          <m:t>2</m:t>
                        </m:r>
                      </m:sub>
                    </m:sSub>
                    <m:r>
                      <a:rPr lang="en-US" i="1">
                        <a:latin typeface="Cambria Math"/>
                      </a:rPr>
                      <m:t>,</m:t>
                    </m:r>
                    <m:sSubSup>
                      <m:sSubSupPr>
                        <m:ctrlPr>
                          <a:rPr lang="en-US" i="1">
                            <a:latin typeface="Cambria Math" panose="02040503050406030204" pitchFamily="18" charset="0"/>
                          </a:rPr>
                        </m:ctrlPr>
                      </m:sSubSupPr>
                      <m:e>
                        <m:r>
                          <a:rPr lang="en-US" i="1">
                            <a:latin typeface="Cambria Math"/>
                          </a:rPr>
                          <m:t>𝜎</m:t>
                        </m:r>
                      </m:e>
                      <m:sub>
                        <m:r>
                          <a:rPr lang="en-US" i="1">
                            <a:latin typeface="Cambria Math"/>
                          </a:rPr>
                          <m:t>2</m:t>
                        </m:r>
                      </m:sub>
                      <m:sup>
                        <m:r>
                          <a:rPr lang="en-US" i="1">
                            <a:latin typeface="Cambria Math" panose="02040503050406030204" pitchFamily="18" charset="0"/>
                          </a:rPr>
                          <m:t>2</m:t>
                        </m:r>
                      </m:sup>
                    </m:sSubSup>
                    <m:r>
                      <a:rPr lang="en-US" i="1">
                        <a:latin typeface="Cambria Math"/>
                      </a:rPr>
                      <m:t>)</m:t>
                    </m:r>
                  </m:oMath>
                </a14:m>
                <a:r>
                  <a:rPr lang="en-US" dirty="0"/>
                  <a:t>	</a:t>
                </a:r>
                <a14:m>
                  <m:oMath xmlns:m="http://schemas.openxmlformats.org/officeDocument/2006/math">
                    <m:r>
                      <a:rPr lang="en-US" i="1">
                        <a:latin typeface="Cambria Math"/>
                      </a:rPr>
                      <m:t>𝑁</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𝜇</m:t>
                            </m:r>
                          </m:e>
                          <m:sub>
                            <m:r>
                              <a:rPr lang="en-US" i="1">
                                <a:latin typeface="Cambria Math"/>
                              </a:rPr>
                              <m:t>3</m:t>
                            </m:r>
                          </m:sub>
                        </m:sSub>
                        <m:r>
                          <a:rPr lang="en-US" i="1">
                            <a:latin typeface="Cambria Math"/>
                          </a:rPr>
                          <m:t>,</m:t>
                        </m:r>
                        <m:sSubSup>
                          <m:sSubSupPr>
                            <m:ctrlPr>
                              <a:rPr lang="en-US" i="1">
                                <a:latin typeface="Cambria Math" panose="02040503050406030204" pitchFamily="18" charset="0"/>
                              </a:rPr>
                            </m:ctrlPr>
                          </m:sSubSupPr>
                          <m:e>
                            <m:r>
                              <a:rPr lang="en-US" i="1">
                                <a:latin typeface="Cambria Math"/>
                              </a:rPr>
                              <m:t>𝜎</m:t>
                            </m:r>
                          </m:e>
                          <m:sub>
                            <m:r>
                              <a:rPr lang="en-US" i="1">
                                <a:latin typeface="Cambria Math"/>
                              </a:rPr>
                              <m:t>3</m:t>
                            </m:r>
                          </m:sub>
                          <m:sup>
                            <m:r>
                              <a:rPr lang="en-US" i="1">
                                <a:latin typeface="Cambria Math" panose="02040503050406030204" pitchFamily="18" charset="0"/>
                              </a:rPr>
                              <m:t>2</m:t>
                            </m:r>
                          </m:sup>
                        </m:sSubSup>
                      </m:e>
                    </m:d>
                  </m:oMath>
                </a14:m>
                <a:r>
                  <a:rPr lang="en-US" dirty="0" smtClean="0"/>
                  <a:t>        .      .       .    	</a:t>
                </a:r>
                <a14:m>
                  <m:oMath xmlns:m="http://schemas.openxmlformats.org/officeDocument/2006/math">
                    <m:r>
                      <a:rPr lang="en-US" i="1">
                        <a:latin typeface="Cambria Math"/>
                      </a:rPr>
                      <m:t>𝑁</m:t>
                    </m:r>
                    <m:r>
                      <a:rPr lang="en-US" i="1">
                        <a:latin typeface="Cambria Math"/>
                      </a:rPr>
                      <m:t>(</m:t>
                    </m:r>
                    <m:sSub>
                      <m:sSubPr>
                        <m:ctrlPr>
                          <a:rPr lang="en-US" i="1">
                            <a:latin typeface="Cambria Math" panose="02040503050406030204" pitchFamily="18" charset="0"/>
                          </a:rPr>
                        </m:ctrlPr>
                      </m:sSubPr>
                      <m:e>
                        <m:r>
                          <a:rPr lang="en-US" i="1">
                            <a:latin typeface="Cambria Math"/>
                          </a:rPr>
                          <m:t>𝜇</m:t>
                        </m:r>
                      </m:e>
                      <m:sub>
                        <m:r>
                          <a:rPr lang="en-US" i="1">
                            <a:latin typeface="Cambria Math"/>
                          </a:rPr>
                          <m:t>𝑡</m:t>
                        </m:r>
                      </m:sub>
                    </m:sSub>
                    <m:r>
                      <a:rPr lang="en-US" i="1">
                        <a:latin typeface="Cambria Math"/>
                      </a:rPr>
                      <m:t>,</m:t>
                    </m:r>
                    <m:sSubSup>
                      <m:sSubSupPr>
                        <m:ctrlPr>
                          <a:rPr lang="en-US" i="1">
                            <a:latin typeface="Cambria Math" panose="02040503050406030204" pitchFamily="18" charset="0"/>
                          </a:rPr>
                        </m:ctrlPr>
                      </m:sSubSupPr>
                      <m:e>
                        <m:r>
                          <a:rPr lang="en-US" i="1">
                            <a:latin typeface="Cambria Math"/>
                          </a:rPr>
                          <m:t>𝜎</m:t>
                        </m:r>
                      </m:e>
                      <m:sub>
                        <m:r>
                          <a:rPr lang="en-US" i="1">
                            <a:latin typeface="Cambria Math"/>
                          </a:rPr>
                          <m:t>𝑡</m:t>
                        </m:r>
                      </m:sub>
                      <m:sup>
                        <m:r>
                          <a:rPr lang="en-US" i="1">
                            <a:latin typeface="Cambria Math" panose="02040503050406030204" pitchFamily="18" charset="0"/>
                          </a:rPr>
                          <m:t>2</m:t>
                        </m:r>
                      </m:sup>
                    </m:sSubSup>
                    <m:r>
                      <a:rPr lang="en-US" i="1">
                        <a:latin typeface="Cambria Math"/>
                      </a:rPr>
                      <m:t>)</m:t>
                    </m:r>
                  </m:oMath>
                </a14:m>
                <a:endParaRPr lang="en-US" dirty="0" smtClean="0"/>
              </a:p>
              <a:p>
                <a:endParaRPr lang="en-US" sz="900" i="1" dirty="0" smtClean="0">
                  <a:latin typeface="Cambria Math" panose="02040503050406030204" pitchFamily="18" charset="0"/>
                </a:endParaRPr>
              </a:p>
              <a:p>
                <a:endParaRPr lang="en-US" sz="1400" dirty="0" smtClean="0">
                  <a:solidFill>
                    <a:srgbClr val="FF0000"/>
                  </a:solidFill>
                </a:endParaRPr>
              </a:p>
              <a:p>
                <a:r>
                  <a:rPr lang="en-US" sz="2400" dirty="0" smtClean="0">
                    <a:solidFill>
                      <a:srgbClr val="FF0000"/>
                    </a:solidFill>
                  </a:rPr>
                  <a:t>If  </a:t>
                </a:r>
                <a14:m>
                  <m:oMath xmlns:m="http://schemas.openxmlformats.org/officeDocument/2006/math">
                    <m:sSup>
                      <m:sSupPr>
                        <m:ctrlPr>
                          <a:rPr lang="en-US" sz="2400" i="1">
                            <a:solidFill>
                              <a:srgbClr val="FF0000"/>
                            </a:solidFill>
                            <a:latin typeface="Cambria Math" panose="02040503050406030204" pitchFamily="18" charset="0"/>
                          </a:rPr>
                        </m:ctrlPr>
                      </m:sSupPr>
                      <m:e>
                        <m:r>
                          <a:rPr lang="en-US" sz="2400" i="1">
                            <a:solidFill>
                              <a:srgbClr val="FF0000"/>
                            </a:solidFill>
                            <a:latin typeface="Cambria Math"/>
                          </a:rPr>
                          <m:t>𝜎</m:t>
                        </m:r>
                      </m:e>
                      <m:sup>
                        <m:r>
                          <a:rPr lang="en-US" sz="2400" i="1">
                            <a:solidFill>
                              <a:srgbClr val="FF0000"/>
                            </a:solidFill>
                            <a:latin typeface="Cambria Math"/>
                          </a:rPr>
                          <m:t>2</m:t>
                        </m:r>
                      </m:sup>
                    </m:sSup>
                    <m:r>
                      <a:rPr lang="en-US" sz="2400" i="1">
                        <a:solidFill>
                          <a:srgbClr val="FF0000"/>
                        </a:solidFill>
                        <a:latin typeface="Cambria Math"/>
                        <a:ea typeface="Cambria Math"/>
                      </a:rPr>
                      <m:t>∝</m:t>
                    </m:r>
                    <m:r>
                      <a:rPr lang="en-US" sz="2400" i="1">
                        <a:solidFill>
                          <a:srgbClr val="FF0000"/>
                        </a:solidFill>
                        <a:latin typeface="Cambria Math"/>
                        <a:ea typeface="Cambria Math"/>
                      </a:rPr>
                      <m:t>𝜇</m:t>
                    </m:r>
                  </m:oMath>
                </a14:m>
                <a:r>
                  <a:rPr lang="en-US" sz="2400" dirty="0">
                    <a:solidFill>
                      <a:srgbClr val="FF0000"/>
                    </a:solidFill>
                  </a:rPr>
                  <a:t>,  then use </a:t>
                </a:r>
                <a14:m>
                  <m:oMath xmlns:m="http://schemas.openxmlformats.org/officeDocument/2006/math">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a:rPr>
                          <m:t>𝑌</m:t>
                        </m:r>
                      </m:e>
                      <m:sub>
                        <m:r>
                          <a:rPr lang="en-US" sz="2400" i="1">
                            <a:solidFill>
                              <a:srgbClr val="FF0000"/>
                            </a:solidFill>
                            <a:latin typeface="Cambria Math"/>
                          </a:rPr>
                          <m:t>𝑇</m:t>
                        </m:r>
                      </m:sub>
                    </m:sSub>
                    <m:r>
                      <a:rPr lang="en-US" sz="2400" i="1">
                        <a:solidFill>
                          <a:srgbClr val="FF0000"/>
                        </a:solidFill>
                        <a:latin typeface="Cambria Math"/>
                      </a:rPr>
                      <m:t>=</m:t>
                    </m:r>
                    <m:rad>
                      <m:radPr>
                        <m:degHide m:val="on"/>
                        <m:ctrlPr>
                          <a:rPr lang="en-US" sz="2400" i="1">
                            <a:solidFill>
                              <a:srgbClr val="FF0000"/>
                            </a:solidFill>
                            <a:latin typeface="Cambria Math" panose="02040503050406030204" pitchFamily="18" charset="0"/>
                          </a:rPr>
                        </m:ctrlPr>
                      </m:radPr>
                      <m:deg/>
                      <m:e>
                        <m:r>
                          <a:rPr lang="en-US" sz="2400" i="1">
                            <a:solidFill>
                              <a:srgbClr val="FF0000"/>
                            </a:solidFill>
                            <a:latin typeface="Cambria Math"/>
                          </a:rPr>
                          <m:t>𝑌</m:t>
                        </m:r>
                      </m:e>
                    </m:rad>
                  </m:oMath>
                </a14:m>
                <a:r>
                  <a:rPr lang="en-US" sz="2400" dirty="0">
                    <a:solidFill>
                      <a:srgbClr val="FF0000"/>
                    </a:solidFill>
                  </a:rPr>
                  <a:t>  or  </a:t>
                </a:r>
                <a14:m>
                  <m:oMath xmlns:m="http://schemas.openxmlformats.org/officeDocument/2006/math">
                    <m:rad>
                      <m:radPr>
                        <m:degHide m:val="on"/>
                        <m:ctrlPr>
                          <a:rPr lang="en-US" sz="2400" i="1">
                            <a:solidFill>
                              <a:srgbClr val="FF0000"/>
                            </a:solidFill>
                            <a:latin typeface="Cambria Math" panose="02040503050406030204" pitchFamily="18" charset="0"/>
                          </a:rPr>
                        </m:ctrlPr>
                      </m:radPr>
                      <m:deg/>
                      <m:e>
                        <m:r>
                          <a:rPr lang="en-US" sz="2400" i="1">
                            <a:solidFill>
                              <a:srgbClr val="FF0000"/>
                            </a:solidFill>
                            <a:latin typeface="Cambria Math"/>
                          </a:rPr>
                          <m:t>𝑌</m:t>
                        </m:r>
                        <m:r>
                          <a:rPr lang="en-US" sz="2400" i="1">
                            <a:solidFill>
                              <a:srgbClr val="FF0000"/>
                            </a:solidFill>
                            <a:latin typeface="Cambria Math"/>
                          </a:rPr>
                          <m:t>+0.375</m:t>
                        </m:r>
                      </m:e>
                    </m:rad>
                  </m:oMath>
                </a14:m>
                <a:endParaRPr lang="en-US" sz="2400" dirty="0">
                  <a:solidFill>
                    <a:srgbClr val="FF0000"/>
                  </a:solidFill>
                </a:endParaRPr>
              </a:p>
              <a:p>
                <a:endParaRPr lang="en-US" sz="600" dirty="0">
                  <a:solidFill>
                    <a:srgbClr val="FF0000"/>
                  </a:solidFill>
                </a:endParaRPr>
              </a:p>
              <a:p>
                <a:r>
                  <a:rPr lang="en-US" sz="2400" dirty="0">
                    <a:solidFill>
                      <a:srgbClr val="FF0000"/>
                    </a:solidFill>
                  </a:rPr>
                  <a:t>If  </a:t>
                </a:r>
                <a14:m>
                  <m:oMath xmlns:m="http://schemas.openxmlformats.org/officeDocument/2006/math">
                    <m:sSup>
                      <m:sSupPr>
                        <m:ctrlPr>
                          <a:rPr lang="en-US" sz="2400" i="1">
                            <a:solidFill>
                              <a:srgbClr val="FF0000"/>
                            </a:solidFill>
                            <a:latin typeface="Cambria Math" panose="02040503050406030204" pitchFamily="18" charset="0"/>
                          </a:rPr>
                        </m:ctrlPr>
                      </m:sSupPr>
                      <m:e>
                        <m:r>
                          <a:rPr lang="en-US" sz="2400" i="1">
                            <a:solidFill>
                              <a:srgbClr val="FF0000"/>
                            </a:solidFill>
                            <a:latin typeface="Cambria Math"/>
                          </a:rPr>
                          <m:t>𝜎</m:t>
                        </m:r>
                      </m:e>
                      <m:sup>
                        <m:r>
                          <a:rPr lang="en-US" sz="2400" i="1">
                            <a:solidFill>
                              <a:srgbClr val="FF0000"/>
                            </a:solidFill>
                            <a:latin typeface="Cambria Math"/>
                          </a:rPr>
                          <m:t>2</m:t>
                        </m:r>
                      </m:sup>
                    </m:sSup>
                    <m:r>
                      <a:rPr lang="en-US" sz="2400" i="1">
                        <a:solidFill>
                          <a:srgbClr val="FF0000"/>
                        </a:solidFill>
                        <a:latin typeface="Cambria Math"/>
                        <a:ea typeface="Cambria Math"/>
                      </a:rPr>
                      <m:t>∝</m:t>
                    </m:r>
                    <m:sSup>
                      <m:sSupPr>
                        <m:ctrlPr>
                          <a:rPr lang="en-US" sz="2400" i="1">
                            <a:solidFill>
                              <a:srgbClr val="FF0000"/>
                            </a:solidFill>
                            <a:latin typeface="Cambria Math" panose="02040503050406030204" pitchFamily="18" charset="0"/>
                            <a:ea typeface="Cambria Math"/>
                          </a:rPr>
                        </m:ctrlPr>
                      </m:sSupPr>
                      <m:e>
                        <m:r>
                          <a:rPr lang="en-US" sz="2400" i="1">
                            <a:solidFill>
                              <a:srgbClr val="FF0000"/>
                            </a:solidFill>
                            <a:latin typeface="Cambria Math"/>
                            <a:ea typeface="Cambria Math"/>
                          </a:rPr>
                          <m:t>𝜇</m:t>
                        </m:r>
                      </m:e>
                      <m:sup>
                        <m:r>
                          <a:rPr lang="en-US" sz="2400" i="1">
                            <a:solidFill>
                              <a:srgbClr val="FF0000"/>
                            </a:solidFill>
                            <a:latin typeface="Cambria Math"/>
                            <a:ea typeface="Cambria Math"/>
                          </a:rPr>
                          <m:t>2</m:t>
                        </m:r>
                      </m:sup>
                    </m:sSup>
                    <m:r>
                      <a:rPr lang="en-US" sz="2400" i="1">
                        <a:solidFill>
                          <a:srgbClr val="FF0000"/>
                        </a:solidFill>
                        <a:latin typeface="Cambria Math"/>
                        <a:ea typeface="Cambria Math"/>
                      </a:rPr>
                      <m:t>,</m:t>
                    </m:r>
                  </m:oMath>
                </a14:m>
                <a:r>
                  <a:rPr lang="en-US" sz="2400" dirty="0">
                    <a:solidFill>
                      <a:srgbClr val="FF0000"/>
                    </a:solidFill>
                  </a:rPr>
                  <a:t> then use  </a:t>
                </a:r>
                <a14:m>
                  <m:oMath xmlns:m="http://schemas.openxmlformats.org/officeDocument/2006/math">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a:rPr>
                          <m:t>𝑌</m:t>
                        </m:r>
                      </m:e>
                      <m:sub>
                        <m:r>
                          <a:rPr lang="en-US" sz="2400" i="1">
                            <a:solidFill>
                              <a:srgbClr val="FF0000"/>
                            </a:solidFill>
                            <a:latin typeface="Cambria Math"/>
                          </a:rPr>
                          <m:t>𝑇</m:t>
                        </m:r>
                      </m:sub>
                    </m:sSub>
                    <m:r>
                      <a:rPr lang="en-US" sz="2400" i="1">
                        <a:solidFill>
                          <a:srgbClr val="FF0000"/>
                        </a:solidFill>
                        <a:latin typeface="Cambria Math"/>
                      </a:rPr>
                      <m:t>=</m:t>
                    </m:r>
                    <m:func>
                      <m:funcPr>
                        <m:ctrlPr>
                          <a:rPr lang="en-US" sz="2400" i="1">
                            <a:solidFill>
                              <a:srgbClr val="FF0000"/>
                            </a:solidFill>
                            <a:latin typeface="Cambria Math" panose="02040503050406030204" pitchFamily="18" charset="0"/>
                          </a:rPr>
                        </m:ctrlPr>
                      </m:funcPr>
                      <m:fName>
                        <m:r>
                          <m:rPr>
                            <m:sty m:val="p"/>
                          </m:rPr>
                          <a:rPr lang="en-US" sz="2400">
                            <a:solidFill>
                              <a:srgbClr val="FF0000"/>
                            </a:solidFill>
                            <a:latin typeface="Cambria Math"/>
                          </a:rPr>
                          <m:t>ln</m:t>
                        </m:r>
                      </m:fName>
                      <m:e>
                        <m:d>
                          <m:dPr>
                            <m:ctrlPr>
                              <a:rPr lang="en-US" sz="2400" i="1">
                                <a:solidFill>
                                  <a:srgbClr val="FF0000"/>
                                </a:solidFill>
                                <a:latin typeface="Cambria Math" panose="02040503050406030204" pitchFamily="18" charset="0"/>
                              </a:rPr>
                            </m:ctrlPr>
                          </m:dPr>
                          <m:e>
                            <m:r>
                              <a:rPr lang="en-US" sz="2400" i="1">
                                <a:solidFill>
                                  <a:srgbClr val="FF0000"/>
                                </a:solidFill>
                                <a:latin typeface="Cambria Math"/>
                              </a:rPr>
                              <m:t>𝑌</m:t>
                            </m:r>
                          </m:e>
                        </m:d>
                      </m:e>
                    </m:func>
                  </m:oMath>
                </a14:m>
                <a:r>
                  <a:rPr lang="en-US" sz="2400" dirty="0">
                    <a:solidFill>
                      <a:srgbClr val="FF0000"/>
                    </a:solidFill>
                  </a:rPr>
                  <a:t> or </a:t>
                </a:r>
                <a14:m>
                  <m:oMath xmlns:m="http://schemas.openxmlformats.org/officeDocument/2006/math">
                    <m:r>
                      <m:rPr>
                        <m:sty m:val="p"/>
                      </m:rPr>
                      <a:rPr lang="en-US" sz="2400">
                        <a:solidFill>
                          <a:srgbClr val="FF0000"/>
                        </a:solidFill>
                        <a:latin typeface="Cambria Math"/>
                      </a:rPr>
                      <m:t>ln</m:t>
                    </m:r>
                    <m:r>
                      <a:rPr lang="en-US" sz="2400" i="1">
                        <a:solidFill>
                          <a:srgbClr val="FF0000"/>
                        </a:solidFill>
                        <a:latin typeface="Cambria Math"/>
                      </a:rPr>
                      <m:t>⁡(</m:t>
                    </m:r>
                    <m:r>
                      <a:rPr lang="en-US" sz="2400" i="1">
                        <a:solidFill>
                          <a:srgbClr val="FF0000"/>
                        </a:solidFill>
                        <a:latin typeface="Cambria Math"/>
                      </a:rPr>
                      <m:t>𝑌</m:t>
                    </m:r>
                    <m:r>
                      <a:rPr lang="en-US" sz="2400" i="1">
                        <a:solidFill>
                          <a:srgbClr val="FF0000"/>
                        </a:solidFill>
                        <a:latin typeface="Cambria Math"/>
                      </a:rPr>
                      <m:t>+1)</m:t>
                    </m:r>
                  </m:oMath>
                </a14:m>
                <a:endParaRPr lang="en-US" sz="2400" dirty="0">
                  <a:solidFill>
                    <a:srgbClr val="FF0000"/>
                  </a:solidFill>
                </a:endParaRPr>
              </a:p>
              <a:p>
                <a:endParaRPr lang="en-US" sz="600" dirty="0">
                  <a:solidFill>
                    <a:srgbClr val="FF0000"/>
                  </a:solidFill>
                </a:endParaRPr>
              </a:p>
              <a:p>
                <a:r>
                  <a:rPr lang="en-US" sz="2400" dirty="0">
                    <a:solidFill>
                      <a:srgbClr val="FF0000"/>
                    </a:solidFill>
                  </a:rPr>
                  <a:t>If </a:t>
                </a:r>
                <a14:m>
                  <m:oMath xmlns:m="http://schemas.openxmlformats.org/officeDocument/2006/math">
                    <m:sSup>
                      <m:sSupPr>
                        <m:ctrlPr>
                          <a:rPr lang="en-US" sz="2400" i="1">
                            <a:solidFill>
                              <a:srgbClr val="FF0000"/>
                            </a:solidFill>
                            <a:latin typeface="Cambria Math" panose="02040503050406030204" pitchFamily="18" charset="0"/>
                          </a:rPr>
                        </m:ctrlPr>
                      </m:sSupPr>
                      <m:e>
                        <m:r>
                          <a:rPr lang="en-US" sz="2400" i="1">
                            <a:solidFill>
                              <a:srgbClr val="FF0000"/>
                            </a:solidFill>
                            <a:latin typeface="Cambria Math"/>
                          </a:rPr>
                          <m:t>𝜎</m:t>
                        </m:r>
                      </m:e>
                      <m:sup>
                        <m:r>
                          <a:rPr lang="en-US" sz="2400" i="1">
                            <a:solidFill>
                              <a:srgbClr val="FF0000"/>
                            </a:solidFill>
                            <a:latin typeface="Cambria Math"/>
                          </a:rPr>
                          <m:t>2</m:t>
                        </m:r>
                      </m:sup>
                    </m:sSup>
                    <m:r>
                      <a:rPr lang="en-US" sz="2400" i="1">
                        <a:solidFill>
                          <a:srgbClr val="FF0000"/>
                        </a:solidFill>
                        <a:latin typeface="Cambria Math"/>
                        <a:ea typeface="Cambria Math"/>
                      </a:rPr>
                      <m:t>∝</m:t>
                    </m:r>
                    <m:r>
                      <a:rPr lang="en-US" sz="2400" i="1">
                        <a:solidFill>
                          <a:srgbClr val="FF0000"/>
                        </a:solidFill>
                        <a:latin typeface="Cambria Math"/>
                        <a:ea typeface="Cambria Math"/>
                      </a:rPr>
                      <m:t>𝜇</m:t>
                    </m:r>
                    <m:r>
                      <a:rPr lang="en-US" sz="2400" i="1">
                        <a:solidFill>
                          <a:srgbClr val="FF0000"/>
                        </a:solidFill>
                        <a:latin typeface="Cambria Math"/>
                        <a:ea typeface="Cambria Math"/>
                      </a:rPr>
                      <m:t>(1−</m:t>
                    </m:r>
                    <m:r>
                      <a:rPr lang="en-US" sz="2400" i="1">
                        <a:solidFill>
                          <a:srgbClr val="FF0000"/>
                        </a:solidFill>
                        <a:latin typeface="Cambria Math"/>
                        <a:ea typeface="Cambria Math"/>
                      </a:rPr>
                      <m:t>𝜇</m:t>
                    </m:r>
                    <m:r>
                      <a:rPr lang="en-US" sz="2400" i="1">
                        <a:solidFill>
                          <a:srgbClr val="FF0000"/>
                        </a:solidFill>
                        <a:latin typeface="Cambria Math"/>
                        <a:ea typeface="Cambria Math"/>
                      </a:rPr>
                      <m:t>)</m:t>
                    </m:r>
                  </m:oMath>
                </a14:m>
                <a:r>
                  <a:rPr lang="en-US" sz="2400" dirty="0">
                    <a:solidFill>
                      <a:srgbClr val="FF0000"/>
                    </a:solidFill>
                  </a:rPr>
                  <a:t>,  then use </a:t>
                </a:r>
                <a14:m>
                  <m:oMath xmlns:m="http://schemas.openxmlformats.org/officeDocument/2006/math">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a:rPr>
                          <m:t>𝑌</m:t>
                        </m:r>
                      </m:e>
                      <m:sub>
                        <m:r>
                          <a:rPr lang="en-US" sz="2400" i="1">
                            <a:solidFill>
                              <a:srgbClr val="FF0000"/>
                            </a:solidFill>
                            <a:latin typeface="Cambria Math"/>
                          </a:rPr>
                          <m:t>𝑇</m:t>
                        </m:r>
                      </m:sub>
                    </m:sSub>
                    <m:r>
                      <a:rPr lang="en-US" sz="2400" i="1">
                        <a:solidFill>
                          <a:srgbClr val="FF0000"/>
                        </a:solidFill>
                        <a:latin typeface="Cambria Math"/>
                      </a:rPr>
                      <m:t>=</m:t>
                    </m:r>
                    <m:func>
                      <m:funcPr>
                        <m:ctrlPr>
                          <a:rPr lang="en-US" sz="2400" i="1">
                            <a:solidFill>
                              <a:srgbClr val="FF0000"/>
                            </a:solidFill>
                            <a:latin typeface="Cambria Math" panose="02040503050406030204" pitchFamily="18" charset="0"/>
                          </a:rPr>
                        </m:ctrlPr>
                      </m:funcPr>
                      <m:fName>
                        <m:sSup>
                          <m:sSupPr>
                            <m:ctrlPr>
                              <a:rPr lang="en-US" sz="2400" i="1">
                                <a:solidFill>
                                  <a:srgbClr val="FF0000"/>
                                </a:solidFill>
                                <a:latin typeface="Cambria Math" panose="02040503050406030204" pitchFamily="18" charset="0"/>
                              </a:rPr>
                            </m:ctrlPr>
                          </m:sSupPr>
                          <m:e>
                            <m:r>
                              <m:rPr>
                                <m:sty m:val="p"/>
                              </m:rPr>
                              <a:rPr lang="en-US" sz="2400">
                                <a:solidFill>
                                  <a:srgbClr val="FF0000"/>
                                </a:solidFill>
                                <a:latin typeface="Cambria Math"/>
                              </a:rPr>
                              <m:t>sin</m:t>
                            </m:r>
                          </m:e>
                          <m:sup>
                            <m:r>
                              <a:rPr lang="en-US" sz="2400" i="1">
                                <a:solidFill>
                                  <a:srgbClr val="FF0000"/>
                                </a:solidFill>
                                <a:latin typeface="Cambria Math"/>
                              </a:rPr>
                              <m:t>−1</m:t>
                            </m:r>
                          </m:sup>
                        </m:sSup>
                      </m:fName>
                      <m:e>
                        <m:rad>
                          <m:radPr>
                            <m:degHide m:val="on"/>
                            <m:ctrlPr>
                              <a:rPr lang="en-US" sz="2400" i="1">
                                <a:solidFill>
                                  <a:srgbClr val="FF0000"/>
                                </a:solidFill>
                                <a:latin typeface="Cambria Math" panose="02040503050406030204" pitchFamily="18" charset="0"/>
                              </a:rPr>
                            </m:ctrlPr>
                          </m:radPr>
                          <m:deg/>
                          <m:e>
                            <m:r>
                              <a:rPr lang="en-US" sz="2400" i="1">
                                <a:solidFill>
                                  <a:srgbClr val="FF0000"/>
                                </a:solidFill>
                                <a:latin typeface="Cambria Math"/>
                              </a:rPr>
                              <m:t>𝑌</m:t>
                            </m:r>
                          </m:e>
                        </m:rad>
                      </m:e>
                    </m:func>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838200"/>
                <a:ext cx="8839200" cy="4495800"/>
              </a:xfrm>
              <a:blipFill rotWithShape="0">
                <a:blip r:embed="rId2"/>
                <a:stretch>
                  <a:fillRect l="-966" t="-950" b="-32836"/>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3</a:t>
            </a:fld>
            <a:endParaRPr lang="en-US"/>
          </a:p>
        </p:txBody>
      </p:sp>
    </p:spTree>
    <p:extLst>
      <p:ext uri="{BB962C8B-B14F-4D97-AF65-F5344CB8AC3E}">
        <p14:creationId xmlns:p14="http://schemas.microsoft.com/office/powerpoint/2010/main" val="262384863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1" end="1"/>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2" end="2"/>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3" end="3"/>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4" end="4"/>
                                            </p:txEl>
                                          </p:spTgt>
                                        </p:tgtEl>
                                      </p:cBhvr>
                                    </p:animEffect>
                                  </p:childTnLst>
                                </p:cTn>
                              </p:par>
                              <p:par>
                                <p:cTn id="29" presetID="31"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p:cTn id="31"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2"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33"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34" dur="1000"/>
                                        <p:tgtEl>
                                          <p:spTgt spid="3">
                                            <p:txEl>
                                              <p:pRg st="5" end="5"/>
                                            </p:txEl>
                                          </p:spTgt>
                                        </p:tgtEl>
                                      </p:cBhvr>
                                    </p:animEffect>
                                  </p:childTnLst>
                                </p:cTn>
                              </p:par>
                              <p:par>
                                <p:cTn id="35" presetID="31"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p:cTn id="37"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8"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39"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40" dur="1000"/>
                                        <p:tgtEl>
                                          <p:spTgt spid="3">
                                            <p:txEl>
                                              <p:pRg st="6" end="6"/>
                                            </p:txEl>
                                          </p:spTgt>
                                        </p:tgtEl>
                                      </p:cBhvr>
                                    </p:animEffect>
                                  </p:childTnLst>
                                </p:cTn>
                              </p:par>
                              <p:par>
                                <p:cTn id="41" presetID="31" presetClass="entr" presetSubtype="0" fill="hold" nodeType="with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p:cTn id="43" dur="1000" fill="hold"/>
                                        <p:tgtEl>
                                          <p:spTgt spid="3">
                                            <p:txEl>
                                              <p:pRg st="7" end="7"/>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7" end="7"/>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7" end="7"/>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7" end="7"/>
                                            </p:txEl>
                                          </p:spTgt>
                                        </p:tgtEl>
                                      </p:cBhvr>
                                    </p:animEffect>
                                  </p:childTnLst>
                                </p:cTn>
                              </p:par>
                              <p:par>
                                <p:cTn id="47" presetID="31" presetClass="entr" presetSubtype="0" fill="hold" nodeType="with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p:cTn id="49" dur="10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0" dur="1000" fill="hold"/>
                                        <p:tgtEl>
                                          <p:spTgt spid="3">
                                            <p:txEl>
                                              <p:pRg st="8" end="8"/>
                                            </p:txEl>
                                          </p:spTgt>
                                        </p:tgtEl>
                                        <p:attrNameLst>
                                          <p:attrName>ppt_h</p:attrName>
                                        </p:attrNameLst>
                                      </p:cBhvr>
                                      <p:tavLst>
                                        <p:tav tm="0">
                                          <p:val>
                                            <p:fltVal val="0"/>
                                          </p:val>
                                        </p:tav>
                                        <p:tav tm="100000">
                                          <p:val>
                                            <p:strVal val="#ppt_h"/>
                                          </p:val>
                                        </p:tav>
                                      </p:tavLst>
                                    </p:anim>
                                    <p:anim calcmode="lin" valueType="num">
                                      <p:cBhvr>
                                        <p:cTn id="51" dur="1000" fill="hold"/>
                                        <p:tgtEl>
                                          <p:spTgt spid="3">
                                            <p:txEl>
                                              <p:pRg st="8" end="8"/>
                                            </p:txEl>
                                          </p:spTgt>
                                        </p:tgtEl>
                                        <p:attrNameLst>
                                          <p:attrName>style.rotation</p:attrName>
                                        </p:attrNameLst>
                                      </p:cBhvr>
                                      <p:tavLst>
                                        <p:tav tm="0">
                                          <p:val>
                                            <p:fltVal val="90"/>
                                          </p:val>
                                        </p:tav>
                                        <p:tav tm="100000">
                                          <p:val>
                                            <p:fltVal val="0"/>
                                          </p:val>
                                        </p:tav>
                                      </p:tavLst>
                                    </p:anim>
                                    <p:animEffect transition="in" filter="fade">
                                      <p:cBhvr>
                                        <p:cTn id="52" dur="1000"/>
                                        <p:tgtEl>
                                          <p:spTgt spid="3">
                                            <p:txEl>
                                              <p:pRg st="8" end="8"/>
                                            </p:txEl>
                                          </p:spTgt>
                                        </p:tgtEl>
                                      </p:cBhvr>
                                    </p:animEffect>
                                  </p:childTnLst>
                                </p:cTn>
                              </p:par>
                              <p:par>
                                <p:cTn id="53" presetID="31" presetClass="entr" presetSubtype="0" fill="hold" nodeType="withEffect">
                                  <p:stCondLst>
                                    <p:cond delay="0"/>
                                  </p:stCondLst>
                                  <p:childTnLst>
                                    <p:set>
                                      <p:cBhvr>
                                        <p:cTn id="54" dur="1" fill="hold">
                                          <p:stCondLst>
                                            <p:cond delay="0"/>
                                          </p:stCondLst>
                                        </p:cTn>
                                        <p:tgtEl>
                                          <p:spTgt spid="3">
                                            <p:txEl>
                                              <p:pRg st="9" end="9"/>
                                            </p:txEl>
                                          </p:spTgt>
                                        </p:tgtEl>
                                        <p:attrNameLst>
                                          <p:attrName>style.visibility</p:attrName>
                                        </p:attrNameLst>
                                      </p:cBhvr>
                                      <p:to>
                                        <p:strVal val="visible"/>
                                      </p:to>
                                    </p:set>
                                    <p:anim calcmode="lin" valueType="num">
                                      <p:cBhvr>
                                        <p:cTn id="55" dur="1000" fill="hold"/>
                                        <p:tgtEl>
                                          <p:spTgt spid="3">
                                            <p:txEl>
                                              <p:pRg st="9" end="9"/>
                                            </p:txEl>
                                          </p:spTgt>
                                        </p:tgtEl>
                                        <p:attrNameLst>
                                          <p:attrName>ppt_w</p:attrName>
                                        </p:attrNameLst>
                                      </p:cBhvr>
                                      <p:tavLst>
                                        <p:tav tm="0">
                                          <p:val>
                                            <p:fltVal val="0"/>
                                          </p:val>
                                        </p:tav>
                                        <p:tav tm="100000">
                                          <p:val>
                                            <p:strVal val="#ppt_w"/>
                                          </p:val>
                                        </p:tav>
                                      </p:tavLst>
                                    </p:anim>
                                    <p:anim calcmode="lin" valueType="num">
                                      <p:cBhvr>
                                        <p:cTn id="56" dur="1000" fill="hold"/>
                                        <p:tgtEl>
                                          <p:spTgt spid="3">
                                            <p:txEl>
                                              <p:pRg st="9" end="9"/>
                                            </p:txEl>
                                          </p:spTgt>
                                        </p:tgtEl>
                                        <p:attrNameLst>
                                          <p:attrName>ppt_h</p:attrName>
                                        </p:attrNameLst>
                                      </p:cBhvr>
                                      <p:tavLst>
                                        <p:tav tm="0">
                                          <p:val>
                                            <p:fltVal val="0"/>
                                          </p:val>
                                        </p:tav>
                                        <p:tav tm="100000">
                                          <p:val>
                                            <p:strVal val="#ppt_h"/>
                                          </p:val>
                                        </p:tav>
                                      </p:tavLst>
                                    </p:anim>
                                    <p:anim calcmode="lin" valueType="num">
                                      <p:cBhvr>
                                        <p:cTn id="57" dur="1000" fill="hold"/>
                                        <p:tgtEl>
                                          <p:spTgt spid="3">
                                            <p:txEl>
                                              <p:pRg st="9" end="9"/>
                                            </p:txEl>
                                          </p:spTgt>
                                        </p:tgtEl>
                                        <p:attrNameLst>
                                          <p:attrName>style.rotation</p:attrName>
                                        </p:attrNameLst>
                                      </p:cBhvr>
                                      <p:tavLst>
                                        <p:tav tm="0">
                                          <p:val>
                                            <p:fltVal val="90"/>
                                          </p:val>
                                        </p:tav>
                                        <p:tav tm="100000">
                                          <p:val>
                                            <p:fltVal val="0"/>
                                          </p:val>
                                        </p:tav>
                                      </p:tavLst>
                                    </p:anim>
                                    <p:animEffect transition="in" filter="fade">
                                      <p:cBhvr>
                                        <p:cTn id="58" dur="1000"/>
                                        <p:tgtEl>
                                          <p:spTgt spid="3">
                                            <p:txEl>
                                              <p:pRg st="9" end="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fade">
                                      <p:cBhvr>
                                        <p:cTn id="63" dur="500"/>
                                        <p:tgtEl>
                                          <p:spTgt spid="3">
                                            <p:txEl>
                                              <p:pRg st="12" end="1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3">
                                            <p:txEl>
                                              <p:pRg st="14" end="14"/>
                                            </p:txEl>
                                          </p:spTgt>
                                        </p:tgtEl>
                                        <p:attrNameLst>
                                          <p:attrName>style.visibility</p:attrName>
                                        </p:attrNameLst>
                                      </p:cBhvr>
                                      <p:to>
                                        <p:strVal val="visible"/>
                                      </p:to>
                                    </p:set>
                                    <p:anim calcmode="lin" valueType="num">
                                      <p:cBhvr additive="base">
                                        <p:cTn id="68"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3">
                                            <p:txEl>
                                              <p:pRg st="16" end="16"/>
                                            </p:txEl>
                                          </p:spTgt>
                                        </p:tgtEl>
                                        <p:attrNameLst>
                                          <p:attrName>style.visibility</p:attrName>
                                        </p:attrNameLst>
                                      </p:cBhvr>
                                      <p:to>
                                        <p:strVal val="visible"/>
                                      </p:to>
                                    </p:set>
                                    <p:anim calcmode="lin" valueType="num">
                                      <p:cBhvr additive="base">
                                        <p:cTn id="74"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smtClean="0"/>
              <a:t>Book Example 8.4</a:t>
            </a:r>
            <a:endParaRPr lang="en-US" dirty="0"/>
          </a:p>
        </p:txBody>
      </p:sp>
      <p:sp>
        <p:nvSpPr>
          <p:cNvPr id="3" name="Content Placeholder 2"/>
          <p:cNvSpPr>
            <a:spLocks noGrp="1"/>
          </p:cNvSpPr>
          <p:nvPr>
            <p:ph idx="1"/>
          </p:nvPr>
        </p:nvSpPr>
        <p:spPr>
          <a:xfrm>
            <a:off x="685800" y="838200"/>
            <a:ext cx="7772400" cy="4495800"/>
          </a:xfrm>
        </p:spPr>
        <p:txBody>
          <a:bodyPr/>
          <a:lstStyle/>
          <a:p>
            <a:r>
              <a:rPr lang="en-US" sz="2400" dirty="0"/>
              <a:t>Biologists believe that Mississippi river causes the oxygen level to be depleted near the Gulf of Mexico. To test this hypothesis water samples are taken at different distances from the mouth of Mississippi river, and the amounts of dissolve oxygen (in ppm) are </a:t>
            </a:r>
            <a:r>
              <a:rPr lang="en-US" sz="2400" dirty="0" smtClean="0"/>
              <a:t>recorded</a:t>
            </a:r>
          </a:p>
          <a:p>
            <a:endParaRPr lang="en-US" sz="700" dirty="0" smtClean="0"/>
          </a:p>
          <a:p>
            <a:pPr marL="0" indent="0" algn="ctr">
              <a:buNone/>
            </a:pPr>
            <a:r>
              <a:rPr lang="en-US" sz="2400" dirty="0" smtClean="0"/>
              <a:t>Distance</a:t>
            </a:r>
          </a:p>
          <a:p>
            <a:pPr marL="0" indent="0" algn="ctr">
              <a:buNone/>
            </a:pPr>
            <a:endParaRPr lang="en-US" sz="2400" dirty="0"/>
          </a:p>
          <a:p>
            <a:pPr marL="0" indent="0" algn="ctr">
              <a:buNone/>
            </a:pPr>
            <a:endParaRPr lang="en-US" sz="2400" dirty="0" smtClean="0"/>
          </a:p>
          <a:p>
            <a:pPr marL="0" indent="0" algn="ctr">
              <a:buNone/>
            </a:pPr>
            <a:endParaRPr lang="en-US" sz="2400" dirty="0"/>
          </a:p>
          <a:p>
            <a:pPr marL="0" indent="0" algn="ctr">
              <a:buNone/>
            </a:pPr>
            <a:endParaRPr lang="en-US" sz="2400" dirty="0" smtClean="0"/>
          </a:p>
          <a:p>
            <a:pPr marL="0" indent="0" algn="ctr">
              <a:buNone/>
            </a:pPr>
            <a:endParaRPr lang="en-US" sz="2400" dirty="0"/>
          </a:p>
          <a:p>
            <a:pPr marL="0" indent="0" algn="ctr">
              <a:buNone/>
            </a:pPr>
            <a:endParaRPr lang="en-US" sz="2400" dirty="0" smtClean="0"/>
          </a:p>
          <a:p>
            <a:pPr marL="0" indent="0" algn="ctr">
              <a:buNone/>
            </a:pPr>
            <a:endParaRPr lang="en-US" sz="2400" dirty="0" smtClean="0"/>
          </a:p>
          <a:p>
            <a:r>
              <a:rPr lang="en-US" sz="2400" dirty="0">
                <a:hlinkClick r:id="rId2" action="ppaction://hlinkfile"/>
              </a:rPr>
              <a:t>Minitab</a:t>
            </a:r>
            <a:endParaRPr lang="en-US" sz="2400" dirty="0"/>
          </a:p>
          <a:p>
            <a:endParaRPr lang="en-US" sz="2400" dirty="0"/>
          </a:p>
        </p:txBody>
      </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2427474244"/>
                  </p:ext>
                </p:extLst>
              </p:nvPr>
            </p:nvGraphicFramePr>
            <p:xfrm>
              <a:off x="1524000" y="3302000"/>
              <a:ext cx="6096000" cy="2970022"/>
            </p:xfrm>
            <a:graphic>
              <a:graphicData uri="http://schemas.openxmlformats.org/drawingml/2006/table">
                <a:tbl>
                  <a:tblPr firstRow="1" bandRow="1"/>
                  <a:tblGrid>
                    <a:gridCol w="1524000"/>
                    <a:gridCol w="1524000"/>
                    <a:gridCol w="1524000"/>
                    <a:gridCol w="1524000"/>
                  </a:tblGrid>
                  <a:tr h="370840">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1 KM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5 KM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10 KM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20 KM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31496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1</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4</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20</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37</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3020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5</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8</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26</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30</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692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0828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3</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24</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33</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𝑦</m:t>
                                        </m:r>
                                      </m:e>
                                    </m:bar>
                                  </m:e>
                                  <m:sub>
                                    <m:r>
                                      <a:rPr lang="en-US" b="0" i="1" smtClean="0">
                                        <a:latin typeface="Cambria Math"/>
                                      </a:rPr>
                                      <m:t>1</m:t>
                                    </m:r>
                                    <m:r>
                                      <a:rPr lang="en-US" b="0" i="1" smtClean="0">
                                        <a:latin typeface="Cambria Math" panose="02040503050406030204" pitchFamily="18" charset="0"/>
                                      </a:rPr>
                                      <m:t>.</m:t>
                                    </m:r>
                                  </m:sub>
                                </m:sSub>
                                <m:r>
                                  <a:rPr lang="en-US" b="0" i="1" smtClean="0">
                                    <a:latin typeface="Cambria Math"/>
                                  </a:rPr>
                                  <m:t>=2.2</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𝑦</m:t>
                                        </m:r>
                                      </m:e>
                                    </m:bar>
                                  </m:e>
                                  <m:sub>
                                    <m:r>
                                      <a:rPr lang="en-US" b="0" i="1" smtClean="0">
                                        <a:latin typeface="Cambria Math"/>
                                      </a:rPr>
                                      <m:t>2</m:t>
                                    </m:r>
                                    <m:r>
                                      <a:rPr lang="en-US" b="0" i="1" smtClean="0">
                                        <a:latin typeface="Cambria Math" panose="02040503050406030204" pitchFamily="18" charset="0"/>
                                      </a:rPr>
                                      <m:t>.</m:t>
                                    </m:r>
                                  </m:sub>
                                </m:sSub>
                                <m:r>
                                  <a:rPr lang="en-US" b="0" i="1" smtClean="0">
                                    <a:latin typeface="Cambria Math"/>
                                  </a:rPr>
                                  <m:t>=4.6</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𝑦</m:t>
                                        </m:r>
                                      </m:e>
                                    </m:bar>
                                  </m:e>
                                  <m:sub>
                                    <m:r>
                                      <a:rPr lang="en-US" b="0" i="1" smtClean="0">
                                        <a:latin typeface="Cambria Math"/>
                                      </a:rPr>
                                      <m:t>3</m:t>
                                    </m:r>
                                    <m:r>
                                      <a:rPr lang="en-US" b="0" i="1" smtClean="0">
                                        <a:latin typeface="Cambria Math" panose="02040503050406030204" pitchFamily="18" charset="0"/>
                                      </a:rPr>
                                      <m:t>.</m:t>
                                    </m:r>
                                  </m:sub>
                                </m:sSub>
                                <m:r>
                                  <a:rPr lang="en-US" b="0" i="1" smtClean="0">
                                    <a:latin typeface="Cambria Math"/>
                                  </a:rPr>
                                  <m:t>=21.2</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𝑦</m:t>
                                        </m:r>
                                      </m:e>
                                    </m:bar>
                                  </m:e>
                                  <m:sub>
                                    <m:r>
                                      <a:rPr lang="en-US" b="0" i="1" smtClean="0">
                                        <a:latin typeface="Cambria Math"/>
                                      </a:rPr>
                                      <m:t>4</m:t>
                                    </m:r>
                                    <m:r>
                                      <a:rPr lang="en-US" b="0" i="1" smtClean="0">
                                        <a:latin typeface="Cambria Math" panose="02040503050406030204" pitchFamily="18" charset="0"/>
                                      </a:rPr>
                                      <m:t>.</m:t>
                                    </m:r>
                                  </m:sub>
                                </m:sSub>
                                <m:r>
                                  <a:rPr lang="en-US" b="0" i="1" smtClean="0">
                                    <a:latin typeface="Cambria Math"/>
                                  </a:rPr>
                                  <m:t>=31.4</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1</m:t>
                                    </m:r>
                                  </m:sub>
                                </m:sSub>
                                <m:r>
                                  <a:rPr lang="en-US" b="0" i="1" smtClean="0">
                                    <a:latin typeface="Cambria Math"/>
                                  </a:rPr>
                                  <m:t>=1.476</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2</m:t>
                                    </m:r>
                                  </m:sub>
                                </m:sSub>
                                <m:r>
                                  <a:rPr lang="en-US" b="0" i="1" smtClean="0">
                                    <a:latin typeface="Cambria Math"/>
                                  </a:rPr>
                                  <m:t>=2.119</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3</m:t>
                                    </m:r>
                                  </m:sub>
                                </m:sSub>
                                <m:r>
                                  <a:rPr lang="en-US" b="0" i="1" smtClean="0">
                                    <a:latin typeface="Cambria Math"/>
                                  </a:rPr>
                                  <m:t>=4.7333</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4</m:t>
                                    </m:r>
                                  </m:sub>
                                </m:sSub>
                                <m:r>
                                  <a:rPr lang="en-US" b="0" i="1" smtClean="0">
                                    <a:latin typeface="Cambria Math"/>
                                  </a:rPr>
                                  <m:t>=5.522</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427474244"/>
                  </p:ext>
                </p:extLst>
              </p:nvPr>
            </p:nvGraphicFramePr>
            <p:xfrm>
              <a:off x="1524000" y="3302000"/>
              <a:ext cx="6096000" cy="2970022"/>
            </p:xfrm>
            <a:graphic>
              <a:graphicData uri="http://schemas.openxmlformats.org/drawingml/2006/table">
                <a:tbl>
                  <a:tblPr firstRow="1" bandRow="1"/>
                  <a:tblGrid>
                    <a:gridCol w="1524000"/>
                    <a:gridCol w="1524000"/>
                    <a:gridCol w="1524000"/>
                    <a:gridCol w="1524000"/>
                  </a:tblGrid>
                  <a:tr h="370840">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1 KM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5 KM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10 KM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20 KM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36576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1</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4</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20</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37</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6576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5</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8</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26</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30</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6576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6576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3</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24</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33</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94462">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800" t="-564615" r="-302000" b="-96923"/>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100800" t="-564615" r="-202000" b="-96923"/>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200800" t="-564615" r="-102000" b="-96923"/>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300800" t="-564615" r="-2000" b="-96923"/>
                          </a:stretch>
                        </a:blipFill>
                      </a:tcPr>
                    </a:tc>
                  </a:tr>
                  <a:tr h="370840">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800" t="-708197" r="-302000" b="-3279"/>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100800" t="-708197" r="-202000" b="-3279"/>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200800" t="-708197" r="-102000" b="-3279"/>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300800" t="-708197" r="-2000" b="-3279"/>
                          </a:stretch>
                        </a:blipFill>
                      </a:tcPr>
                    </a:tc>
                  </a:tr>
                </a:tbl>
              </a:graphicData>
            </a:graphic>
          </p:graphicFrame>
        </mc:Fallback>
      </mc:AlternateContent>
      <p:sp>
        <p:nvSpPr>
          <p:cNvPr id="6" name="TextBox 5"/>
          <p:cNvSpPr txBox="1"/>
          <p:nvPr/>
        </p:nvSpPr>
        <p:spPr>
          <a:xfrm rot="16200000">
            <a:off x="290777" y="4276758"/>
            <a:ext cx="2004780" cy="461665"/>
          </a:xfrm>
          <a:prstGeom prst="rect">
            <a:avLst/>
          </a:prstGeom>
          <a:noFill/>
        </p:spPr>
        <p:txBody>
          <a:bodyPr wrap="none" rtlCol="0">
            <a:spAutoFit/>
          </a:bodyPr>
          <a:lstStyle/>
          <a:p>
            <a:r>
              <a:rPr lang="en-US" dirty="0" smtClean="0">
                <a:solidFill>
                  <a:srgbClr val="003366"/>
                </a:solidFill>
                <a:latin typeface="+mn-lt"/>
              </a:rPr>
              <a:t>Oxygen Content</a:t>
            </a:r>
            <a:endParaRPr lang="en-US" dirty="0">
              <a:solidFill>
                <a:srgbClr val="003366"/>
              </a:solidFill>
              <a:latin typeface="+mn-lt"/>
            </a:endParaRPr>
          </a:p>
        </p:txBody>
      </p:sp>
      <p:sp>
        <p:nvSpPr>
          <p:cNvPr id="4" name="Slide Number Placeholder 3"/>
          <p:cNvSpPr>
            <a:spLocks noGrp="1"/>
          </p:cNvSpPr>
          <p:nvPr>
            <p:ph type="sldNum" sz="quarter" idx="4"/>
          </p:nvPr>
        </p:nvSpPr>
        <p:spPr/>
        <p:txBody>
          <a:bodyPr/>
          <a:lstStyle/>
          <a:p>
            <a:fld id="{A9A949EE-02F8-4E24-B346-EA33FC0EA551}" type="slidenum">
              <a:rPr lang="en-US" smtClean="0"/>
              <a:t>4</a:t>
            </a:fld>
            <a:endParaRPr lang="en-US"/>
          </a:p>
        </p:txBody>
      </p:sp>
    </p:spTree>
    <p:extLst>
      <p:ext uri="{BB962C8B-B14F-4D97-AF65-F5344CB8AC3E}">
        <p14:creationId xmlns:p14="http://schemas.microsoft.com/office/powerpoint/2010/main" val="159091978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anim calcmode="lin" valueType="num">
                                      <p:cBhvr additive="base">
                                        <p:cTn id="2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a:t>Example </a:t>
            </a:r>
            <a:r>
              <a:rPr lang="en-US" dirty="0" smtClean="0"/>
              <a:t>8.4 </a:t>
            </a:r>
            <a:r>
              <a:rPr lang="en-US" dirty="0" err="1" smtClean="0"/>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838200"/>
                <a:ext cx="7772400" cy="4495800"/>
              </a:xfrm>
            </p:spPr>
            <p:txBody>
              <a:bodyPr/>
              <a:lstStyle/>
              <a:p>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0</m:t>
                        </m:r>
                      </m:sub>
                    </m:sSub>
                    <m:r>
                      <a:rPr lang="en-US" sz="2800" i="1">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a:rPr>
                          <m:t>𝜎</m:t>
                        </m:r>
                      </m:e>
                      <m:sub>
                        <m:r>
                          <a:rPr lang="en-US" sz="2800" i="1">
                            <a:latin typeface="Cambria Math"/>
                          </a:rPr>
                          <m:t>1</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𝜎</m:t>
                        </m:r>
                      </m:e>
                      <m:sub>
                        <m:r>
                          <a:rPr lang="en-US" sz="2800" i="1">
                            <a:latin typeface="Cambria Math"/>
                          </a:rPr>
                          <m:t>2</m:t>
                        </m:r>
                      </m:sub>
                    </m:sSub>
                    <m:r>
                      <a:rPr lang="en-US" sz="2800" i="1">
                        <a:latin typeface="Cambria Math"/>
                      </a:rPr>
                      <m:t>=…=</m:t>
                    </m:r>
                    <m:sSub>
                      <m:sSubPr>
                        <m:ctrlPr>
                          <a:rPr lang="en-US" sz="2800" i="1">
                            <a:latin typeface="Cambria Math" panose="02040503050406030204" pitchFamily="18" charset="0"/>
                          </a:rPr>
                        </m:ctrlPr>
                      </m:sSubPr>
                      <m:e>
                        <m:r>
                          <a:rPr lang="en-US" sz="2800" i="1">
                            <a:latin typeface="Cambria Math"/>
                          </a:rPr>
                          <m:t>𝜎</m:t>
                        </m:r>
                      </m:e>
                      <m:sub>
                        <m:r>
                          <a:rPr lang="en-US" sz="2800" i="1">
                            <a:latin typeface="Cambria Math"/>
                          </a:rPr>
                          <m:t>𝑡</m:t>
                        </m:r>
                      </m:sub>
                    </m:sSub>
                  </m:oMath>
                </a14:m>
                <a:endParaRPr lang="en-US" sz="2800"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r>
                  <a:rPr lang="en-US" dirty="0" err="1" smtClean="0"/>
                  <a:t>Levene’s</a:t>
                </a:r>
                <a:r>
                  <a:rPr lang="en-US" dirty="0" smtClean="0"/>
                  <a:t> </a:t>
                </a:r>
                <a:r>
                  <a:rPr lang="en-US" dirty="0"/>
                  <a:t>test </a:t>
                </a:r>
                <a14:m>
                  <m:oMath xmlns:m="http://schemas.openxmlformats.org/officeDocument/2006/math">
                    <m:r>
                      <a:rPr lang="en-US" i="1" dirty="0">
                        <a:latin typeface="Cambria Math" panose="02040503050406030204" pitchFamily="18" charset="0"/>
                      </a:rPr>
                      <m:t>𝑝</m:t>
                    </m:r>
                    <m:r>
                      <a:rPr lang="en-US" i="1" dirty="0">
                        <a:latin typeface="Cambria Math" panose="02040503050406030204" pitchFamily="18" charset="0"/>
                      </a:rPr>
                      <m:t>−</m:t>
                    </m:r>
                    <m:r>
                      <a:rPr lang="en-US" i="1" dirty="0">
                        <a:latin typeface="Cambria Math" panose="02040503050406030204" pitchFamily="18" charset="0"/>
                      </a:rPr>
                      <m:t>𝑣𝑎𝑙𝑢𝑒</m:t>
                    </m:r>
                  </m:oMath>
                </a14:m>
                <a:r>
                  <a:rPr lang="en-US" dirty="0"/>
                  <a:t> is </a:t>
                </a:r>
                <a14:m>
                  <m:oMath xmlns:m="http://schemas.openxmlformats.org/officeDocument/2006/math">
                    <m:r>
                      <a:rPr lang="en-US" i="1" dirty="0">
                        <a:latin typeface="Cambria Math" panose="02040503050406030204" pitchFamily="18" charset="0"/>
                      </a:rPr>
                      <m:t>0.</m:t>
                    </m:r>
                    <m:r>
                      <a:rPr lang="en-US" b="0" i="1" dirty="0" smtClean="0">
                        <a:latin typeface="Cambria Math" panose="02040503050406030204" pitchFamily="18" charset="0"/>
                      </a:rPr>
                      <m:t>02</m:t>
                    </m:r>
                  </m:oMath>
                </a14:m>
                <a:r>
                  <a:rPr lang="en-US" dirty="0"/>
                  <a:t>. </a:t>
                </a:r>
                <a:endParaRPr lang="en-US" dirty="0" smtClean="0"/>
              </a:p>
              <a:p>
                <a:r>
                  <a:rPr lang="en-US" dirty="0" smtClean="0">
                    <a:solidFill>
                      <a:srgbClr val="C00000"/>
                    </a:solidFill>
                  </a:rPr>
                  <a:t>Reject</a:t>
                </a:r>
                <a:r>
                  <a:rPr lang="en-US" dirty="0" smtClean="0"/>
                  <a:t> the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0</m:t>
                        </m:r>
                      </m:sub>
                    </m:sSub>
                  </m:oMath>
                </a14:m>
                <a:r>
                  <a:rPr lang="en-US" dirty="0"/>
                  <a:t> </a:t>
                </a:r>
                <a:r>
                  <a:rPr lang="en-US" dirty="0" smtClean="0"/>
                  <a:t>: Equality of variances</a:t>
                </a:r>
              </a:p>
              <a:p>
                <a:r>
                  <a:rPr lang="en-US" dirty="0" smtClean="0"/>
                  <a:t>Let’s calculate  </a:t>
                </a:r>
                <a14:m>
                  <m:oMath xmlns:m="http://schemas.openxmlformats.org/officeDocument/2006/math">
                    <m:f>
                      <m:fPr>
                        <m:ctrlPr>
                          <a:rPr lang="en-US" sz="2800" i="1">
                            <a:latin typeface="Cambria Math" panose="02040503050406030204" pitchFamily="18" charset="0"/>
                          </a:rPr>
                        </m:ctrlPr>
                      </m:fPr>
                      <m:num>
                        <m:sSubSup>
                          <m:sSubSupPr>
                            <m:ctrlPr>
                              <a:rPr lang="en-US" sz="2800" i="1">
                                <a:latin typeface="Cambria Math" panose="02040503050406030204" pitchFamily="18" charset="0"/>
                              </a:rPr>
                            </m:ctrlPr>
                          </m:sSubSupPr>
                          <m:e>
                            <m:r>
                              <a:rPr lang="en-US" sz="2800" i="1">
                                <a:latin typeface="Cambria Math"/>
                              </a:rPr>
                              <m:t>𝑠</m:t>
                            </m:r>
                          </m:e>
                          <m:sub>
                            <m:r>
                              <a:rPr lang="en-US" sz="2800" b="0" i="1" smtClean="0">
                                <a:latin typeface="Cambria Math" panose="02040503050406030204" pitchFamily="18" charset="0"/>
                              </a:rPr>
                              <m:t>𝑖</m:t>
                            </m:r>
                          </m:sub>
                          <m:sup>
                            <m:r>
                              <a:rPr lang="en-US" sz="2800" i="1">
                                <a:latin typeface="Cambria Math"/>
                              </a:rPr>
                              <m:t>2</m:t>
                            </m:r>
                          </m:sup>
                        </m:sSubSup>
                      </m:num>
                      <m:den>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i="1">
                                    <a:latin typeface="Cambria Math"/>
                                  </a:rPr>
                                  <m:t>𝑦</m:t>
                                </m:r>
                              </m:e>
                            </m:acc>
                          </m:e>
                          <m:sub>
                            <m:r>
                              <a:rPr lang="en-US" sz="2800" b="0" i="1" smtClean="0">
                                <a:latin typeface="Cambria Math" panose="02040503050406030204" pitchFamily="18" charset="0"/>
                              </a:rPr>
                              <m:t>𝑖</m:t>
                            </m:r>
                            <m:r>
                              <a:rPr lang="en-US" sz="2800" b="0" i="1" smtClean="0">
                                <a:latin typeface="Cambria Math" panose="02040503050406030204" pitchFamily="18" charset="0"/>
                              </a:rPr>
                              <m:t>.</m:t>
                            </m:r>
                          </m:sub>
                        </m:sSub>
                      </m:den>
                    </m:f>
                  </m:oMath>
                </a14:m>
                <a:r>
                  <a:rPr lang="en-US" dirty="0" smtClean="0"/>
                  <a:t> for </a:t>
                </a:r>
                <a14:m>
                  <m:oMath xmlns:m="http://schemas.openxmlformats.org/officeDocument/2006/math">
                    <m:r>
                      <a:rPr lang="en-US" sz="2800" b="0" i="1" smtClean="0">
                        <a:latin typeface="Cambria Math" panose="02040503050406030204" pitchFamily="18" charset="0"/>
                      </a:rPr>
                      <m:t>𝑖</m:t>
                    </m:r>
                    <m:r>
                      <a:rPr lang="en-US" sz="2800" b="0" i="1" smtClean="0">
                        <a:latin typeface="Cambria Math" panose="02040503050406030204" pitchFamily="18" charset="0"/>
                      </a:rPr>
                      <m:t>=1,2,3,4</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838200"/>
                <a:ext cx="7772400" cy="4495800"/>
              </a:xfrm>
              <a:blipFill rotWithShape="0">
                <a:blip r:embed="rId3"/>
                <a:stretch>
                  <a:fillRect l="-1255" b="-27137"/>
                </a:stretch>
              </a:blipFill>
            </p:spPr>
            <p:txBody>
              <a:bodyPr/>
              <a:lstStyle/>
              <a:p>
                <a:r>
                  <a:rPr lang="en-US">
                    <a:noFill/>
                  </a:rPr>
                  <a:t> </a:t>
                </a:r>
              </a:p>
            </p:txBody>
          </p:sp>
        </mc:Fallback>
      </mc:AlternateContent>
      <p:pic>
        <p:nvPicPr>
          <p:cNvPr id="4" name="Picture 3"/>
          <p:cNvPicPr>
            <a:picLocks noChangeAspect="1"/>
          </p:cNvPicPr>
          <p:nvPr/>
        </p:nvPicPr>
        <p:blipFill>
          <a:blip r:embed="rId4"/>
          <a:stretch>
            <a:fillRect/>
          </a:stretch>
        </p:blipFill>
        <p:spPr>
          <a:xfrm>
            <a:off x="703385" y="1600200"/>
            <a:ext cx="4581525" cy="2638425"/>
          </a:xfrm>
          <a:prstGeom prst="rect">
            <a:avLst/>
          </a:prstGeom>
        </p:spPr>
      </p:pic>
      <p:graphicFrame>
        <p:nvGraphicFramePr>
          <p:cNvPr id="5" name="Object 4"/>
          <p:cNvGraphicFramePr>
            <a:graphicFrameLocks noChangeAspect="1"/>
          </p:cNvGraphicFramePr>
          <p:nvPr>
            <p:extLst>
              <p:ext uri="{D42A27DB-BD31-4B8C-83A1-F6EECF244321}">
                <p14:modId xmlns:p14="http://schemas.microsoft.com/office/powerpoint/2010/main" val="977691127"/>
              </p:ext>
            </p:extLst>
          </p:nvPr>
        </p:nvGraphicFramePr>
        <p:xfrm>
          <a:off x="4825878" y="1794559"/>
          <a:ext cx="4114800" cy="2743200"/>
        </p:xfrm>
        <a:graphic>
          <a:graphicData uri="http://schemas.openxmlformats.org/presentationml/2006/ole">
            <mc:AlternateContent xmlns:mc="http://schemas.openxmlformats.org/markup-compatibility/2006">
              <mc:Choice xmlns:v="urn:schemas-microsoft-com:vml" Requires="v">
                <p:oleObj spid="_x0000_s7178" name="Graph" r:id="rId5" imgW="5486400" imgH="3657600" progId="MtbGraph.Document.16">
                  <p:embed/>
                </p:oleObj>
              </mc:Choice>
              <mc:Fallback>
                <p:oleObj name="Graph" r:id="rId5" imgW="5486400" imgH="3657600" progId="MtbGraph.Document.16">
                  <p:embed/>
                  <p:pic>
                    <p:nvPicPr>
                      <p:cNvPr id="0" name=""/>
                      <p:cNvPicPr/>
                      <p:nvPr/>
                    </p:nvPicPr>
                    <p:blipFill>
                      <a:blip r:embed="rId6"/>
                      <a:stretch>
                        <a:fillRect/>
                      </a:stretch>
                    </p:blipFill>
                    <p:spPr>
                      <a:xfrm>
                        <a:off x="4825878" y="1794559"/>
                        <a:ext cx="4114800" cy="2743200"/>
                      </a:xfrm>
                      <a:prstGeom prst="rect">
                        <a:avLst/>
                      </a:prstGeom>
                    </p:spPr>
                  </p:pic>
                </p:oleObj>
              </mc:Fallback>
            </mc:AlternateContent>
          </a:graphicData>
        </a:graphic>
      </p:graphicFrame>
      <p:sp>
        <p:nvSpPr>
          <p:cNvPr id="7" name="Oval 6"/>
          <p:cNvSpPr/>
          <p:nvPr/>
        </p:nvSpPr>
        <p:spPr>
          <a:xfrm>
            <a:off x="616049" y="3846292"/>
            <a:ext cx="2811018" cy="44472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p:cNvCxnSpPr>
            <a:endCxn id="7" idx="5"/>
          </p:cNvCxnSpPr>
          <p:nvPr/>
        </p:nvCxnSpPr>
        <p:spPr>
          <a:xfrm flipH="1" flipV="1">
            <a:off x="3015403" y="4225884"/>
            <a:ext cx="492055" cy="6110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Slide Number Placeholder 5"/>
          <p:cNvSpPr>
            <a:spLocks noGrp="1"/>
          </p:cNvSpPr>
          <p:nvPr>
            <p:ph type="sldNum" sz="quarter" idx="4"/>
          </p:nvPr>
        </p:nvSpPr>
        <p:spPr/>
        <p:txBody>
          <a:bodyPr/>
          <a:lstStyle/>
          <a:p>
            <a:fld id="{A9A949EE-02F8-4E24-B346-EA33FC0EA551}" type="slidenum">
              <a:rPr lang="en-US" smtClean="0"/>
              <a:t>5</a:t>
            </a:fld>
            <a:endParaRPr lang="en-US"/>
          </a:p>
        </p:txBody>
      </p:sp>
    </p:spTree>
    <p:extLst>
      <p:ext uri="{BB962C8B-B14F-4D97-AF65-F5344CB8AC3E}">
        <p14:creationId xmlns:p14="http://schemas.microsoft.com/office/powerpoint/2010/main" val="1704819593"/>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p:cTn id="13" dur="500" fill="hold"/>
                                        <p:tgtEl>
                                          <p:spTgt spid="4"/>
                                        </p:tgtEl>
                                        <p:attrNameLst>
                                          <p:attrName>ppt_w</p:attrName>
                                        </p:attrNameLst>
                                      </p:cBhvr>
                                      <p:tavLst>
                                        <p:tav tm="0">
                                          <p:val>
                                            <p:fltVal val="0"/>
                                          </p:val>
                                        </p:tav>
                                        <p:tav tm="100000">
                                          <p:val>
                                            <p:strVal val="#ppt_w"/>
                                          </p:val>
                                        </p:tav>
                                      </p:tavLst>
                                    </p:anim>
                                    <p:anim calcmode="lin" valueType="num">
                                      <p:cBhvr>
                                        <p:cTn id="14" dur="500" fill="hold"/>
                                        <p:tgtEl>
                                          <p:spTgt spid="4"/>
                                        </p:tgtEl>
                                        <p:attrNameLst>
                                          <p:attrName>ppt_h</p:attrName>
                                        </p:attrNameLst>
                                      </p:cBhvr>
                                      <p:tavLst>
                                        <p:tav tm="0">
                                          <p:val>
                                            <p:fltVal val="0"/>
                                          </p:val>
                                        </p:tav>
                                        <p:tav tm="100000">
                                          <p:val>
                                            <p:strVal val="#ppt_h"/>
                                          </p:val>
                                        </p:tav>
                                      </p:tavLst>
                                    </p:anim>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 calcmode="lin" valueType="num">
                                      <p:cBhvr additive="base">
                                        <p:cTn id="2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5" presetClass="entr" presetSubtype="0"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2000"/>
                                        <p:tgtEl>
                                          <p:spTgt spid="3">
                                            <p:txEl>
                                              <p:pRg st="9" end="9"/>
                                            </p:txEl>
                                          </p:spTgt>
                                        </p:tgtEl>
                                      </p:cBhvr>
                                    </p:animEffect>
                                    <p:anim calcmode="lin" valueType="num">
                                      <p:cBhvr>
                                        <p:cTn id="35" dur="2000" fill="hold"/>
                                        <p:tgtEl>
                                          <p:spTgt spid="3">
                                            <p:txEl>
                                              <p:pRg st="9" end="9"/>
                                            </p:txEl>
                                          </p:spTgt>
                                        </p:tgtEl>
                                        <p:attrNameLst>
                                          <p:attrName>ppt_w</p:attrName>
                                        </p:attrNameLst>
                                      </p:cBhvr>
                                      <p:tavLst>
                                        <p:tav tm="0" fmla="#ppt_w*sin(2.5*pi*$)">
                                          <p:val>
                                            <p:fltVal val="0"/>
                                          </p:val>
                                        </p:tav>
                                        <p:tav tm="100000">
                                          <p:val>
                                            <p:fltVal val="1"/>
                                          </p:val>
                                        </p:tav>
                                      </p:tavLst>
                                    </p:anim>
                                    <p:anim calcmode="lin" valueType="num">
                                      <p:cBhvr>
                                        <p:cTn id="36" dur="2000" fill="hold"/>
                                        <p:tgtEl>
                                          <p:spTgt spid="3">
                                            <p:txEl>
                                              <p:pRg st="9" end="9"/>
                                            </p:txEl>
                                          </p:spTgt>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 calcmode="lin" valueType="num">
                                      <p:cBhvr additive="base">
                                        <p:cTn id="4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a:t>Example 8.4 </a:t>
            </a:r>
            <a:r>
              <a:rPr lang="en-US" dirty="0" err="1"/>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838200"/>
                <a:ext cx="7772400" cy="4495800"/>
              </a:xfrm>
            </p:spPr>
            <p:txBody>
              <a:bodyPr/>
              <a:lstStyle/>
              <a:p>
                <a:r>
                  <a:rPr lang="en-US" sz="2400" dirty="0" smtClean="0"/>
                  <a:t>.</a:t>
                </a:r>
              </a:p>
              <a:p>
                <a:endParaRPr lang="en-US" sz="2400" dirty="0"/>
              </a:p>
              <a:p>
                <a14:m>
                  <m:oMath xmlns:m="http://schemas.openxmlformats.org/officeDocument/2006/math">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a:rPr>
                              <m:t>𝑠</m:t>
                            </m:r>
                          </m:e>
                          <m:sub>
                            <m:r>
                              <a:rPr lang="en-US" sz="2400" i="1">
                                <a:latin typeface="Cambria Math"/>
                              </a:rPr>
                              <m:t>1</m:t>
                            </m:r>
                          </m:sub>
                          <m:sup>
                            <m:r>
                              <a:rPr lang="en-US" sz="2400" i="1">
                                <a:latin typeface="Cambria Math"/>
                              </a:rPr>
                              <m:t>2</m:t>
                            </m:r>
                          </m:sup>
                        </m:sSubSup>
                      </m:num>
                      <m:den>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𝑦</m:t>
                                </m:r>
                              </m:e>
                            </m:acc>
                          </m:e>
                          <m:sub>
                            <m:r>
                              <a:rPr lang="en-US" sz="2400" i="1">
                                <a:latin typeface="Cambria Math"/>
                              </a:rPr>
                              <m:t>1</m:t>
                            </m:r>
                            <m:r>
                              <a:rPr lang="en-US" sz="2400" b="0" i="1" smtClean="0">
                                <a:latin typeface="Cambria Math" panose="02040503050406030204" pitchFamily="18" charset="0"/>
                              </a:rPr>
                              <m:t>.</m:t>
                            </m:r>
                          </m:sub>
                        </m:sSub>
                      </m:den>
                    </m:f>
                    <m:r>
                      <a:rPr lang="en-US" sz="2400" i="1">
                        <a:latin typeface="Cambria Math"/>
                      </a:rPr>
                      <m:t>=0.99</m:t>
                    </m:r>
                  </m:oMath>
                </a14:m>
                <a:r>
                  <a:rPr lang="en-US" sz="2400" dirty="0"/>
                  <a:t> 	</a:t>
                </a:r>
                <a14:m>
                  <m:oMath xmlns:m="http://schemas.openxmlformats.org/officeDocument/2006/math">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a:rPr>
                              <m:t>𝑠</m:t>
                            </m:r>
                          </m:e>
                          <m:sub>
                            <m:r>
                              <a:rPr lang="en-US" sz="2400" i="1">
                                <a:latin typeface="Cambria Math"/>
                              </a:rPr>
                              <m:t>2</m:t>
                            </m:r>
                          </m:sub>
                          <m:sup>
                            <m:r>
                              <a:rPr lang="en-US" sz="2400" i="1">
                                <a:latin typeface="Cambria Math"/>
                              </a:rPr>
                              <m:t>2</m:t>
                            </m:r>
                          </m:sup>
                        </m:sSubSup>
                      </m:num>
                      <m:den>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𝑦</m:t>
                                </m:r>
                              </m:e>
                            </m:acc>
                          </m:e>
                          <m:sub>
                            <m:r>
                              <a:rPr lang="en-US" sz="2400" i="1">
                                <a:latin typeface="Cambria Math"/>
                              </a:rPr>
                              <m:t>2</m:t>
                            </m:r>
                            <m:r>
                              <a:rPr lang="en-US" sz="2400" b="0" i="1" smtClean="0">
                                <a:latin typeface="Cambria Math" panose="02040503050406030204" pitchFamily="18" charset="0"/>
                              </a:rPr>
                              <m:t>.</m:t>
                            </m:r>
                          </m:sub>
                        </m:sSub>
                      </m:den>
                    </m:f>
                    <m:r>
                      <a:rPr lang="en-US" sz="2400" i="1">
                        <a:latin typeface="Cambria Math"/>
                      </a:rPr>
                      <m:t>=0.97</m:t>
                    </m:r>
                  </m:oMath>
                </a14:m>
                <a:r>
                  <a:rPr lang="en-US" sz="2400" dirty="0"/>
                  <a:t> 	</a:t>
                </a:r>
                <a14:m>
                  <m:oMath xmlns:m="http://schemas.openxmlformats.org/officeDocument/2006/math">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a:rPr>
                              <m:t>𝑠</m:t>
                            </m:r>
                          </m:e>
                          <m:sub>
                            <m:r>
                              <a:rPr lang="en-US" sz="2400" i="1">
                                <a:latin typeface="Cambria Math"/>
                              </a:rPr>
                              <m:t>3</m:t>
                            </m:r>
                          </m:sub>
                          <m:sup>
                            <m:r>
                              <a:rPr lang="en-US" sz="2400" i="1">
                                <a:latin typeface="Cambria Math"/>
                              </a:rPr>
                              <m:t>2</m:t>
                            </m:r>
                          </m:sup>
                        </m:sSubSup>
                      </m:num>
                      <m:den>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𝑦</m:t>
                                </m:r>
                              </m:e>
                            </m:acc>
                          </m:e>
                          <m:sub>
                            <m:r>
                              <a:rPr lang="en-US" sz="2400" i="1">
                                <a:latin typeface="Cambria Math"/>
                              </a:rPr>
                              <m:t>3</m:t>
                            </m:r>
                            <m:r>
                              <a:rPr lang="en-US" sz="2400" b="0" i="1" smtClean="0">
                                <a:latin typeface="Cambria Math" panose="02040503050406030204" pitchFamily="18" charset="0"/>
                              </a:rPr>
                              <m:t>.</m:t>
                            </m:r>
                          </m:sub>
                        </m:sSub>
                      </m:den>
                    </m:f>
                    <m:r>
                      <a:rPr lang="en-US" sz="2400" i="1">
                        <a:latin typeface="Cambria Math"/>
                      </a:rPr>
                      <m:t>=1.06</m:t>
                    </m:r>
                  </m:oMath>
                </a14:m>
                <a:r>
                  <a:rPr lang="en-US" sz="2400" dirty="0"/>
                  <a:t>	</a:t>
                </a:r>
                <a14:m>
                  <m:oMath xmlns:m="http://schemas.openxmlformats.org/officeDocument/2006/math">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a:rPr>
                              <m:t>𝑠</m:t>
                            </m:r>
                          </m:e>
                          <m:sub>
                            <m:r>
                              <a:rPr lang="en-US" sz="2400" i="1">
                                <a:latin typeface="Cambria Math"/>
                              </a:rPr>
                              <m:t>4</m:t>
                            </m:r>
                          </m:sub>
                          <m:sup>
                            <m:r>
                              <a:rPr lang="en-US" sz="2400" i="1">
                                <a:latin typeface="Cambria Math"/>
                              </a:rPr>
                              <m:t>2</m:t>
                            </m:r>
                          </m:sup>
                        </m:sSubSup>
                      </m:num>
                      <m:den>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𝑦</m:t>
                                </m:r>
                              </m:e>
                            </m:acc>
                          </m:e>
                          <m:sub>
                            <m:r>
                              <a:rPr lang="en-US" sz="2400" i="1">
                                <a:latin typeface="Cambria Math"/>
                              </a:rPr>
                              <m:t>4</m:t>
                            </m:r>
                            <m:r>
                              <a:rPr lang="en-US" sz="2400" b="0" i="1" smtClean="0">
                                <a:latin typeface="Cambria Math" panose="02040503050406030204" pitchFamily="18" charset="0"/>
                              </a:rPr>
                              <m:t>.</m:t>
                            </m:r>
                          </m:sub>
                        </m:sSub>
                      </m:den>
                    </m:f>
                    <m:r>
                      <a:rPr lang="en-US" sz="2400" i="1">
                        <a:latin typeface="Cambria Math"/>
                      </a:rPr>
                      <m:t>=0.97</m:t>
                    </m:r>
                  </m:oMath>
                </a14:m>
                <a:endParaRPr lang="en-US" sz="2400" dirty="0"/>
              </a:p>
              <a:p>
                <a:endParaRPr lang="en-US" sz="100" dirty="0" smtClean="0"/>
              </a:p>
              <a:p>
                <a:r>
                  <a:rPr lang="en-US" sz="2400" dirty="0" smtClean="0"/>
                  <a:t>So</a:t>
                </a:r>
                <a:r>
                  <a:rPr lang="en-US" sz="2400" dirty="0"/>
                  <a:t>, nearly,  </a:t>
                </a:r>
                <a14:m>
                  <m:oMath xmlns:m="http://schemas.openxmlformats.org/officeDocument/2006/math">
                    <m:r>
                      <m:rPr>
                        <m:sty m:val="p"/>
                      </m:rPr>
                      <a:rPr lang="en-US" sz="2400">
                        <a:latin typeface="Cambria Math"/>
                        <a:ea typeface="Cambria Math"/>
                      </a:rPr>
                      <m:t>Variance</m:t>
                    </m:r>
                    <m:r>
                      <a:rPr lang="en-US" sz="2400" i="1">
                        <a:latin typeface="Cambria Math"/>
                        <a:ea typeface="Cambria Math"/>
                      </a:rPr>
                      <m:t>∝</m:t>
                    </m:r>
                    <m:r>
                      <a:rPr lang="en-US" sz="2400" i="1">
                        <a:latin typeface="Cambria Math"/>
                        <a:ea typeface="Cambria Math"/>
                      </a:rPr>
                      <m:t>𝑀𝑒𝑎𝑛</m:t>
                    </m:r>
                  </m:oMath>
                </a14:m>
                <a:r>
                  <a:rPr lang="en-US" sz="2400" dirty="0"/>
                  <a:t>.</a:t>
                </a:r>
              </a:p>
              <a:p>
                <a:endParaRPr lang="en-US" sz="100" dirty="0"/>
              </a:p>
              <a:p>
                <a:r>
                  <a:rPr lang="en-US" sz="2400" dirty="0"/>
                  <a:t>We use the transformation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𝑌</m:t>
                        </m:r>
                      </m:e>
                      <m:sub>
                        <m:r>
                          <a:rPr lang="en-US" sz="2400" i="1">
                            <a:latin typeface="Cambria Math"/>
                          </a:rPr>
                          <m:t>𝑇</m:t>
                        </m:r>
                      </m:sub>
                    </m:sSub>
                    <m:r>
                      <a:rPr lang="en-US" sz="2400" i="1">
                        <a:latin typeface="Cambria Math"/>
                      </a:rPr>
                      <m:t>=</m:t>
                    </m:r>
                    <m:rad>
                      <m:radPr>
                        <m:degHide m:val="on"/>
                        <m:ctrlPr>
                          <a:rPr lang="en-US" sz="2400" i="1">
                            <a:latin typeface="Cambria Math" panose="02040503050406030204" pitchFamily="18" charset="0"/>
                          </a:rPr>
                        </m:ctrlPr>
                      </m:radPr>
                      <m:deg/>
                      <m:e>
                        <m:r>
                          <a:rPr lang="en-US" sz="2400" i="1">
                            <a:latin typeface="Cambria Math"/>
                          </a:rPr>
                          <m:t>𝑌</m:t>
                        </m:r>
                        <m:r>
                          <a:rPr lang="en-US" sz="2400" i="1">
                            <a:latin typeface="Cambria Math"/>
                          </a:rPr>
                          <m:t>+0.375</m:t>
                        </m:r>
                      </m:e>
                    </m:rad>
                  </m:oMath>
                </a14:m>
                <a:endParaRPr lang="en-US" sz="2400" dirty="0" smtClean="0"/>
              </a:p>
              <a:p>
                <a:pPr marL="0" indent="0">
                  <a:buNone/>
                </a:pPr>
                <a:r>
                  <a:rPr lang="en-US" sz="2400" dirty="0" smtClean="0"/>
                  <a:t>					   Distance</a:t>
                </a:r>
              </a:p>
              <a:p>
                <a:endParaRPr lang="en-US" sz="2400" dirty="0"/>
              </a:p>
              <a:p>
                <a:r>
                  <a:rPr lang="en-US" sz="2400" dirty="0" smtClean="0"/>
                  <a:t>Now</a:t>
                </a:r>
                <a:r>
                  <a:rPr lang="en-US" sz="2400" dirty="0"/>
                  <a:t>, the </a:t>
                </a:r>
                <a:r>
                  <a:rPr lang="en-US" sz="2400" dirty="0" smtClean="0"/>
                  <a:t/>
                </a:r>
                <a:br>
                  <a:rPr lang="en-US" sz="2400" dirty="0" smtClean="0"/>
                </a:br>
                <a:r>
                  <a:rPr lang="en-US" sz="2400" dirty="0" smtClean="0"/>
                  <a:t>ANOVA </a:t>
                </a:r>
                <a:r>
                  <a:rPr lang="en-US" sz="2400" dirty="0"/>
                  <a:t>on </a:t>
                </a:r>
                <a:r>
                  <a:rPr lang="en-US" sz="2400" dirty="0" smtClean="0"/>
                  <a:t/>
                </a:r>
                <a:br>
                  <a:rPr lang="en-US" sz="2400" dirty="0" smtClean="0"/>
                </a:br>
                <a:r>
                  <a:rPr lang="en-US" sz="2400" dirty="0" smtClean="0"/>
                  <a:t>this </a:t>
                </a:r>
                <a:br>
                  <a:rPr lang="en-US" sz="2400" dirty="0" smtClean="0"/>
                </a:br>
                <a:r>
                  <a:rPr lang="en-US" sz="2400" dirty="0" smtClean="0"/>
                  <a:t>transformed </a:t>
                </a:r>
                <a:br>
                  <a:rPr lang="en-US" sz="2400" dirty="0" smtClean="0"/>
                </a:br>
                <a:r>
                  <a:rPr lang="en-US" sz="2400" dirty="0" smtClean="0"/>
                  <a:t>data can </a:t>
                </a:r>
                <a:r>
                  <a:rPr lang="en-US" sz="2400" dirty="0"/>
                  <a:t>be </a:t>
                </a:r>
                <a:r>
                  <a:rPr lang="en-US" sz="2400" dirty="0" smtClean="0"/>
                  <a:t/>
                </a:r>
                <a:br>
                  <a:rPr lang="en-US" sz="2400" dirty="0" smtClean="0"/>
                </a:br>
                <a:r>
                  <a:rPr lang="en-US" sz="2400" dirty="0" smtClean="0"/>
                  <a:t>performed</a:t>
                </a:r>
                <a:r>
                  <a:rPr lang="en-US" sz="2400" dirty="0"/>
                  <a:t>.</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838200"/>
                <a:ext cx="7772400" cy="4495800"/>
              </a:xfrm>
              <a:blipFill rotWithShape="0">
                <a:blip r:embed="rId2"/>
                <a:stretch>
                  <a:fillRect l="-1098" t="-950" b="-309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5" name="Content Placeholder 3"/>
              <p:cNvGraphicFramePr>
                <a:graphicFrameLocks/>
              </p:cNvGraphicFramePr>
              <p:nvPr>
                <p:extLst>
                  <p:ext uri="{D42A27DB-BD31-4B8C-83A1-F6EECF244321}">
                    <p14:modId xmlns:p14="http://schemas.microsoft.com/office/powerpoint/2010/main" val="771131538"/>
                  </p:ext>
                </p:extLst>
              </p:nvPr>
            </p:nvGraphicFramePr>
            <p:xfrm>
              <a:off x="1066800" y="931985"/>
              <a:ext cx="6096000" cy="760222"/>
            </p:xfrm>
            <a:graphic>
              <a:graphicData uri="http://schemas.openxmlformats.org/drawingml/2006/table">
                <a:tbl>
                  <a:tblPr firstRow="1" bandRow="1"/>
                  <a:tblGrid>
                    <a:gridCol w="1524000"/>
                    <a:gridCol w="1524000"/>
                    <a:gridCol w="1524000"/>
                    <a:gridCol w="1524000"/>
                  </a:tblGrid>
                  <a:tr h="347394">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𝑦</m:t>
                                        </m:r>
                                      </m:e>
                                    </m:bar>
                                  </m:e>
                                  <m:sub>
                                    <m:r>
                                      <a:rPr lang="en-US" b="0" i="1" smtClean="0">
                                        <a:latin typeface="Cambria Math"/>
                                      </a:rPr>
                                      <m:t>1</m:t>
                                    </m:r>
                                    <m:r>
                                      <a:rPr lang="en-US" b="0" i="1" smtClean="0">
                                        <a:latin typeface="Cambria Math" panose="02040503050406030204" pitchFamily="18" charset="0"/>
                                      </a:rPr>
                                      <m:t>.</m:t>
                                    </m:r>
                                  </m:sub>
                                </m:sSub>
                                <m:r>
                                  <a:rPr lang="en-US" b="0" i="1" smtClean="0">
                                    <a:latin typeface="Cambria Math"/>
                                  </a:rPr>
                                  <m:t>=2.2</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𝑦</m:t>
                                        </m:r>
                                      </m:e>
                                    </m:bar>
                                  </m:e>
                                  <m:sub>
                                    <m:r>
                                      <a:rPr lang="en-US" b="0" i="1" smtClean="0">
                                        <a:latin typeface="Cambria Math"/>
                                      </a:rPr>
                                      <m:t>2</m:t>
                                    </m:r>
                                    <m:r>
                                      <a:rPr lang="en-US" b="0" i="1" smtClean="0">
                                        <a:latin typeface="Cambria Math" panose="02040503050406030204" pitchFamily="18" charset="0"/>
                                      </a:rPr>
                                      <m:t>.</m:t>
                                    </m:r>
                                  </m:sub>
                                </m:sSub>
                                <m:r>
                                  <a:rPr lang="en-US" b="0" i="1" smtClean="0">
                                    <a:latin typeface="Cambria Math"/>
                                  </a:rPr>
                                  <m:t>=4.6</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𝑦</m:t>
                                        </m:r>
                                      </m:e>
                                    </m:bar>
                                  </m:e>
                                  <m:sub>
                                    <m:r>
                                      <a:rPr lang="en-US" b="0" i="1" smtClean="0">
                                        <a:latin typeface="Cambria Math"/>
                                      </a:rPr>
                                      <m:t>3</m:t>
                                    </m:r>
                                    <m:r>
                                      <a:rPr lang="en-US" b="0" i="1" smtClean="0">
                                        <a:latin typeface="Cambria Math" panose="02040503050406030204" pitchFamily="18" charset="0"/>
                                      </a:rPr>
                                      <m:t>.</m:t>
                                    </m:r>
                                  </m:sub>
                                </m:sSub>
                                <m:r>
                                  <a:rPr lang="en-US" b="0" i="1" smtClean="0">
                                    <a:latin typeface="Cambria Math"/>
                                  </a:rPr>
                                  <m:t>=21.2</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𝑦</m:t>
                                        </m:r>
                                      </m:e>
                                    </m:bar>
                                  </m:e>
                                  <m:sub>
                                    <m:r>
                                      <a:rPr lang="en-US" b="0" i="1" smtClean="0">
                                        <a:latin typeface="Cambria Math"/>
                                      </a:rPr>
                                      <m:t>4</m:t>
                                    </m:r>
                                    <m:r>
                                      <a:rPr lang="en-US" b="0" i="1" smtClean="0">
                                        <a:latin typeface="Cambria Math" panose="02040503050406030204" pitchFamily="18" charset="0"/>
                                      </a:rPr>
                                      <m:t>.</m:t>
                                    </m:r>
                                  </m:sub>
                                </m:sSub>
                                <m:r>
                                  <a:rPr lang="en-US" b="0" i="1" smtClean="0">
                                    <a:latin typeface="Cambria Math"/>
                                  </a:rPr>
                                  <m:t>=31.4</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47394">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1</m:t>
                                    </m:r>
                                  </m:sub>
                                </m:sSub>
                                <m:r>
                                  <a:rPr lang="en-US" b="0" i="1" smtClean="0">
                                    <a:latin typeface="Cambria Math"/>
                                  </a:rPr>
                                  <m:t>=1.476</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2</m:t>
                                    </m:r>
                                  </m:sub>
                                </m:sSub>
                                <m:r>
                                  <a:rPr lang="en-US" b="0" i="1" smtClean="0">
                                    <a:latin typeface="Cambria Math"/>
                                  </a:rPr>
                                  <m:t>=2.119</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3</m:t>
                                    </m:r>
                                  </m:sub>
                                </m:sSub>
                                <m:r>
                                  <a:rPr lang="en-US" b="0" i="1" smtClean="0">
                                    <a:latin typeface="Cambria Math"/>
                                  </a:rPr>
                                  <m:t>=4.7333</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𝑠</m:t>
                                    </m:r>
                                  </m:e>
                                  <m:sub>
                                    <m:r>
                                      <a:rPr lang="en-US" b="0" i="1" smtClean="0">
                                        <a:latin typeface="Cambria Math"/>
                                      </a:rPr>
                                      <m:t>4</m:t>
                                    </m:r>
                                  </m:sub>
                                </m:sSub>
                                <m:r>
                                  <a:rPr lang="en-US" b="0" i="1" smtClean="0">
                                    <a:latin typeface="Cambria Math"/>
                                  </a:rPr>
                                  <m:t>=5.522</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mc:Choice>
        <mc:Fallback xmlns="">
          <p:graphicFrame>
            <p:nvGraphicFramePr>
              <p:cNvPr id="5" name="Content Placeholder 3"/>
              <p:cNvGraphicFramePr>
                <a:graphicFrameLocks/>
              </p:cNvGraphicFramePr>
              <p:nvPr>
                <p:extLst>
                  <p:ext uri="{D42A27DB-BD31-4B8C-83A1-F6EECF244321}">
                    <p14:modId xmlns:p14="http://schemas.microsoft.com/office/powerpoint/2010/main" val="771131538"/>
                  </p:ext>
                </p:extLst>
              </p:nvPr>
            </p:nvGraphicFramePr>
            <p:xfrm>
              <a:off x="1066800" y="931985"/>
              <a:ext cx="6096000" cy="760222"/>
            </p:xfrm>
            <a:graphic>
              <a:graphicData uri="http://schemas.openxmlformats.org/drawingml/2006/table">
                <a:tbl>
                  <a:tblPr firstRow="1" bandRow="1"/>
                  <a:tblGrid>
                    <a:gridCol w="1524000"/>
                    <a:gridCol w="1524000"/>
                    <a:gridCol w="1524000"/>
                    <a:gridCol w="1524000"/>
                  </a:tblGrid>
                  <a:tr h="394462">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800" t="-1538" r="-301200" b="-96923"/>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100800" t="-1538" r="-201200" b="-96923"/>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200800" t="-1538" r="-101200" b="-96923"/>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300800" t="-1538" r="-1200" b="-96923"/>
                          </a:stretch>
                        </a:blipFill>
                      </a:tcPr>
                    </a:tc>
                  </a:tr>
                  <a:tr h="365760">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800" t="-108197" r="-301200" b="-3279"/>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100800" t="-108197" r="-201200" b="-3279"/>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200800" t="-108197" r="-101200" b="-3279"/>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3"/>
                          <a:stretch>
                            <a:fillRect l="-300800" t="-108197" r="-1200" b="-3279"/>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3306727131"/>
                  </p:ext>
                </p:extLst>
              </p:nvPr>
            </p:nvGraphicFramePr>
            <p:xfrm>
              <a:off x="2971800" y="3835400"/>
              <a:ext cx="6096000" cy="2970022"/>
            </p:xfrm>
            <a:graphic>
              <a:graphicData uri="http://schemas.openxmlformats.org/drawingml/2006/table">
                <a:tbl>
                  <a:tblPr firstRow="1" bandRow="1"/>
                  <a:tblGrid>
                    <a:gridCol w="1524000"/>
                    <a:gridCol w="1524000"/>
                    <a:gridCol w="1524000"/>
                    <a:gridCol w="1524000"/>
                  </a:tblGrid>
                  <a:tr h="370840">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1 KM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5 KM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10 KM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20 KM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31496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1.173</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2.092</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4.514</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6.114</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3020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2.318</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2.894</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5.136</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5.511</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2692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20828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1.541</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1.837</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4.937</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5.777</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𝑦</m:t>
                                        </m:r>
                                      </m:e>
                                    </m:bar>
                                  </m:e>
                                  <m:sub>
                                    <m:r>
                                      <a:rPr lang="en-US" b="0" i="1" smtClean="0">
                                        <a:latin typeface="Cambria Math"/>
                                      </a:rPr>
                                      <m:t>1</m:t>
                                    </m:r>
                                    <m:r>
                                      <a:rPr lang="en-US" b="0" i="1" smtClean="0">
                                        <a:latin typeface="Cambria Math" panose="02040503050406030204" pitchFamily="18" charset="0"/>
                                      </a:rPr>
                                      <m:t>.</m:t>
                                    </m:r>
                                  </m:sub>
                                </m:sSub>
                                <m:r>
                                  <a:rPr lang="en-US" b="0" i="1" smtClean="0">
                                    <a:latin typeface="Cambria Math"/>
                                  </a:rPr>
                                  <m:t>=1.54</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𝑦</m:t>
                                        </m:r>
                                      </m:e>
                                    </m:bar>
                                  </m:e>
                                  <m:sub>
                                    <m:r>
                                      <a:rPr lang="en-US" b="0" i="1" smtClean="0">
                                        <a:latin typeface="Cambria Math"/>
                                      </a:rPr>
                                      <m:t>2</m:t>
                                    </m:r>
                                    <m:r>
                                      <a:rPr lang="en-US" b="0" i="1" smtClean="0">
                                        <a:latin typeface="Cambria Math" panose="02040503050406030204" pitchFamily="18" charset="0"/>
                                      </a:rPr>
                                      <m:t>.</m:t>
                                    </m:r>
                                  </m:sub>
                                </m:sSub>
                                <m:r>
                                  <a:rPr lang="en-US" b="0" i="1" smtClean="0">
                                    <a:latin typeface="Cambria Math"/>
                                  </a:rPr>
                                  <m:t>=2.19</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𝑦</m:t>
                                        </m:r>
                                      </m:e>
                                    </m:bar>
                                  </m:e>
                                  <m:sub>
                                    <m:r>
                                      <a:rPr lang="en-US" b="0" i="1" smtClean="0">
                                        <a:latin typeface="Cambria Math"/>
                                      </a:rPr>
                                      <m:t>3</m:t>
                                    </m:r>
                                    <m:r>
                                      <a:rPr lang="en-US" b="0" i="1" smtClean="0">
                                        <a:latin typeface="Cambria Math" panose="02040503050406030204" pitchFamily="18" charset="0"/>
                                      </a:rPr>
                                      <m:t>.</m:t>
                                    </m:r>
                                  </m:sub>
                                </m:sSub>
                                <m:r>
                                  <a:rPr lang="en-US" b="0" i="1" smtClean="0">
                                    <a:latin typeface="Cambria Math"/>
                                  </a:rPr>
                                  <m:t>=4.62</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𝑦</m:t>
                                        </m:r>
                                      </m:e>
                                    </m:bar>
                                  </m:e>
                                  <m:sub>
                                    <m:r>
                                      <a:rPr lang="en-US" b="0" i="1" smtClean="0">
                                        <a:latin typeface="Cambria Math"/>
                                      </a:rPr>
                                      <m:t>4</m:t>
                                    </m:r>
                                    <m:r>
                                      <a:rPr lang="en-US" b="0" i="1" smtClean="0">
                                        <a:latin typeface="Cambria Math" panose="02040503050406030204" pitchFamily="18" charset="0"/>
                                      </a:rPr>
                                      <m:t>.</m:t>
                                    </m:r>
                                  </m:sub>
                                </m:sSub>
                                <m:r>
                                  <a:rPr lang="en-US" b="0" i="1" smtClean="0">
                                    <a:latin typeface="Cambria Math"/>
                                  </a:rPr>
                                  <m:t>=5.62</m:t>
                                </m:r>
                              </m:oMath>
                            </m:oMathPara>
                          </a14:m>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𝑠</m:t>
                                    </m:r>
                                  </m:e>
                                  <m:sub>
                                    <m:r>
                                      <a:rPr lang="en-US" b="0" i="1" smtClean="0">
                                        <a:solidFill>
                                          <a:srgbClr val="FF0000"/>
                                        </a:solidFill>
                                        <a:latin typeface="Cambria Math"/>
                                      </a:rPr>
                                      <m:t>1</m:t>
                                    </m:r>
                                  </m:sub>
                                </m:sSub>
                                <m:r>
                                  <a:rPr lang="en-US" b="0" i="1" smtClean="0">
                                    <a:solidFill>
                                      <a:srgbClr val="FF0000"/>
                                    </a:solidFill>
                                    <a:latin typeface="Cambria Math"/>
                                  </a:rPr>
                                  <m:t>=0.24</m:t>
                                </m:r>
                              </m:oMath>
                            </m:oMathPara>
                          </a14:m>
                          <a:endParaRPr lang="en-US"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𝑠</m:t>
                                    </m:r>
                                  </m:e>
                                  <m:sub>
                                    <m:r>
                                      <a:rPr lang="en-US" b="0" i="1" smtClean="0">
                                        <a:solidFill>
                                          <a:srgbClr val="FF0000"/>
                                        </a:solidFill>
                                        <a:latin typeface="Cambria Math"/>
                                      </a:rPr>
                                      <m:t>2</m:t>
                                    </m:r>
                                  </m:sub>
                                </m:sSub>
                                <m:r>
                                  <a:rPr lang="en-US" b="0" i="1" smtClean="0">
                                    <a:solidFill>
                                      <a:srgbClr val="FF0000"/>
                                    </a:solidFill>
                                    <a:latin typeface="Cambria Math"/>
                                  </a:rPr>
                                  <m:t>=0.22</m:t>
                                </m:r>
                              </m:oMath>
                            </m:oMathPara>
                          </a14:m>
                          <a:endParaRPr lang="en-US"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𝑠</m:t>
                                    </m:r>
                                  </m:e>
                                  <m:sub>
                                    <m:r>
                                      <a:rPr lang="en-US" b="0" i="1" smtClean="0">
                                        <a:solidFill>
                                          <a:srgbClr val="FF0000"/>
                                        </a:solidFill>
                                        <a:latin typeface="Cambria Math"/>
                                      </a:rPr>
                                      <m:t>3</m:t>
                                    </m:r>
                                  </m:sub>
                                </m:sSub>
                                <m:r>
                                  <a:rPr lang="en-US" b="0" i="1" smtClean="0">
                                    <a:solidFill>
                                      <a:srgbClr val="FF0000"/>
                                    </a:solidFill>
                                    <a:latin typeface="Cambria Math"/>
                                  </a:rPr>
                                  <m:t>=0.29</m:t>
                                </m:r>
                              </m:oMath>
                            </m:oMathPara>
                          </a14:m>
                          <a:endParaRPr lang="en-US"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a:rPr>
                                      <m:t>𝑠</m:t>
                                    </m:r>
                                  </m:e>
                                  <m:sub>
                                    <m:r>
                                      <a:rPr lang="en-US" b="0" i="1" smtClean="0">
                                        <a:solidFill>
                                          <a:srgbClr val="FF0000"/>
                                        </a:solidFill>
                                        <a:latin typeface="Cambria Math"/>
                                      </a:rPr>
                                      <m:t>4</m:t>
                                    </m:r>
                                  </m:sub>
                                </m:sSub>
                                <m:r>
                                  <a:rPr lang="en-US" b="0" i="1" smtClean="0">
                                    <a:solidFill>
                                      <a:srgbClr val="FF0000"/>
                                    </a:solidFill>
                                    <a:latin typeface="Cambria Math"/>
                                  </a:rPr>
                                  <m:t>=0.24</m:t>
                                </m:r>
                              </m:oMath>
                            </m:oMathPara>
                          </a14:m>
                          <a:endParaRPr lang="en-US" dirty="0">
                            <a:solidFill>
                              <a:srgbClr val="FF0000"/>
                            </a:solidFill>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3306727131"/>
                  </p:ext>
                </p:extLst>
              </p:nvPr>
            </p:nvGraphicFramePr>
            <p:xfrm>
              <a:off x="2971800" y="3835400"/>
              <a:ext cx="6096000" cy="2970022"/>
            </p:xfrm>
            <a:graphic>
              <a:graphicData uri="http://schemas.openxmlformats.org/drawingml/2006/table">
                <a:tbl>
                  <a:tblPr firstRow="1" bandRow="1"/>
                  <a:tblGrid>
                    <a:gridCol w="1524000"/>
                    <a:gridCol w="1524000"/>
                    <a:gridCol w="1524000"/>
                    <a:gridCol w="1524000"/>
                  </a:tblGrid>
                  <a:tr h="370840">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1 KM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5 KM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10 KM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457200" rtl="0" eaLnBrk="1" latinLnBrk="0" hangingPunct="1">
                            <a:defRPr sz="1800" b="1" kern="1200">
                              <a:solidFill>
                                <a:schemeClr val="lt1"/>
                              </a:solidFill>
                              <a:latin typeface="Calibri"/>
                              <a:ea typeface=""/>
                              <a:cs typeface=""/>
                            </a:defRPr>
                          </a:lvl1pPr>
                          <a:lvl2pPr marL="457200" algn="l" defTabSz="457200" rtl="0" eaLnBrk="1" latinLnBrk="0" hangingPunct="1">
                            <a:defRPr sz="1800" b="1" kern="1200">
                              <a:solidFill>
                                <a:schemeClr val="lt1"/>
                              </a:solidFill>
                              <a:latin typeface="Calibri"/>
                              <a:ea typeface=""/>
                              <a:cs typeface=""/>
                            </a:defRPr>
                          </a:lvl2pPr>
                          <a:lvl3pPr marL="914400" algn="l" defTabSz="457200" rtl="0" eaLnBrk="1" latinLnBrk="0" hangingPunct="1">
                            <a:defRPr sz="1800" b="1" kern="1200">
                              <a:solidFill>
                                <a:schemeClr val="lt1"/>
                              </a:solidFill>
                              <a:latin typeface="Calibri"/>
                              <a:ea typeface=""/>
                              <a:cs typeface=""/>
                            </a:defRPr>
                          </a:lvl3pPr>
                          <a:lvl4pPr marL="1371600" algn="l" defTabSz="457200" rtl="0" eaLnBrk="1" latinLnBrk="0" hangingPunct="1">
                            <a:defRPr sz="1800" b="1" kern="1200">
                              <a:solidFill>
                                <a:schemeClr val="lt1"/>
                              </a:solidFill>
                              <a:latin typeface="Calibri"/>
                              <a:ea typeface=""/>
                              <a:cs typeface=""/>
                            </a:defRPr>
                          </a:lvl4pPr>
                          <a:lvl5pPr marL="1828800" algn="l" defTabSz="457200" rtl="0" eaLnBrk="1" latinLnBrk="0" hangingPunct="1">
                            <a:defRPr sz="1800" b="1" kern="1200">
                              <a:solidFill>
                                <a:schemeClr val="lt1"/>
                              </a:solidFill>
                              <a:latin typeface="Calibri"/>
                              <a:ea typeface=""/>
                              <a:cs typeface=""/>
                            </a:defRPr>
                          </a:lvl5pPr>
                          <a:lvl6pPr marL="2286000" algn="l" defTabSz="457200" rtl="0" eaLnBrk="1" latinLnBrk="0" hangingPunct="1">
                            <a:defRPr sz="1800" b="1" kern="1200">
                              <a:solidFill>
                                <a:schemeClr val="lt1"/>
                              </a:solidFill>
                              <a:latin typeface="Calibri"/>
                              <a:ea typeface=""/>
                              <a:cs typeface=""/>
                            </a:defRPr>
                          </a:lvl6pPr>
                          <a:lvl7pPr marL="2743200" algn="l" defTabSz="457200" rtl="0" eaLnBrk="1" latinLnBrk="0" hangingPunct="1">
                            <a:defRPr sz="1800" b="1" kern="1200">
                              <a:solidFill>
                                <a:schemeClr val="lt1"/>
                              </a:solidFill>
                              <a:latin typeface="Calibri"/>
                              <a:ea typeface=""/>
                              <a:cs typeface=""/>
                            </a:defRPr>
                          </a:lvl7pPr>
                          <a:lvl8pPr marL="3200400" algn="l" defTabSz="457200" rtl="0" eaLnBrk="1" latinLnBrk="0" hangingPunct="1">
                            <a:defRPr sz="1800" b="1" kern="1200">
                              <a:solidFill>
                                <a:schemeClr val="lt1"/>
                              </a:solidFill>
                              <a:latin typeface="Calibri"/>
                              <a:ea typeface=""/>
                              <a:cs typeface=""/>
                            </a:defRPr>
                          </a:lvl8pPr>
                          <a:lvl9pPr marL="3657600" algn="l" defTabSz="457200" rtl="0" eaLnBrk="1" latinLnBrk="0" hangingPunct="1">
                            <a:defRPr sz="1800" b="1" kern="1200">
                              <a:solidFill>
                                <a:schemeClr val="lt1"/>
                              </a:solidFill>
                              <a:latin typeface="Calibri"/>
                              <a:ea typeface=""/>
                              <a:cs typeface=""/>
                            </a:defRPr>
                          </a:lvl9pPr>
                        </a:lstStyle>
                        <a:p>
                          <a:pPr algn="ctr"/>
                          <a:r>
                            <a:rPr lang="en-US" dirty="0" smtClean="0"/>
                            <a:t>20 KM</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36576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1.173</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2.092</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4.514</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6.114</a:t>
                          </a:r>
                          <a:endParaRPr lang="en-US"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6576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2.318</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2.894</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5.136</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5.511</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6576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6576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370840">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1.541</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1.837</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4.937</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457200" rtl="0" eaLnBrk="1" latinLnBrk="0" hangingPunct="1">
                            <a:defRPr sz="1800" kern="1200">
                              <a:solidFill>
                                <a:schemeClr val="dk1"/>
                              </a:solidFill>
                              <a:latin typeface="Calibri"/>
                              <a:ea typeface=""/>
                              <a:cs typeface=""/>
                            </a:defRPr>
                          </a:lvl1pPr>
                          <a:lvl2pPr marL="457200" algn="l" defTabSz="457200" rtl="0" eaLnBrk="1" latinLnBrk="0" hangingPunct="1">
                            <a:defRPr sz="1800" kern="1200">
                              <a:solidFill>
                                <a:schemeClr val="dk1"/>
                              </a:solidFill>
                              <a:latin typeface="Calibri"/>
                              <a:ea typeface=""/>
                              <a:cs typeface=""/>
                            </a:defRPr>
                          </a:lvl2pPr>
                          <a:lvl3pPr marL="914400" algn="l" defTabSz="457200" rtl="0" eaLnBrk="1" latinLnBrk="0" hangingPunct="1">
                            <a:defRPr sz="1800" kern="1200">
                              <a:solidFill>
                                <a:schemeClr val="dk1"/>
                              </a:solidFill>
                              <a:latin typeface="Calibri"/>
                              <a:ea typeface=""/>
                              <a:cs typeface=""/>
                            </a:defRPr>
                          </a:lvl3pPr>
                          <a:lvl4pPr marL="1371600" algn="l" defTabSz="457200" rtl="0" eaLnBrk="1" latinLnBrk="0" hangingPunct="1">
                            <a:defRPr sz="1800" kern="1200">
                              <a:solidFill>
                                <a:schemeClr val="dk1"/>
                              </a:solidFill>
                              <a:latin typeface="Calibri"/>
                              <a:ea typeface=""/>
                              <a:cs typeface=""/>
                            </a:defRPr>
                          </a:lvl4pPr>
                          <a:lvl5pPr marL="1828800" algn="l" defTabSz="457200" rtl="0" eaLnBrk="1" latinLnBrk="0" hangingPunct="1">
                            <a:defRPr sz="1800" kern="1200">
                              <a:solidFill>
                                <a:schemeClr val="dk1"/>
                              </a:solidFill>
                              <a:latin typeface="Calibri"/>
                              <a:ea typeface=""/>
                              <a:cs typeface=""/>
                            </a:defRPr>
                          </a:lvl5pPr>
                          <a:lvl6pPr marL="2286000" algn="l" defTabSz="457200" rtl="0" eaLnBrk="1" latinLnBrk="0" hangingPunct="1">
                            <a:defRPr sz="1800" kern="1200">
                              <a:solidFill>
                                <a:schemeClr val="dk1"/>
                              </a:solidFill>
                              <a:latin typeface="Calibri"/>
                              <a:ea typeface=""/>
                              <a:cs typeface=""/>
                            </a:defRPr>
                          </a:lvl6pPr>
                          <a:lvl7pPr marL="2743200" algn="l" defTabSz="457200" rtl="0" eaLnBrk="1" latinLnBrk="0" hangingPunct="1">
                            <a:defRPr sz="1800" kern="1200">
                              <a:solidFill>
                                <a:schemeClr val="dk1"/>
                              </a:solidFill>
                              <a:latin typeface="Calibri"/>
                              <a:ea typeface=""/>
                              <a:cs typeface=""/>
                            </a:defRPr>
                          </a:lvl7pPr>
                          <a:lvl8pPr marL="3200400" algn="l" defTabSz="457200" rtl="0" eaLnBrk="1" latinLnBrk="0" hangingPunct="1">
                            <a:defRPr sz="1800" kern="1200">
                              <a:solidFill>
                                <a:schemeClr val="dk1"/>
                              </a:solidFill>
                              <a:latin typeface="Calibri"/>
                              <a:ea typeface=""/>
                              <a:cs typeface=""/>
                            </a:defRPr>
                          </a:lvl8pPr>
                          <a:lvl9pPr marL="3657600" algn="l" defTabSz="457200" rtl="0" eaLnBrk="1" latinLnBrk="0" hangingPunct="1">
                            <a:defRPr sz="1800" kern="1200">
                              <a:solidFill>
                                <a:schemeClr val="dk1"/>
                              </a:solidFill>
                              <a:latin typeface="Calibri"/>
                              <a:ea typeface=""/>
                              <a:cs typeface=""/>
                            </a:defRPr>
                          </a:lvl9pPr>
                        </a:lstStyle>
                        <a:p>
                          <a:pPr algn="ctr"/>
                          <a:r>
                            <a:rPr lang="en-US" dirty="0" smtClean="0"/>
                            <a:t>5.777</a:t>
                          </a:r>
                          <a:endParaRPr lang="en-US" dirty="0"/>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394462">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4"/>
                          <a:stretch>
                            <a:fillRect l="-400" t="-564615" r="-302000" b="-96923"/>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4"/>
                          <a:stretch>
                            <a:fillRect l="-100000" t="-564615" r="-200797" b="-96923"/>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4"/>
                          <a:stretch>
                            <a:fillRect l="-200800" t="-564615" r="-101600" b="-96923"/>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4"/>
                          <a:stretch>
                            <a:fillRect l="-300800" t="-564615" r="-1600" b="-96923"/>
                          </a:stretch>
                        </a:blipFill>
                      </a:tcPr>
                    </a:tc>
                  </a:tr>
                  <a:tr h="370840">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4"/>
                          <a:stretch>
                            <a:fillRect l="-400" t="-708197" r="-302000" b="-3279"/>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4"/>
                          <a:stretch>
                            <a:fillRect l="-100000" t="-708197" r="-200797" b="-3279"/>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4"/>
                          <a:stretch>
                            <a:fillRect l="-200800" t="-708197" r="-101600" b="-3279"/>
                          </a:stretch>
                        </a:blipFill>
                      </a:tcPr>
                    </a:tc>
                    <a:tc>
                      <a:txBody>
                        <a:bodyPr/>
                        <a:lstStyle/>
                        <a:p>
                          <a:endParaRPr lang="en-US"/>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blipFill rotWithShape="0">
                          <a:blip r:embed="rId4"/>
                          <a:stretch>
                            <a:fillRect l="-300800" t="-708197" r="-1600" b="-3279"/>
                          </a:stretch>
                        </a:blipFill>
                      </a:tcPr>
                    </a:tc>
                  </a:tr>
                </a:tbl>
              </a:graphicData>
            </a:graphic>
          </p:graphicFrame>
        </mc:Fallback>
      </mc:AlternateContent>
      <p:sp>
        <p:nvSpPr>
          <p:cNvPr id="9" name="TextBox 8"/>
          <p:cNvSpPr txBox="1"/>
          <p:nvPr/>
        </p:nvSpPr>
        <p:spPr>
          <a:xfrm rot="16200000">
            <a:off x="1890374" y="4872315"/>
            <a:ext cx="1915140" cy="400110"/>
          </a:xfrm>
          <a:prstGeom prst="rect">
            <a:avLst/>
          </a:prstGeom>
          <a:noFill/>
        </p:spPr>
        <p:txBody>
          <a:bodyPr wrap="none" rtlCol="0">
            <a:spAutoFit/>
          </a:bodyPr>
          <a:lstStyle/>
          <a:p>
            <a:r>
              <a:rPr lang="en-US" sz="2000" dirty="0" smtClean="0">
                <a:solidFill>
                  <a:srgbClr val="003366"/>
                </a:solidFill>
                <a:latin typeface="+mn-lt"/>
              </a:rPr>
              <a:t>Transformed Data</a:t>
            </a:r>
            <a:endParaRPr lang="en-US" sz="2000" dirty="0">
              <a:solidFill>
                <a:srgbClr val="003366"/>
              </a:solidFill>
              <a:latin typeface="+mn-lt"/>
            </a:endParaRPr>
          </a:p>
        </p:txBody>
      </p:sp>
      <p:sp>
        <p:nvSpPr>
          <p:cNvPr id="4" name="Slide Number Placeholder 3"/>
          <p:cNvSpPr>
            <a:spLocks noGrp="1"/>
          </p:cNvSpPr>
          <p:nvPr>
            <p:ph type="sldNum" sz="quarter" idx="4"/>
          </p:nvPr>
        </p:nvSpPr>
        <p:spPr>
          <a:xfrm>
            <a:off x="7162800" y="6629400"/>
            <a:ext cx="2057400" cy="365125"/>
          </a:xfrm>
        </p:spPr>
        <p:txBody>
          <a:bodyPr/>
          <a:lstStyle/>
          <a:p>
            <a:fld id="{A9A949EE-02F8-4E24-B346-EA33FC0EA551}" type="slidenum">
              <a:rPr lang="en-US" smtClean="0"/>
              <a:t>6</a:t>
            </a:fld>
            <a:endParaRPr lang="en-US" dirty="0"/>
          </a:p>
        </p:txBody>
      </p:sp>
    </p:spTree>
    <p:extLst>
      <p:ext uri="{BB962C8B-B14F-4D97-AF65-F5344CB8AC3E}">
        <p14:creationId xmlns:p14="http://schemas.microsoft.com/office/powerpoint/2010/main" val="344991114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1"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 calcmode="lin" valueType="num">
                                      <p:cBhvr>
                                        <p:cTn id="18"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19"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20"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21" dur="1000"/>
                                        <p:tgtEl>
                                          <p:spTgt spid="3">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 calcmode="lin" valueType="num">
                                      <p:cBhvr additive="base">
                                        <p:cTn id="2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8" presetID="31" presetClass="entr" presetSubtype="0" fill="hold" nodeType="with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p:cTn id="30" dur="1000" fill="hold"/>
                                        <p:tgtEl>
                                          <p:spTgt spid="8"/>
                                        </p:tgtEl>
                                        <p:attrNameLst>
                                          <p:attrName>ppt_w</p:attrName>
                                        </p:attrNameLst>
                                      </p:cBhvr>
                                      <p:tavLst>
                                        <p:tav tm="0">
                                          <p:val>
                                            <p:fltVal val="0"/>
                                          </p:val>
                                        </p:tav>
                                        <p:tav tm="100000">
                                          <p:val>
                                            <p:strVal val="#ppt_w"/>
                                          </p:val>
                                        </p:tav>
                                      </p:tavLst>
                                    </p:anim>
                                    <p:anim calcmode="lin" valueType="num">
                                      <p:cBhvr>
                                        <p:cTn id="31" dur="1000" fill="hold"/>
                                        <p:tgtEl>
                                          <p:spTgt spid="8"/>
                                        </p:tgtEl>
                                        <p:attrNameLst>
                                          <p:attrName>ppt_h</p:attrName>
                                        </p:attrNameLst>
                                      </p:cBhvr>
                                      <p:tavLst>
                                        <p:tav tm="0">
                                          <p:val>
                                            <p:fltVal val="0"/>
                                          </p:val>
                                        </p:tav>
                                        <p:tav tm="100000">
                                          <p:val>
                                            <p:strVal val="#ppt_h"/>
                                          </p:val>
                                        </p:tav>
                                      </p:tavLst>
                                    </p:anim>
                                    <p:anim calcmode="lin" valueType="num">
                                      <p:cBhvr>
                                        <p:cTn id="32" dur="1000" fill="hold"/>
                                        <p:tgtEl>
                                          <p:spTgt spid="8"/>
                                        </p:tgtEl>
                                        <p:attrNameLst>
                                          <p:attrName>style.rotation</p:attrName>
                                        </p:attrNameLst>
                                      </p:cBhvr>
                                      <p:tavLst>
                                        <p:tav tm="0">
                                          <p:val>
                                            <p:fltVal val="90"/>
                                          </p:val>
                                        </p:tav>
                                        <p:tav tm="100000">
                                          <p:val>
                                            <p:fltVal val="0"/>
                                          </p:val>
                                        </p:tav>
                                      </p:tavLst>
                                    </p:anim>
                                    <p:animEffect transition="in" filter="fade">
                                      <p:cBhvr>
                                        <p:cTn id="33" dur="1000"/>
                                        <p:tgtEl>
                                          <p:spTgt spid="8"/>
                                        </p:tgtEl>
                                      </p:cBhvr>
                                    </p:animEffect>
                                  </p:childTnLst>
                                </p:cTn>
                              </p:par>
                              <p:par>
                                <p:cTn id="34" presetID="31"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1000" fill="hold"/>
                                        <p:tgtEl>
                                          <p:spTgt spid="9"/>
                                        </p:tgtEl>
                                        <p:attrNameLst>
                                          <p:attrName>ppt_w</p:attrName>
                                        </p:attrNameLst>
                                      </p:cBhvr>
                                      <p:tavLst>
                                        <p:tav tm="0">
                                          <p:val>
                                            <p:fltVal val="0"/>
                                          </p:val>
                                        </p:tav>
                                        <p:tav tm="100000">
                                          <p:val>
                                            <p:strVal val="#ppt_w"/>
                                          </p:val>
                                        </p:tav>
                                      </p:tavLst>
                                    </p:anim>
                                    <p:anim calcmode="lin" valueType="num">
                                      <p:cBhvr>
                                        <p:cTn id="37" dur="1000" fill="hold"/>
                                        <p:tgtEl>
                                          <p:spTgt spid="9"/>
                                        </p:tgtEl>
                                        <p:attrNameLst>
                                          <p:attrName>ppt_h</p:attrName>
                                        </p:attrNameLst>
                                      </p:cBhvr>
                                      <p:tavLst>
                                        <p:tav tm="0">
                                          <p:val>
                                            <p:fltVal val="0"/>
                                          </p:val>
                                        </p:tav>
                                        <p:tav tm="100000">
                                          <p:val>
                                            <p:strVal val="#ppt_h"/>
                                          </p:val>
                                        </p:tav>
                                      </p:tavLst>
                                    </p:anim>
                                    <p:anim calcmode="lin" valueType="num">
                                      <p:cBhvr>
                                        <p:cTn id="38" dur="1000" fill="hold"/>
                                        <p:tgtEl>
                                          <p:spTgt spid="9"/>
                                        </p:tgtEl>
                                        <p:attrNameLst>
                                          <p:attrName>style.rotation</p:attrName>
                                        </p:attrNameLst>
                                      </p:cBhvr>
                                      <p:tavLst>
                                        <p:tav tm="0">
                                          <p:val>
                                            <p:fltVal val="90"/>
                                          </p:val>
                                        </p:tav>
                                        <p:tav tm="100000">
                                          <p:val>
                                            <p:fltVal val="0"/>
                                          </p:val>
                                        </p:tav>
                                      </p:tavLst>
                                    </p:anim>
                                    <p:animEffect transition="in" filter="fade">
                                      <p:cBhvr>
                                        <p:cTn id="39" dur="10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3">
                                            <p:txEl>
                                              <p:pRg st="9" end="9"/>
                                            </p:txEl>
                                          </p:spTgt>
                                        </p:tgtEl>
                                        <p:attrNameLst>
                                          <p:attrName>style.visibility</p:attrName>
                                        </p:attrNameLst>
                                      </p:cBhvr>
                                      <p:to>
                                        <p:strVal val="visible"/>
                                      </p:to>
                                    </p:set>
                                    <p:anim calcmode="lin" valueType="num">
                                      <p:cBhvr additive="base">
                                        <p:cTn id="44"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762000"/>
          </a:xfrm>
        </p:spPr>
        <p:txBody>
          <a:bodyPr/>
          <a:lstStyle/>
          <a:p>
            <a:r>
              <a:rPr lang="en-US" sz="2400" dirty="0"/>
              <a:t>A Comprehensive </a:t>
            </a:r>
            <a:r>
              <a:rPr lang="en-US" sz="2400" dirty="0" smtClean="0"/>
              <a:t>Modeling Approach </a:t>
            </a:r>
            <a:br>
              <a:rPr lang="en-US" sz="2400" dirty="0" smtClean="0"/>
            </a:br>
            <a:r>
              <a:rPr lang="en-US" sz="2400" dirty="0" smtClean="0"/>
              <a:t>(</a:t>
            </a:r>
            <a:r>
              <a:rPr lang="en-US" sz="2000" dirty="0" smtClean="0">
                <a:solidFill>
                  <a:srgbClr val="C00000"/>
                </a:solidFill>
              </a:rPr>
              <a:t>Useful for Model Assessment and Extensions</a:t>
            </a:r>
            <a:r>
              <a:rPr lang="en-US" sz="2400" dirty="0" smtClean="0"/>
              <a:t>)</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295400"/>
                <a:ext cx="7772400" cy="4495800"/>
              </a:xfrm>
            </p:spPr>
            <p:txBody>
              <a:bodyPr/>
              <a:lstStyle/>
              <a:p>
                <a:r>
                  <a:rPr lang="en-US" sz="2400" dirty="0"/>
                  <a:t>To generalized the ANOVA, it is easier to think of one-factor ANOVA in the following way:</a:t>
                </a:r>
              </a:p>
              <a:p>
                <a:endParaRPr lang="en-US" sz="1800" dirty="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a:rPr>
                            <m:t>𝑦</m:t>
                          </m:r>
                        </m:e>
                        <m:sub>
                          <m:r>
                            <a:rPr lang="en-US" sz="2400" i="1">
                              <a:latin typeface="Cambria Math"/>
                            </a:rPr>
                            <m:t>𝑖𝑗</m:t>
                          </m:r>
                        </m:sub>
                      </m:sSub>
                      <m:r>
                        <a:rPr lang="en-US" sz="2400" i="1">
                          <a:latin typeface="Cambria Math"/>
                        </a:rPr>
                        <m:t>=</m:t>
                      </m:r>
                      <m:r>
                        <a:rPr lang="en-US" sz="2400" i="1">
                          <a:latin typeface="Cambria Math"/>
                        </a:rPr>
                        <m:t>𝜇</m:t>
                      </m:r>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𝜏</m:t>
                          </m:r>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𝜖</m:t>
                          </m:r>
                        </m:e>
                        <m:sub>
                          <m:r>
                            <a:rPr lang="en-US" sz="2400" i="1">
                              <a:latin typeface="Cambria Math"/>
                            </a:rPr>
                            <m:t>𝑖𝑗</m:t>
                          </m:r>
                        </m:sub>
                      </m:sSub>
                      <m:r>
                        <a:rPr lang="en-US" sz="2400">
                          <a:latin typeface="Cambria Math"/>
                        </a:rPr>
                        <m:t>,   </m:t>
                      </m:r>
                      <m:r>
                        <m:rPr>
                          <m:sty m:val="p"/>
                        </m:rPr>
                        <a:rPr lang="en-US" sz="2400">
                          <a:latin typeface="Cambria Math"/>
                        </a:rPr>
                        <m:t>j</m:t>
                      </m:r>
                      <m:r>
                        <a:rPr lang="en-US" sz="2400">
                          <a:latin typeface="Cambria Math"/>
                        </a:rPr>
                        <m:t>=1,2,…, </m:t>
                      </m:r>
                      <m:sSub>
                        <m:sSubPr>
                          <m:ctrlPr>
                            <a:rPr lang="en-US" sz="2400" i="1">
                              <a:latin typeface="Cambria Math" panose="02040503050406030204" pitchFamily="18" charset="0"/>
                            </a:rPr>
                          </m:ctrlPr>
                        </m:sSubPr>
                        <m:e>
                          <m:r>
                            <m:rPr>
                              <m:sty m:val="p"/>
                            </m:rPr>
                            <a:rPr lang="en-US" sz="2400">
                              <a:latin typeface="Cambria Math"/>
                            </a:rPr>
                            <m:t>n</m:t>
                          </m:r>
                        </m:e>
                        <m:sub>
                          <m:r>
                            <m:rPr>
                              <m:sty m:val="p"/>
                            </m:rPr>
                            <a:rPr lang="en-US" sz="2400">
                              <a:latin typeface="Cambria Math"/>
                            </a:rPr>
                            <m:t>i</m:t>
                          </m:r>
                        </m:sub>
                      </m:sSub>
                      <m:r>
                        <a:rPr lang="en-US" sz="2400">
                          <a:latin typeface="Cambria Math"/>
                        </a:rPr>
                        <m:t>,  </m:t>
                      </m:r>
                      <m:r>
                        <m:rPr>
                          <m:sty m:val="p"/>
                        </m:rPr>
                        <a:rPr lang="en-US" sz="2400">
                          <a:latin typeface="Cambria Math"/>
                        </a:rPr>
                        <m:t>i</m:t>
                      </m:r>
                      <m:r>
                        <a:rPr lang="en-US" sz="2400">
                          <a:latin typeface="Cambria Math"/>
                        </a:rPr>
                        <m:t>=1,2,..,</m:t>
                      </m:r>
                      <m:r>
                        <m:rPr>
                          <m:sty m:val="p"/>
                        </m:rPr>
                        <a:rPr lang="en-US" sz="2400">
                          <a:latin typeface="Cambria Math"/>
                        </a:rPr>
                        <m:t>t</m:t>
                      </m:r>
                    </m:oMath>
                  </m:oMathPara>
                </a14:m>
                <a:endParaRPr lang="en-US" sz="2400" dirty="0"/>
              </a:p>
              <a:p>
                <a:endParaRPr lang="en-US" sz="1800" dirty="0"/>
              </a:p>
              <a:p>
                <a:r>
                  <a:rPr lang="en-US" sz="2400" dirty="0"/>
                  <a:t>Here, </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𝜏</m:t>
                        </m:r>
                      </m:e>
                      <m:sub>
                        <m:r>
                          <a:rPr lang="en-US" sz="2400" i="1">
                            <a:latin typeface="Cambria Math"/>
                          </a:rPr>
                          <m:t>𝑖</m:t>
                        </m:r>
                      </m:sub>
                    </m:sSub>
                  </m:oMath>
                </a14:m>
                <a:r>
                  <a:rPr lang="en-US" sz="2400" dirty="0"/>
                  <a:t> is the effect due to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𝑖</m:t>
                        </m:r>
                      </m:e>
                      <m:sup>
                        <m:r>
                          <a:rPr lang="en-US" sz="2400" i="1">
                            <a:latin typeface="Cambria Math"/>
                          </a:rPr>
                          <m:t>𝑡h</m:t>
                        </m:r>
                      </m:sup>
                    </m:sSup>
                  </m:oMath>
                </a14:m>
                <a:r>
                  <a:rPr lang="en-US" sz="2400" dirty="0"/>
                  <a:t> treatment, </a:t>
                </a:r>
              </a:p>
              <a:p>
                <a:pPr lvl="1"/>
                <a14:m>
                  <m:oMath xmlns:m="http://schemas.openxmlformats.org/officeDocument/2006/math">
                    <m:r>
                      <a:rPr lang="en-US" sz="2400" i="1">
                        <a:latin typeface="Cambria Math"/>
                      </a:rPr>
                      <m:t>𝜇</m:t>
                    </m:r>
                  </m:oMath>
                </a14:m>
                <a:r>
                  <a:rPr lang="en-US" sz="2400" dirty="0"/>
                  <a:t> is the overall effect irrespective of the treatment,</a:t>
                </a:r>
              </a:p>
              <a:p>
                <a:pPr lvl="1"/>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𝜖</m:t>
                        </m:r>
                      </m:e>
                      <m:sub>
                        <m:r>
                          <a:rPr lang="en-US" sz="2400" i="1">
                            <a:latin typeface="Cambria Math"/>
                          </a:rPr>
                          <m:t>𝑖𝑗</m:t>
                        </m:r>
                      </m:sub>
                    </m:sSub>
                  </m:oMath>
                </a14:m>
                <a:r>
                  <a:rPr lang="en-US" sz="2400" dirty="0"/>
                  <a:t>s are the random errors</a:t>
                </a:r>
              </a:p>
              <a:p>
                <a:endParaRPr lang="en-US" sz="1800" dirty="0" smtClean="0"/>
              </a:p>
              <a:p>
                <a:r>
                  <a:rPr lang="en-US" sz="2400" dirty="0"/>
                  <a:t>Assumption: 	</a:t>
                </a:r>
                <a:endParaRPr lang="en-US" sz="2400" dirty="0" smtClean="0"/>
              </a:p>
              <a:p>
                <a:pPr lvl="1"/>
                <a:r>
                  <a:rPr lang="en-US" sz="2200" dirty="0" smtClean="0"/>
                  <a:t>The </a:t>
                </a:r>
                <a:r>
                  <a:rPr lang="en-US" sz="2200" dirty="0"/>
                  <a:t>random errors </a:t>
                </a:r>
                <a14:m>
                  <m:oMath xmlns:m="http://schemas.openxmlformats.org/officeDocument/2006/math">
                    <m:sSub>
                      <m:sSubPr>
                        <m:ctrlPr>
                          <a:rPr lang="en-US" sz="2200" i="1">
                            <a:latin typeface="Cambria Math" panose="02040503050406030204" pitchFamily="18" charset="0"/>
                          </a:rPr>
                        </m:ctrlPr>
                      </m:sSubPr>
                      <m:e>
                        <m:r>
                          <a:rPr lang="en-US" sz="2200" i="1">
                            <a:latin typeface="Cambria Math"/>
                          </a:rPr>
                          <m:t>𝜖</m:t>
                        </m:r>
                      </m:e>
                      <m:sub>
                        <m:r>
                          <a:rPr lang="en-US" sz="2200" i="1">
                            <a:latin typeface="Cambria Math"/>
                          </a:rPr>
                          <m:t>𝑖𝑗</m:t>
                        </m:r>
                      </m:sub>
                    </m:sSub>
                    <m:r>
                      <a:rPr lang="en-US" sz="2200" i="1">
                        <a:latin typeface="Cambria Math"/>
                      </a:rPr>
                      <m:t>𝑠</m:t>
                    </m:r>
                  </m:oMath>
                </a14:m>
                <a:r>
                  <a:rPr lang="en-US" sz="2200" dirty="0"/>
                  <a:t> are </a:t>
                </a:r>
                <a:r>
                  <a:rPr lang="en-US" sz="2200" dirty="0" smtClean="0"/>
                  <a:t>independent and </a:t>
                </a:r>
                <a:r>
                  <a:rPr lang="en-US" sz="2200" dirty="0"/>
                  <a:t>normally </a:t>
                </a:r>
                <a:r>
                  <a:rPr lang="en-US" sz="2200" dirty="0" smtClean="0"/>
                  <a:t>distributed</a:t>
                </a:r>
                <a:endParaRPr lang="en-US" sz="2200" dirty="0"/>
              </a:p>
              <a:p>
                <a:pPr lvl="1"/>
                <a14:m>
                  <m:oMath xmlns:m="http://schemas.openxmlformats.org/officeDocument/2006/math">
                    <m:r>
                      <a:rPr lang="en-US" sz="2400" i="1">
                        <a:latin typeface="Cambria Math"/>
                      </a:rPr>
                      <m:t>𝑉𝑎𝑟</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a:rPr>
                              <m:t>𝜖</m:t>
                            </m:r>
                          </m:e>
                          <m:sub>
                            <m:r>
                              <a:rPr lang="en-US" sz="2400" i="1">
                                <a:latin typeface="Cambria Math"/>
                              </a:rPr>
                              <m:t>𝑖𝑗</m:t>
                            </m:r>
                          </m:sub>
                        </m:sSub>
                      </m:e>
                    </m:d>
                    <m:r>
                      <a:rPr lang="en-US" sz="2400" i="1">
                        <a:latin typeface="Cambria Math"/>
                      </a:rPr>
                      <m:t>=</m:t>
                    </m:r>
                    <m:sSup>
                      <m:sSupPr>
                        <m:ctrlPr>
                          <a:rPr lang="en-US" sz="2400" i="1">
                            <a:latin typeface="Cambria Math" panose="02040503050406030204" pitchFamily="18" charset="0"/>
                          </a:rPr>
                        </m:ctrlPr>
                      </m:sSupPr>
                      <m:e>
                        <m:r>
                          <a:rPr lang="en-US" sz="2400" i="1">
                            <a:latin typeface="Cambria Math"/>
                          </a:rPr>
                          <m:t>𝜎</m:t>
                        </m:r>
                      </m:e>
                      <m:sup>
                        <m:r>
                          <a:rPr lang="en-US" sz="2400" i="1">
                            <a:latin typeface="Cambria Math"/>
                          </a:rPr>
                          <m:t>2</m:t>
                        </m:r>
                      </m:sup>
                    </m:sSup>
                  </m:oMath>
                </a14:m>
                <a:r>
                  <a:rPr lang="en-US" sz="2400" dirty="0"/>
                  <a:t>   (</a:t>
                </a:r>
                <a:r>
                  <a:rPr lang="en-US" sz="2400" dirty="0">
                    <a:solidFill>
                      <a:srgbClr val="FF0000"/>
                    </a:solidFill>
                  </a:rPr>
                  <a:t>a constant value</a:t>
                </a:r>
                <a:r>
                  <a:rPr lang="en-US" sz="2400" dirty="0" smtClean="0"/>
                  <a:t>)</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295400"/>
                <a:ext cx="7772400" cy="4495800"/>
              </a:xfrm>
              <a:blipFill rotWithShape="0">
                <a:blip r:embed="rId2"/>
                <a:stretch>
                  <a:fillRect l="-1098" t="-950" r="-941" b="-22117"/>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7</a:t>
            </a:fld>
            <a:endParaRPr lang="en-US"/>
          </a:p>
        </p:txBody>
      </p:sp>
    </p:spTree>
    <p:extLst>
      <p:ext uri="{BB962C8B-B14F-4D97-AF65-F5344CB8AC3E}">
        <p14:creationId xmlns:p14="http://schemas.microsoft.com/office/powerpoint/2010/main" val="2907488807"/>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 calcmode="lin" valueType="num">
                                      <p:cBhvr additive="base">
                                        <p:cTn id="1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 calcmode="lin" valueType="num">
                                      <p:cBhvr additive="base">
                                        <p:cTn id="2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additive="base">
                                        <p:cTn id="2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 calcmode="lin" valueType="num">
                                      <p:cBhvr additive="base">
                                        <p:cTn id="4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dirty="0" smtClean="0"/>
              <a:t>How about the Hypothesis test?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90600"/>
                <a:ext cx="7772400" cy="4495800"/>
              </a:xfrm>
            </p:spPr>
            <p:txBody>
              <a:bodyPr/>
              <a:lstStyle/>
              <a:p>
                <a:r>
                  <a:rPr lang="en-US" sz="2800" dirty="0" smtClean="0"/>
                  <a:t>To test the effect of the treatment, we can test</a:t>
                </a:r>
              </a:p>
              <a:p>
                <a:endParaRPr lang="en-US" sz="2400" dirty="0"/>
              </a:p>
              <a:p>
                <a14:m>
                  <m:oMath xmlns:m="http://schemas.openxmlformats.org/officeDocument/2006/math">
                    <m:sSub>
                      <m:sSubPr>
                        <m:ctrlPr>
                          <a:rPr lang="en-US" sz="2800" i="1" smtClean="0">
                            <a:solidFill>
                              <a:srgbClr val="C00000"/>
                            </a:solidFill>
                            <a:latin typeface="Cambria Math" panose="02040503050406030204" pitchFamily="18" charset="0"/>
                          </a:rPr>
                        </m:ctrlPr>
                      </m:sSubPr>
                      <m:e>
                        <m:r>
                          <a:rPr lang="en-US" sz="2800" i="1">
                            <a:solidFill>
                              <a:srgbClr val="C00000"/>
                            </a:solidFill>
                            <a:latin typeface="Cambria Math"/>
                          </a:rPr>
                          <m:t>𝐻</m:t>
                        </m:r>
                      </m:e>
                      <m:sub>
                        <m:r>
                          <a:rPr lang="en-US" sz="2800" i="1">
                            <a:solidFill>
                              <a:srgbClr val="C00000"/>
                            </a:solidFill>
                            <a:latin typeface="Cambria Math"/>
                          </a:rPr>
                          <m:t>0</m:t>
                        </m:r>
                      </m:sub>
                    </m:sSub>
                    <m:r>
                      <a:rPr lang="en-US" sz="2800" i="1">
                        <a:solidFill>
                          <a:srgbClr val="C00000"/>
                        </a:solidFill>
                        <a:latin typeface="Cambria Math"/>
                      </a:rPr>
                      <m:t>:</m:t>
                    </m:r>
                    <m:sSub>
                      <m:sSubPr>
                        <m:ctrlPr>
                          <a:rPr lang="en-US" sz="2800" i="1">
                            <a:latin typeface="Cambria Math" panose="02040503050406030204" pitchFamily="18" charset="0"/>
                          </a:rPr>
                        </m:ctrlPr>
                      </m:sSubPr>
                      <m:e>
                        <m:r>
                          <a:rPr lang="en-US" sz="2800" i="1">
                            <a:latin typeface="Cambria Math"/>
                          </a:rPr>
                          <m:t>𝜏</m:t>
                        </m:r>
                      </m:e>
                      <m:sub>
                        <m:r>
                          <a:rPr lang="en-US" sz="2800" i="1">
                            <a:latin typeface="Cambria Math"/>
                          </a:rPr>
                          <m:t>𝑖</m:t>
                        </m:r>
                      </m:sub>
                    </m:sSub>
                    <m:r>
                      <a:rPr lang="en-US" sz="2800" i="1">
                        <a:latin typeface="Cambria Math"/>
                      </a:rPr>
                      <m:t>=0,  </m:t>
                    </m:r>
                  </m:oMath>
                </a14:m>
                <a:r>
                  <a:rPr lang="en-US" sz="2800" dirty="0"/>
                  <a:t>for all </a:t>
                </a:r>
                <a14:m>
                  <m:oMath xmlns:m="http://schemas.openxmlformats.org/officeDocument/2006/math">
                    <m:r>
                      <a:rPr lang="en-US" sz="2800" i="1">
                        <a:latin typeface="Cambria Math"/>
                      </a:rPr>
                      <m:t>𝑖</m:t>
                    </m:r>
                    <m:r>
                      <a:rPr lang="en-US" sz="2800" i="1">
                        <a:latin typeface="Cambria Math"/>
                      </a:rPr>
                      <m:t>=1,2,…,</m:t>
                    </m:r>
                    <m:r>
                      <a:rPr lang="en-US" sz="2800" i="1">
                        <a:latin typeface="Cambria Math"/>
                      </a:rPr>
                      <m:t>𝑡</m:t>
                    </m:r>
                  </m:oMath>
                </a14:m>
                <a:endParaRPr lang="en-US" sz="2800" dirty="0"/>
              </a:p>
              <a:p>
                <a14:m>
                  <m:oMath xmlns:m="http://schemas.openxmlformats.org/officeDocument/2006/math">
                    <m:sSub>
                      <m:sSubPr>
                        <m:ctrlPr>
                          <a:rPr lang="en-US" sz="2800" i="1" smtClean="0">
                            <a:solidFill>
                              <a:srgbClr val="C00000"/>
                            </a:solidFill>
                            <a:latin typeface="Cambria Math" panose="02040503050406030204" pitchFamily="18" charset="0"/>
                          </a:rPr>
                        </m:ctrlPr>
                      </m:sSubPr>
                      <m:e>
                        <m:r>
                          <a:rPr lang="en-US" sz="2800" i="1">
                            <a:solidFill>
                              <a:srgbClr val="C00000"/>
                            </a:solidFill>
                            <a:latin typeface="Cambria Math"/>
                          </a:rPr>
                          <m:t>𝐻</m:t>
                        </m:r>
                      </m:e>
                      <m:sub>
                        <m:r>
                          <a:rPr lang="en-US" sz="2800" i="1">
                            <a:solidFill>
                              <a:srgbClr val="C00000"/>
                            </a:solidFill>
                            <a:latin typeface="Cambria Math"/>
                          </a:rPr>
                          <m:t>𝑎</m:t>
                        </m:r>
                      </m:sub>
                    </m:sSub>
                    <m:r>
                      <a:rPr lang="en-US" sz="2800" i="1">
                        <a:solidFill>
                          <a:srgbClr val="C00000"/>
                        </a:solidFill>
                        <a:latin typeface="Cambria Math"/>
                      </a:rPr>
                      <m:t>:</m:t>
                    </m:r>
                    <m:sSub>
                      <m:sSubPr>
                        <m:ctrlPr>
                          <a:rPr lang="en-US" sz="2800" i="1">
                            <a:latin typeface="Cambria Math" panose="02040503050406030204" pitchFamily="18" charset="0"/>
                          </a:rPr>
                        </m:ctrlPr>
                      </m:sSubPr>
                      <m:e>
                        <m:r>
                          <a:rPr lang="en-US" sz="2800" i="1">
                            <a:latin typeface="Cambria Math"/>
                          </a:rPr>
                          <m:t>𝜏</m:t>
                        </m:r>
                      </m:e>
                      <m:sub>
                        <m:r>
                          <a:rPr lang="en-US" sz="2800" i="1">
                            <a:latin typeface="Cambria Math"/>
                          </a:rPr>
                          <m:t>𝑖</m:t>
                        </m:r>
                      </m:sub>
                    </m:sSub>
                    <m:r>
                      <a:rPr lang="en-US" sz="2800" i="1">
                        <a:latin typeface="Cambria Math"/>
                      </a:rPr>
                      <m:t>≠0</m:t>
                    </m:r>
                  </m:oMath>
                </a14:m>
                <a:r>
                  <a:rPr lang="en-US" sz="2800" dirty="0"/>
                  <a:t>, for some </a:t>
                </a:r>
                <a14:m>
                  <m:oMath xmlns:m="http://schemas.openxmlformats.org/officeDocument/2006/math">
                    <m:r>
                      <a:rPr lang="en-US" sz="2800" i="1">
                        <a:latin typeface="Cambria Math"/>
                      </a:rPr>
                      <m:t>𝑖</m:t>
                    </m:r>
                  </m:oMath>
                </a14:m>
                <a:endParaRPr lang="en-US" sz="2800" dirty="0"/>
              </a:p>
              <a:p>
                <a:endParaRPr lang="en-US" sz="2400" dirty="0"/>
              </a:p>
              <a:p>
                <a:r>
                  <a:rPr lang="en-US" sz="2800" dirty="0"/>
                  <a:t>Test Statistics and decision rule are same as before</a:t>
                </a:r>
              </a:p>
              <a:p>
                <a:endParaRPr lang="en-US" sz="2400" dirty="0"/>
              </a:p>
              <a:p>
                <a:r>
                  <a:rPr lang="en-US" sz="2800" dirty="0" smtClean="0">
                    <a:solidFill>
                      <a:srgbClr val="C00000"/>
                    </a:solidFill>
                  </a:rPr>
                  <a:t>TS:</a:t>
                </a:r>
                <a:r>
                  <a:rPr lang="en-US" sz="2800" dirty="0"/>
                  <a:t>	 </a:t>
                </a:r>
                <a14:m>
                  <m:oMath xmlns:m="http://schemas.openxmlformats.org/officeDocument/2006/math">
                    <m:r>
                      <a:rPr lang="en-US" sz="2800" i="1">
                        <a:latin typeface="Cambria Math"/>
                      </a:rPr>
                      <m:t>𝐹</m:t>
                    </m:r>
                    <m:r>
                      <a:rPr lang="en-US" sz="2800" i="1">
                        <a:latin typeface="Cambria Math"/>
                      </a:rPr>
                      <m:t>=</m:t>
                    </m:r>
                    <m:f>
                      <m:fPr>
                        <m:ctrlPr>
                          <a:rPr lang="en-US" sz="2800" i="1">
                            <a:latin typeface="Cambria Math" panose="02040503050406030204" pitchFamily="18" charset="0"/>
                          </a:rPr>
                        </m:ctrlPr>
                      </m:fPr>
                      <m:num>
                        <m:r>
                          <a:rPr lang="en-US" sz="2800" i="1">
                            <a:latin typeface="Cambria Math"/>
                          </a:rPr>
                          <m:t>𝑆𝑆</m:t>
                        </m:r>
                        <m:r>
                          <a:rPr lang="en-US" sz="2800" i="1" baseline="-25000">
                            <a:latin typeface="Cambria Math"/>
                          </a:rPr>
                          <m:t>𝐵</m:t>
                        </m:r>
                        <m:r>
                          <a:rPr lang="en-US" sz="2800" i="1">
                            <a:latin typeface="Cambria Math"/>
                          </a:rPr>
                          <m:t>/</m:t>
                        </m:r>
                        <m:r>
                          <a:rPr lang="en-US" sz="2800" i="1">
                            <a:latin typeface="Cambria Math"/>
                          </a:rPr>
                          <m:t>𝑑</m:t>
                        </m:r>
                        <m:sSub>
                          <m:sSubPr>
                            <m:ctrlPr>
                              <a:rPr lang="en-US" sz="2800" i="1">
                                <a:latin typeface="Cambria Math" panose="02040503050406030204" pitchFamily="18" charset="0"/>
                              </a:rPr>
                            </m:ctrlPr>
                          </m:sSubPr>
                          <m:e>
                            <m:r>
                              <a:rPr lang="en-US" sz="2800" i="1">
                                <a:latin typeface="Cambria Math"/>
                              </a:rPr>
                              <m:t>𝑓</m:t>
                            </m:r>
                          </m:e>
                          <m:sub>
                            <m:r>
                              <a:rPr lang="en-US" sz="2800" b="0" i="1" smtClean="0">
                                <a:latin typeface="Cambria Math" panose="02040503050406030204" pitchFamily="18" charset="0"/>
                              </a:rPr>
                              <m:t>𝐵</m:t>
                            </m:r>
                          </m:sub>
                        </m:sSub>
                      </m:num>
                      <m:den>
                        <m:r>
                          <a:rPr lang="en-US" sz="2800" i="1">
                            <a:latin typeface="Cambria Math"/>
                          </a:rPr>
                          <m:t>𝑆𝑆</m:t>
                        </m:r>
                        <m:r>
                          <a:rPr lang="en-US" sz="2800" i="1" baseline="-25000">
                            <a:latin typeface="Cambria Math"/>
                          </a:rPr>
                          <m:t>𝐸</m:t>
                        </m:r>
                        <m:r>
                          <a:rPr lang="en-US" sz="2800" i="1">
                            <a:latin typeface="Cambria Math"/>
                          </a:rPr>
                          <m:t>/</m:t>
                        </m:r>
                        <m:r>
                          <a:rPr lang="en-US" sz="2800" i="1">
                            <a:latin typeface="Cambria Math"/>
                          </a:rPr>
                          <m:t>𝑑</m:t>
                        </m:r>
                        <m:sSub>
                          <m:sSubPr>
                            <m:ctrlPr>
                              <a:rPr lang="en-US" sz="2800" i="1">
                                <a:latin typeface="Cambria Math" panose="02040503050406030204" pitchFamily="18" charset="0"/>
                              </a:rPr>
                            </m:ctrlPr>
                          </m:sSubPr>
                          <m:e>
                            <m:r>
                              <a:rPr lang="en-US" sz="2800" i="1">
                                <a:latin typeface="Cambria Math"/>
                              </a:rPr>
                              <m:t>𝑓</m:t>
                            </m:r>
                          </m:e>
                          <m:sub>
                            <m:r>
                              <a:rPr lang="en-US" sz="2800" b="0" i="1" smtClean="0">
                                <a:latin typeface="Cambria Math" panose="02040503050406030204" pitchFamily="18" charset="0"/>
                              </a:rPr>
                              <m:t>𝐸</m:t>
                            </m:r>
                          </m:sub>
                        </m:sSub>
                      </m:den>
                    </m:f>
                  </m:oMath>
                </a14:m>
                <a:endParaRPr lang="en-US" sz="2800" dirty="0"/>
              </a:p>
              <a:p>
                <a:endParaRPr lang="en-US" sz="2400" dirty="0"/>
              </a:p>
              <a:p>
                <a:pPr marL="342900" lvl="1" indent="-342900">
                  <a:buFontTx/>
                  <a:buChar char="•"/>
                </a:pPr>
                <a:r>
                  <a:rPr lang="en-US" sz="2800" dirty="0" smtClean="0">
                    <a:solidFill>
                      <a:srgbClr val="C00000"/>
                    </a:solidFill>
                  </a:rPr>
                  <a:t>Decision Rule:</a:t>
                </a:r>
                <a:r>
                  <a:rPr lang="en-US" sz="2800" dirty="0" smtClean="0"/>
                  <a:t> Reject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𝐻</m:t>
                        </m:r>
                      </m:e>
                      <m:sub>
                        <m:r>
                          <a:rPr lang="en-US" sz="2800" i="1">
                            <a:latin typeface="Cambria Math"/>
                          </a:rPr>
                          <m:t>0</m:t>
                        </m:r>
                      </m:sub>
                    </m:sSub>
                  </m:oMath>
                </a14:m>
                <a:r>
                  <a:rPr lang="en-US" sz="2800" dirty="0"/>
                  <a:t> in favor of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𝐻</m:t>
                        </m:r>
                      </m:e>
                      <m:sub>
                        <m:r>
                          <a:rPr lang="en-US" sz="2800" i="1">
                            <a:latin typeface="Cambria Math"/>
                          </a:rPr>
                          <m:t>𝑎</m:t>
                        </m:r>
                      </m:sub>
                    </m:sSub>
                  </m:oMath>
                </a14:m>
                <a:r>
                  <a:rPr lang="en-US" sz="2800" dirty="0"/>
                  <a:t> if  </a:t>
                </a:r>
                <a:endParaRPr lang="en-US" sz="2800" i="1" dirty="0" smtClean="0">
                  <a:latin typeface="Cambria Math"/>
                </a:endParaRPr>
              </a:p>
              <a:p>
                <a:pPr lvl="1"/>
                <a14:m>
                  <m:oMath xmlns:m="http://schemas.openxmlformats.org/officeDocument/2006/math">
                    <m:r>
                      <a:rPr lang="en-US" sz="2400" i="1">
                        <a:latin typeface="Cambria Math"/>
                      </a:rPr>
                      <m:t>𝐹</m:t>
                    </m:r>
                    <m:r>
                      <a:rPr lang="en-US" sz="2400" i="1">
                        <a:latin typeface="Cambria Math"/>
                      </a:rPr>
                      <m:t>&gt;</m:t>
                    </m:r>
                    <m:sSub>
                      <m:sSubPr>
                        <m:ctrlPr>
                          <a:rPr lang="en-US" sz="2400" i="1">
                            <a:latin typeface="Cambria Math" panose="02040503050406030204" pitchFamily="18" charset="0"/>
                          </a:rPr>
                        </m:ctrlPr>
                      </m:sSubPr>
                      <m:e>
                        <m:r>
                          <a:rPr lang="en-US" sz="2400" i="1">
                            <a:latin typeface="Cambria Math"/>
                          </a:rPr>
                          <m:t>𝐹</m:t>
                        </m:r>
                      </m:e>
                      <m:sub>
                        <m:r>
                          <a:rPr lang="en-US" sz="2400" i="1">
                            <a:latin typeface="Cambria Math"/>
                          </a:rPr>
                          <m:t>𝛼</m:t>
                        </m:r>
                      </m:sub>
                    </m:sSub>
                    <m:r>
                      <a:rPr lang="en-US" sz="2400" i="1">
                        <a:latin typeface="Cambria Math"/>
                      </a:rPr>
                      <m:t> (</m:t>
                    </m:r>
                    <m:r>
                      <a:rPr lang="en-US" sz="2400" i="1">
                        <a:latin typeface="Cambria Math"/>
                      </a:rPr>
                      <m:t>𝑑</m:t>
                    </m:r>
                    <m:sSub>
                      <m:sSubPr>
                        <m:ctrlPr>
                          <a:rPr lang="en-US" sz="2400" i="1">
                            <a:latin typeface="Cambria Math" panose="02040503050406030204" pitchFamily="18" charset="0"/>
                          </a:rPr>
                        </m:ctrlPr>
                      </m:sSubPr>
                      <m:e>
                        <m:r>
                          <a:rPr lang="en-US" sz="2400" i="1">
                            <a:latin typeface="Cambria Math"/>
                          </a:rPr>
                          <m:t>𝑓</m:t>
                        </m:r>
                      </m:e>
                      <m:sub>
                        <m:r>
                          <a:rPr lang="en-US" sz="2400" i="1">
                            <a:latin typeface="Cambria Math" panose="02040503050406030204" pitchFamily="18" charset="0"/>
                          </a:rPr>
                          <m:t>𝐵</m:t>
                        </m:r>
                      </m:sub>
                    </m:sSub>
                    <m:r>
                      <a:rPr lang="en-US" sz="2400" i="1">
                        <a:latin typeface="Cambria Math"/>
                      </a:rPr>
                      <m:t>, </m:t>
                    </m:r>
                    <m:r>
                      <a:rPr lang="en-US" sz="2400" i="1">
                        <a:latin typeface="Cambria Math"/>
                      </a:rPr>
                      <m:t>𝑑</m:t>
                    </m:r>
                    <m:sSub>
                      <m:sSubPr>
                        <m:ctrlPr>
                          <a:rPr lang="en-US" sz="2400" i="1">
                            <a:latin typeface="Cambria Math" panose="02040503050406030204" pitchFamily="18" charset="0"/>
                          </a:rPr>
                        </m:ctrlPr>
                      </m:sSubPr>
                      <m:e>
                        <m:r>
                          <a:rPr lang="en-US" sz="2400" i="1">
                            <a:latin typeface="Cambria Math"/>
                          </a:rPr>
                          <m:t>𝑓</m:t>
                        </m:r>
                      </m:e>
                      <m:sub>
                        <m:r>
                          <a:rPr lang="en-US" sz="2400" i="1">
                            <a:latin typeface="Cambria Math" panose="02040503050406030204" pitchFamily="18" charset="0"/>
                          </a:rPr>
                          <m:t>𝐸</m:t>
                        </m:r>
                      </m:sub>
                    </m:sSub>
                    <m:r>
                      <a:rPr lang="en-US" sz="2400" i="1">
                        <a:latin typeface="Cambria Math"/>
                      </a:rPr>
                      <m:t>)</m:t>
                    </m:r>
                  </m:oMath>
                </a14:m>
                <a:r>
                  <a:rPr lang="en-US" sz="2800" dirty="0"/>
                  <a:t>	</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90600"/>
                <a:ext cx="7772400" cy="4495800"/>
              </a:xfrm>
              <a:blipFill rotWithShape="0">
                <a:blip r:embed="rId2"/>
                <a:stretch>
                  <a:fillRect l="-1490" t="-1357" b="-24288"/>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8</a:t>
            </a:fld>
            <a:endParaRPr lang="en-US"/>
          </a:p>
        </p:txBody>
      </p:sp>
    </p:spTree>
    <p:extLst>
      <p:ext uri="{BB962C8B-B14F-4D97-AF65-F5344CB8AC3E}">
        <p14:creationId xmlns:p14="http://schemas.microsoft.com/office/powerpoint/2010/main" val="1799260983"/>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 calcmode="lin" valueType="num">
                                      <p:cBhvr additive="base">
                                        <p:cTn id="2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 calcmode="lin" valueType="num">
                                      <p:cBhvr additive="base">
                                        <p:cTn id="2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 calcmode="lin" valueType="num">
                                      <p:cBhvr additive="base">
                                        <p:cTn id="2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dirty="0" smtClean="0"/>
              <a:t>Checking the Assumptions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219200"/>
                <a:ext cx="7772400" cy="4495800"/>
              </a:xfrm>
            </p:spPr>
            <p:txBody>
              <a:bodyPr/>
              <a:lstStyle/>
              <a:p>
                <a:r>
                  <a:rPr lang="en-US" sz="2400" dirty="0" smtClean="0">
                    <a:solidFill>
                      <a:srgbClr val="003366"/>
                    </a:solidFill>
                  </a:rPr>
                  <a:t>To check the assumption, we first estimate the errors </a:t>
                </a:r>
                <a14:m>
                  <m:oMath xmlns:m="http://schemas.openxmlformats.org/officeDocument/2006/math">
                    <m:sSub>
                      <m:sSubPr>
                        <m:ctrlPr>
                          <a:rPr lang="en-US" sz="2400" i="1">
                            <a:solidFill>
                              <a:srgbClr val="003366"/>
                            </a:solidFill>
                            <a:latin typeface="Cambria Math" panose="02040503050406030204" pitchFamily="18" charset="0"/>
                          </a:rPr>
                        </m:ctrlPr>
                      </m:sSubPr>
                      <m:e>
                        <m:r>
                          <a:rPr lang="en-US" sz="2400" i="1">
                            <a:solidFill>
                              <a:srgbClr val="003366"/>
                            </a:solidFill>
                            <a:latin typeface="Cambria Math"/>
                          </a:rPr>
                          <m:t>𝜖</m:t>
                        </m:r>
                      </m:e>
                      <m:sub>
                        <m:r>
                          <a:rPr lang="en-US" sz="2400" i="1">
                            <a:solidFill>
                              <a:srgbClr val="003366"/>
                            </a:solidFill>
                            <a:latin typeface="Cambria Math"/>
                          </a:rPr>
                          <m:t>𝑖𝑗</m:t>
                        </m:r>
                      </m:sub>
                    </m:sSub>
                  </m:oMath>
                </a14:m>
                <a:r>
                  <a:rPr lang="en-US" sz="2400" dirty="0">
                    <a:solidFill>
                      <a:srgbClr val="003366"/>
                    </a:solidFill>
                  </a:rPr>
                  <a:t> by </a:t>
                </a:r>
                <a14:m>
                  <m:oMath xmlns:m="http://schemas.openxmlformats.org/officeDocument/2006/math">
                    <m:sSub>
                      <m:sSubPr>
                        <m:ctrlPr>
                          <a:rPr lang="en-US" sz="2400" i="1">
                            <a:solidFill>
                              <a:srgbClr val="003366"/>
                            </a:solidFill>
                            <a:latin typeface="Cambria Math" panose="02040503050406030204" pitchFamily="18" charset="0"/>
                          </a:rPr>
                        </m:ctrlPr>
                      </m:sSubPr>
                      <m:e>
                        <m:r>
                          <a:rPr lang="en-US" sz="2400" i="1">
                            <a:solidFill>
                              <a:srgbClr val="003366"/>
                            </a:solidFill>
                            <a:latin typeface="Cambria Math"/>
                          </a:rPr>
                          <m:t>𝑟</m:t>
                        </m:r>
                      </m:e>
                      <m:sub>
                        <m:r>
                          <a:rPr lang="en-US" sz="2400" i="1">
                            <a:solidFill>
                              <a:srgbClr val="003366"/>
                            </a:solidFill>
                            <a:latin typeface="Cambria Math"/>
                          </a:rPr>
                          <m:t>𝑖𝑗</m:t>
                        </m:r>
                      </m:sub>
                    </m:sSub>
                  </m:oMath>
                </a14:m>
                <a:r>
                  <a:rPr lang="en-US" sz="2400" dirty="0">
                    <a:solidFill>
                      <a:srgbClr val="003366"/>
                    </a:solidFill>
                  </a:rPr>
                  <a:t> (called residuals)</a:t>
                </a:r>
              </a:p>
              <a:p>
                <a:endParaRPr lang="en-US" sz="2400" dirty="0">
                  <a:solidFill>
                    <a:srgbClr val="003366"/>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a:solidFill>
                                <a:srgbClr val="003366"/>
                              </a:solidFill>
                              <a:latin typeface="Cambria Math" panose="02040503050406030204" pitchFamily="18" charset="0"/>
                            </a:rPr>
                          </m:ctrlPr>
                        </m:sSubPr>
                        <m:e>
                          <m:r>
                            <a:rPr lang="en-US" sz="2400" i="1">
                              <a:solidFill>
                                <a:srgbClr val="003366"/>
                              </a:solidFill>
                              <a:latin typeface="Cambria Math"/>
                            </a:rPr>
                            <m:t>𝑟</m:t>
                          </m:r>
                        </m:e>
                        <m:sub>
                          <m:r>
                            <a:rPr lang="en-US" sz="2400" i="1">
                              <a:solidFill>
                                <a:srgbClr val="003366"/>
                              </a:solidFill>
                              <a:latin typeface="Cambria Math"/>
                            </a:rPr>
                            <m:t>𝑖𝑗</m:t>
                          </m:r>
                        </m:sub>
                      </m:sSub>
                      <m:r>
                        <a:rPr lang="en-US" sz="2400" i="1">
                          <a:solidFill>
                            <a:srgbClr val="003366"/>
                          </a:solidFill>
                          <a:latin typeface="Cambria Math"/>
                        </a:rPr>
                        <m:t>=</m:t>
                      </m:r>
                      <m:sSub>
                        <m:sSubPr>
                          <m:ctrlPr>
                            <a:rPr lang="en-US" sz="2400" i="1">
                              <a:solidFill>
                                <a:srgbClr val="003366"/>
                              </a:solidFill>
                              <a:latin typeface="Cambria Math" panose="02040503050406030204" pitchFamily="18" charset="0"/>
                            </a:rPr>
                          </m:ctrlPr>
                        </m:sSubPr>
                        <m:e>
                          <m:r>
                            <a:rPr lang="en-US" sz="2400" i="1">
                              <a:solidFill>
                                <a:srgbClr val="003366"/>
                              </a:solidFill>
                              <a:latin typeface="Cambria Math"/>
                            </a:rPr>
                            <m:t>𝑦</m:t>
                          </m:r>
                        </m:e>
                        <m:sub>
                          <m:r>
                            <a:rPr lang="en-US" sz="2400" i="1">
                              <a:solidFill>
                                <a:srgbClr val="003366"/>
                              </a:solidFill>
                              <a:latin typeface="Cambria Math"/>
                            </a:rPr>
                            <m:t>𝑖𝑗</m:t>
                          </m:r>
                        </m:sub>
                      </m:sSub>
                      <m:r>
                        <a:rPr lang="en-US" sz="2400" i="1">
                          <a:solidFill>
                            <a:srgbClr val="003366"/>
                          </a:solidFill>
                          <a:latin typeface="Cambria Math"/>
                        </a:rPr>
                        <m:t>−</m:t>
                      </m:r>
                      <m:acc>
                        <m:accPr>
                          <m:chr m:val="̂"/>
                          <m:ctrlPr>
                            <a:rPr lang="en-US" sz="2400" i="1">
                              <a:solidFill>
                                <a:srgbClr val="003366"/>
                              </a:solidFill>
                              <a:latin typeface="Cambria Math" panose="02040503050406030204" pitchFamily="18" charset="0"/>
                            </a:rPr>
                          </m:ctrlPr>
                        </m:accPr>
                        <m:e>
                          <m:r>
                            <a:rPr lang="en-US" sz="2400" i="1">
                              <a:solidFill>
                                <a:srgbClr val="003366"/>
                              </a:solidFill>
                              <a:latin typeface="Cambria Math"/>
                            </a:rPr>
                            <m:t>𝜇</m:t>
                          </m:r>
                        </m:e>
                      </m:acc>
                      <m:r>
                        <a:rPr lang="en-US" sz="2400" i="1">
                          <a:solidFill>
                            <a:srgbClr val="003366"/>
                          </a:solidFill>
                          <a:latin typeface="Cambria Math"/>
                        </a:rPr>
                        <m:t>−</m:t>
                      </m:r>
                      <m:sSub>
                        <m:sSubPr>
                          <m:ctrlPr>
                            <a:rPr lang="en-US" sz="2400" i="1">
                              <a:solidFill>
                                <a:srgbClr val="003366"/>
                              </a:solidFill>
                              <a:latin typeface="Cambria Math" panose="02040503050406030204" pitchFamily="18" charset="0"/>
                            </a:rPr>
                          </m:ctrlPr>
                        </m:sSubPr>
                        <m:e>
                          <m:acc>
                            <m:accPr>
                              <m:chr m:val="̂"/>
                              <m:ctrlPr>
                                <a:rPr lang="en-US" sz="2400" i="1">
                                  <a:solidFill>
                                    <a:srgbClr val="003366"/>
                                  </a:solidFill>
                                  <a:latin typeface="Cambria Math" panose="02040503050406030204" pitchFamily="18" charset="0"/>
                                </a:rPr>
                              </m:ctrlPr>
                            </m:accPr>
                            <m:e>
                              <m:r>
                                <a:rPr lang="en-US" sz="2400" i="1">
                                  <a:solidFill>
                                    <a:srgbClr val="003366"/>
                                  </a:solidFill>
                                  <a:latin typeface="Cambria Math"/>
                                </a:rPr>
                                <m:t>𝜏</m:t>
                              </m:r>
                            </m:e>
                          </m:acc>
                        </m:e>
                        <m:sub>
                          <m:r>
                            <a:rPr lang="en-US" sz="2400" i="1">
                              <a:solidFill>
                                <a:srgbClr val="003366"/>
                              </a:solidFill>
                              <a:latin typeface="Cambria Math"/>
                            </a:rPr>
                            <m:t>𝑖</m:t>
                          </m:r>
                        </m:sub>
                      </m:sSub>
                    </m:oMath>
                  </m:oMathPara>
                </a14:m>
                <a:endParaRPr lang="en-US" sz="2400" dirty="0">
                  <a:solidFill>
                    <a:srgbClr val="003366"/>
                  </a:solidFill>
                </a:endParaRPr>
              </a:p>
              <a:p>
                <a:endParaRPr lang="en-US" sz="2400" dirty="0">
                  <a:solidFill>
                    <a:srgbClr val="003366"/>
                  </a:solidFill>
                </a:endParaRPr>
              </a:p>
              <a:p>
                <a:r>
                  <a:rPr lang="en-US" sz="2400" dirty="0" smtClean="0">
                    <a:solidFill>
                      <a:srgbClr val="003366"/>
                    </a:solidFill>
                  </a:rPr>
                  <a:t>To </a:t>
                </a:r>
                <a:r>
                  <a:rPr lang="en-US" sz="2400" dirty="0">
                    <a:solidFill>
                      <a:srgbClr val="003366"/>
                    </a:solidFill>
                  </a:rPr>
                  <a:t>test, </a:t>
                </a:r>
                <a:r>
                  <a:rPr lang="en-US" sz="2400" dirty="0" smtClean="0">
                    <a:solidFill>
                      <a:srgbClr val="C00000"/>
                    </a:solidFill>
                  </a:rPr>
                  <a:t>normal distribution of errors </a:t>
                </a:r>
                <a14:m>
                  <m:oMath xmlns:m="http://schemas.openxmlformats.org/officeDocument/2006/math">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a:rPr>
                          <m:t>𝜖</m:t>
                        </m:r>
                      </m:e>
                      <m:sub>
                        <m:r>
                          <a:rPr lang="en-US" sz="2400" i="1">
                            <a:solidFill>
                              <a:srgbClr val="C00000"/>
                            </a:solidFill>
                            <a:latin typeface="Cambria Math"/>
                          </a:rPr>
                          <m:t>𝑖𝑗</m:t>
                        </m:r>
                      </m:sub>
                    </m:sSub>
                  </m:oMath>
                </a14:m>
                <a:r>
                  <a:rPr lang="en-US" sz="2400" dirty="0">
                    <a:solidFill>
                      <a:srgbClr val="003366"/>
                    </a:solidFill>
                  </a:rPr>
                  <a:t>, we look at the normal probability plot of </a:t>
                </a:r>
                <a14:m>
                  <m:oMath xmlns:m="http://schemas.openxmlformats.org/officeDocument/2006/math">
                    <m:sSub>
                      <m:sSubPr>
                        <m:ctrlPr>
                          <a:rPr lang="en-US" sz="2400" i="1">
                            <a:solidFill>
                              <a:srgbClr val="003366"/>
                            </a:solidFill>
                            <a:latin typeface="Cambria Math" panose="02040503050406030204" pitchFamily="18" charset="0"/>
                          </a:rPr>
                        </m:ctrlPr>
                      </m:sSubPr>
                      <m:e>
                        <m:r>
                          <a:rPr lang="en-US" sz="2400" i="1">
                            <a:solidFill>
                              <a:srgbClr val="003366"/>
                            </a:solidFill>
                            <a:latin typeface="Cambria Math"/>
                          </a:rPr>
                          <m:t>𝑟</m:t>
                        </m:r>
                      </m:e>
                      <m:sub>
                        <m:r>
                          <a:rPr lang="en-US" sz="2400" i="1">
                            <a:solidFill>
                              <a:srgbClr val="003366"/>
                            </a:solidFill>
                            <a:latin typeface="Cambria Math"/>
                          </a:rPr>
                          <m:t>𝑖𝑗</m:t>
                        </m:r>
                      </m:sub>
                    </m:sSub>
                  </m:oMath>
                </a14:m>
                <a:r>
                  <a:rPr lang="en-US" sz="2400" dirty="0">
                    <a:solidFill>
                      <a:srgbClr val="003366"/>
                    </a:solidFill>
                  </a:rPr>
                  <a:t>.</a:t>
                </a:r>
              </a:p>
              <a:p>
                <a:endParaRPr lang="en-US" sz="2400" dirty="0">
                  <a:solidFill>
                    <a:srgbClr val="003366"/>
                  </a:solidFill>
                </a:endParaRPr>
              </a:p>
              <a:p>
                <a:r>
                  <a:rPr lang="en-US" sz="2400" dirty="0" smtClean="0">
                    <a:solidFill>
                      <a:srgbClr val="003366"/>
                    </a:solidFill>
                  </a:rPr>
                  <a:t>To </a:t>
                </a:r>
                <a:r>
                  <a:rPr lang="en-US" sz="2400" dirty="0">
                    <a:solidFill>
                      <a:srgbClr val="003366"/>
                    </a:solidFill>
                  </a:rPr>
                  <a:t>test that the </a:t>
                </a:r>
                <a:r>
                  <a:rPr lang="en-US" sz="2400" dirty="0" smtClean="0">
                    <a:solidFill>
                      <a:srgbClr val="C00000"/>
                    </a:solidFill>
                  </a:rPr>
                  <a:t>Var</a:t>
                </a:r>
                <a:r>
                  <a:rPr lang="en-US" sz="2400" dirty="0">
                    <a:solidFill>
                      <a:srgbClr val="C00000"/>
                    </a:solidFill>
                  </a:rPr>
                  <a:t>(</a:t>
                </a:r>
                <a14:m>
                  <m:oMath xmlns:m="http://schemas.openxmlformats.org/officeDocument/2006/math">
                    <m:sSub>
                      <m:sSubPr>
                        <m:ctrlPr>
                          <a:rPr lang="en-US" sz="2400" i="1">
                            <a:solidFill>
                              <a:srgbClr val="C00000"/>
                            </a:solidFill>
                            <a:latin typeface="Cambria Math" panose="02040503050406030204" pitchFamily="18" charset="0"/>
                          </a:rPr>
                        </m:ctrlPr>
                      </m:sSubPr>
                      <m:e>
                        <m:r>
                          <a:rPr lang="en-US" sz="2400" i="1">
                            <a:solidFill>
                              <a:srgbClr val="C00000"/>
                            </a:solidFill>
                            <a:latin typeface="Cambria Math"/>
                          </a:rPr>
                          <m:t>𝜖</m:t>
                        </m:r>
                      </m:e>
                      <m:sub>
                        <m:r>
                          <a:rPr lang="en-US" sz="2400" i="1">
                            <a:solidFill>
                              <a:srgbClr val="C00000"/>
                            </a:solidFill>
                            <a:latin typeface="Cambria Math"/>
                          </a:rPr>
                          <m:t>𝑖𝑗</m:t>
                        </m:r>
                      </m:sub>
                    </m:sSub>
                    <m:r>
                      <a:rPr lang="en-US" sz="2400" i="1">
                        <a:solidFill>
                          <a:srgbClr val="C00000"/>
                        </a:solidFill>
                        <a:latin typeface="Cambria Math"/>
                      </a:rPr>
                      <m:t>)</m:t>
                    </m:r>
                    <m:r>
                      <a:rPr lang="en-US" sz="2400">
                        <a:solidFill>
                          <a:srgbClr val="C00000"/>
                        </a:solidFill>
                        <a:latin typeface="Cambria Math"/>
                      </a:rPr>
                      <m:t>= </m:t>
                    </m:r>
                  </m:oMath>
                </a14:m>
                <a:r>
                  <a:rPr lang="en-US" sz="2400" dirty="0">
                    <a:solidFill>
                      <a:srgbClr val="C00000"/>
                    </a:solidFill>
                  </a:rPr>
                  <a:t>constant</a:t>
                </a:r>
                <a:r>
                  <a:rPr lang="en-US" sz="2400" dirty="0">
                    <a:solidFill>
                      <a:srgbClr val="003366"/>
                    </a:solidFill>
                  </a:rPr>
                  <a:t>, we look at the scatter plot of the residuals </a:t>
                </a:r>
                <a14:m>
                  <m:oMath xmlns:m="http://schemas.openxmlformats.org/officeDocument/2006/math">
                    <m:sSub>
                      <m:sSubPr>
                        <m:ctrlPr>
                          <a:rPr lang="en-US" sz="2400" i="1">
                            <a:solidFill>
                              <a:srgbClr val="003366"/>
                            </a:solidFill>
                            <a:latin typeface="Cambria Math" panose="02040503050406030204" pitchFamily="18" charset="0"/>
                          </a:rPr>
                        </m:ctrlPr>
                      </m:sSubPr>
                      <m:e>
                        <m:r>
                          <a:rPr lang="en-US" sz="2400" i="1">
                            <a:solidFill>
                              <a:srgbClr val="003366"/>
                            </a:solidFill>
                            <a:latin typeface="Cambria Math"/>
                          </a:rPr>
                          <m:t>𝑟</m:t>
                        </m:r>
                      </m:e>
                      <m:sub>
                        <m:r>
                          <a:rPr lang="en-US" sz="2400" i="1">
                            <a:solidFill>
                              <a:srgbClr val="003366"/>
                            </a:solidFill>
                            <a:latin typeface="Cambria Math"/>
                          </a:rPr>
                          <m:t>𝑖𝑗</m:t>
                        </m:r>
                      </m:sub>
                    </m:sSub>
                  </m:oMath>
                </a14:m>
                <a:r>
                  <a:rPr lang="en-US" sz="2400" dirty="0">
                    <a:solidFill>
                      <a:srgbClr val="003366"/>
                    </a:solidFill>
                  </a:rPr>
                  <a:t> and the predicted values </a:t>
                </a:r>
                <a14:m>
                  <m:oMath xmlns:m="http://schemas.openxmlformats.org/officeDocument/2006/math">
                    <m:sSub>
                      <m:sSubPr>
                        <m:ctrlPr>
                          <a:rPr lang="en-US" sz="2400" i="1" dirty="0">
                            <a:solidFill>
                              <a:srgbClr val="003366"/>
                            </a:solidFill>
                            <a:latin typeface="Cambria Math" panose="02040503050406030204" pitchFamily="18" charset="0"/>
                          </a:rPr>
                        </m:ctrlPr>
                      </m:sSubPr>
                      <m:e>
                        <m:acc>
                          <m:accPr>
                            <m:chr m:val="̂"/>
                            <m:ctrlPr>
                              <a:rPr lang="en-US" sz="2400" i="1">
                                <a:solidFill>
                                  <a:srgbClr val="003366"/>
                                </a:solidFill>
                                <a:latin typeface="Cambria Math" panose="02040503050406030204" pitchFamily="18" charset="0"/>
                              </a:rPr>
                            </m:ctrlPr>
                          </m:accPr>
                          <m:e>
                            <m:r>
                              <a:rPr lang="en-US" sz="2400" i="1">
                                <a:solidFill>
                                  <a:srgbClr val="003366"/>
                                </a:solidFill>
                                <a:latin typeface="Cambria Math"/>
                              </a:rPr>
                              <m:t>𝑦</m:t>
                            </m:r>
                          </m:e>
                        </m:acc>
                      </m:e>
                      <m:sub>
                        <m:r>
                          <a:rPr lang="en-US" sz="2400" i="1" dirty="0">
                            <a:solidFill>
                              <a:srgbClr val="003366"/>
                            </a:solidFill>
                            <a:latin typeface="Cambria Math"/>
                          </a:rPr>
                          <m:t>𝑖𝑗</m:t>
                        </m:r>
                      </m:sub>
                    </m:sSub>
                  </m:oMath>
                </a14:m>
                <a:r>
                  <a:rPr lang="en-US" sz="2400" dirty="0">
                    <a:solidFill>
                      <a:srgbClr val="003366"/>
                    </a:solidFill>
                  </a:rPr>
                  <a:t>, where</a:t>
                </a:r>
              </a:p>
              <a:p>
                <a:endParaRPr lang="en-US" sz="2400" dirty="0">
                  <a:solidFill>
                    <a:srgbClr val="003366"/>
                  </a:solidFill>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dirty="0">
                              <a:solidFill>
                                <a:srgbClr val="003366"/>
                              </a:solidFill>
                              <a:latin typeface="Cambria Math" panose="02040503050406030204" pitchFamily="18" charset="0"/>
                            </a:rPr>
                          </m:ctrlPr>
                        </m:sSubPr>
                        <m:e>
                          <m:acc>
                            <m:accPr>
                              <m:chr m:val="̂"/>
                              <m:ctrlPr>
                                <a:rPr lang="en-US" sz="2400" i="1">
                                  <a:solidFill>
                                    <a:srgbClr val="003366"/>
                                  </a:solidFill>
                                  <a:latin typeface="Cambria Math" panose="02040503050406030204" pitchFamily="18" charset="0"/>
                                </a:rPr>
                              </m:ctrlPr>
                            </m:accPr>
                            <m:e>
                              <m:r>
                                <a:rPr lang="en-US" sz="2400" i="1">
                                  <a:solidFill>
                                    <a:srgbClr val="003366"/>
                                  </a:solidFill>
                                  <a:latin typeface="Cambria Math"/>
                                </a:rPr>
                                <m:t>𝑦</m:t>
                              </m:r>
                            </m:e>
                          </m:acc>
                        </m:e>
                        <m:sub>
                          <m:r>
                            <a:rPr lang="en-US" sz="2400" i="1" dirty="0">
                              <a:solidFill>
                                <a:srgbClr val="003366"/>
                              </a:solidFill>
                              <a:latin typeface="Cambria Math"/>
                            </a:rPr>
                            <m:t>𝑖𝑗</m:t>
                          </m:r>
                        </m:sub>
                      </m:sSub>
                      <m:r>
                        <a:rPr lang="en-US" sz="2400" i="1" dirty="0">
                          <a:solidFill>
                            <a:srgbClr val="003366"/>
                          </a:solidFill>
                          <a:latin typeface="Cambria Math"/>
                        </a:rPr>
                        <m:t>=</m:t>
                      </m:r>
                      <m:acc>
                        <m:accPr>
                          <m:chr m:val="̂"/>
                          <m:ctrlPr>
                            <a:rPr lang="en-US" sz="2400" i="1" dirty="0">
                              <a:solidFill>
                                <a:srgbClr val="003366"/>
                              </a:solidFill>
                              <a:latin typeface="Cambria Math" panose="02040503050406030204" pitchFamily="18" charset="0"/>
                            </a:rPr>
                          </m:ctrlPr>
                        </m:accPr>
                        <m:e>
                          <m:r>
                            <a:rPr lang="en-US" sz="2400" i="1" dirty="0">
                              <a:solidFill>
                                <a:srgbClr val="003366"/>
                              </a:solidFill>
                              <a:latin typeface="Cambria Math"/>
                            </a:rPr>
                            <m:t>𝜇</m:t>
                          </m:r>
                        </m:e>
                      </m:acc>
                      <m:r>
                        <a:rPr lang="en-US" sz="2400" i="1" dirty="0">
                          <a:solidFill>
                            <a:srgbClr val="003366"/>
                          </a:solidFill>
                          <a:latin typeface="Cambria Math"/>
                        </a:rPr>
                        <m:t>+</m:t>
                      </m:r>
                      <m:sSub>
                        <m:sSubPr>
                          <m:ctrlPr>
                            <a:rPr lang="en-US" sz="2400" i="1" dirty="0">
                              <a:solidFill>
                                <a:srgbClr val="003366"/>
                              </a:solidFill>
                              <a:latin typeface="Cambria Math" panose="02040503050406030204" pitchFamily="18" charset="0"/>
                            </a:rPr>
                          </m:ctrlPr>
                        </m:sSubPr>
                        <m:e>
                          <m:acc>
                            <m:accPr>
                              <m:chr m:val="̂"/>
                              <m:ctrlPr>
                                <a:rPr lang="en-US" sz="2400" i="1" dirty="0">
                                  <a:solidFill>
                                    <a:srgbClr val="003366"/>
                                  </a:solidFill>
                                  <a:latin typeface="Cambria Math" panose="02040503050406030204" pitchFamily="18" charset="0"/>
                                </a:rPr>
                              </m:ctrlPr>
                            </m:accPr>
                            <m:e>
                              <m:r>
                                <a:rPr lang="en-US" sz="2400" i="1" dirty="0">
                                  <a:solidFill>
                                    <a:srgbClr val="003366"/>
                                  </a:solidFill>
                                  <a:latin typeface="Cambria Math"/>
                                </a:rPr>
                                <m:t>𝜏</m:t>
                              </m:r>
                            </m:e>
                          </m:acc>
                        </m:e>
                        <m:sub>
                          <m:r>
                            <a:rPr lang="en-US" sz="2400" i="1" dirty="0">
                              <a:solidFill>
                                <a:srgbClr val="003366"/>
                              </a:solidFill>
                              <a:latin typeface="Cambria Math"/>
                            </a:rPr>
                            <m:t>𝑖</m:t>
                          </m:r>
                        </m:sub>
                      </m:sSub>
                    </m:oMath>
                  </m:oMathPara>
                </a14:m>
                <a:endParaRPr lang="en-US" sz="2400" dirty="0">
                  <a:solidFill>
                    <a:srgbClr val="003366"/>
                  </a:solidFill>
                </a:endParaRPr>
              </a:p>
              <a:p>
                <a:endParaRPr lang="en-US" sz="2400" dirty="0">
                  <a:solidFill>
                    <a:srgbClr val="003366"/>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219200"/>
                <a:ext cx="7772400" cy="4495800"/>
              </a:xfrm>
              <a:blipFill rotWithShape="0">
                <a:blip r:embed="rId2"/>
                <a:stretch>
                  <a:fillRect l="-1098" t="-1084" r="-627" b="-15447"/>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9</a:t>
            </a:fld>
            <a:endParaRPr lang="en-US"/>
          </a:p>
        </p:txBody>
      </p:sp>
    </p:spTree>
    <p:extLst>
      <p:ext uri="{BB962C8B-B14F-4D97-AF65-F5344CB8AC3E}">
        <p14:creationId xmlns:p14="http://schemas.microsoft.com/office/powerpoint/2010/main" val="368355788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 calcmode="lin" valueType="num">
                                      <p:cBhvr additive="base">
                                        <p:cTn id="2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 calcmode="lin" valueType="num">
                                      <p:cBhvr>
                                        <p:cTn id="26"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LSC_Overview">
  <a:themeElements>
    <a:clrScheme name="CLSC_Overview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3333FF"/>
      </a:folHlink>
    </a:clrScheme>
    <a:fontScheme name="MU">
      <a:majorFont>
        <a:latin typeface="Baskerville Old Face"/>
        <a:ea typeface=""/>
        <a:cs typeface=""/>
      </a:majorFont>
      <a:minorFont>
        <a:latin typeface="Franklin Gothic Demi C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LSC_Overview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SC_Overview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SC_Overview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SC_Overview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SC_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SC_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SC_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SC_Overview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3333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10888</TotalTime>
  <Words>452</Words>
  <Application>Microsoft Office PowerPoint</Application>
  <PresentationFormat>On-screen Show (4:3)</PresentationFormat>
  <Paragraphs>364</Paragraphs>
  <Slides>22</Slides>
  <Notes>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3" baseType="lpstr">
      <vt:lpstr>ＭＳ Ｐゴシック</vt:lpstr>
      <vt:lpstr>Arial</vt:lpstr>
      <vt:lpstr>Baskerville Old Face</vt:lpstr>
      <vt:lpstr>Book Antiqua</vt:lpstr>
      <vt:lpstr>Calibri</vt:lpstr>
      <vt:lpstr>Cambria Math</vt:lpstr>
      <vt:lpstr>Courier New</vt:lpstr>
      <vt:lpstr>Franklin Gothic Demi Cond</vt:lpstr>
      <vt:lpstr>Times New Roman</vt:lpstr>
      <vt:lpstr>CLSC_Overview</vt:lpstr>
      <vt:lpstr>Graph</vt:lpstr>
      <vt:lpstr>PowerPoint Presentation</vt:lpstr>
      <vt:lpstr>Back to ANOVA: What if  Equality of the Variances FAIL?</vt:lpstr>
      <vt:lpstr>Equality of variances Fail Cont’D</vt:lpstr>
      <vt:lpstr>Book Example 8.4</vt:lpstr>
      <vt:lpstr>Example 8.4 Cont’D</vt:lpstr>
      <vt:lpstr>Example 8.4 Cont’D</vt:lpstr>
      <vt:lpstr>A Comprehensive Modeling Approach  (Useful for Model Assessment and Extensions)</vt:lpstr>
      <vt:lpstr>How about the Hypothesis test?</vt:lpstr>
      <vt:lpstr>Checking the Assumptions</vt:lpstr>
      <vt:lpstr>Going Back to Example 8.4</vt:lpstr>
      <vt:lpstr>Wrong ANova</vt:lpstr>
      <vt:lpstr>Wrong Analysis Cont’D</vt:lpstr>
      <vt:lpstr>Correct Analysis Based on Transformed Data</vt:lpstr>
      <vt:lpstr>Checking the Assumptions Based on Transformed Data</vt:lpstr>
      <vt:lpstr>Two-Factor  Analysis of Variance</vt:lpstr>
      <vt:lpstr>A Comprehensive  Modeling Approach</vt:lpstr>
      <vt:lpstr>What is Interaction Effect?</vt:lpstr>
      <vt:lpstr>What is Interaction Effect? Cont’D</vt:lpstr>
      <vt:lpstr>Australian Institute of Sport Example</vt:lpstr>
      <vt:lpstr>Checking the Assumptions Based on Transformed Data</vt:lpstr>
      <vt:lpstr>ANOVA ResultS Based on THE Transformed Data</vt:lpstr>
      <vt:lpstr>Interaction</vt:lpstr>
    </vt:vector>
  </TitlesOfParts>
  <Company>Texas A&amp;M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Department of Statistics</dc:creator>
  <cp:lastModifiedBy>Mehdi</cp:lastModifiedBy>
  <cp:revision>370</cp:revision>
  <dcterms:created xsi:type="dcterms:W3CDTF">2006-07-17T20:20:48Z</dcterms:created>
  <dcterms:modified xsi:type="dcterms:W3CDTF">2015-01-10T16:44:54Z</dcterms:modified>
</cp:coreProperties>
</file>