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Lst>
  <p:notesMasterIdLst>
    <p:notesMasterId r:id="rId25"/>
  </p:notesMasterIdLst>
  <p:handoutMasterIdLst>
    <p:handoutMasterId r:id="rId26"/>
  </p:handoutMasterIdLst>
  <p:sldIdLst>
    <p:sldId id="314" r:id="rId2"/>
    <p:sldId id="391" r:id="rId3"/>
    <p:sldId id="392" r:id="rId4"/>
    <p:sldId id="393" r:id="rId5"/>
    <p:sldId id="394" r:id="rId6"/>
    <p:sldId id="395" r:id="rId7"/>
    <p:sldId id="396" r:id="rId8"/>
    <p:sldId id="397" r:id="rId9"/>
    <p:sldId id="413" r:id="rId10"/>
    <p:sldId id="398" r:id="rId11"/>
    <p:sldId id="399" r:id="rId12"/>
    <p:sldId id="400" r:id="rId13"/>
    <p:sldId id="401" r:id="rId14"/>
    <p:sldId id="402" r:id="rId15"/>
    <p:sldId id="403" r:id="rId16"/>
    <p:sldId id="411" r:id="rId17"/>
    <p:sldId id="412" r:id="rId18"/>
    <p:sldId id="404" r:id="rId19"/>
    <p:sldId id="405" r:id="rId20"/>
    <p:sldId id="406" r:id="rId21"/>
    <p:sldId id="415" r:id="rId22"/>
    <p:sldId id="414" r:id="rId23"/>
    <p:sldId id="407" r:id="rId2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3366"/>
    <a:srgbClr val="8000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p:cViewPr varScale="1">
        <p:scale>
          <a:sx n="116" d="100"/>
          <a:sy n="116" d="100"/>
        </p:scale>
        <p:origin x="1500" y="108"/>
      </p:cViewPr>
      <p:guideLst>
        <p:guide orient="horz" pos="2160"/>
        <p:guide pos="2880"/>
      </p:guideLst>
    </p:cSldViewPr>
  </p:slideViewPr>
  <p:outlineViewPr>
    <p:cViewPr>
      <p:scale>
        <a:sx n="33" d="100"/>
        <a:sy n="33" d="100"/>
      </p:scale>
      <p:origin x="0" y="-6492"/>
    </p:cViewPr>
  </p:outlineViewPr>
  <p:notesTextViewPr>
    <p:cViewPr>
      <p:scale>
        <a:sx n="3" d="2"/>
        <a:sy n="3" d="2"/>
      </p:scale>
      <p:origin x="0" y="0"/>
    </p:cViewPr>
  </p:notesTextViewPr>
  <p:sorterViewPr>
    <p:cViewPr>
      <p:scale>
        <a:sx n="200" d="100"/>
        <a:sy n="200" d="100"/>
      </p:scale>
      <p:origin x="0" y="-4824"/>
    </p:cViewPr>
  </p:sorterViewPr>
  <p:notesViewPr>
    <p:cSldViewPr>
      <p:cViewPr varScale="1">
        <p:scale>
          <a:sx n="88" d="100"/>
          <a:sy n="88" d="100"/>
        </p:scale>
        <p:origin x="3822"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endParaRPr lang="en-US"/>
          </a:p>
        </p:txBody>
      </p:sp>
      <p:sp>
        <p:nvSpPr>
          <p:cNvPr id="1536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defRPr>
            </a:lvl1pPr>
          </a:lstStyle>
          <a:p>
            <a:pPr>
              <a:defRPr/>
            </a:pPr>
            <a:endParaRPr lang="en-US"/>
          </a:p>
        </p:txBody>
      </p:sp>
      <p:sp>
        <p:nvSpPr>
          <p:cNvPr id="1536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defRPr>
            </a:lvl1pPr>
          </a:lstStyle>
          <a:p>
            <a:pPr>
              <a:defRPr/>
            </a:pPr>
            <a:endParaRPr lang="en-US"/>
          </a:p>
        </p:txBody>
      </p:sp>
      <p:sp>
        <p:nvSpPr>
          <p:cNvPr id="1536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D6F158D5-8951-4722-8C4B-5CFDFA94F59E}" type="slidenum">
              <a:rPr lang="en-US"/>
              <a:pPr/>
              <a:t>‹#›</a:t>
            </a:fld>
            <a:endParaRPr lang="en-US"/>
          </a:p>
        </p:txBody>
      </p:sp>
    </p:spTree>
    <p:extLst>
      <p:ext uri="{BB962C8B-B14F-4D97-AF65-F5344CB8AC3E}">
        <p14:creationId xmlns:p14="http://schemas.microsoft.com/office/powerpoint/2010/main" val="2829474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ea typeface="ＭＳ Ｐゴシック" charset="-128"/>
              </a:defRPr>
            </a:lvl1pPr>
          </a:lstStyle>
          <a:p>
            <a:pPr>
              <a:defRPr/>
            </a:pPr>
            <a:endParaRPr lang="en-US"/>
          </a:p>
        </p:txBody>
      </p:sp>
      <p:sp>
        <p:nvSpPr>
          <p:cNvPr id="972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ea typeface="ＭＳ Ｐゴシック" charset="-128"/>
              </a:defRPr>
            </a:lvl1pPr>
          </a:lstStyle>
          <a:p>
            <a:pPr>
              <a:defRPr/>
            </a:pPr>
            <a:endParaRPr lang="en-US"/>
          </a:p>
        </p:txBody>
      </p:sp>
      <p:sp>
        <p:nvSpPr>
          <p:cNvPr id="3379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972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ea typeface="ＭＳ Ｐゴシック" charset="-128"/>
              </a:defRPr>
            </a:lvl1pPr>
          </a:lstStyle>
          <a:p>
            <a:pPr>
              <a:defRPr/>
            </a:pPr>
            <a:endParaRPr lang="en-US"/>
          </a:p>
        </p:txBody>
      </p:sp>
      <p:sp>
        <p:nvSpPr>
          <p:cNvPr id="972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anose="020B0604020202020204" pitchFamily="34" charset="0"/>
              </a:defRPr>
            </a:lvl1pPr>
          </a:lstStyle>
          <a:p>
            <a:fld id="{8C29BE47-B687-411B-B72B-371612069107}" type="slidenum">
              <a:rPr lang="en-US"/>
              <a:pPr/>
              <a:t>‹#›</a:t>
            </a:fld>
            <a:endParaRPr lang="en-US"/>
          </a:p>
        </p:txBody>
      </p:sp>
    </p:spTree>
    <p:extLst>
      <p:ext uri="{BB962C8B-B14F-4D97-AF65-F5344CB8AC3E}">
        <p14:creationId xmlns:p14="http://schemas.microsoft.com/office/powerpoint/2010/main" val="53654410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C29BE47-B687-411B-B72B-371612069107}" type="slidenum">
              <a:rPr lang="en-US" smtClean="0"/>
              <a:pPr/>
              <a:t>1</a:t>
            </a:fld>
            <a:endParaRPr lang="en-US"/>
          </a:p>
        </p:txBody>
      </p:sp>
    </p:spTree>
    <p:extLst>
      <p:ext uri="{BB962C8B-B14F-4D97-AF65-F5344CB8AC3E}">
        <p14:creationId xmlns:p14="http://schemas.microsoft.com/office/powerpoint/2010/main" val="348327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pic>
        <p:nvPicPr>
          <p:cNvPr id="18" name="Picture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95800" y="1138238"/>
            <a:ext cx="4578333" cy="4572000"/>
          </a:xfrm>
          <a:prstGeom prst="rect">
            <a:avLst/>
          </a:prstGeom>
          <a:noFill/>
          <a:ln>
            <a:noFill/>
          </a:ln>
          <a:effectLst>
            <a:outerShdw blurRad="50800" dist="50800" dir="5400000" algn="ctr" rotWithShape="0">
              <a:srgbClr val="000000">
                <a:alpha val="0"/>
              </a:srgbClr>
            </a:outerShdw>
          </a:effectLst>
        </p:spPr>
      </p:pic>
      <p:sp>
        <p:nvSpPr>
          <p:cNvPr id="11" name="Rectangle 7"/>
          <p:cNvSpPr>
            <a:spLocks noChangeArrowheads="1"/>
          </p:cNvSpPr>
          <p:nvPr userDrawn="1"/>
        </p:nvSpPr>
        <p:spPr bwMode="auto">
          <a:xfrm>
            <a:off x="381000" y="457200"/>
            <a:ext cx="5486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3600" b="1" dirty="0" smtClean="0">
                <a:solidFill>
                  <a:srgbClr val="003366"/>
                </a:solidFill>
                <a:latin typeface="Baskerville Old Face" panose="02020602080505020303" pitchFamily="18" charset="0"/>
              </a:rPr>
              <a:t>MATH 4720 / MSCS 5720</a:t>
            </a:r>
            <a:endParaRPr lang="en-US" sz="3600" b="1" dirty="0">
              <a:solidFill>
                <a:srgbClr val="003366"/>
              </a:solidFill>
              <a:latin typeface="Baskerville Old Face" panose="02020602080505020303" pitchFamily="18" charset="0"/>
            </a:endParaRPr>
          </a:p>
        </p:txBody>
      </p:sp>
      <p:sp>
        <p:nvSpPr>
          <p:cNvPr id="12" name="Line 8"/>
          <p:cNvSpPr>
            <a:spLocks noChangeShapeType="1"/>
          </p:cNvSpPr>
          <p:nvPr userDrawn="1"/>
        </p:nvSpPr>
        <p:spPr bwMode="auto">
          <a:xfrm flipV="1">
            <a:off x="457200" y="976312"/>
            <a:ext cx="4953000" cy="17461"/>
          </a:xfrm>
          <a:prstGeom prst="line">
            <a:avLst/>
          </a:prstGeom>
          <a:noFill/>
          <a:ln w="28575">
            <a:solidFill>
              <a:srgbClr val="FFCC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3" name="Rectangle 9"/>
          <p:cNvSpPr>
            <a:spLocks noChangeArrowheads="1"/>
          </p:cNvSpPr>
          <p:nvPr userDrawn="1"/>
        </p:nvSpPr>
        <p:spPr bwMode="auto">
          <a:xfrm>
            <a:off x="381000" y="1003300"/>
            <a:ext cx="510540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imes New Roman" panose="02020603050405020304" pitchFamily="18" charset="0"/>
                <a:ea typeface="ＭＳ Ｐゴシック" panose="020B0600070205080204" pitchFamily="34" charset="-128"/>
              </a:defRPr>
            </a:lvl1pPr>
            <a:lvl2pPr marL="742950" indent="-285750" eaLnBrk="0" hangingPunct="0">
              <a:defRPr sz="2400">
                <a:solidFill>
                  <a:schemeClr val="tx1"/>
                </a:solidFill>
                <a:latin typeface="Times New Roman" panose="02020603050405020304" pitchFamily="18" charset="0"/>
                <a:ea typeface="ＭＳ Ｐゴシック" panose="020B0600070205080204" pitchFamily="34" charset="-128"/>
              </a:defRPr>
            </a:lvl2pPr>
            <a:lvl3pPr marL="1143000" indent="-228600" eaLnBrk="0" hangingPunct="0">
              <a:defRPr sz="2400">
                <a:solidFill>
                  <a:schemeClr val="tx1"/>
                </a:solidFill>
                <a:latin typeface="Times New Roman" panose="02020603050405020304" pitchFamily="18" charset="0"/>
                <a:ea typeface="ＭＳ Ｐゴシック" panose="020B0600070205080204" pitchFamily="34" charset="-128"/>
              </a:defRPr>
            </a:lvl3pPr>
            <a:lvl4pPr marL="1600200" indent="-228600" eaLnBrk="0" hangingPunct="0">
              <a:defRPr sz="2400">
                <a:solidFill>
                  <a:schemeClr val="tx1"/>
                </a:solidFill>
                <a:latin typeface="Times New Roman" panose="02020603050405020304" pitchFamily="18" charset="0"/>
                <a:ea typeface="ＭＳ Ｐゴシック" panose="020B0600070205080204" pitchFamily="34" charset="-128"/>
              </a:defRPr>
            </a:lvl4pPr>
            <a:lvl5pPr marL="2057400" indent="-228600" eaLnBrk="0" hangingPunct="0">
              <a:defRPr sz="24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ＭＳ Ｐゴシック" panose="020B0600070205080204" pitchFamily="34" charset="-128"/>
              </a:defRPr>
            </a:lvl9pPr>
          </a:lstStyle>
          <a:p>
            <a:pPr eaLnBrk="1" hangingPunct="1"/>
            <a:r>
              <a:rPr lang="en-US" sz="2800" i="0" dirty="0">
                <a:solidFill>
                  <a:srgbClr val="003366"/>
                </a:solidFill>
                <a:latin typeface="Franklin Gothic Demi Cond" panose="020B0706030402020204" pitchFamily="34" charset="0"/>
              </a:rPr>
              <a:t>Instructor: Mehdi </a:t>
            </a:r>
            <a:r>
              <a:rPr lang="en-US" sz="2800" i="0" dirty="0" err="1">
                <a:solidFill>
                  <a:srgbClr val="003366"/>
                </a:solidFill>
                <a:latin typeface="Franklin Gothic Demi Cond" panose="020B0706030402020204" pitchFamily="34" charset="0"/>
              </a:rPr>
              <a:t>Maadooliat</a:t>
            </a:r>
            <a:endParaRPr lang="en-US" sz="2800" i="0" dirty="0">
              <a:solidFill>
                <a:srgbClr val="003366"/>
              </a:solidFill>
              <a:latin typeface="Franklin Gothic Demi Cond" panose="020B0706030402020204" pitchFamily="34" charset="0"/>
            </a:endParaRPr>
          </a:p>
        </p:txBody>
      </p:sp>
      <p:sp>
        <p:nvSpPr>
          <p:cNvPr id="15" name="TextBox 14"/>
          <p:cNvSpPr txBox="1"/>
          <p:nvPr userDrawn="1"/>
        </p:nvSpPr>
        <p:spPr>
          <a:xfrm>
            <a:off x="381000" y="5791200"/>
            <a:ext cx="7446719" cy="461665"/>
          </a:xfrm>
          <a:prstGeom prst="rect">
            <a:avLst/>
          </a:prstGeom>
          <a:noFill/>
        </p:spPr>
        <p:txBody>
          <a:bodyPr wrap="none" rtlCol="0">
            <a:spAutoFit/>
          </a:bodyPr>
          <a:lstStyle/>
          <a:p>
            <a:r>
              <a:rPr lang="en-US" b="0" dirty="0" smtClean="0">
                <a:solidFill>
                  <a:srgbClr val="003366"/>
                </a:solidFill>
                <a:latin typeface="Franklin Gothic Demi Cond" panose="020B0706030402020204" pitchFamily="34" charset="0"/>
              </a:rPr>
              <a:t>Department of Mathematics, Statistics and Computer Science</a:t>
            </a:r>
            <a:endParaRPr lang="en-US" b="0" dirty="0">
              <a:solidFill>
                <a:srgbClr val="003366"/>
              </a:solidFill>
              <a:latin typeface="Franklin Gothic Demi Cond" panose="020B0706030402020204" pitchFamily="34" charset="0"/>
            </a:endParaRPr>
          </a:p>
        </p:txBody>
      </p:sp>
    </p:spTree>
    <p:extLst>
      <p:ext uri="{BB962C8B-B14F-4D97-AF65-F5344CB8AC3E}">
        <p14:creationId xmlns:p14="http://schemas.microsoft.com/office/powerpoint/2010/main" val="1921505998"/>
      </p:ext>
    </p:extLst>
  </p:cSld>
  <p:clrMapOvr>
    <a:masterClrMapping/>
  </p:clrMapOvr>
  <p:transition advClick="0"/>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
            </a:r>
            <a:br>
              <a:rPr lang="en-US" dirty="0" smtClean="0"/>
            </a:br>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91101430"/>
      </p:ext>
    </p:extLst>
  </p:cSld>
  <p:clrMapOvr>
    <a:masterClrMapping/>
  </p:clrMapOvr>
  <p:transition advClick="0"/>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914400"/>
            <a:ext cx="1943100" cy="5562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914400"/>
            <a:ext cx="5676900" cy="5562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98323774"/>
      </p:ext>
    </p:extLst>
  </p:cSld>
  <p:clrMapOvr>
    <a:masterClrMapping/>
  </p:clrMapOvr>
  <p:transition advClick="0"/>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85800" y="381000"/>
            <a:ext cx="7772400" cy="762000"/>
          </a:xfrm>
        </p:spPr>
        <p:txBody>
          <a:bodyPr/>
          <a:lstStyle>
            <a:lvl1pPr>
              <a:defRPr/>
            </a:lvl1pPr>
          </a:lstStyle>
          <a:p>
            <a:r>
              <a:rPr lang="en-US" dirty="0" smtClean="0"/>
              <a:t/>
            </a:r>
            <a:br>
              <a:rPr lang="en-US" dirty="0" smtClean="0"/>
            </a:br>
            <a:r>
              <a:rPr lang="en-US" dirty="0" smtClean="0"/>
              <a:t>Click to edit Master title style</a:t>
            </a:r>
            <a:endParaRPr lang="en-US" dirty="0"/>
          </a:p>
        </p:txBody>
      </p:sp>
      <p:sp>
        <p:nvSpPr>
          <p:cNvPr id="3" name="Text Placeholder 2"/>
          <p:cNvSpPr>
            <a:spLocks noGrp="1"/>
          </p:cNvSpPr>
          <p:nvPr>
            <p:ph type="body" sz="half" idx="1"/>
          </p:nvPr>
        </p:nvSpPr>
        <p:spPr>
          <a:xfrm>
            <a:off x="685800" y="14478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81286092"/>
      </p:ext>
    </p:extLst>
  </p:cSld>
  <p:clrMapOvr>
    <a:masterClrMapping/>
  </p:clrMapOvr>
  <p:transition advClick="0"/>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
            </a:r>
            <a:br>
              <a:rPr lang="en-US" dirty="0" smtClean="0"/>
            </a:br>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949EE-02F8-4E24-B346-EA33FC0EA551}" type="slidenum">
              <a:rPr lang="en-US" smtClean="0"/>
              <a:t>‹#›</a:t>
            </a:fld>
            <a:endParaRPr lang="en-US"/>
          </a:p>
        </p:txBody>
      </p:sp>
    </p:spTree>
    <p:extLst>
      <p:ext uri="{BB962C8B-B14F-4D97-AF65-F5344CB8AC3E}">
        <p14:creationId xmlns:p14="http://schemas.microsoft.com/office/powerpoint/2010/main" val="1354550544"/>
      </p:ext>
    </p:extLst>
  </p:cSld>
  <p:clrMapOvr>
    <a:masterClrMapping/>
  </p:clrMapOvr>
  <p:transition advClick="0"/>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5944181"/>
      </p:ext>
    </p:extLst>
  </p:cSld>
  <p:clrMapOvr>
    <a:masterClrMapping/>
  </p:clrMapOvr>
  <p:transition advClick="0"/>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
            </a:r>
            <a:br>
              <a:rPr lang="en-US" dirty="0" smtClean="0"/>
            </a:br>
            <a:r>
              <a:rPr lang="en-US" dirty="0" smtClean="0"/>
              <a:t>Click to edit Master title style</a:t>
            </a:r>
            <a:endParaRPr lang="en-US" dirty="0"/>
          </a:p>
        </p:txBody>
      </p:sp>
      <p:sp>
        <p:nvSpPr>
          <p:cNvPr id="3" name="Content Placeholder 2"/>
          <p:cNvSpPr>
            <a:spLocks noGrp="1"/>
          </p:cNvSpPr>
          <p:nvPr>
            <p:ph sz="half" idx="1"/>
          </p:nvPr>
        </p:nvSpPr>
        <p:spPr>
          <a:xfrm>
            <a:off x="685800" y="14478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447800"/>
            <a:ext cx="38100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155031847"/>
      </p:ext>
    </p:extLst>
  </p:cSld>
  <p:clrMapOvr>
    <a:masterClrMapping/>
  </p:clrMapOvr>
  <p:transition advClick="0"/>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274638"/>
            <a:ext cx="8229600" cy="1143000"/>
          </a:xfrm>
        </p:spPr>
        <p:txBody>
          <a:bodyPr/>
          <a:lstStyle>
            <a:lvl1pPr>
              <a:defRPr/>
            </a:lvl1pPr>
          </a:lstStyle>
          <a:p>
            <a:r>
              <a:rPr lang="en-US" dirty="0" smtClean="0"/>
              <a:t/>
            </a:r>
            <a:br>
              <a:rPr lang="en-US" dirty="0" smtClean="0"/>
            </a:br>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95865276"/>
      </p:ext>
    </p:extLst>
  </p:cSld>
  <p:clrMapOvr>
    <a:masterClrMapping/>
  </p:clrMapOvr>
  <p:transition advClick="0"/>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
            </a:r>
            <a:br>
              <a:rPr lang="en-US" dirty="0" smtClean="0"/>
            </a:br>
            <a:r>
              <a:rPr lang="en-US" dirty="0" smtClean="0"/>
              <a:t>Click to edit Master title style</a:t>
            </a:r>
            <a:endParaRPr lang="en-US" dirty="0"/>
          </a:p>
        </p:txBody>
      </p:sp>
    </p:spTree>
    <p:extLst>
      <p:ext uri="{BB962C8B-B14F-4D97-AF65-F5344CB8AC3E}">
        <p14:creationId xmlns:p14="http://schemas.microsoft.com/office/powerpoint/2010/main" val="2346567497"/>
      </p:ext>
    </p:extLst>
  </p:cSld>
  <p:clrMapOvr>
    <a:masterClrMapping/>
  </p:clrMapOvr>
  <p:transition advClick="0"/>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369931"/>
      </p:ext>
    </p:extLst>
  </p:cSld>
  <p:clrMapOvr>
    <a:masterClrMapping/>
  </p:clrMapOvr>
  <p:transition advClick="0"/>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76287"/>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776287"/>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938337"/>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98332148"/>
      </p:ext>
    </p:extLst>
  </p:cSld>
  <p:clrMapOvr>
    <a:masterClrMapping/>
  </p:clrMapOvr>
  <p:transition advClick="0"/>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9683104"/>
      </p:ext>
    </p:extLst>
  </p:cSld>
  <p:clrMapOvr>
    <a:masterClrMapping/>
  </p:clrMapOvr>
  <p:transition advClick="0"/>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3"/>
          <p:cNvSpPr>
            <a:spLocks noGrp="1" noChangeArrowheads="1"/>
          </p:cNvSpPr>
          <p:nvPr>
            <p:ph type="body" idx="1"/>
          </p:nvPr>
        </p:nvSpPr>
        <p:spPr bwMode="auto">
          <a:xfrm>
            <a:off x="685800" y="1447800"/>
            <a:ext cx="7772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099" name="Rectangle 4"/>
          <p:cNvSpPr>
            <a:spLocks noGrp="1" noChangeArrowheads="1"/>
          </p:cNvSpPr>
          <p:nvPr>
            <p:ph type="title"/>
          </p:nvPr>
        </p:nvSpPr>
        <p:spPr bwMode="auto">
          <a:xfrm>
            <a:off x="685800" y="381000"/>
            <a:ext cx="77724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dirty="0" smtClean="0"/>
              <a:t/>
            </a:r>
            <a:br>
              <a:rPr lang="en-US" dirty="0" smtClean="0"/>
            </a:br>
            <a:r>
              <a:rPr lang="en-US" dirty="0" smtClean="0"/>
              <a:t>Click to edit Master title style</a:t>
            </a:r>
          </a:p>
        </p:txBody>
      </p:sp>
      <p:sp>
        <p:nvSpPr>
          <p:cNvPr id="12293" name="Rectangle 5"/>
          <p:cNvSpPr>
            <a:spLocks noChangeArrowheads="1"/>
          </p:cNvSpPr>
          <p:nvPr/>
        </p:nvSpPr>
        <p:spPr bwMode="auto">
          <a:xfrm>
            <a:off x="0" y="0"/>
            <a:ext cx="9144000" cy="144463"/>
          </a:xfrm>
          <a:prstGeom prst="rect">
            <a:avLst/>
          </a:prstGeom>
          <a:solidFill>
            <a:srgbClr val="FFCC00"/>
          </a:solidFill>
          <a:ln w="9525">
            <a:noFill/>
            <a:miter lim="800000"/>
            <a:headEnd/>
            <a:tailEnd/>
          </a:ln>
          <a:effectLst/>
        </p:spPr>
        <p:txBody>
          <a:bodyPr wrap="none" anchor="ctr"/>
          <a:lstStyle/>
          <a:p>
            <a:pPr algn="ctr">
              <a:defRPr/>
            </a:pPr>
            <a:endParaRPr lang="en-US">
              <a:solidFill>
                <a:schemeClr val="bg2"/>
              </a:solidFill>
              <a:latin typeface="Times New Roman" charset="0"/>
              <a:ea typeface="ＭＳ Ｐゴシック" charset="-128"/>
            </a:endParaRPr>
          </a:p>
        </p:txBody>
      </p:sp>
      <p:pic>
        <p:nvPicPr>
          <p:cNvPr id="2" name="Picture 1"/>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334962" y="166395"/>
            <a:ext cx="1809038" cy="595605"/>
          </a:xfrm>
          <a:prstGeom prst="rect">
            <a:avLst/>
          </a:prstGeom>
        </p:spPr>
      </p:pic>
      <p:sp>
        <p:nvSpPr>
          <p:cNvPr id="3" name="Slide Number Placeholder 2"/>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949EE-02F8-4E24-B346-EA33FC0EA55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0"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ransition advClick="0"/>
  <p:timing>
    <p:tnLst>
      <p:par>
        <p:cTn id="1" dur="indefinite" restart="never" nodeType="tmRoot"/>
      </p:par>
    </p:tnLst>
  </p:timing>
  <p:hf hdr="0" ftr="0" dt="0"/>
  <p:txStyles>
    <p:titleStyle>
      <a:lvl1pPr algn="l" rtl="0" eaLnBrk="0" fontAlgn="base" hangingPunct="0">
        <a:spcBef>
          <a:spcPct val="0"/>
        </a:spcBef>
        <a:spcAft>
          <a:spcPct val="0"/>
        </a:spcAft>
        <a:defRPr sz="2500" b="1" cap="all" baseline="0">
          <a:solidFill>
            <a:srgbClr val="003366"/>
          </a:solidFill>
          <a:latin typeface="Baskerville Old Face" panose="02020602080505020303" pitchFamily="18" charset="0"/>
          <a:ea typeface="ＭＳ Ｐゴシック" charset="-128"/>
          <a:cs typeface="+mj-cs"/>
        </a:defRPr>
      </a:lvl1pPr>
      <a:lvl2pPr algn="l" rtl="0" eaLnBrk="0" fontAlgn="base" hangingPunct="0">
        <a:spcBef>
          <a:spcPct val="0"/>
        </a:spcBef>
        <a:spcAft>
          <a:spcPct val="0"/>
        </a:spcAft>
        <a:defRPr sz="3300" b="1">
          <a:solidFill>
            <a:srgbClr val="800000"/>
          </a:solidFill>
          <a:latin typeface="Book Antiqua" charset="0"/>
          <a:ea typeface="ＭＳ Ｐゴシック" charset="-128"/>
        </a:defRPr>
      </a:lvl2pPr>
      <a:lvl3pPr algn="l" rtl="0" eaLnBrk="0" fontAlgn="base" hangingPunct="0">
        <a:spcBef>
          <a:spcPct val="0"/>
        </a:spcBef>
        <a:spcAft>
          <a:spcPct val="0"/>
        </a:spcAft>
        <a:defRPr sz="3300" b="1">
          <a:solidFill>
            <a:srgbClr val="800000"/>
          </a:solidFill>
          <a:latin typeface="Book Antiqua" charset="0"/>
          <a:ea typeface="ＭＳ Ｐゴシック" charset="-128"/>
        </a:defRPr>
      </a:lvl3pPr>
      <a:lvl4pPr algn="l" rtl="0" eaLnBrk="0" fontAlgn="base" hangingPunct="0">
        <a:spcBef>
          <a:spcPct val="0"/>
        </a:spcBef>
        <a:spcAft>
          <a:spcPct val="0"/>
        </a:spcAft>
        <a:defRPr sz="3300" b="1">
          <a:solidFill>
            <a:srgbClr val="800000"/>
          </a:solidFill>
          <a:latin typeface="Book Antiqua" charset="0"/>
          <a:ea typeface="ＭＳ Ｐゴシック" charset="-128"/>
        </a:defRPr>
      </a:lvl4pPr>
      <a:lvl5pPr algn="l" rtl="0" eaLnBrk="0" fontAlgn="base" hangingPunct="0">
        <a:spcBef>
          <a:spcPct val="0"/>
        </a:spcBef>
        <a:spcAft>
          <a:spcPct val="0"/>
        </a:spcAft>
        <a:defRPr sz="3300" b="1">
          <a:solidFill>
            <a:srgbClr val="800000"/>
          </a:solidFill>
          <a:latin typeface="Book Antiqua" charset="0"/>
          <a:ea typeface="ＭＳ Ｐゴシック" charset="-128"/>
        </a:defRPr>
      </a:lvl5pPr>
      <a:lvl6pPr marL="457200" algn="l" rtl="0" fontAlgn="base">
        <a:spcBef>
          <a:spcPct val="0"/>
        </a:spcBef>
        <a:spcAft>
          <a:spcPct val="0"/>
        </a:spcAft>
        <a:defRPr sz="3300" b="1">
          <a:solidFill>
            <a:srgbClr val="800000"/>
          </a:solidFill>
          <a:latin typeface="Book Antiqua" charset="0"/>
        </a:defRPr>
      </a:lvl6pPr>
      <a:lvl7pPr marL="914400" algn="l" rtl="0" fontAlgn="base">
        <a:spcBef>
          <a:spcPct val="0"/>
        </a:spcBef>
        <a:spcAft>
          <a:spcPct val="0"/>
        </a:spcAft>
        <a:defRPr sz="3300" b="1">
          <a:solidFill>
            <a:srgbClr val="800000"/>
          </a:solidFill>
          <a:latin typeface="Book Antiqua" charset="0"/>
        </a:defRPr>
      </a:lvl7pPr>
      <a:lvl8pPr marL="1371600" algn="l" rtl="0" fontAlgn="base">
        <a:spcBef>
          <a:spcPct val="0"/>
        </a:spcBef>
        <a:spcAft>
          <a:spcPct val="0"/>
        </a:spcAft>
        <a:defRPr sz="3300" b="1">
          <a:solidFill>
            <a:srgbClr val="800000"/>
          </a:solidFill>
          <a:latin typeface="Book Antiqua" charset="0"/>
        </a:defRPr>
      </a:lvl8pPr>
      <a:lvl9pPr marL="1828800" algn="l" rtl="0" fontAlgn="base">
        <a:spcBef>
          <a:spcPct val="0"/>
        </a:spcBef>
        <a:spcAft>
          <a:spcPct val="0"/>
        </a:spcAft>
        <a:defRPr sz="3300" b="1">
          <a:solidFill>
            <a:srgbClr val="800000"/>
          </a:solidFill>
          <a:latin typeface="Book Antiqua" charset="0"/>
        </a:defRPr>
      </a:lvl9pPr>
    </p:titleStyle>
    <p:bodyStyle>
      <a:lvl1pPr marL="342900" indent="-342900" algn="l" rtl="0" eaLnBrk="0" fontAlgn="base" hangingPunct="0">
        <a:spcBef>
          <a:spcPct val="20000"/>
        </a:spcBef>
        <a:spcAft>
          <a:spcPct val="0"/>
        </a:spcAft>
        <a:buChar char="•"/>
        <a:defRPr sz="2600" baseline="0">
          <a:solidFill>
            <a:srgbClr val="003366"/>
          </a:solidFill>
          <a:latin typeface="Franklin Gothic Demi Cond" panose="020B0706030402020204" pitchFamily="34" charset="0"/>
          <a:ea typeface="ＭＳ Ｐゴシック" charset="-128"/>
          <a:cs typeface="+mn-cs"/>
        </a:defRPr>
      </a:lvl1pPr>
      <a:lvl2pPr marL="742950" indent="-285750" algn="l" rtl="0" eaLnBrk="0" fontAlgn="base" hangingPunct="0">
        <a:spcBef>
          <a:spcPct val="20000"/>
        </a:spcBef>
        <a:spcAft>
          <a:spcPct val="0"/>
        </a:spcAft>
        <a:buChar char="–"/>
        <a:defRPr sz="2000" baseline="0">
          <a:solidFill>
            <a:srgbClr val="003366"/>
          </a:solidFill>
          <a:latin typeface="Franklin Gothic Demi Cond" panose="020B0706030402020204" pitchFamily="34" charset="0"/>
          <a:ea typeface="ＭＳ Ｐゴシック" charset="-128"/>
        </a:defRPr>
      </a:lvl2pPr>
      <a:lvl3pPr marL="1143000" indent="-228600" algn="l" rtl="0" eaLnBrk="0" fontAlgn="base" hangingPunct="0">
        <a:spcBef>
          <a:spcPct val="20000"/>
        </a:spcBef>
        <a:spcAft>
          <a:spcPct val="0"/>
        </a:spcAft>
        <a:buChar char="•"/>
        <a:defRPr baseline="0">
          <a:solidFill>
            <a:srgbClr val="003366"/>
          </a:solidFill>
          <a:latin typeface="Franklin Gothic Demi Cond" panose="020B0706030402020204" pitchFamily="34" charset="0"/>
          <a:ea typeface="ＭＳ Ｐゴシック" charset="-128"/>
        </a:defRPr>
      </a:lvl3pPr>
      <a:lvl4pPr marL="1600200" indent="-228600" algn="l" rtl="0" eaLnBrk="0" fontAlgn="base" hangingPunct="0">
        <a:spcBef>
          <a:spcPct val="20000"/>
        </a:spcBef>
        <a:spcAft>
          <a:spcPct val="0"/>
        </a:spcAft>
        <a:buChar char="–"/>
        <a:defRPr sz="1600" baseline="0">
          <a:solidFill>
            <a:srgbClr val="003366"/>
          </a:solidFill>
          <a:latin typeface="Franklin Gothic Demi Cond" panose="020B0706030402020204" pitchFamily="34" charset="0"/>
          <a:ea typeface="ＭＳ Ｐゴシック" charset="-128"/>
        </a:defRPr>
      </a:lvl4pPr>
      <a:lvl5pPr marL="2057400" indent="-228600" algn="l" rtl="0" eaLnBrk="0" fontAlgn="base" hangingPunct="0">
        <a:spcBef>
          <a:spcPct val="20000"/>
        </a:spcBef>
        <a:spcAft>
          <a:spcPct val="0"/>
        </a:spcAft>
        <a:buChar char="»"/>
        <a:defRPr sz="1500" baseline="0">
          <a:solidFill>
            <a:srgbClr val="003366"/>
          </a:solidFill>
          <a:latin typeface="Franklin Gothic Demi Cond" panose="020B0706030402020204" pitchFamily="34" charset="0"/>
          <a:ea typeface="ＭＳ Ｐゴシック" charset="-128"/>
        </a:defRPr>
      </a:lvl5pPr>
      <a:lvl6pPr marL="2514600" indent="-228600" algn="l" rtl="0" fontAlgn="base">
        <a:spcBef>
          <a:spcPct val="20000"/>
        </a:spcBef>
        <a:spcAft>
          <a:spcPct val="0"/>
        </a:spcAft>
        <a:buChar char="»"/>
        <a:defRPr sz="1500">
          <a:solidFill>
            <a:schemeClr val="tx1"/>
          </a:solidFill>
          <a:latin typeface="+mn-lt"/>
          <a:ea typeface="ＭＳ Ｐゴシック" charset="-128"/>
        </a:defRPr>
      </a:lvl6pPr>
      <a:lvl7pPr marL="2971800" indent="-228600" algn="l" rtl="0" fontAlgn="base">
        <a:spcBef>
          <a:spcPct val="20000"/>
        </a:spcBef>
        <a:spcAft>
          <a:spcPct val="0"/>
        </a:spcAft>
        <a:buChar char="»"/>
        <a:defRPr sz="1500">
          <a:solidFill>
            <a:schemeClr val="tx1"/>
          </a:solidFill>
          <a:latin typeface="+mn-lt"/>
          <a:ea typeface="ＭＳ Ｐゴシック" charset="-128"/>
        </a:defRPr>
      </a:lvl7pPr>
      <a:lvl8pPr marL="3429000" indent="-228600" algn="l" rtl="0" fontAlgn="base">
        <a:spcBef>
          <a:spcPct val="20000"/>
        </a:spcBef>
        <a:spcAft>
          <a:spcPct val="0"/>
        </a:spcAft>
        <a:buChar char="»"/>
        <a:defRPr sz="1500">
          <a:solidFill>
            <a:schemeClr val="tx1"/>
          </a:solidFill>
          <a:latin typeface="+mn-lt"/>
          <a:ea typeface="ＭＳ Ｐゴシック" charset="-128"/>
        </a:defRPr>
      </a:lvl8pPr>
      <a:lvl9pPr marL="3886200" indent="-228600" algn="l" rtl="0" fontAlgn="base">
        <a:spcBef>
          <a:spcPct val="20000"/>
        </a:spcBef>
        <a:spcAft>
          <a:spcPct val="0"/>
        </a:spcAft>
        <a:buChar char="»"/>
        <a:defRPr sz="15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hyperlink" Target="file:///C:\Program%20Files%20(x86)\Minitab\Minitab%2016\Mtb.exe" TargetMode="External"/><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0.wmf"/><Relationship Id="rId5" Type="http://schemas.openxmlformats.org/officeDocument/2006/relationships/oleObject" Target="../embeddings/oleObject2.bin"/><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110.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7.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43000" y="3276600"/>
            <a:ext cx="1532792" cy="523220"/>
          </a:xfrm>
          <a:prstGeom prst="rect">
            <a:avLst/>
          </a:prstGeom>
          <a:noFill/>
        </p:spPr>
        <p:txBody>
          <a:bodyPr wrap="none" rtlCol="0">
            <a:spAutoFit/>
          </a:bodyPr>
          <a:lstStyle/>
          <a:p>
            <a:r>
              <a:rPr lang="en-US" sz="2800" dirty="0">
                <a:latin typeface="+mn-lt"/>
              </a:rPr>
              <a:t>Chapter </a:t>
            </a:r>
            <a:r>
              <a:rPr lang="en-US" sz="2800" dirty="0" smtClean="0">
                <a:latin typeface="+mn-lt"/>
              </a:rPr>
              <a:t>9</a:t>
            </a:r>
            <a:endParaRPr lang="en-US" sz="2800" dirty="0">
              <a:latin typeface="+mn-lt"/>
            </a:endParaRPr>
          </a:p>
        </p:txBody>
      </p:sp>
    </p:spTree>
    <p:extLst>
      <p:ext uri="{BB962C8B-B14F-4D97-AF65-F5344CB8AC3E}">
        <p14:creationId xmlns:p14="http://schemas.microsoft.com/office/powerpoint/2010/main" val="2662421631"/>
      </p:ext>
    </p:extLst>
  </p:cSld>
  <p:clrMapOvr>
    <a:masterClrMapping/>
  </p:clrMapOvr>
  <p:transition advClick="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762000"/>
          </a:xfrm>
        </p:spPr>
        <p:txBody>
          <a:bodyPr/>
          <a:lstStyle/>
          <a:p>
            <a:r>
              <a:rPr lang="en-US" dirty="0" smtClean="0"/>
              <a:t>Example 9.3: ANOVA</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685800"/>
                <a:ext cx="7772400" cy="4495800"/>
              </a:xfrm>
            </p:spPr>
            <p:txBody>
              <a:bodyPr/>
              <a:lstStyle/>
              <a:p>
                <a:r>
                  <a:rPr lang="en-US" sz="2400" dirty="0" smtClean="0"/>
                  <a:t>Next, we perform ANOVA to test if there is a difference among the agents.</a:t>
                </a:r>
              </a:p>
              <a:p>
                <a:endParaRPr lang="en-US" sz="1000" dirty="0"/>
              </a:p>
              <a:p>
                <a:r>
                  <a:rPr lang="en-US" sz="2400" dirty="0"/>
                  <a:t>	</a:t>
                </a:r>
                <a14:m>
                  <m:oMath xmlns:m="http://schemas.openxmlformats.org/officeDocument/2006/math">
                    <m:sSub>
                      <m:sSubPr>
                        <m:ctrlPr>
                          <a:rPr lang="en-US" sz="2400" i="1" smtClean="0">
                            <a:solidFill>
                              <a:srgbClr val="C00000"/>
                            </a:solidFill>
                            <a:latin typeface="Cambria Math" panose="02040503050406030204" pitchFamily="18" charset="0"/>
                          </a:rPr>
                        </m:ctrlPr>
                      </m:sSubPr>
                      <m:e>
                        <m:r>
                          <a:rPr lang="en-US" sz="2400" i="1">
                            <a:solidFill>
                              <a:srgbClr val="C00000"/>
                            </a:solidFill>
                            <a:latin typeface="Cambria Math"/>
                          </a:rPr>
                          <m:t>𝐻</m:t>
                        </m:r>
                      </m:e>
                      <m:sub>
                        <m:r>
                          <a:rPr lang="en-US" sz="2400" i="1">
                            <a:solidFill>
                              <a:srgbClr val="C00000"/>
                            </a:solidFill>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1</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2</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5</m:t>
                        </m:r>
                      </m:sub>
                    </m:sSub>
                  </m:oMath>
                </a14:m>
                <a:endParaRPr lang="en-US" sz="2400" dirty="0"/>
              </a:p>
              <a:p>
                <a:pPr marL="0" indent="0">
                  <a:buNone/>
                </a:pPr>
                <a:r>
                  <a:rPr lang="en-US" sz="2400" dirty="0"/>
                  <a:t>	</a:t>
                </a:r>
                <a14:m>
                  <m:oMath xmlns:m="http://schemas.openxmlformats.org/officeDocument/2006/math">
                    <m:sSub>
                      <m:sSubPr>
                        <m:ctrlPr>
                          <a:rPr lang="en-US" sz="2400" i="1" smtClean="0">
                            <a:solidFill>
                              <a:srgbClr val="C00000"/>
                            </a:solidFill>
                            <a:latin typeface="Cambria Math" panose="02040503050406030204" pitchFamily="18" charset="0"/>
                          </a:rPr>
                        </m:ctrlPr>
                      </m:sSubPr>
                      <m:e>
                        <m:r>
                          <a:rPr lang="en-US" sz="2400" i="1">
                            <a:solidFill>
                              <a:srgbClr val="C00000"/>
                            </a:solidFill>
                            <a:latin typeface="Cambria Math"/>
                          </a:rPr>
                          <m:t>𝐻</m:t>
                        </m:r>
                      </m:e>
                      <m:sub>
                        <m:r>
                          <a:rPr lang="en-US" sz="2400" i="1">
                            <a:solidFill>
                              <a:srgbClr val="C00000"/>
                            </a:solidFill>
                            <a:latin typeface="Cambria Math"/>
                          </a:rPr>
                          <m:t>𝑎</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𝑗</m:t>
                        </m:r>
                      </m:sub>
                    </m:sSub>
                  </m:oMath>
                </a14:m>
                <a:r>
                  <a:rPr lang="en-US" sz="2400" dirty="0"/>
                  <a:t> for some pairs </a:t>
                </a:r>
                <a14:m>
                  <m:oMath xmlns:m="http://schemas.openxmlformats.org/officeDocument/2006/math">
                    <m:r>
                      <a:rPr lang="en-US" sz="2400" i="1">
                        <a:latin typeface="Cambria Math"/>
                      </a:rPr>
                      <m:t>(</m:t>
                    </m:r>
                    <m:r>
                      <a:rPr lang="en-US" sz="2400" i="1">
                        <a:latin typeface="Cambria Math"/>
                      </a:rPr>
                      <m:t>𝑖</m:t>
                    </m:r>
                    <m:r>
                      <a:rPr lang="en-US" sz="2400" i="1">
                        <a:latin typeface="Cambria Math"/>
                      </a:rPr>
                      <m:t>, </m:t>
                    </m:r>
                    <m:r>
                      <a:rPr lang="en-US" sz="2400" i="1">
                        <a:latin typeface="Cambria Math"/>
                      </a:rPr>
                      <m:t>𝑗</m:t>
                    </m:r>
                    <m:r>
                      <a:rPr lang="en-US" sz="2400" i="1">
                        <a:latin typeface="Cambria Math"/>
                      </a:rPr>
                      <m:t>)</m:t>
                    </m:r>
                  </m:oMath>
                </a14:m>
                <a:endParaRPr lang="en-US" sz="2400" dirty="0"/>
              </a:p>
              <a:p>
                <a:endParaRPr lang="en-US" sz="1200" dirty="0"/>
              </a:p>
              <a:p>
                <a:pPr marL="0" indent="0">
                  <a:buNone/>
                </a:pPr>
                <a:endParaRPr lang="en-US" sz="1200" dirty="0"/>
              </a:p>
              <a:p>
                <a:endParaRPr lang="en-US" sz="2400" dirty="0" smtClean="0"/>
              </a:p>
              <a:p>
                <a:endParaRPr lang="en-US" sz="2400" dirty="0" smtClean="0"/>
              </a:p>
              <a:p>
                <a:endParaRPr lang="en-US" sz="2400" dirty="0"/>
              </a:p>
              <a:p>
                <a:endParaRPr lang="en-US" sz="1200" dirty="0" smtClean="0"/>
              </a:p>
              <a:p>
                <a:r>
                  <a:rPr lang="en-US" sz="2400" dirty="0" smtClean="0"/>
                  <a:t>TS</a:t>
                </a:r>
                <a:r>
                  <a:rPr lang="en-US" sz="2400" dirty="0"/>
                  <a:t>.	</a:t>
                </a:r>
                <a14:m>
                  <m:oMath xmlns:m="http://schemas.openxmlformats.org/officeDocument/2006/math">
                    <m:r>
                      <a:rPr lang="en-US" sz="2400" i="1" smtClean="0">
                        <a:solidFill>
                          <a:srgbClr val="C00000"/>
                        </a:solidFill>
                        <a:latin typeface="Cambria Math"/>
                      </a:rPr>
                      <m:t>𝐹</m:t>
                    </m:r>
                    <m:r>
                      <a:rPr lang="en-US" sz="2400" i="1">
                        <a:latin typeface="Cambria Math"/>
                      </a:rPr>
                      <m:t>=</m:t>
                    </m:r>
                    <m:f>
                      <m:fPr>
                        <m:ctrlPr>
                          <a:rPr lang="en-US" sz="2400" i="1">
                            <a:latin typeface="Cambria Math" panose="02040503050406030204" pitchFamily="18" charset="0"/>
                          </a:rPr>
                        </m:ctrlPr>
                      </m:fPr>
                      <m:num>
                        <m:r>
                          <a:rPr lang="en-US" sz="2400" i="1">
                            <a:latin typeface="Cambria Math"/>
                          </a:rPr>
                          <m:t>𝑆𝑆</m:t>
                        </m:r>
                        <m:r>
                          <a:rPr lang="en-US" sz="2400" i="1" baseline="-25000">
                            <a:latin typeface="Cambria Math"/>
                          </a:rPr>
                          <m:t>𝐵</m:t>
                        </m:r>
                        <m:r>
                          <a:rPr lang="en-US" sz="2400" i="1">
                            <a:latin typeface="Cambria Math"/>
                          </a:rPr>
                          <m:t>/</m:t>
                        </m:r>
                        <m:r>
                          <a:rPr lang="en-US" sz="2400" i="1">
                            <a:latin typeface="Cambria Math"/>
                          </a:rPr>
                          <m:t>𝑑</m:t>
                        </m:r>
                        <m:sSub>
                          <m:sSubPr>
                            <m:ctrlPr>
                              <a:rPr lang="en-US" sz="2400" i="1">
                                <a:latin typeface="Cambria Math" panose="02040503050406030204" pitchFamily="18" charset="0"/>
                              </a:rPr>
                            </m:ctrlPr>
                          </m:sSubPr>
                          <m:e>
                            <m:r>
                              <a:rPr lang="en-US" sz="2400" i="1">
                                <a:latin typeface="Cambria Math"/>
                              </a:rPr>
                              <m:t>𝑓</m:t>
                            </m:r>
                          </m:e>
                          <m:sub>
                            <m:r>
                              <a:rPr lang="en-US" sz="2400" b="0" i="1" smtClean="0">
                                <a:latin typeface="Cambria Math" panose="02040503050406030204" pitchFamily="18" charset="0"/>
                              </a:rPr>
                              <m:t>𝐵</m:t>
                            </m:r>
                          </m:sub>
                        </m:sSub>
                      </m:num>
                      <m:den>
                        <m:r>
                          <a:rPr lang="en-US" sz="2400" i="1">
                            <a:latin typeface="Cambria Math"/>
                          </a:rPr>
                          <m:t>𝑆𝑆</m:t>
                        </m:r>
                        <m:r>
                          <a:rPr lang="en-US" sz="2400" i="1" baseline="-25000">
                            <a:latin typeface="Cambria Math"/>
                          </a:rPr>
                          <m:t>𝐸</m:t>
                        </m:r>
                        <m:r>
                          <a:rPr lang="en-US" sz="2400" i="1">
                            <a:latin typeface="Cambria Math"/>
                          </a:rPr>
                          <m:t>/</m:t>
                        </m:r>
                        <m:r>
                          <a:rPr lang="en-US" sz="2400" i="1">
                            <a:latin typeface="Cambria Math"/>
                          </a:rPr>
                          <m:t>𝑑</m:t>
                        </m:r>
                        <m:sSub>
                          <m:sSubPr>
                            <m:ctrlPr>
                              <a:rPr lang="en-US" sz="2400" i="1">
                                <a:latin typeface="Cambria Math" panose="02040503050406030204" pitchFamily="18" charset="0"/>
                              </a:rPr>
                            </m:ctrlPr>
                          </m:sSubPr>
                          <m:e>
                            <m:r>
                              <a:rPr lang="en-US" sz="2400" i="1">
                                <a:latin typeface="Cambria Math"/>
                              </a:rPr>
                              <m:t>𝑓</m:t>
                            </m:r>
                          </m:e>
                          <m:sub>
                            <m:r>
                              <a:rPr lang="en-US" sz="2400" b="0" i="1" smtClean="0">
                                <a:latin typeface="Cambria Math" panose="02040503050406030204" pitchFamily="18" charset="0"/>
                              </a:rPr>
                              <m:t>𝐸</m:t>
                            </m:r>
                          </m:sub>
                        </m:sSub>
                      </m:den>
                    </m:f>
                    <m:r>
                      <a:rPr lang="en-US" sz="2400">
                        <a:latin typeface="Cambria Math"/>
                      </a:rPr>
                      <m:t>=5.96</m:t>
                    </m:r>
                  </m:oMath>
                </a14:m>
                <a:endParaRPr lang="en-US" sz="2400" dirty="0"/>
              </a:p>
              <a:p>
                <a:endParaRPr lang="en-US" sz="1000" dirty="0"/>
              </a:p>
              <a:p>
                <a:r>
                  <a:rPr lang="en-US" sz="2400" dirty="0"/>
                  <a:t>	</a:t>
                </a:r>
                <a14:m>
                  <m:oMath xmlns:m="http://schemas.openxmlformats.org/officeDocument/2006/math">
                    <m:r>
                      <a:rPr lang="en-US" sz="2400" i="1" smtClean="0">
                        <a:solidFill>
                          <a:srgbClr val="C00000"/>
                        </a:solidFill>
                        <a:latin typeface="Cambria Math"/>
                      </a:rPr>
                      <m:t>𝑝</m:t>
                    </m:r>
                    <m:r>
                      <a:rPr lang="en-US" sz="2400" i="1" smtClean="0">
                        <a:solidFill>
                          <a:srgbClr val="C00000"/>
                        </a:solidFill>
                        <a:latin typeface="Cambria Math"/>
                      </a:rPr>
                      <m:t>−</m:t>
                    </m:r>
                    <m:r>
                      <a:rPr lang="en-US" sz="2400" i="1" smtClean="0">
                        <a:solidFill>
                          <a:srgbClr val="C00000"/>
                        </a:solidFill>
                        <a:latin typeface="Cambria Math"/>
                      </a:rPr>
                      <m:t>𝑣𝑎𝑙𝑢𝑒</m:t>
                    </m:r>
                    <m:r>
                      <a:rPr lang="en-US" sz="2400" i="1">
                        <a:latin typeface="Cambria Math"/>
                      </a:rPr>
                      <m:t>=</m:t>
                    </m:r>
                    <m:r>
                      <a:rPr lang="en-US" sz="2400" i="1">
                        <a:latin typeface="Cambria Math"/>
                      </a:rPr>
                      <m:t>𝑃</m:t>
                    </m:r>
                    <m:d>
                      <m:dPr>
                        <m:ctrlPr>
                          <a:rPr lang="en-US" sz="2400" i="1">
                            <a:latin typeface="Cambria Math" panose="02040503050406030204" pitchFamily="18" charset="0"/>
                          </a:rPr>
                        </m:ctrlPr>
                      </m:dPr>
                      <m:e>
                        <m:r>
                          <a:rPr lang="en-US" sz="2400" i="1">
                            <a:latin typeface="Cambria Math"/>
                          </a:rPr>
                          <m:t>𝐹</m:t>
                        </m:r>
                        <m:r>
                          <a:rPr lang="en-US" sz="2400" i="1">
                            <a:latin typeface="Cambria Math"/>
                          </a:rPr>
                          <m:t>&gt;5.96</m:t>
                        </m:r>
                      </m:e>
                    </m:d>
                    <m:r>
                      <a:rPr lang="en-US" sz="2400" i="1">
                        <a:latin typeface="Cambria Math"/>
                      </a:rPr>
                      <m:t>=0.0016</m:t>
                    </m:r>
                  </m:oMath>
                </a14:m>
                <a:endParaRPr lang="en-US" sz="2400" dirty="0"/>
              </a:p>
              <a:p>
                <a:endParaRPr lang="en-US" sz="1000" dirty="0"/>
              </a:p>
              <a:p>
                <a:r>
                  <a:rPr lang="en-US" sz="2400" dirty="0">
                    <a:solidFill>
                      <a:srgbClr val="C00000"/>
                    </a:solidFill>
                  </a:rPr>
                  <a:t>Reject</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a:t>, and conclude that there is a difference among the agents.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685800"/>
                <a:ext cx="7772400" cy="4495800"/>
              </a:xfrm>
              <a:blipFill rotWithShape="0">
                <a:blip r:embed="rId2"/>
                <a:stretch>
                  <a:fillRect l="-1098" t="-950" b="-40977"/>
                </a:stretch>
              </a:blipFill>
            </p:spPr>
            <p:txBody>
              <a:bodyPr/>
              <a:lstStyle/>
              <a:p>
                <a:r>
                  <a:rPr lang="en-US">
                    <a:noFill/>
                  </a:rPr>
                  <a:t> </a:t>
                </a:r>
              </a:p>
            </p:txBody>
          </p:sp>
        </mc:Fallback>
      </mc:AlternateContent>
      <p:pic>
        <p:nvPicPr>
          <p:cNvPr id="4" name="Picture 3"/>
          <p:cNvPicPr>
            <a:picLocks noChangeAspect="1"/>
          </p:cNvPicPr>
          <p:nvPr/>
        </p:nvPicPr>
        <p:blipFill>
          <a:blip r:embed="rId3"/>
          <a:stretch>
            <a:fillRect/>
          </a:stretch>
        </p:blipFill>
        <p:spPr>
          <a:xfrm>
            <a:off x="2144268" y="2667000"/>
            <a:ext cx="4855464" cy="1829804"/>
          </a:xfrm>
          <a:prstGeom prst="rect">
            <a:avLst/>
          </a:prstGeom>
        </p:spPr>
      </p:pic>
      <p:sp>
        <p:nvSpPr>
          <p:cNvPr id="5" name="Slide Number Placeholder 4"/>
          <p:cNvSpPr>
            <a:spLocks noGrp="1"/>
          </p:cNvSpPr>
          <p:nvPr>
            <p:ph type="sldNum" sz="quarter" idx="4"/>
          </p:nvPr>
        </p:nvSpPr>
        <p:spPr/>
        <p:txBody>
          <a:bodyPr/>
          <a:lstStyle/>
          <a:p>
            <a:fld id="{A9A949EE-02F8-4E24-B346-EA33FC0EA551}" type="slidenum">
              <a:rPr lang="en-US" smtClean="0"/>
              <a:t>10</a:t>
            </a:fld>
            <a:endParaRPr lang="en-US"/>
          </a:p>
        </p:txBody>
      </p:sp>
    </p:spTree>
    <p:extLst>
      <p:ext uri="{BB962C8B-B14F-4D97-AF65-F5344CB8AC3E}">
        <p14:creationId xmlns:p14="http://schemas.microsoft.com/office/powerpoint/2010/main" val="368355788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3">
                                            <p:txEl>
                                              <p:pRg st="10" end="10"/>
                                            </p:txEl>
                                          </p:spTgt>
                                        </p:tgtEl>
                                        <p:attrNameLst>
                                          <p:attrName>style.visibility</p:attrName>
                                        </p:attrNameLst>
                                      </p:cBhvr>
                                      <p:to>
                                        <p:strVal val="visible"/>
                                      </p:to>
                                    </p:set>
                                    <p:anim calcmode="lin" valueType="num">
                                      <p:cBhvr additive="base">
                                        <p:cTn id="14"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2" end="12"/>
                                            </p:txEl>
                                          </p:spTgt>
                                        </p:tgtEl>
                                        <p:attrNameLst>
                                          <p:attrName>style.visibility</p:attrName>
                                        </p:attrNameLst>
                                      </p:cBhvr>
                                      <p:to>
                                        <p:strVal val="visible"/>
                                      </p:to>
                                    </p:set>
                                    <p:animEffect transition="in" filter="fade">
                                      <p:cBhvr>
                                        <p:cTn id="20" dur="500"/>
                                        <p:tgtEl>
                                          <p:spTgt spid="3">
                                            <p:txEl>
                                              <p:pRg st="12" end="1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14" end="14"/>
                                            </p:txEl>
                                          </p:spTgt>
                                        </p:tgtEl>
                                        <p:attrNameLst>
                                          <p:attrName>style.visibility</p:attrName>
                                        </p:attrNameLst>
                                      </p:cBhvr>
                                      <p:to>
                                        <p:strVal val="visible"/>
                                      </p:to>
                                    </p:set>
                                    <p:anim calcmode="lin" valueType="num">
                                      <p:cBhvr additive="base">
                                        <p:cTn id="25"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762000"/>
          </a:xfrm>
        </p:spPr>
        <p:txBody>
          <a:bodyPr/>
          <a:lstStyle/>
          <a:p>
            <a:r>
              <a:rPr lang="en-US" dirty="0"/>
              <a:t>Post Hoc ANOVA</a:t>
            </a:r>
          </a:p>
        </p:txBody>
      </p:sp>
      <mc:AlternateContent xmlns:mc="http://schemas.openxmlformats.org/markup-compatibility/2006" xmlns:a14="http://schemas.microsoft.com/office/drawing/2010/main">
        <mc:Choice Requires="a14">
          <p:sp>
            <p:nvSpPr>
              <p:cNvPr id="4" name="Content Placeholder 2"/>
              <p:cNvSpPr txBox="1">
                <a:spLocks/>
              </p:cNvSpPr>
              <p:nvPr/>
            </p:nvSpPr>
            <p:spPr bwMode="auto">
              <a:xfrm>
                <a:off x="685800" y="838200"/>
                <a:ext cx="7772400" cy="4495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baseline="0">
                    <a:solidFill>
                      <a:srgbClr val="003366"/>
                    </a:solidFill>
                    <a:latin typeface="Franklin Gothic Demi Cond" panose="020B0706030402020204" pitchFamily="34" charset="0"/>
                    <a:ea typeface="ＭＳ Ｐゴシック" charset="-128"/>
                    <a:cs typeface="+mn-cs"/>
                  </a:defRPr>
                </a:lvl1pPr>
                <a:lvl2pPr marL="742950" indent="-285750" algn="l" rtl="0" eaLnBrk="0" fontAlgn="base" hangingPunct="0">
                  <a:spcBef>
                    <a:spcPct val="20000"/>
                  </a:spcBef>
                  <a:spcAft>
                    <a:spcPct val="0"/>
                  </a:spcAft>
                  <a:buChar char="–"/>
                  <a:defRPr sz="2000" baseline="0">
                    <a:solidFill>
                      <a:srgbClr val="003366"/>
                    </a:solidFill>
                    <a:latin typeface="Franklin Gothic Demi Cond" panose="020B0706030402020204" pitchFamily="34" charset="0"/>
                    <a:ea typeface="ＭＳ Ｐゴシック" charset="-128"/>
                  </a:defRPr>
                </a:lvl2pPr>
                <a:lvl3pPr marL="1143000" indent="-228600" algn="l" rtl="0" eaLnBrk="0" fontAlgn="base" hangingPunct="0">
                  <a:spcBef>
                    <a:spcPct val="20000"/>
                  </a:spcBef>
                  <a:spcAft>
                    <a:spcPct val="0"/>
                  </a:spcAft>
                  <a:buChar char="•"/>
                  <a:defRPr baseline="0">
                    <a:solidFill>
                      <a:srgbClr val="003366"/>
                    </a:solidFill>
                    <a:latin typeface="Franklin Gothic Demi Cond" panose="020B0706030402020204" pitchFamily="34" charset="0"/>
                    <a:ea typeface="ＭＳ Ｐゴシック" charset="-128"/>
                  </a:defRPr>
                </a:lvl3pPr>
                <a:lvl4pPr marL="1600200" indent="-228600" algn="l" rtl="0" eaLnBrk="0" fontAlgn="base" hangingPunct="0">
                  <a:spcBef>
                    <a:spcPct val="20000"/>
                  </a:spcBef>
                  <a:spcAft>
                    <a:spcPct val="0"/>
                  </a:spcAft>
                  <a:buChar char="–"/>
                  <a:defRPr sz="1600" baseline="0">
                    <a:solidFill>
                      <a:srgbClr val="003366"/>
                    </a:solidFill>
                    <a:latin typeface="Franklin Gothic Demi Cond" panose="020B0706030402020204" pitchFamily="34" charset="0"/>
                    <a:ea typeface="ＭＳ Ｐゴシック" charset="-128"/>
                  </a:defRPr>
                </a:lvl4pPr>
                <a:lvl5pPr marL="2057400" indent="-228600" algn="l" rtl="0" eaLnBrk="0" fontAlgn="base" hangingPunct="0">
                  <a:spcBef>
                    <a:spcPct val="20000"/>
                  </a:spcBef>
                  <a:spcAft>
                    <a:spcPct val="0"/>
                  </a:spcAft>
                  <a:buChar char="»"/>
                  <a:defRPr sz="1500" baseline="0">
                    <a:solidFill>
                      <a:srgbClr val="003366"/>
                    </a:solidFill>
                    <a:latin typeface="Franklin Gothic Demi Cond" panose="020B0706030402020204" pitchFamily="34" charset="0"/>
                    <a:ea typeface="ＭＳ Ｐゴシック" charset="-128"/>
                  </a:defRPr>
                </a:lvl5pPr>
                <a:lvl6pPr marL="2514600" indent="-228600" algn="l" rtl="0" fontAlgn="base">
                  <a:spcBef>
                    <a:spcPct val="20000"/>
                  </a:spcBef>
                  <a:spcAft>
                    <a:spcPct val="0"/>
                  </a:spcAft>
                  <a:buChar char="»"/>
                  <a:defRPr sz="1500">
                    <a:solidFill>
                      <a:schemeClr val="tx1"/>
                    </a:solidFill>
                    <a:latin typeface="+mn-lt"/>
                    <a:ea typeface="ＭＳ Ｐゴシック" charset="-128"/>
                  </a:defRPr>
                </a:lvl6pPr>
                <a:lvl7pPr marL="2971800" indent="-228600" algn="l" rtl="0" fontAlgn="base">
                  <a:spcBef>
                    <a:spcPct val="20000"/>
                  </a:spcBef>
                  <a:spcAft>
                    <a:spcPct val="0"/>
                  </a:spcAft>
                  <a:buChar char="»"/>
                  <a:defRPr sz="1500">
                    <a:solidFill>
                      <a:schemeClr val="tx1"/>
                    </a:solidFill>
                    <a:latin typeface="+mn-lt"/>
                    <a:ea typeface="ＭＳ Ｐゴシック" charset="-128"/>
                  </a:defRPr>
                </a:lvl7pPr>
                <a:lvl8pPr marL="3429000" indent="-228600" algn="l" rtl="0" fontAlgn="base">
                  <a:spcBef>
                    <a:spcPct val="20000"/>
                  </a:spcBef>
                  <a:spcAft>
                    <a:spcPct val="0"/>
                  </a:spcAft>
                  <a:buChar char="»"/>
                  <a:defRPr sz="1500">
                    <a:solidFill>
                      <a:schemeClr val="tx1"/>
                    </a:solidFill>
                    <a:latin typeface="+mn-lt"/>
                    <a:ea typeface="ＭＳ Ｐゴシック" charset="-128"/>
                  </a:defRPr>
                </a:lvl8pPr>
                <a:lvl9pPr marL="3886200" indent="-228600" algn="l" rtl="0" fontAlgn="base">
                  <a:spcBef>
                    <a:spcPct val="20000"/>
                  </a:spcBef>
                  <a:spcAft>
                    <a:spcPct val="0"/>
                  </a:spcAft>
                  <a:buChar char="»"/>
                  <a:defRPr sz="1500">
                    <a:solidFill>
                      <a:schemeClr val="tx1"/>
                    </a:solidFill>
                    <a:latin typeface="+mn-lt"/>
                    <a:ea typeface="ＭＳ Ｐゴシック" charset="-128"/>
                  </a:defRPr>
                </a:lvl9pPr>
              </a:lstStyle>
              <a:p>
                <a:r>
                  <a:rPr lang="en-US" sz="2400" dirty="0"/>
                  <a:t>In the ANOVA, we only conclude that yields are different under different agents.</a:t>
                </a:r>
              </a:p>
              <a:p>
                <a:endParaRPr lang="en-US" sz="2400" dirty="0"/>
              </a:p>
              <a:p>
                <a:r>
                  <a:rPr lang="en-US" sz="2400" dirty="0"/>
                  <a:t>How do we say which agent is the best? Are chemical agents better than the  biological agents?</a:t>
                </a:r>
              </a:p>
              <a:p>
                <a:endParaRPr lang="en-US" sz="2400" dirty="0"/>
              </a:p>
              <a:p>
                <a:r>
                  <a:rPr lang="en-US" sz="2400" dirty="0"/>
                  <a:t>All of these questions can be answered by all pairwise comparisons.</a:t>
                </a:r>
              </a:p>
              <a:p>
                <a:endParaRPr lang="en-US" sz="2400" dirty="0"/>
              </a:p>
              <a:p>
                <a:r>
                  <a:rPr lang="en-US" sz="2400" dirty="0"/>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𝐻</m:t>
                        </m:r>
                      </m:e>
                      <m:sub>
                        <m:r>
                          <a:rPr lang="en-US" sz="2400" i="1">
                            <a:latin typeface="Cambria Math"/>
                          </a:rPr>
                          <m:t>0</m:t>
                        </m:r>
                      </m:sub>
                      <m:sup>
                        <m:r>
                          <a:rPr lang="en-US" sz="2400" i="1">
                            <a:latin typeface="Cambria Math"/>
                          </a:rPr>
                          <m:t>𝑖𝑗</m:t>
                        </m:r>
                      </m:sup>
                    </m:sSubSup>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𝑗</m:t>
                        </m:r>
                      </m:sub>
                    </m:sSub>
                  </m:oMath>
                </a14:m>
                <a:endParaRPr lang="en-US" sz="2400" dirty="0"/>
              </a:p>
              <a:p>
                <a:pPr marL="0" indent="0">
                  <a:buNone/>
                </a:pPr>
                <a:r>
                  <a:rPr lang="en-US" sz="2400" dirty="0"/>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𝐻</m:t>
                        </m:r>
                      </m:e>
                      <m:sub>
                        <m:r>
                          <a:rPr lang="en-US" sz="2400" i="1">
                            <a:latin typeface="Cambria Math"/>
                          </a:rPr>
                          <m:t>𝑎</m:t>
                        </m:r>
                      </m:sub>
                      <m:sup>
                        <m:r>
                          <a:rPr lang="en-US" sz="2400" i="1">
                            <a:latin typeface="Cambria Math"/>
                          </a:rPr>
                          <m:t>𝑖𝑗</m:t>
                        </m:r>
                      </m:sup>
                    </m:sSubSup>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𝑗</m:t>
                        </m:r>
                      </m:sub>
                    </m:sSub>
                  </m:oMath>
                </a14:m>
                <a:r>
                  <a:rPr lang="en-US" sz="2400" dirty="0"/>
                  <a:t>   </a:t>
                </a:r>
              </a:p>
              <a:p>
                <a:endParaRPr lang="en-US" sz="2400" dirty="0"/>
              </a:p>
              <a:p>
                <a:r>
                  <a:rPr lang="en-US" sz="2400" dirty="0"/>
                  <a:t>There are </a:t>
                </a:r>
                <a14:m>
                  <m:oMath xmlns:m="http://schemas.openxmlformats.org/officeDocument/2006/math">
                    <m:r>
                      <a:rPr lang="en-US" sz="2400" i="1" dirty="0" smtClean="0">
                        <a:latin typeface="Cambria Math" panose="02040503050406030204" pitchFamily="18" charset="0"/>
                      </a:rPr>
                      <m:t>10 </m:t>
                    </m:r>
                  </m:oMath>
                </a14:m>
                <a:r>
                  <a:rPr lang="en-US" sz="2400" dirty="0"/>
                  <a:t>pairs.</a:t>
                </a:r>
              </a:p>
            </p:txBody>
          </p:sp>
        </mc:Choice>
        <mc:Fallback xmlns="">
          <p:sp>
            <p:nvSpPr>
              <p:cNvPr id="4" name="Content Placeholder 2"/>
              <p:cNvSpPr txBox="1">
                <a:spLocks noRot="1" noChangeAspect="1" noMove="1" noResize="1" noEditPoints="1" noAdjustHandles="1" noChangeArrowheads="1" noChangeShapeType="1" noTextEdit="1"/>
              </p:cNvSpPr>
              <p:nvPr/>
            </p:nvSpPr>
            <p:spPr bwMode="auto">
              <a:xfrm>
                <a:off x="685800" y="838200"/>
                <a:ext cx="7772400" cy="4495800"/>
              </a:xfrm>
              <a:prstGeom prst="rect">
                <a:avLst/>
              </a:prstGeom>
              <a:blipFill rotWithShape="0">
                <a:blip r:embed="rId2"/>
                <a:stretch>
                  <a:fillRect l="-1098" t="-950" r="-157" b="-30665"/>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3" name="Slide Number Placeholder 2"/>
          <p:cNvSpPr>
            <a:spLocks noGrp="1"/>
          </p:cNvSpPr>
          <p:nvPr>
            <p:ph type="sldNum" sz="quarter" idx="4"/>
          </p:nvPr>
        </p:nvSpPr>
        <p:spPr/>
        <p:txBody>
          <a:bodyPr/>
          <a:lstStyle/>
          <a:p>
            <a:fld id="{A9A949EE-02F8-4E24-B346-EA33FC0EA551}" type="slidenum">
              <a:rPr lang="en-US" smtClean="0"/>
              <a:t>11</a:t>
            </a:fld>
            <a:endParaRPr lang="en-US"/>
          </a:p>
        </p:txBody>
      </p:sp>
    </p:spTree>
    <p:extLst>
      <p:ext uri="{BB962C8B-B14F-4D97-AF65-F5344CB8AC3E}">
        <p14:creationId xmlns:p14="http://schemas.microsoft.com/office/powerpoint/2010/main" val="37798557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Effect transition="in" filter="fade">
                                      <p:cBhvr>
                                        <p:cTn id="15" dur="500"/>
                                        <p:tgtEl>
                                          <p:spTgt spid="4">
                                            <p:txEl>
                                              <p:pRg st="6" end="6"/>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t>What to Do?</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762000"/>
                <a:ext cx="7772400" cy="4495800"/>
              </a:xfrm>
            </p:spPr>
            <p:txBody>
              <a:bodyPr/>
              <a:lstStyle/>
              <a:p>
                <a:pPr marL="457200" indent="-457200">
                  <a:buAutoNum type="alphaLcParenBoth"/>
                </a:pPr>
                <a:r>
                  <a:rPr lang="en-US" sz="2400" dirty="0"/>
                  <a:t>We need to control </a:t>
                </a:r>
              </a:p>
              <a:p>
                <a:pPr marL="0" indent="0">
                  <a:buNone/>
                </a:pPr>
                <a:r>
                  <a:rPr lang="en-US" sz="2400" dirty="0">
                    <a:solidFill>
                      <a:srgbClr val="FF0000"/>
                    </a:solidFill>
                  </a:rPr>
                  <a:t>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a:rPr>
                          <m:t>𝛼</m:t>
                        </m:r>
                      </m:e>
                      <m:sub>
                        <m:r>
                          <a:rPr lang="en-US" sz="2400" i="1">
                            <a:solidFill>
                              <a:srgbClr val="FF0000"/>
                            </a:solidFill>
                            <a:latin typeface="Cambria Math"/>
                          </a:rPr>
                          <m:t>𝐹</m:t>
                        </m:r>
                      </m:sub>
                    </m:sSub>
                    <m:r>
                      <a:rPr lang="en-US" sz="2400" i="1">
                        <a:solidFill>
                          <a:srgbClr val="FF0000"/>
                        </a:solidFill>
                        <a:latin typeface="Cambria Math"/>
                      </a:rPr>
                      <m:t>=</m:t>
                    </m:r>
                  </m:oMath>
                </a14:m>
                <a:r>
                  <a:rPr lang="en-US" sz="2400" dirty="0">
                    <a:solidFill>
                      <a:srgbClr val="FF0000"/>
                    </a:solidFill>
                  </a:rPr>
                  <a:t>P(false rejections of even one null) = 0.05</a:t>
                </a:r>
                <a:endParaRPr lang="en-US" sz="2400" dirty="0"/>
              </a:p>
              <a:p>
                <a:pPr marL="0" indent="0">
                  <a:buNone/>
                </a:pPr>
                <a:r>
                  <a:rPr lang="en-US" sz="2400" dirty="0" smtClean="0"/>
                  <a:t>(b) To </a:t>
                </a:r>
                <a:r>
                  <a:rPr lang="en-US" sz="2400" dirty="0"/>
                  <a:t>achieve (a), we might lose power of true discovery.</a:t>
                </a:r>
              </a:p>
              <a:p>
                <a:endParaRPr lang="en-US" sz="2400" dirty="0" smtClean="0"/>
              </a:p>
              <a:p>
                <a:r>
                  <a:rPr lang="en-US" sz="2400" dirty="0" smtClean="0"/>
                  <a:t>We </a:t>
                </a:r>
                <a:r>
                  <a:rPr lang="en-US" sz="2400" dirty="0"/>
                  <a:t>will discuss four methods</a:t>
                </a:r>
              </a:p>
              <a:p>
                <a:endParaRPr lang="en-US" sz="2400" dirty="0"/>
              </a:p>
              <a:p>
                <a:pPr marL="857250" lvl="1" indent="-457200">
                  <a:buAutoNum type="arabicPeriod"/>
                </a:pPr>
                <a:r>
                  <a:rPr lang="en-US" sz="2400" dirty="0" err="1"/>
                  <a:t>Bonferroni</a:t>
                </a:r>
                <a:endParaRPr lang="en-US" sz="2400" dirty="0"/>
              </a:p>
              <a:p>
                <a:pPr marL="857250" lvl="1" indent="-457200">
                  <a:buAutoNum type="arabicPeriod"/>
                </a:pPr>
                <a:r>
                  <a:rPr lang="en-US" sz="2400" dirty="0"/>
                  <a:t>Fisher’s LSD (Least Significant Difference)</a:t>
                </a:r>
              </a:p>
              <a:p>
                <a:pPr marL="857250" lvl="1" indent="-457200">
                  <a:buAutoNum type="arabicPeriod"/>
                </a:pPr>
                <a:r>
                  <a:rPr lang="en-US" sz="2400" dirty="0" err="1"/>
                  <a:t>Tukey’s</a:t>
                </a:r>
                <a:endParaRPr lang="en-US" sz="2400" dirty="0"/>
              </a:p>
              <a:p>
                <a:pPr marL="857250" lvl="1" indent="-457200">
                  <a:buAutoNum type="arabicPeriod"/>
                </a:pPr>
                <a:r>
                  <a:rPr lang="en-US" sz="2400" dirty="0" err="1"/>
                  <a:t>Dunnette’s</a:t>
                </a:r>
                <a:endParaRPr lang="en-US" sz="2400" dirty="0"/>
              </a:p>
              <a:p>
                <a:pPr marL="457200" indent="-457200">
                  <a:buAutoNum type="arabicPeriod"/>
                </a:pPr>
                <a:endParaRPr lang="en-US" sz="2400" dirty="0"/>
              </a:p>
              <a:p>
                <a:r>
                  <a:rPr lang="en-US" sz="2400" dirty="0"/>
                  <a:t>Later we will look into the </a:t>
                </a:r>
                <a:r>
                  <a:rPr lang="en-US" sz="2400" dirty="0">
                    <a:solidFill>
                      <a:srgbClr val="C00000"/>
                    </a:solidFill>
                  </a:rPr>
                  <a:t>pros</a:t>
                </a:r>
                <a:r>
                  <a:rPr lang="en-US" sz="2400" dirty="0"/>
                  <a:t> and </a:t>
                </a:r>
                <a:r>
                  <a:rPr lang="en-US" sz="2400" dirty="0">
                    <a:solidFill>
                      <a:srgbClr val="C00000"/>
                    </a:solidFill>
                  </a:rPr>
                  <a:t>cons</a:t>
                </a:r>
                <a:r>
                  <a:rPr lang="en-US" sz="2400" dirty="0"/>
                  <a:t> for these methods. Keep two things in mind.</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762000"/>
                <a:ext cx="7772400" cy="4495800"/>
              </a:xfrm>
              <a:blipFill rotWithShape="0">
                <a:blip r:embed="rId2"/>
                <a:stretch>
                  <a:fillRect l="-1255" t="-949" b="-28862"/>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12</a:t>
            </a:fld>
            <a:endParaRPr lang="en-US"/>
          </a:p>
        </p:txBody>
      </p:sp>
    </p:spTree>
    <p:extLst>
      <p:ext uri="{BB962C8B-B14F-4D97-AF65-F5344CB8AC3E}">
        <p14:creationId xmlns:p14="http://schemas.microsoft.com/office/powerpoint/2010/main" val="299475082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 calcmode="lin" valueType="num">
                                      <p:cBhvr additive="base">
                                        <p:cTn id="16"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 calcmode="lin" valueType="num">
                                      <p:cBhvr additive="base">
                                        <p:cTn id="20"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 calcmode="lin" valueType="num">
                                      <p:cBhvr additive="base">
                                        <p:cTn id="24"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 calcmode="lin" valueType="num">
                                      <p:cBhvr additive="base">
                                        <p:cTn id="28"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err="1" smtClean="0"/>
              <a:t>Bonferroni’s</a:t>
            </a:r>
            <a:r>
              <a:rPr lang="en-US" dirty="0" smtClean="0"/>
              <a:t> 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762000"/>
                <a:ext cx="7772400" cy="4495800"/>
              </a:xfrm>
            </p:spPr>
            <p:txBody>
              <a:bodyPr/>
              <a:lstStyle/>
              <a:p>
                <a:r>
                  <a:rPr lang="en-US" sz="2400" dirty="0" smtClean="0"/>
                  <a:t>Use TS.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𝑡</m:t>
                        </m:r>
                      </m:e>
                      <m:sub>
                        <m:r>
                          <a:rPr lang="en-US" sz="2400" i="1">
                            <a:latin typeface="Cambria Math"/>
                          </a:rPr>
                          <m:t>𝑖𝑗</m:t>
                        </m:r>
                      </m:sub>
                    </m:sSub>
                    <m:r>
                      <a:rPr lang="en-US" sz="2400" i="1">
                        <a:latin typeface="Cambria Math"/>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𝑦</m:t>
                                </m:r>
                              </m:e>
                            </m:acc>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𝑦</m:t>
                                </m:r>
                              </m:e>
                            </m:acc>
                          </m:e>
                          <m:sub>
                            <m:r>
                              <a:rPr lang="en-US" sz="2400" i="1">
                                <a:latin typeface="Cambria Math"/>
                              </a:rPr>
                              <m:t>𝑗</m:t>
                            </m:r>
                          </m:sub>
                        </m:sSub>
                      </m:num>
                      <m:den>
                        <m:sSub>
                          <m:sSubPr>
                            <m:ctrlPr>
                              <a:rPr lang="en-US" sz="2400" i="1" dirty="0">
                                <a:latin typeface="Cambria Math" panose="02040503050406030204" pitchFamily="18" charset="0"/>
                              </a:rPr>
                            </m:ctrlPr>
                          </m:sSubPr>
                          <m:e>
                            <m:r>
                              <a:rPr lang="en-US" sz="2400" i="1" dirty="0">
                                <a:latin typeface="Cambria Math"/>
                              </a:rPr>
                              <m:t>𝑠</m:t>
                            </m:r>
                          </m:e>
                          <m:sub>
                            <m:r>
                              <a:rPr lang="en-US" sz="2400" i="1" dirty="0">
                                <a:latin typeface="Cambria Math"/>
                              </a:rPr>
                              <m:t>𝑝</m:t>
                            </m:r>
                          </m:sub>
                        </m:sSub>
                        <m:rad>
                          <m:radPr>
                            <m:degHide m:val="on"/>
                            <m:ctrlPr>
                              <a:rPr lang="en-US" sz="2400" i="1" dirty="0">
                                <a:latin typeface="Cambria Math" panose="02040503050406030204" pitchFamily="18" charset="0"/>
                              </a:rPr>
                            </m:ctrlPr>
                          </m:radPr>
                          <m:deg/>
                          <m:e>
                            <m:d>
                              <m:dPr>
                                <m:ctrlPr>
                                  <a:rPr lang="en-US" sz="2400" i="1" dirty="0">
                                    <a:latin typeface="Cambria Math" panose="02040503050406030204" pitchFamily="18" charset="0"/>
                                  </a:rPr>
                                </m:ctrlPr>
                              </m:dPr>
                              <m:e>
                                <m:f>
                                  <m:fPr>
                                    <m:ctrlPr>
                                      <a:rPr lang="en-US" sz="2400" i="1" dirty="0">
                                        <a:latin typeface="Cambria Math" panose="02040503050406030204" pitchFamily="18" charset="0"/>
                                      </a:rPr>
                                    </m:ctrlPr>
                                  </m:fPr>
                                  <m:num>
                                    <m:r>
                                      <a:rPr lang="en-US" sz="2400" i="1" dirty="0">
                                        <a:latin typeface="Cambria Math"/>
                                      </a:rPr>
                                      <m:t>1</m:t>
                                    </m:r>
                                  </m:num>
                                  <m:den>
                                    <m:sSub>
                                      <m:sSubPr>
                                        <m:ctrlPr>
                                          <a:rPr lang="en-US" sz="2400" i="1" dirty="0">
                                            <a:latin typeface="Cambria Math" panose="02040503050406030204" pitchFamily="18" charset="0"/>
                                          </a:rPr>
                                        </m:ctrlPr>
                                      </m:sSubPr>
                                      <m:e>
                                        <m:r>
                                          <a:rPr lang="en-US" sz="2400" i="1" dirty="0">
                                            <a:latin typeface="Cambria Math"/>
                                          </a:rPr>
                                          <m:t>𝑛</m:t>
                                        </m:r>
                                      </m:e>
                                      <m:sub>
                                        <m:r>
                                          <a:rPr lang="en-US" sz="2400" i="1" dirty="0">
                                            <a:latin typeface="Cambria Math"/>
                                          </a:rPr>
                                          <m:t>𝑖</m:t>
                                        </m:r>
                                      </m:sub>
                                    </m:sSub>
                                  </m:den>
                                </m:f>
                                <m:r>
                                  <a:rPr lang="en-US" sz="2400" i="1" dirty="0">
                                    <a:latin typeface="Cambria Math"/>
                                  </a:rPr>
                                  <m:t>+</m:t>
                                </m:r>
                                <m:f>
                                  <m:fPr>
                                    <m:ctrlPr>
                                      <a:rPr lang="en-US" sz="2400" i="1" dirty="0">
                                        <a:latin typeface="Cambria Math" panose="02040503050406030204" pitchFamily="18" charset="0"/>
                                      </a:rPr>
                                    </m:ctrlPr>
                                  </m:fPr>
                                  <m:num>
                                    <m:r>
                                      <a:rPr lang="en-US" sz="2400" i="1" dirty="0">
                                        <a:latin typeface="Cambria Math"/>
                                      </a:rPr>
                                      <m:t>1</m:t>
                                    </m:r>
                                  </m:num>
                                  <m:den>
                                    <m:sSub>
                                      <m:sSubPr>
                                        <m:ctrlPr>
                                          <a:rPr lang="en-US" sz="2400" i="1" dirty="0">
                                            <a:latin typeface="Cambria Math" panose="02040503050406030204" pitchFamily="18" charset="0"/>
                                          </a:rPr>
                                        </m:ctrlPr>
                                      </m:sSubPr>
                                      <m:e>
                                        <m:r>
                                          <a:rPr lang="en-US" sz="2400" i="1" dirty="0">
                                            <a:latin typeface="Cambria Math"/>
                                          </a:rPr>
                                          <m:t>𝑛</m:t>
                                        </m:r>
                                      </m:e>
                                      <m:sub>
                                        <m:r>
                                          <a:rPr lang="en-US" sz="2400" i="1" dirty="0">
                                            <a:latin typeface="Cambria Math"/>
                                          </a:rPr>
                                          <m:t>𝑗</m:t>
                                        </m:r>
                                      </m:sub>
                                    </m:sSub>
                                  </m:den>
                                </m:f>
                              </m:e>
                            </m:d>
                          </m:e>
                        </m:rad>
                      </m:den>
                    </m:f>
                    <m:r>
                      <a:rPr lang="en-US" sz="2400" i="1" dirty="0">
                        <a:latin typeface="Cambria Math"/>
                      </a:rPr>
                      <m:t> </m:t>
                    </m:r>
                  </m:oMath>
                </a14:m>
                <a:r>
                  <a:rPr lang="en-US" sz="2400" dirty="0"/>
                  <a:t> with Type-I error of </a:t>
                </a:r>
                <a14:m>
                  <m:oMath xmlns:m="http://schemas.openxmlformats.org/officeDocument/2006/math">
                    <m:f>
                      <m:fPr>
                        <m:ctrlPr>
                          <a:rPr lang="en-US" sz="2400" i="1">
                            <a:latin typeface="Cambria Math" panose="02040503050406030204" pitchFamily="18" charset="0"/>
                          </a:rPr>
                        </m:ctrlPr>
                      </m:fPr>
                      <m:num>
                        <m:r>
                          <a:rPr lang="en-US" sz="2400" i="1">
                            <a:latin typeface="Cambria Math"/>
                          </a:rPr>
                          <m:t>𝛼</m:t>
                        </m:r>
                      </m:num>
                      <m:den>
                        <m:r>
                          <a:rPr lang="en-US" sz="2400" i="1">
                            <a:latin typeface="Cambria Math"/>
                          </a:rPr>
                          <m:t>𝑚</m:t>
                        </m:r>
                      </m:den>
                    </m:f>
                  </m:oMath>
                </a14:m>
                <a:r>
                  <a:rPr lang="en-US" sz="2400" dirty="0"/>
                  <a:t>.</a:t>
                </a:r>
              </a:p>
              <a:p>
                <a:endParaRPr lang="en-US" sz="2400" dirty="0"/>
              </a:p>
              <a:p>
                <a:r>
                  <a:rPr lang="en-US" sz="2400" dirty="0"/>
                  <a:t>Here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𝑠</m:t>
                        </m:r>
                      </m:e>
                      <m:sub>
                        <m:r>
                          <a:rPr lang="en-US" sz="2400" i="1">
                            <a:latin typeface="Cambria Math"/>
                          </a:rPr>
                          <m:t>𝑝</m:t>
                        </m:r>
                      </m:sub>
                    </m:sSub>
                  </m:oMath>
                </a14:m>
                <a:r>
                  <a:rPr lang="en-US" sz="2400" dirty="0"/>
                  <a:t> is the pooled standard deviation that estimates the common standard deviation </a:t>
                </a:r>
                <a14:m>
                  <m:oMath xmlns:m="http://schemas.openxmlformats.org/officeDocument/2006/math">
                    <m:r>
                      <a:rPr lang="en-US" sz="2400" i="1">
                        <a:latin typeface="Cambria Math"/>
                      </a:rPr>
                      <m:t>𝜎</m:t>
                    </m:r>
                  </m:oMath>
                </a14:m>
                <a:r>
                  <a:rPr lang="en-US" sz="2400" dirty="0"/>
                  <a:t>. Here, we can estimate </a:t>
                </a:r>
                <a14:m>
                  <m:oMath xmlns:m="http://schemas.openxmlformats.org/officeDocument/2006/math">
                    <m:r>
                      <a:rPr lang="en-US" sz="2400" i="1">
                        <a:latin typeface="Cambria Math"/>
                      </a:rPr>
                      <m:t>𝜎</m:t>
                    </m:r>
                  </m:oMath>
                </a14:m>
                <a:r>
                  <a:rPr lang="en-US" sz="2400" dirty="0"/>
                  <a:t> by</a:t>
                </a:r>
              </a:p>
              <a:p>
                <a:endParaRPr lang="en-US" sz="2400" dirty="0"/>
              </a:p>
              <a:p>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a:rPr>
                          <m:t>𝜎</m:t>
                        </m:r>
                      </m:e>
                    </m:acc>
                    <m:r>
                      <a:rPr lang="en-US" sz="2400" b="1" i="1" dirty="0">
                        <a:latin typeface="Cambria Math"/>
                      </a:rPr>
                      <m:t>=</m:t>
                    </m:r>
                    <m:rad>
                      <m:radPr>
                        <m:degHide m:val="on"/>
                        <m:ctrlPr>
                          <a:rPr lang="en-US" sz="2400" b="1" i="1" dirty="0">
                            <a:latin typeface="Cambria Math" panose="02040503050406030204" pitchFamily="18" charset="0"/>
                          </a:rPr>
                        </m:ctrlPr>
                      </m:radPr>
                      <m:deg/>
                      <m:e>
                        <m:r>
                          <a:rPr lang="en-US" sz="2400" i="1" dirty="0">
                            <a:latin typeface="Cambria Math"/>
                          </a:rPr>
                          <m:t>𝑀𝑆𝐸</m:t>
                        </m:r>
                      </m:e>
                    </m:rad>
                  </m:oMath>
                </a14:m>
                <a:r>
                  <a:rPr lang="en-US" sz="2400" dirty="0"/>
                  <a:t>, where </a:t>
                </a:r>
                <a14:m>
                  <m:oMath xmlns:m="http://schemas.openxmlformats.org/officeDocument/2006/math">
                    <m:r>
                      <a:rPr lang="en-US" sz="2400" i="1">
                        <a:latin typeface="Cambria Math"/>
                      </a:rPr>
                      <m:t>𝑀𝑆𝐸</m:t>
                    </m:r>
                    <m:r>
                      <a:rPr lang="en-US" sz="2400" i="1">
                        <a:latin typeface="Cambria Math"/>
                      </a:rPr>
                      <m:t>=</m:t>
                    </m:r>
                    <m:f>
                      <m:fPr>
                        <m:ctrlPr>
                          <a:rPr lang="en-US" sz="2400" i="1">
                            <a:latin typeface="Cambria Math" panose="02040503050406030204" pitchFamily="18" charset="0"/>
                          </a:rPr>
                        </m:ctrlPr>
                      </m:fPr>
                      <m:num>
                        <m:r>
                          <a:rPr lang="en-US" sz="2400" i="1">
                            <a:latin typeface="Cambria Math"/>
                          </a:rPr>
                          <m:t>𝑆𝑆</m:t>
                        </m:r>
                        <m:r>
                          <a:rPr lang="en-US" sz="2400" i="1" baseline="-25000">
                            <a:latin typeface="Cambria Math"/>
                          </a:rPr>
                          <m:t>𝐸</m:t>
                        </m:r>
                      </m:num>
                      <m:den>
                        <m:r>
                          <a:rPr lang="en-US" sz="2400" i="1">
                            <a:latin typeface="Cambria Math"/>
                          </a:rPr>
                          <m:t>𝑑</m:t>
                        </m:r>
                        <m:sSub>
                          <m:sSubPr>
                            <m:ctrlPr>
                              <a:rPr lang="en-US" sz="2400" i="1">
                                <a:latin typeface="Cambria Math" panose="02040503050406030204" pitchFamily="18" charset="0"/>
                              </a:rPr>
                            </m:ctrlPr>
                          </m:sSubPr>
                          <m:e>
                            <m:r>
                              <a:rPr lang="en-US" sz="2400" i="1">
                                <a:latin typeface="Cambria Math"/>
                              </a:rPr>
                              <m:t>𝑓</m:t>
                            </m:r>
                          </m:e>
                          <m:sub>
                            <m:r>
                              <a:rPr lang="en-US" sz="2400" b="0" i="1" smtClean="0">
                                <a:latin typeface="Cambria Math" panose="02040503050406030204" pitchFamily="18" charset="0"/>
                              </a:rPr>
                              <m:t>𝐸</m:t>
                            </m:r>
                          </m:sub>
                        </m:sSub>
                      </m:den>
                    </m:f>
                    <m:r>
                      <a:rPr lang="en-US" sz="2400" i="1">
                        <a:latin typeface="Cambria Math"/>
                      </a:rPr>
                      <m:t> </m:t>
                    </m:r>
                  </m:oMath>
                </a14:m>
                <a:endParaRPr lang="en-US" sz="2400" dirty="0"/>
              </a:p>
              <a:p>
                <a:endParaRPr lang="en-US" sz="2400" dirty="0"/>
              </a:p>
              <a:p>
                <a:r>
                  <a:rPr lang="en-US" sz="2400" dirty="0"/>
                  <a:t>We say that pair </a:t>
                </a:r>
                <a14:m>
                  <m:oMath xmlns:m="http://schemas.openxmlformats.org/officeDocument/2006/math">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𝑖</m:t>
                        </m:r>
                      </m:sub>
                    </m:sSub>
                    <m:r>
                      <a:rPr lang="en-US" sz="2400" i="1">
                        <a:latin typeface="Cambria Math"/>
                      </a:rPr>
                      <m:t>, </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𝑗</m:t>
                        </m:r>
                      </m:sub>
                    </m:sSub>
                    <m:r>
                      <a:rPr lang="en-US" sz="2400" i="1">
                        <a:latin typeface="Cambria Math"/>
                      </a:rPr>
                      <m:t>)</m:t>
                    </m:r>
                  </m:oMath>
                </a14:m>
                <a:r>
                  <a:rPr lang="en-US" sz="2400" dirty="0"/>
                  <a:t> are significantly different if</a:t>
                </a:r>
              </a:p>
              <a:p>
                <a:r>
                  <a:rPr lang="en-US" sz="2400" dirty="0">
                    <a:solidFill>
                      <a:srgbClr val="FF0000"/>
                    </a:solidFill>
                  </a:rPr>
                  <a:t>Formula</a:t>
                </a:r>
              </a:p>
              <a:p>
                <a:pPr marL="0" indent="0">
                  <a:buNone/>
                </a:pPr>
                <a:r>
                  <a:rPr lang="en-US" sz="2400" dirty="0">
                    <a:solidFill>
                      <a:srgbClr val="FF0000"/>
                    </a:solidFill>
                  </a:rPr>
                  <a:t>     </a:t>
                </a:r>
                <a14:m>
                  <m:oMath xmlns:m="http://schemas.openxmlformats.org/officeDocument/2006/math">
                    <m:d>
                      <m:dPr>
                        <m:begChr m:val="|"/>
                        <m:endChr m:val="|"/>
                        <m:ctrlPr>
                          <a:rPr lang="en-US" sz="2400" i="1">
                            <a:solidFill>
                              <a:srgbClr val="FF0000"/>
                            </a:solidFill>
                            <a:latin typeface="Cambria Math" panose="02040503050406030204" pitchFamily="18" charset="0"/>
                          </a:rPr>
                        </m:ctrlPr>
                      </m:dPr>
                      <m:e>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a:rPr>
                                  <m:t>𝑦</m:t>
                                </m:r>
                              </m:e>
                            </m:acc>
                          </m:e>
                          <m:sub>
                            <m:r>
                              <a:rPr lang="en-US" sz="2400" i="1">
                                <a:solidFill>
                                  <a:srgbClr val="FF0000"/>
                                </a:solidFill>
                                <a:latin typeface="Cambria Math"/>
                              </a:rPr>
                              <m:t>𝑖</m:t>
                            </m:r>
                          </m:sub>
                        </m:sSub>
                        <m:r>
                          <a:rPr lang="en-US" sz="2400" i="1">
                            <a:solidFill>
                              <a:srgbClr val="FF0000"/>
                            </a:solidFill>
                            <a:latin typeface="Cambria Math"/>
                          </a:rPr>
                          <m:t>−</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a:rPr>
                                  <m:t>𝑦</m:t>
                                </m:r>
                              </m:e>
                            </m:acc>
                          </m:e>
                          <m:sub>
                            <m:r>
                              <a:rPr lang="en-US" sz="2400" i="1">
                                <a:solidFill>
                                  <a:srgbClr val="FF0000"/>
                                </a:solidFill>
                                <a:latin typeface="Cambria Math"/>
                              </a:rPr>
                              <m:t>𝑗</m:t>
                            </m:r>
                          </m:sub>
                        </m:sSub>
                      </m:e>
                    </m:d>
                    <m:r>
                      <a:rPr lang="en-US" sz="2400" i="1">
                        <a:solidFill>
                          <a:srgbClr val="FF0000"/>
                        </a:solidFill>
                        <a:latin typeface="Cambria Math"/>
                      </a:rPr>
                      <m:t>&gt;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a:rPr>
                          <m:t>𝑡</m:t>
                        </m:r>
                      </m:e>
                      <m:sub>
                        <m:r>
                          <a:rPr lang="en-US" sz="2400" i="1">
                            <a:solidFill>
                              <a:srgbClr val="FF0000"/>
                            </a:solidFill>
                            <a:latin typeface="Cambria Math"/>
                          </a:rPr>
                          <m:t>𝛼</m:t>
                        </m:r>
                        <m:r>
                          <a:rPr lang="en-US" sz="2400" i="1">
                            <a:solidFill>
                              <a:srgbClr val="FF0000"/>
                            </a:solidFill>
                            <a:latin typeface="Cambria Math"/>
                          </a:rPr>
                          <m:t>/2</m:t>
                        </m:r>
                        <m:r>
                          <a:rPr lang="en-US" sz="2400" i="1">
                            <a:solidFill>
                              <a:srgbClr val="FF0000"/>
                            </a:solidFill>
                            <a:latin typeface="Cambria Math"/>
                          </a:rPr>
                          <m:t>𝑚</m:t>
                        </m:r>
                      </m:sub>
                    </m:sSub>
                    <m:rad>
                      <m:radPr>
                        <m:degHide m:val="on"/>
                        <m:ctrlPr>
                          <a:rPr lang="en-US" sz="2400" i="1">
                            <a:solidFill>
                              <a:srgbClr val="FF0000"/>
                            </a:solidFill>
                            <a:latin typeface="Cambria Math" panose="02040503050406030204" pitchFamily="18" charset="0"/>
                          </a:rPr>
                        </m:ctrlPr>
                      </m:radPr>
                      <m:deg/>
                      <m:e>
                        <m:r>
                          <a:rPr lang="en-US" sz="2400" i="1">
                            <a:solidFill>
                              <a:srgbClr val="FF0000"/>
                            </a:solidFill>
                            <a:latin typeface="Cambria Math"/>
                          </a:rPr>
                          <m:t>𝑀𝑆𝐸</m:t>
                        </m:r>
                        <m:d>
                          <m:dPr>
                            <m:ctrlPr>
                              <a:rPr lang="en-US" sz="2400" i="1" smtClean="0">
                                <a:solidFill>
                                  <a:srgbClr val="FF0000"/>
                                </a:solidFill>
                                <a:latin typeface="Cambria Math" panose="02040503050406030204" pitchFamily="18" charset="0"/>
                              </a:rPr>
                            </m:ctrlPr>
                          </m:dPr>
                          <m:e>
                            <m:f>
                              <m:fPr>
                                <m:ctrlPr>
                                  <a:rPr lang="en-US" sz="2400" i="1">
                                    <a:solidFill>
                                      <a:srgbClr val="FF0000"/>
                                    </a:solidFill>
                                    <a:latin typeface="Cambria Math" panose="02040503050406030204" pitchFamily="18" charset="0"/>
                                  </a:rPr>
                                </m:ctrlPr>
                              </m:fPr>
                              <m:num>
                                <m:r>
                                  <a:rPr lang="en-US" sz="2400" i="1">
                                    <a:solidFill>
                                      <a:srgbClr val="FF0000"/>
                                    </a:solidFill>
                                    <a:latin typeface="Cambria Math"/>
                                  </a:rPr>
                                  <m:t>1</m:t>
                                </m:r>
                              </m:num>
                              <m:den>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a:rPr>
                                      <m:t>𝑛</m:t>
                                    </m:r>
                                  </m:e>
                                  <m:sub>
                                    <m:r>
                                      <a:rPr lang="en-US" sz="2400" i="1">
                                        <a:solidFill>
                                          <a:srgbClr val="FF0000"/>
                                        </a:solidFill>
                                        <a:latin typeface="Cambria Math"/>
                                      </a:rPr>
                                      <m:t>𝑖</m:t>
                                    </m:r>
                                  </m:sub>
                                </m:sSub>
                              </m:den>
                            </m:f>
                            <m:r>
                              <a:rPr lang="en-US" sz="2400" i="1">
                                <a:solidFill>
                                  <a:srgbClr val="FF0000"/>
                                </a:solidFill>
                                <a:latin typeface="Cambria Math"/>
                              </a:rPr>
                              <m:t>+</m:t>
                            </m:r>
                            <m:f>
                              <m:fPr>
                                <m:ctrlPr>
                                  <a:rPr lang="en-US" sz="2400" i="1">
                                    <a:solidFill>
                                      <a:srgbClr val="FF0000"/>
                                    </a:solidFill>
                                    <a:latin typeface="Cambria Math" panose="02040503050406030204" pitchFamily="18" charset="0"/>
                                  </a:rPr>
                                </m:ctrlPr>
                              </m:fPr>
                              <m:num>
                                <m:r>
                                  <a:rPr lang="en-US" sz="2400" i="1">
                                    <a:solidFill>
                                      <a:srgbClr val="FF0000"/>
                                    </a:solidFill>
                                    <a:latin typeface="Cambria Math"/>
                                  </a:rPr>
                                  <m:t>1</m:t>
                                </m:r>
                              </m:num>
                              <m:den>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a:rPr>
                                      <m:t>𝑛</m:t>
                                    </m:r>
                                  </m:e>
                                  <m:sub>
                                    <m:r>
                                      <a:rPr lang="en-US" sz="2400" i="1">
                                        <a:solidFill>
                                          <a:srgbClr val="FF0000"/>
                                        </a:solidFill>
                                        <a:latin typeface="Cambria Math"/>
                                      </a:rPr>
                                      <m:t>𝑗</m:t>
                                    </m:r>
                                  </m:sub>
                                </m:sSub>
                              </m:den>
                            </m:f>
                          </m:e>
                        </m:d>
                      </m:e>
                    </m:rad>
                  </m:oMath>
                </a14:m>
                <a:r>
                  <a:rPr lang="en-US" sz="2400" dirty="0"/>
                  <a:t>      (</a:t>
                </a:r>
                <a14:m>
                  <m:oMath xmlns:m="http://schemas.openxmlformats.org/officeDocument/2006/math">
                    <m:r>
                      <a:rPr lang="en-US" sz="2400" i="1" dirty="0" smtClean="0">
                        <a:latin typeface="Cambria Math" panose="02040503050406030204" pitchFamily="18" charset="0"/>
                      </a:rPr>
                      <m:t>𝑚</m:t>
                    </m:r>
                    <m:r>
                      <a:rPr lang="en-US" sz="2400" i="1" dirty="0" smtClean="0">
                        <a:latin typeface="Cambria Math" panose="02040503050406030204" pitchFamily="18" charset="0"/>
                      </a:rPr>
                      <m:t> </m:t>
                    </m:r>
                  </m:oMath>
                </a14:m>
                <a:r>
                  <a:rPr lang="en-US" sz="2400" dirty="0"/>
                  <a:t>is # of hypotheses)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762000"/>
                <a:ext cx="7772400" cy="4495800"/>
              </a:xfrm>
              <a:blipFill rotWithShape="0">
                <a:blip r:embed="rId2"/>
                <a:stretch>
                  <a:fillRect l="-1098" b="-23306"/>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13</a:t>
            </a:fld>
            <a:endParaRPr lang="en-US"/>
          </a:p>
        </p:txBody>
      </p:sp>
    </p:spTree>
    <p:extLst>
      <p:ext uri="{BB962C8B-B14F-4D97-AF65-F5344CB8AC3E}">
        <p14:creationId xmlns:p14="http://schemas.microsoft.com/office/powerpoint/2010/main" val="241454485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 calcmode="lin" valueType="num">
                                      <p:cBhvr additive="base">
                                        <p:cTn id="1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 calcmode="lin" valueType="num">
                                      <p:cBhvr additive="base">
                                        <p:cTn id="1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 calcmode="lin" valueType="num">
                                      <p:cBhvr additive="base">
                                        <p:cTn id="22"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4" presetID="2" presetClass="entr" presetSubtype="4"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 calcmode="lin" valueType="num">
                                      <p:cBhvr additive="base">
                                        <p:cTn id="26"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lang="en-US" dirty="0"/>
              <a:t>Example 9.3</a:t>
            </a:r>
            <a:r>
              <a:rPr lang="en-US" dirty="0" smtClean="0"/>
              <a:t>: </a:t>
            </a:r>
            <a:r>
              <a:rPr lang="en-US" dirty="0" err="1"/>
              <a:t>Bonferroni’s</a:t>
            </a:r>
            <a:r>
              <a:rPr lang="en-US" dirty="0"/>
              <a:t> Method</a:t>
            </a:r>
            <a:r>
              <a:rPr lang="en-US" dirty="0" smtClean="0"/>
              <a:t> </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762000"/>
                <a:ext cx="7772400" cy="4495800"/>
              </a:xfrm>
            </p:spPr>
            <p:txBody>
              <a:bodyPr/>
              <a:lstStyle/>
              <a:p>
                <a:pPr marL="0" indent="0">
                  <a:buNone/>
                </a:pPr>
                <a:r>
                  <a:rPr lang="en-US" sz="2000" dirty="0" smtClean="0"/>
                  <a:t>					</a:t>
                </a:r>
                <a:r>
                  <a:rPr lang="en-US" sz="2000" dirty="0"/>
                  <a:t>	</a:t>
                </a:r>
                <a:r>
                  <a:rPr lang="en-US" sz="2000" dirty="0" smtClean="0"/>
                  <a:t>                  </a:t>
                </a:r>
                <a:r>
                  <a:rPr lang="en-US" sz="2000" dirty="0" smtClean="0">
                    <a:solidFill>
                      <a:srgbClr val="800000"/>
                    </a:solidFill>
                  </a:rPr>
                  <a:t>ANOVA</a:t>
                </a:r>
              </a:p>
              <a:p>
                <a:pPr marL="0" indent="0">
                  <a:buNone/>
                </a:pPr>
                <a:endParaRPr lang="en-US" sz="2000" dirty="0">
                  <a:solidFill>
                    <a:srgbClr val="800000"/>
                  </a:solidFill>
                </a:endParaRPr>
              </a:p>
              <a:p>
                <a:pPr marL="0" indent="0">
                  <a:buNone/>
                </a:pPr>
                <a:endParaRPr lang="en-US" sz="2000" dirty="0" smtClean="0">
                  <a:solidFill>
                    <a:srgbClr val="800000"/>
                  </a:solidFill>
                </a:endParaRPr>
              </a:p>
              <a:p>
                <a:pPr marL="0" indent="0">
                  <a:buNone/>
                </a:pPr>
                <a:endParaRPr lang="en-US" sz="2000" dirty="0" smtClean="0">
                  <a:solidFill>
                    <a:srgbClr val="800000"/>
                  </a:solidFill>
                </a:endParaRPr>
              </a:p>
              <a:p>
                <a:endParaRPr lang="en-US" sz="1050" i="1" dirty="0">
                  <a:latin typeface="Cambria Math"/>
                </a:endParaRPr>
              </a:p>
              <a:p>
                <a14:m>
                  <m:oMath xmlns:m="http://schemas.openxmlformats.org/officeDocument/2006/math">
                    <m:r>
                      <a:rPr lang="en-US" sz="2000" i="1">
                        <a:latin typeface="Cambria Math"/>
                      </a:rPr>
                      <m:t>𝑆𝑆</m:t>
                    </m:r>
                    <m:r>
                      <a:rPr lang="en-US" sz="2000" i="1" baseline="-25000">
                        <a:latin typeface="Cambria Math"/>
                      </a:rPr>
                      <m:t>𝐸</m:t>
                    </m:r>
                    <m:r>
                      <a:rPr lang="en-US" sz="2000" i="1">
                        <a:latin typeface="Cambria Math"/>
                      </a:rPr>
                      <m:t>=</m:t>
                    </m:r>
                    <m:nary>
                      <m:naryPr>
                        <m:chr m:val="∑"/>
                        <m:subHide m:val="on"/>
                        <m:supHide m:val="on"/>
                        <m:ctrlPr>
                          <a:rPr lang="en-US" sz="2000" i="1">
                            <a:latin typeface="Cambria Math" panose="02040503050406030204" pitchFamily="18" charset="0"/>
                          </a:rPr>
                        </m:ctrlPr>
                      </m:naryPr>
                      <m:sub/>
                      <m:sup/>
                      <m:e>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a:rPr>
                                  <m:t>𝑛</m:t>
                                </m:r>
                              </m:e>
                              <m:sub>
                                <m:r>
                                  <a:rPr lang="en-US" sz="2000" i="1">
                                    <a:latin typeface="Cambria Math"/>
                                  </a:rPr>
                                  <m:t>𝑖</m:t>
                                </m:r>
                              </m:sub>
                            </m:sSub>
                            <m:r>
                              <a:rPr lang="en-US" sz="2000" i="1">
                                <a:latin typeface="Cambria Math"/>
                              </a:rPr>
                              <m:t>−1</m:t>
                            </m:r>
                          </m:e>
                        </m:d>
                        <m:sSubSup>
                          <m:sSubSupPr>
                            <m:ctrlPr>
                              <a:rPr lang="en-US" sz="2000" i="1">
                                <a:latin typeface="Cambria Math" panose="02040503050406030204" pitchFamily="18" charset="0"/>
                              </a:rPr>
                            </m:ctrlPr>
                          </m:sSubSupPr>
                          <m:e>
                            <m:r>
                              <a:rPr lang="en-US" sz="2000" i="1">
                                <a:latin typeface="Cambria Math"/>
                              </a:rPr>
                              <m:t>𝑠</m:t>
                            </m:r>
                          </m:e>
                          <m:sub>
                            <m:r>
                              <a:rPr lang="en-US" sz="2000" i="1">
                                <a:latin typeface="Cambria Math"/>
                              </a:rPr>
                              <m:t>𝑖</m:t>
                            </m:r>
                          </m:sub>
                          <m:sup>
                            <m:r>
                              <a:rPr lang="en-US" sz="2000" i="1">
                                <a:latin typeface="Cambria Math"/>
                              </a:rPr>
                              <m:t>2</m:t>
                            </m:r>
                          </m:sup>
                        </m:sSubSup>
                      </m:e>
                    </m:nary>
                    <m:r>
                      <a:rPr lang="en-US" sz="2000" i="1">
                        <a:latin typeface="Cambria Math"/>
                      </a:rPr>
                      <m:t>=0.3825</m:t>
                    </m:r>
                    <m:r>
                      <m:rPr>
                        <m:nor/>
                      </m:rPr>
                      <a:rPr lang="en-US" sz="2000" dirty="0"/>
                      <m:t> ,  </m:t>
                    </m:r>
                    <m:r>
                      <a:rPr lang="en-US" sz="2000" i="1">
                        <a:latin typeface="Cambria Math"/>
                      </a:rPr>
                      <m:t>𝑑</m:t>
                    </m:r>
                    <m:sSub>
                      <m:sSubPr>
                        <m:ctrlPr>
                          <a:rPr lang="en-US" sz="2000" i="1">
                            <a:latin typeface="Cambria Math" panose="02040503050406030204" pitchFamily="18" charset="0"/>
                          </a:rPr>
                        </m:ctrlPr>
                      </m:sSubPr>
                      <m:e>
                        <m:r>
                          <a:rPr lang="en-US" sz="2000" i="1">
                            <a:latin typeface="Cambria Math"/>
                          </a:rPr>
                          <m:t>𝑓</m:t>
                        </m:r>
                      </m:e>
                      <m:sub>
                        <m:r>
                          <a:rPr lang="en-US" sz="2000" b="0" i="1" smtClean="0">
                            <a:latin typeface="Cambria Math" panose="02040503050406030204" pitchFamily="18" charset="0"/>
                          </a:rPr>
                          <m:t>𝐸</m:t>
                        </m:r>
                      </m:sub>
                    </m:sSub>
                    <m:r>
                      <a:rPr lang="en-US" sz="2000" i="1">
                        <a:latin typeface="Cambria Math"/>
                      </a:rPr>
                      <m:t>=25</m:t>
                    </m:r>
                  </m:oMath>
                </a14:m>
                <a:r>
                  <a:rPr lang="en-US" sz="2000" dirty="0"/>
                  <a:t> </a:t>
                </a:r>
              </a:p>
              <a:p>
                <a14:m>
                  <m:oMath xmlns:m="http://schemas.openxmlformats.org/officeDocument/2006/math">
                    <m:r>
                      <a:rPr lang="en-US" sz="2000" i="1">
                        <a:latin typeface="Cambria Math"/>
                      </a:rPr>
                      <m:t>𝑀𝑆𝐸</m:t>
                    </m:r>
                    <m:r>
                      <a:rPr lang="en-US" sz="2000" i="1">
                        <a:latin typeface="Cambria Math"/>
                      </a:rPr>
                      <m:t>=</m:t>
                    </m:r>
                    <m:f>
                      <m:fPr>
                        <m:ctrlPr>
                          <a:rPr lang="en-US" sz="2000" i="1">
                            <a:latin typeface="Cambria Math" panose="02040503050406030204" pitchFamily="18" charset="0"/>
                          </a:rPr>
                        </m:ctrlPr>
                      </m:fPr>
                      <m:num>
                        <m:r>
                          <a:rPr lang="en-US" sz="2000" i="1">
                            <a:latin typeface="Cambria Math"/>
                          </a:rPr>
                          <m:t>𝑆𝑆𝐸</m:t>
                        </m:r>
                      </m:num>
                      <m:den>
                        <m:r>
                          <a:rPr lang="en-US" sz="2000" i="1">
                            <a:latin typeface="Cambria Math"/>
                          </a:rPr>
                          <m:t>𝑑</m:t>
                        </m:r>
                        <m:sSub>
                          <m:sSubPr>
                            <m:ctrlPr>
                              <a:rPr lang="en-US" sz="2000" i="1">
                                <a:latin typeface="Cambria Math" panose="02040503050406030204" pitchFamily="18" charset="0"/>
                              </a:rPr>
                            </m:ctrlPr>
                          </m:sSubPr>
                          <m:e>
                            <m:r>
                              <a:rPr lang="en-US" sz="2000" i="1">
                                <a:latin typeface="Cambria Math"/>
                              </a:rPr>
                              <m:t>𝑓</m:t>
                            </m:r>
                          </m:e>
                          <m:sub>
                            <m:r>
                              <a:rPr lang="en-US" sz="2000" i="1">
                                <a:latin typeface="Cambria Math"/>
                              </a:rPr>
                              <m:t>𝑒</m:t>
                            </m:r>
                          </m:sub>
                        </m:sSub>
                      </m:den>
                    </m:f>
                    <m:r>
                      <a:rPr lang="en-US" sz="2000" i="1">
                        <a:latin typeface="Cambria Math"/>
                      </a:rPr>
                      <m:t>=</m:t>
                    </m:r>
                    <m:f>
                      <m:fPr>
                        <m:ctrlPr>
                          <a:rPr lang="en-US" sz="2000" i="1">
                            <a:latin typeface="Cambria Math" panose="02040503050406030204" pitchFamily="18" charset="0"/>
                          </a:rPr>
                        </m:ctrlPr>
                      </m:fPr>
                      <m:num>
                        <m:r>
                          <a:rPr lang="en-US" sz="2000" i="1">
                            <a:latin typeface="Cambria Math"/>
                          </a:rPr>
                          <m:t>0.3825</m:t>
                        </m:r>
                      </m:num>
                      <m:den>
                        <m:r>
                          <a:rPr lang="en-US" sz="2000" i="1">
                            <a:latin typeface="Cambria Math"/>
                          </a:rPr>
                          <m:t>25</m:t>
                        </m:r>
                      </m:den>
                    </m:f>
                    <m:r>
                      <a:rPr lang="en-US" sz="2000" i="1">
                        <a:latin typeface="Cambria Math"/>
                      </a:rPr>
                      <m:t>=0.0153</m:t>
                    </m:r>
                  </m:oMath>
                </a14:m>
                <a:r>
                  <a:rPr lang="en-US" sz="2000" dirty="0"/>
                  <a:t> </a:t>
                </a:r>
              </a:p>
              <a:p>
                <a:endParaRPr lang="en-US" sz="1200" dirty="0" smtClean="0"/>
              </a:p>
              <a:p>
                <a:r>
                  <a:rPr lang="en-US" sz="2000" dirty="0"/>
                  <a:t> </a:t>
                </a:r>
                <a14:m>
                  <m:oMath xmlns:m="http://schemas.openxmlformats.org/officeDocument/2006/math">
                    <m:f>
                      <m:fPr>
                        <m:ctrlPr>
                          <a:rPr lang="en-US" sz="2000" i="1">
                            <a:latin typeface="Cambria Math" panose="02040503050406030204" pitchFamily="18" charset="0"/>
                          </a:rPr>
                        </m:ctrlPr>
                      </m:fPr>
                      <m:num>
                        <m:r>
                          <a:rPr lang="en-US" sz="2000" i="1">
                            <a:latin typeface="Cambria Math"/>
                          </a:rPr>
                          <m:t>𝛼</m:t>
                        </m:r>
                      </m:num>
                      <m:den>
                        <m:r>
                          <a:rPr lang="en-US" sz="2000" i="1">
                            <a:latin typeface="Cambria Math"/>
                          </a:rPr>
                          <m:t>2</m:t>
                        </m:r>
                        <m:r>
                          <a:rPr lang="en-US" sz="2000" i="1">
                            <a:latin typeface="Cambria Math"/>
                          </a:rPr>
                          <m:t>𝑚</m:t>
                        </m:r>
                      </m:den>
                    </m:f>
                    <m:r>
                      <a:rPr lang="en-US" sz="2000" i="1">
                        <a:latin typeface="Cambria Math"/>
                      </a:rPr>
                      <m:t>=</m:t>
                    </m:r>
                    <m:f>
                      <m:fPr>
                        <m:ctrlPr>
                          <a:rPr lang="en-US" sz="2000" i="1">
                            <a:latin typeface="Cambria Math" panose="02040503050406030204" pitchFamily="18" charset="0"/>
                          </a:rPr>
                        </m:ctrlPr>
                      </m:fPr>
                      <m:num>
                        <m:r>
                          <a:rPr lang="en-US" sz="2000" i="1">
                            <a:latin typeface="Cambria Math"/>
                          </a:rPr>
                          <m:t>0.05</m:t>
                        </m:r>
                      </m:num>
                      <m:den>
                        <m:r>
                          <a:rPr lang="en-US" sz="2000" i="1">
                            <a:latin typeface="Cambria Math"/>
                          </a:rPr>
                          <m:t>2∗10</m:t>
                        </m:r>
                      </m:den>
                    </m:f>
                    <m:r>
                      <a:rPr lang="en-US" sz="2000" i="1">
                        <a:latin typeface="Cambria Math"/>
                      </a:rPr>
                      <m:t>=0.0025,  </m:t>
                    </m:r>
                    <m:sSub>
                      <m:sSubPr>
                        <m:ctrlPr>
                          <a:rPr lang="en-US" sz="2000" i="1">
                            <a:latin typeface="Cambria Math" panose="02040503050406030204" pitchFamily="18" charset="0"/>
                          </a:rPr>
                        </m:ctrlPr>
                      </m:sSubPr>
                      <m:e>
                        <m:r>
                          <a:rPr lang="en-US" sz="2000" i="1">
                            <a:latin typeface="Cambria Math"/>
                          </a:rPr>
                          <m:t>𝑡</m:t>
                        </m:r>
                      </m:e>
                      <m:sub>
                        <m:r>
                          <a:rPr lang="en-US" sz="2000" i="1">
                            <a:latin typeface="Cambria Math"/>
                          </a:rPr>
                          <m:t>𝛼</m:t>
                        </m:r>
                        <m:r>
                          <a:rPr lang="en-US" sz="2000" i="1">
                            <a:latin typeface="Cambria Math"/>
                          </a:rPr>
                          <m:t>/2</m:t>
                        </m:r>
                        <m:r>
                          <a:rPr lang="en-US" sz="2000" i="1">
                            <a:latin typeface="Cambria Math"/>
                          </a:rPr>
                          <m:t>𝑚</m:t>
                        </m:r>
                      </m:sub>
                    </m:sSub>
                    <m:r>
                      <a:rPr lang="en-US" sz="2000" i="1">
                        <a:latin typeface="Cambria Math"/>
                      </a:rPr>
                      <m:t>=3.361</m:t>
                    </m:r>
                  </m:oMath>
                </a14:m>
                <a:endParaRPr lang="en-US" sz="2000" dirty="0"/>
              </a:p>
              <a:p>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𝜇</m:t>
                        </m:r>
                      </m:e>
                      <m:sub>
                        <m:r>
                          <a:rPr lang="en-US" sz="2000" i="1">
                            <a:latin typeface="Cambria Math"/>
                          </a:rPr>
                          <m:t>𝑖</m:t>
                        </m:r>
                      </m:sub>
                    </m:sSub>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𝜇</m:t>
                        </m:r>
                      </m:e>
                      <m:sub>
                        <m:r>
                          <a:rPr lang="en-US" sz="2000" i="1">
                            <a:latin typeface="Cambria Math"/>
                          </a:rPr>
                          <m:t>𝑗</m:t>
                        </m:r>
                      </m:sub>
                    </m:sSub>
                    <m:r>
                      <a:rPr lang="en-US" sz="2000" i="1">
                        <a:latin typeface="Cambria Math"/>
                      </a:rPr>
                      <m:t> </m:t>
                    </m:r>
                  </m:oMath>
                </a14:m>
                <a:r>
                  <a:rPr lang="en-US" sz="2000" dirty="0"/>
                  <a:t> if  </a:t>
                </a:r>
                <a14:m>
                  <m:oMath xmlns:m="http://schemas.openxmlformats.org/officeDocument/2006/math">
                    <m:r>
                      <a:rPr lang="en-US" sz="2000" i="1">
                        <a:latin typeface="Cambria Math"/>
                      </a:rPr>
                      <m:t> </m:t>
                    </m:r>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rPr>
                                  <m:t>𝑦</m:t>
                                </m:r>
                              </m:e>
                            </m:acc>
                          </m:e>
                          <m:sub>
                            <m:r>
                              <a:rPr lang="en-US" sz="2000" i="1">
                                <a:latin typeface="Cambria Math"/>
                              </a:rPr>
                              <m:t>𝑖</m:t>
                            </m:r>
                          </m:sub>
                        </m:sSub>
                        <m:r>
                          <a:rPr lang="en-US" sz="2000" i="1">
                            <a:latin typeface="Cambria Math"/>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rPr>
                                  <m:t>𝑦</m:t>
                                </m:r>
                              </m:e>
                            </m:acc>
                          </m:e>
                          <m:sub>
                            <m:r>
                              <a:rPr lang="en-US" sz="2000" i="1">
                                <a:latin typeface="Cambria Math"/>
                              </a:rPr>
                              <m:t>𝑗</m:t>
                            </m:r>
                          </m:sub>
                        </m:sSub>
                      </m:e>
                    </m:d>
                    <m:r>
                      <a:rPr lang="en-US" sz="2000" i="1">
                        <a:latin typeface="Cambria Math"/>
                      </a:rPr>
                      <m:t>&gt;3.361</m:t>
                    </m:r>
                    <m:rad>
                      <m:radPr>
                        <m:degHide m:val="on"/>
                        <m:ctrlPr>
                          <a:rPr lang="en-US" sz="2000" i="1">
                            <a:latin typeface="Cambria Math" panose="02040503050406030204" pitchFamily="18" charset="0"/>
                          </a:rPr>
                        </m:ctrlPr>
                      </m:radPr>
                      <m:deg/>
                      <m:e>
                        <m:r>
                          <a:rPr lang="en-US" sz="2000" i="1">
                            <a:latin typeface="Cambria Math"/>
                          </a:rPr>
                          <m:t>0.0153</m:t>
                        </m:r>
                        <m:d>
                          <m:dPr>
                            <m:ctrlPr>
                              <a:rPr lang="en-US" sz="2000" i="1" smtClean="0">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6</m:t>
                                </m:r>
                              </m:den>
                            </m:f>
                            <m:r>
                              <a:rPr lang="en-US" sz="2000" i="1">
                                <a:latin typeface="Cambria Math"/>
                              </a:rPr>
                              <m:t>+</m:t>
                            </m:r>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6</m:t>
                                </m:r>
                              </m:den>
                            </m:f>
                          </m:e>
                        </m:d>
                      </m:e>
                    </m:rad>
                    <m:r>
                      <a:rPr lang="en-US" sz="2000">
                        <a:latin typeface="Cambria Math"/>
                      </a:rPr>
                      <m:t>=0.24002</m:t>
                    </m:r>
                  </m:oMath>
                </a14:m>
                <a:endParaRPr lang="en-US" sz="2000" dirty="0"/>
              </a:p>
              <a:p>
                <a:endParaRPr lang="en-US" sz="1200" dirty="0"/>
              </a:p>
              <a:p>
                <a:pPr>
                  <a:buFont typeface="Wingdings" panose="05000000000000000000" pitchFamily="2" charset="2"/>
                  <a:buChar char="ü"/>
                </a:pPr>
                <a:r>
                  <a:rPr lang="en-US" sz="1600" dirty="0"/>
                  <a:t>Agent 1 vs. 5:    |1.500 –</a:t>
                </a:r>
                <a:r>
                  <a:rPr lang="en-US" sz="1600" dirty="0" smtClean="0"/>
                  <a:t> </a:t>
                </a:r>
                <a:r>
                  <a:rPr lang="en-US" sz="1600" dirty="0"/>
                  <a:t>1.175</a:t>
                </a:r>
                <a:r>
                  <a:rPr lang="en-US" sz="1600" dirty="0" smtClean="0"/>
                  <a:t>|</a:t>
                </a:r>
                <a:r>
                  <a:rPr lang="en-US" sz="1600" dirty="0"/>
                  <a:t> = </a:t>
                </a:r>
                <a:r>
                  <a:rPr lang="en-US" sz="1600" dirty="0" smtClean="0"/>
                  <a:t>0.325 </a:t>
                </a:r>
                <a:r>
                  <a:rPr lang="en-US" sz="1600" dirty="0">
                    <a:solidFill>
                      <a:srgbClr val="FF0000"/>
                    </a:solidFill>
                  </a:rPr>
                  <a:t>&gt;</a:t>
                </a:r>
                <a:r>
                  <a:rPr lang="en-US" sz="1600" dirty="0"/>
                  <a:t> 0.24002</a:t>
                </a:r>
              </a:p>
              <a:p>
                <a:pPr>
                  <a:buFont typeface="Wingdings" panose="05000000000000000000" pitchFamily="2" charset="2"/>
                  <a:buChar char="ü"/>
                </a:pPr>
                <a:r>
                  <a:rPr lang="en-US" sz="1600" dirty="0" smtClean="0"/>
                  <a:t>Agent 1 vs. 4:    |1.415 – 1.175| = 0.240 </a:t>
                </a:r>
                <a:r>
                  <a:rPr lang="en-US" sz="1600" dirty="0" smtClean="0">
                    <a:solidFill>
                      <a:srgbClr val="C00000"/>
                    </a:solidFill>
                  </a:rPr>
                  <a:t>&lt;</a:t>
                </a:r>
                <a:r>
                  <a:rPr lang="en-US" sz="1600" dirty="0" smtClean="0"/>
                  <a:t> 0.24002</a:t>
                </a:r>
              </a:p>
              <a:p>
                <a:pPr>
                  <a:buFont typeface="Wingdings" panose="05000000000000000000" pitchFamily="2" charset="2"/>
                  <a:buChar char="ü"/>
                </a:pPr>
                <a:r>
                  <a:rPr lang="en-US" sz="1600" dirty="0" smtClean="0"/>
                  <a:t>Agent 1 </a:t>
                </a:r>
                <a:r>
                  <a:rPr lang="en-US" sz="1600" dirty="0"/>
                  <a:t>vs. 3:    |1.328 – 1.175| = 0.153 </a:t>
                </a:r>
                <a:r>
                  <a:rPr lang="en-US" sz="1600" dirty="0" smtClean="0">
                    <a:solidFill>
                      <a:srgbClr val="C00000"/>
                    </a:solidFill>
                  </a:rPr>
                  <a:t>&lt;</a:t>
                </a:r>
                <a:r>
                  <a:rPr lang="en-US" sz="1600" dirty="0" smtClean="0"/>
                  <a:t> 0.24002</a:t>
                </a:r>
                <a:endParaRPr lang="en-US" sz="1600" dirty="0"/>
              </a:p>
              <a:p>
                <a:pPr>
                  <a:buFont typeface="Wingdings" panose="05000000000000000000" pitchFamily="2" charset="2"/>
                  <a:buChar char="ü"/>
                </a:pPr>
                <a:r>
                  <a:rPr lang="en-US" sz="1600" dirty="0"/>
                  <a:t>Agent </a:t>
                </a:r>
                <a:r>
                  <a:rPr lang="en-US" sz="1600" dirty="0" smtClean="0"/>
                  <a:t>1 </a:t>
                </a:r>
                <a:r>
                  <a:rPr lang="en-US" sz="1600" dirty="0"/>
                  <a:t>vs. 2:    |1.293 – 1.175| = 0.118 </a:t>
                </a:r>
                <a:r>
                  <a:rPr lang="en-US" sz="1600" dirty="0">
                    <a:solidFill>
                      <a:srgbClr val="C00000"/>
                    </a:solidFill>
                  </a:rPr>
                  <a:t>&lt;</a:t>
                </a:r>
                <a:r>
                  <a:rPr lang="en-US" sz="1600" dirty="0"/>
                  <a:t> 0.24002</a:t>
                </a:r>
              </a:p>
              <a:p>
                <a:endParaRPr lang="en-US" sz="1200" dirty="0"/>
              </a:p>
              <a:p>
                <a:r>
                  <a:rPr lang="en-US" sz="2000" dirty="0"/>
                  <a:t>Thus, we only find that </a:t>
                </a:r>
                <a:r>
                  <a:rPr lang="en-US" sz="2000" dirty="0" smtClean="0">
                    <a:solidFill>
                      <a:srgbClr val="0070C0"/>
                    </a:solidFill>
                  </a:rPr>
                  <a:t>Chm2(Agent 5)</a:t>
                </a:r>
                <a:r>
                  <a:rPr lang="en-US" sz="2000" dirty="0" smtClean="0"/>
                  <a:t> </a:t>
                </a:r>
                <a:r>
                  <a:rPr lang="en-US" sz="2000" dirty="0"/>
                  <a:t>is different </a:t>
                </a:r>
                <a:r>
                  <a:rPr lang="en-US" sz="2000" dirty="0" smtClean="0"/>
                  <a:t>from </a:t>
                </a:r>
                <a:r>
                  <a:rPr lang="en-US" sz="2000" dirty="0" smtClean="0">
                    <a:solidFill>
                      <a:srgbClr val="0070C0"/>
                    </a:solidFill>
                  </a:rPr>
                  <a:t>Control(Agent 1)</a:t>
                </a:r>
                <a:r>
                  <a:rPr lang="en-US" sz="2000" dirty="0" smtClean="0"/>
                  <a:t>.</a:t>
                </a:r>
                <a:endParaRPr lang="en-US" sz="2000" dirty="0"/>
              </a:p>
              <a:p>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762000"/>
                <a:ext cx="7772400" cy="4495800"/>
              </a:xfrm>
              <a:blipFill rotWithShape="0">
                <a:blip r:embed="rId2"/>
                <a:stretch>
                  <a:fillRect l="-784" t="-678" b="-38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52400" y="730984"/>
                <a:ext cx="5428089" cy="1631216"/>
              </a:xfrm>
              <a:prstGeom prst="rect">
                <a:avLst/>
              </a:prstGeom>
              <a:noFill/>
              <a:ln>
                <a:solidFill>
                  <a:schemeClr val="accent1"/>
                </a:solidFill>
              </a:ln>
            </p:spPr>
            <p:txBody>
              <a:bodyPr wrap="square" rtlCol="0">
                <a:spAutoFit/>
              </a:bodyPr>
              <a:lstStyle/>
              <a:p>
                <a:pPr marL="0" indent="0">
                  <a:buNone/>
                </a:pPr>
                <a:r>
                  <a:rPr lang="en-US" sz="2000" dirty="0">
                    <a:solidFill>
                      <a:srgbClr val="0070C0"/>
                    </a:solidFill>
                    <a:latin typeface="+mj-lt"/>
                  </a:rPr>
                  <a:t>Agent	   1	  2	  3	   4	   5</a:t>
                </a:r>
              </a:p>
              <a:p>
                <a:pPr marL="0" indent="0">
                  <a:buNone/>
                </a:pPr>
                <a:r>
                  <a:rPr lang="en-US" sz="2000" dirty="0">
                    <a:solidFill>
                      <a:srgbClr val="0070C0"/>
                    </a:solidFill>
                    <a:latin typeface="+mn-lt"/>
                  </a:rPr>
                  <a:t>Type	None	Bio1	Bio2	Chm1	Chm2</a:t>
                </a:r>
              </a:p>
              <a:p>
                <a:pPr marL="0" indent="0">
                  <a:buNone/>
                </a:pPr>
                <a:r>
                  <a:rPr lang="en-US" sz="2000" dirty="0">
                    <a:latin typeface="+mj-lt"/>
                  </a:rPr>
                  <a:t>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𝑦</m:t>
                        </m:r>
                      </m:e>
                    </m:acc>
                  </m:oMath>
                </a14:m>
                <a:r>
                  <a:rPr lang="en-US" sz="2000" dirty="0">
                    <a:latin typeface="+mj-lt"/>
                  </a:rPr>
                  <a:t>	1.175	1.293	1.328	1.415	1.500</a:t>
                </a:r>
              </a:p>
              <a:p>
                <a:pPr marL="0" indent="0">
                  <a:buNone/>
                </a:pPr>
                <a:r>
                  <a:rPr lang="en-US" sz="2000" dirty="0">
                    <a:latin typeface="+mj-lt"/>
                  </a:rPr>
                  <a:t>   </a:t>
                </a:r>
                <a14:m>
                  <m:oMath xmlns:m="http://schemas.openxmlformats.org/officeDocument/2006/math">
                    <m:r>
                      <a:rPr lang="en-US" sz="2000" i="1">
                        <a:latin typeface="Cambria Math" panose="02040503050406030204" pitchFamily="18" charset="0"/>
                      </a:rPr>
                      <m:t>𝑠</m:t>
                    </m:r>
                  </m:oMath>
                </a14:m>
                <a:r>
                  <a:rPr lang="en-US" sz="2000" dirty="0">
                    <a:latin typeface="+mj-lt"/>
                  </a:rPr>
                  <a:t>	.1204	.1269	.1196	.1249	.1265</a:t>
                </a:r>
              </a:p>
              <a:p>
                <a:pPr marL="0" indent="0">
                  <a:buNone/>
                </a:pPr>
                <a:r>
                  <a:rPr lang="en-US" sz="2000" dirty="0">
                    <a:latin typeface="+mj-lt"/>
                  </a:rPr>
                  <a:t>   </a:t>
                </a:r>
                <a14:m>
                  <m:oMath xmlns:m="http://schemas.openxmlformats.org/officeDocument/2006/math">
                    <m:r>
                      <a:rPr lang="en-US" sz="2000" i="1">
                        <a:latin typeface="Cambria Math" panose="02040503050406030204" pitchFamily="18" charset="0"/>
                      </a:rPr>
                      <m:t>𝑛</m:t>
                    </m:r>
                  </m:oMath>
                </a14:m>
                <a:r>
                  <a:rPr lang="en-US" sz="2000" dirty="0">
                    <a:latin typeface="+mj-lt"/>
                  </a:rPr>
                  <a:t>	     6	    6	     6	     6	    </a:t>
                </a:r>
                <a:r>
                  <a:rPr lang="en-US" sz="2000" dirty="0" smtClean="0">
                    <a:latin typeface="+mj-lt"/>
                  </a:rPr>
                  <a:t>6</a:t>
                </a:r>
                <a:endParaRPr lang="en-US" sz="2000" dirty="0">
                  <a:latin typeface="+mj-lt"/>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52400" y="730984"/>
                <a:ext cx="5428089" cy="1631216"/>
              </a:xfrm>
              <a:prstGeom prst="rect">
                <a:avLst/>
              </a:prstGeom>
              <a:blipFill rotWithShape="0">
                <a:blip r:embed="rId3"/>
                <a:stretch>
                  <a:fillRect l="-1009" t="-1852" b="-5185"/>
                </a:stretch>
              </a:blipFill>
              <a:ln>
                <a:solidFill>
                  <a:schemeClr val="accent1"/>
                </a:solidFill>
              </a:ln>
            </p:spPr>
            <p:txBody>
              <a:bodyPr/>
              <a:lstStyle/>
              <a:p>
                <a:r>
                  <a:rPr lang="en-US">
                    <a:noFill/>
                  </a:rPr>
                  <a:t> </a:t>
                </a:r>
              </a:p>
            </p:txBody>
          </p:sp>
        </mc:Fallback>
      </mc:AlternateContent>
      <p:pic>
        <p:nvPicPr>
          <p:cNvPr id="7" name="Picture 6"/>
          <p:cNvPicPr>
            <a:picLocks noChangeAspect="1"/>
          </p:cNvPicPr>
          <p:nvPr/>
        </p:nvPicPr>
        <p:blipFill>
          <a:blip r:embed="rId4"/>
          <a:stretch>
            <a:fillRect/>
          </a:stretch>
        </p:blipFill>
        <p:spPr>
          <a:xfrm>
            <a:off x="5781675" y="1129871"/>
            <a:ext cx="3209925" cy="1209675"/>
          </a:xfrm>
          <a:prstGeom prst="rect">
            <a:avLst/>
          </a:prstGeom>
          <a:ln>
            <a:solidFill>
              <a:srgbClr val="800000"/>
            </a:solidFill>
          </a:ln>
        </p:spPr>
      </p:pic>
      <p:sp>
        <p:nvSpPr>
          <p:cNvPr id="6" name="Right Brace 5"/>
          <p:cNvSpPr/>
          <p:nvPr/>
        </p:nvSpPr>
        <p:spPr>
          <a:xfrm>
            <a:off x="5105400" y="5105400"/>
            <a:ext cx="121919" cy="1143000"/>
          </a:xfrm>
          <a:prstGeom prst="rightBrace">
            <a:avLst/>
          </a:prstGeom>
          <a:ln>
            <a:solidFill>
              <a:srgbClr val="FFCC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5" name="Bent-Up Arrow 4"/>
          <p:cNvSpPr/>
          <p:nvPr/>
        </p:nvSpPr>
        <p:spPr>
          <a:xfrm>
            <a:off x="5334000" y="5625670"/>
            <a:ext cx="762000" cy="927529"/>
          </a:xfrm>
          <a:prstGeom prst="bentUpArrow">
            <a:avLst/>
          </a:prstGeom>
          <a:gradFill>
            <a:gsLst>
              <a:gs pos="0">
                <a:srgbClr val="FFCC00"/>
              </a:gs>
              <a:gs pos="100000">
                <a:srgbClr val="FFCC00"/>
              </a:gs>
            </a:gsLst>
          </a:gradFill>
          <a:scene3d>
            <a:camera prst="orthographicFront">
              <a:rot lat="21599969" lon="10799999" rev="10799999"/>
            </a:camera>
            <a:lightRig rig="threePt" dir="t"/>
          </a:scene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4"/>
          </p:nvPr>
        </p:nvSpPr>
        <p:spPr/>
        <p:txBody>
          <a:bodyPr/>
          <a:lstStyle/>
          <a:p>
            <a:fld id="{A9A949EE-02F8-4E24-B346-EA33FC0EA551}" type="slidenum">
              <a:rPr lang="en-US" smtClean="0"/>
              <a:t>14</a:t>
            </a:fld>
            <a:endParaRPr lang="en-US"/>
          </a:p>
        </p:txBody>
      </p:sp>
    </p:spTree>
    <p:extLst>
      <p:ext uri="{BB962C8B-B14F-4D97-AF65-F5344CB8AC3E}">
        <p14:creationId xmlns:p14="http://schemas.microsoft.com/office/powerpoint/2010/main" val="52426209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53" presetClass="entr" presetSubtype="16"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 calcmode="lin" valueType="num">
                                      <p:cBhvr>
                                        <p:cTn id="10" dur="500" fill="hold"/>
                                        <p:tgtEl>
                                          <p:spTgt spid="7"/>
                                        </p:tgtEl>
                                        <p:attrNameLst>
                                          <p:attrName>ppt_w</p:attrName>
                                        </p:attrNameLst>
                                      </p:cBhvr>
                                      <p:tavLst>
                                        <p:tav tm="0">
                                          <p:val>
                                            <p:fltVal val="0"/>
                                          </p:val>
                                        </p:tav>
                                        <p:tav tm="100000">
                                          <p:val>
                                            <p:strVal val="#ppt_w"/>
                                          </p:val>
                                        </p:tav>
                                      </p:tavLst>
                                    </p:anim>
                                    <p:anim calcmode="lin" valueType="num">
                                      <p:cBhvr>
                                        <p:cTn id="11" dur="500" fill="hold"/>
                                        <p:tgtEl>
                                          <p:spTgt spid="7"/>
                                        </p:tgtEl>
                                        <p:attrNameLst>
                                          <p:attrName>ppt_h</p:attrName>
                                        </p:attrNameLst>
                                      </p:cBhvr>
                                      <p:tavLst>
                                        <p:tav tm="0">
                                          <p:val>
                                            <p:fltVal val="0"/>
                                          </p:val>
                                        </p:tav>
                                        <p:tav tm="100000">
                                          <p:val>
                                            <p:strVal val="#ppt_h"/>
                                          </p:val>
                                        </p:tav>
                                      </p:tavLst>
                                    </p:anim>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 calcmode="lin" valueType="num">
                                      <p:cBhvr additive="base">
                                        <p:cTn id="37"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anim calcmode="lin" valueType="num">
                                      <p:cBhvr additive="base">
                                        <p:cTn id="4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4" end="14"/>
                                            </p:txEl>
                                          </p:spTgt>
                                        </p:tgtEl>
                                        <p:attrNameLst>
                                          <p:attrName>style.visibility</p:attrName>
                                        </p:attrNameLst>
                                      </p:cBhvr>
                                      <p:to>
                                        <p:strVal val="visible"/>
                                      </p:to>
                                    </p:set>
                                    <p:anim calcmode="lin" valueType="num">
                                      <p:cBhvr additive="base">
                                        <p:cTn id="5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6" end="16"/>
                                            </p:txEl>
                                          </p:spTgt>
                                        </p:tgtEl>
                                        <p:attrNameLst>
                                          <p:attrName>style.visibility</p:attrName>
                                        </p:attrNameLst>
                                      </p:cBhvr>
                                      <p:to>
                                        <p:strVal val="visible"/>
                                      </p:to>
                                    </p:set>
                                    <p:animEffect transition="in" filter="fade">
                                      <p:cBhvr>
                                        <p:cTn id="57" dur="500"/>
                                        <p:tgtEl>
                                          <p:spTgt spid="3">
                                            <p:txEl>
                                              <p:pRg st="16" end="16"/>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
                                        </p:tgtEl>
                                        <p:attrNameLst>
                                          <p:attrName>style.visibility</p:attrName>
                                        </p:attrNameLst>
                                      </p:cBhvr>
                                      <p:to>
                                        <p:strVal val="visible"/>
                                      </p:to>
                                    </p:set>
                                    <p:animEffect transition="in" filter="fade">
                                      <p:cBhvr>
                                        <p:cTn id="60" dur="500"/>
                                        <p:tgtEl>
                                          <p:spTgt spid="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fade">
                                      <p:cBhvr>
                                        <p:cTn id="6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lang="en-US" dirty="0"/>
              <a:t>Fisher’s LSD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685800"/>
                <a:ext cx="8229600" cy="4495800"/>
              </a:xfrm>
            </p:spPr>
            <p:txBody>
              <a:bodyPr/>
              <a:lstStyle/>
              <a:p>
                <a:r>
                  <a:rPr lang="en-US" sz="2400" dirty="0" smtClean="0"/>
                  <a:t>Formula: 	</a:t>
                </a:r>
                <a14:m>
                  <m:oMath xmlns:m="http://schemas.openxmlformats.org/officeDocument/2006/math">
                    <m:d>
                      <m:dPr>
                        <m:begChr m:val="|"/>
                        <m:endChr m:val="|"/>
                        <m:ctrlPr>
                          <a:rPr lang="en-US" sz="2400" i="1">
                            <a:solidFill>
                              <a:srgbClr val="FF0000"/>
                            </a:solidFill>
                            <a:latin typeface="Cambria Math" panose="02040503050406030204" pitchFamily="18" charset="0"/>
                          </a:rPr>
                        </m:ctrlPr>
                      </m:dPr>
                      <m:e>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a:rPr>
                                  <m:t>𝑦</m:t>
                                </m:r>
                              </m:e>
                            </m:acc>
                          </m:e>
                          <m:sub>
                            <m:r>
                              <a:rPr lang="en-US" sz="2400" i="1">
                                <a:solidFill>
                                  <a:srgbClr val="FF0000"/>
                                </a:solidFill>
                                <a:latin typeface="Cambria Math"/>
                              </a:rPr>
                              <m:t>𝑖</m:t>
                            </m:r>
                          </m:sub>
                        </m:sSub>
                        <m:r>
                          <a:rPr lang="en-US" sz="2400" i="1">
                            <a:solidFill>
                              <a:srgbClr val="FF0000"/>
                            </a:solidFill>
                            <a:latin typeface="Cambria Math"/>
                          </a:rPr>
                          <m:t>−</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a:rPr>
                                  <m:t>𝑦</m:t>
                                </m:r>
                              </m:e>
                            </m:acc>
                          </m:e>
                          <m:sub>
                            <m:r>
                              <a:rPr lang="en-US" sz="2400" i="1">
                                <a:solidFill>
                                  <a:srgbClr val="FF0000"/>
                                </a:solidFill>
                                <a:latin typeface="Cambria Math"/>
                              </a:rPr>
                              <m:t>𝑗</m:t>
                            </m:r>
                          </m:sub>
                        </m:sSub>
                      </m:e>
                    </m:d>
                    <m:r>
                      <a:rPr lang="en-US" sz="2400" i="1">
                        <a:solidFill>
                          <a:srgbClr val="FF0000"/>
                        </a:solidFill>
                        <a:latin typeface="Cambria Math"/>
                      </a:rPr>
                      <m:t>&gt;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a:rPr>
                          <m:t>𝑡</m:t>
                        </m:r>
                      </m:e>
                      <m:sub>
                        <m:r>
                          <a:rPr lang="en-US" sz="2400" i="1">
                            <a:solidFill>
                              <a:srgbClr val="FF0000"/>
                            </a:solidFill>
                            <a:latin typeface="Cambria Math"/>
                          </a:rPr>
                          <m:t>𝛼</m:t>
                        </m:r>
                        <m:r>
                          <a:rPr lang="en-US" sz="2400" i="1">
                            <a:solidFill>
                              <a:srgbClr val="FF0000"/>
                            </a:solidFill>
                            <a:latin typeface="Cambria Math"/>
                          </a:rPr>
                          <m:t>/2</m:t>
                        </m:r>
                      </m:sub>
                    </m:sSub>
                    <m:rad>
                      <m:radPr>
                        <m:degHide m:val="on"/>
                        <m:ctrlPr>
                          <a:rPr lang="en-US" sz="2400" i="1">
                            <a:solidFill>
                              <a:srgbClr val="FF0000"/>
                            </a:solidFill>
                            <a:latin typeface="Cambria Math" panose="02040503050406030204" pitchFamily="18" charset="0"/>
                          </a:rPr>
                        </m:ctrlPr>
                      </m:radPr>
                      <m:deg/>
                      <m:e>
                        <m:r>
                          <a:rPr lang="en-US" sz="2400" i="1">
                            <a:solidFill>
                              <a:srgbClr val="FF0000"/>
                            </a:solidFill>
                            <a:latin typeface="Cambria Math"/>
                          </a:rPr>
                          <m:t>𝑀𝑆𝐸</m:t>
                        </m:r>
                        <m:d>
                          <m:dPr>
                            <m:ctrlPr>
                              <a:rPr lang="en-US" sz="2400" i="1" smtClean="0">
                                <a:solidFill>
                                  <a:srgbClr val="FF0000"/>
                                </a:solidFill>
                                <a:latin typeface="Cambria Math" panose="02040503050406030204" pitchFamily="18" charset="0"/>
                              </a:rPr>
                            </m:ctrlPr>
                          </m:dPr>
                          <m:e>
                            <m:f>
                              <m:fPr>
                                <m:ctrlPr>
                                  <a:rPr lang="en-US" sz="2400" i="1">
                                    <a:solidFill>
                                      <a:srgbClr val="FF0000"/>
                                    </a:solidFill>
                                    <a:latin typeface="Cambria Math" panose="02040503050406030204" pitchFamily="18" charset="0"/>
                                  </a:rPr>
                                </m:ctrlPr>
                              </m:fPr>
                              <m:num>
                                <m:r>
                                  <a:rPr lang="en-US" sz="2400" i="1">
                                    <a:solidFill>
                                      <a:srgbClr val="FF0000"/>
                                    </a:solidFill>
                                    <a:latin typeface="Cambria Math"/>
                                  </a:rPr>
                                  <m:t>1</m:t>
                                </m:r>
                              </m:num>
                              <m:den>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a:rPr>
                                      <m:t>𝑛</m:t>
                                    </m:r>
                                  </m:e>
                                  <m:sub>
                                    <m:r>
                                      <a:rPr lang="en-US" sz="2400" i="1">
                                        <a:solidFill>
                                          <a:srgbClr val="FF0000"/>
                                        </a:solidFill>
                                        <a:latin typeface="Cambria Math"/>
                                      </a:rPr>
                                      <m:t>𝑖</m:t>
                                    </m:r>
                                  </m:sub>
                                </m:sSub>
                              </m:den>
                            </m:f>
                            <m:r>
                              <a:rPr lang="en-US" sz="2400" i="1">
                                <a:solidFill>
                                  <a:srgbClr val="FF0000"/>
                                </a:solidFill>
                                <a:latin typeface="Cambria Math"/>
                              </a:rPr>
                              <m:t>+</m:t>
                            </m:r>
                            <m:f>
                              <m:fPr>
                                <m:ctrlPr>
                                  <a:rPr lang="en-US" sz="2400" i="1">
                                    <a:solidFill>
                                      <a:srgbClr val="FF0000"/>
                                    </a:solidFill>
                                    <a:latin typeface="Cambria Math" panose="02040503050406030204" pitchFamily="18" charset="0"/>
                                  </a:rPr>
                                </m:ctrlPr>
                              </m:fPr>
                              <m:num>
                                <m:r>
                                  <a:rPr lang="en-US" sz="2400" i="1">
                                    <a:solidFill>
                                      <a:srgbClr val="FF0000"/>
                                    </a:solidFill>
                                    <a:latin typeface="Cambria Math"/>
                                  </a:rPr>
                                  <m:t>1</m:t>
                                </m:r>
                              </m:num>
                              <m:den>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a:rPr>
                                      <m:t>𝑛</m:t>
                                    </m:r>
                                  </m:e>
                                  <m:sub>
                                    <m:r>
                                      <a:rPr lang="en-US" sz="2400" i="1">
                                        <a:solidFill>
                                          <a:srgbClr val="FF0000"/>
                                        </a:solidFill>
                                        <a:latin typeface="Cambria Math"/>
                                      </a:rPr>
                                      <m:t>𝑗</m:t>
                                    </m:r>
                                  </m:sub>
                                </m:sSub>
                              </m:den>
                            </m:f>
                          </m:e>
                        </m:d>
                      </m:e>
                    </m:rad>
                  </m:oMath>
                </a14:m>
                <a:endParaRPr lang="en-US" sz="2400" dirty="0"/>
              </a:p>
              <a:p>
                <a:r>
                  <a:rPr lang="en-US" sz="2000" dirty="0"/>
                  <a:t>Example 9.3 </a:t>
                </a:r>
                <a:endParaRPr lang="en-US" sz="2000" dirty="0" smtClean="0"/>
              </a:p>
              <a:p>
                <a:pPr marL="0" indent="0">
                  <a:buNone/>
                </a:pPr>
                <a:r>
                  <a:rPr lang="en-US" sz="2000" dirty="0">
                    <a:solidFill>
                      <a:srgbClr val="0070C0"/>
                    </a:solidFill>
                    <a:latin typeface="+mj-lt"/>
                  </a:rPr>
                  <a:t>	Agent 	1	    2	    3	     4	    5</a:t>
                </a:r>
              </a:p>
              <a:p>
                <a:pPr marL="0" indent="0">
                  <a:buNone/>
                </a:pPr>
                <a:r>
                  <a:rPr lang="en-US" sz="2000" dirty="0" smtClean="0">
                    <a:solidFill>
                      <a:srgbClr val="0070C0"/>
                    </a:solidFill>
                    <a:latin typeface="+mj-lt"/>
                  </a:rPr>
                  <a:t>	    </a:t>
                </a:r>
                <a14:m>
                  <m:oMath xmlns:m="http://schemas.openxmlformats.org/officeDocument/2006/math">
                    <m:acc>
                      <m:accPr>
                        <m:chr m:val="̅"/>
                        <m:ctrlPr>
                          <a:rPr lang="en-US" sz="2000" i="1">
                            <a:solidFill>
                              <a:srgbClr val="0070C0"/>
                            </a:solidFill>
                            <a:latin typeface="Cambria Math" panose="02040503050406030204" pitchFamily="18" charset="0"/>
                          </a:rPr>
                        </m:ctrlPr>
                      </m:accPr>
                      <m:e>
                        <m:r>
                          <a:rPr lang="en-US" sz="2000" i="1">
                            <a:solidFill>
                              <a:srgbClr val="0070C0"/>
                            </a:solidFill>
                            <a:latin typeface="Cambria Math" panose="02040503050406030204" pitchFamily="18" charset="0"/>
                          </a:rPr>
                          <m:t>𝑦</m:t>
                        </m:r>
                      </m:e>
                    </m:acc>
                  </m:oMath>
                </a14:m>
                <a:r>
                  <a:rPr lang="en-US" sz="2000" dirty="0">
                    <a:solidFill>
                      <a:srgbClr val="0070C0"/>
                    </a:solidFill>
                    <a:latin typeface="+mj-lt"/>
                  </a:rPr>
                  <a:t>	1.175	1.293	1.328	1.415	1.500</a:t>
                </a:r>
              </a:p>
              <a:p>
                <a14:m>
                  <m:oMath xmlns:m="http://schemas.openxmlformats.org/officeDocument/2006/math">
                    <m:f>
                      <m:fPr>
                        <m:ctrlPr>
                          <a:rPr lang="en-US" sz="2000" i="1" smtClean="0">
                            <a:solidFill>
                              <a:srgbClr val="003366"/>
                            </a:solidFill>
                            <a:latin typeface="Cambria Math" panose="02040503050406030204" pitchFamily="18" charset="0"/>
                          </a:rPr>
                        </m:ctrlPr>
                      </m:fPr>
                      <m:num>
                        <m:r>
                          <a:rPr lang="en-US" sz="2000" i="1">
                            <a:solidFill>
                              <a:srgbClr val="003366"/>
                            </a:solidFill>
                            <a:latin typeface="Cambria Math"/>
                          </a:rPr>
                          <m:t>𝛼</m:t>
                        </m:r>
                      </m:num>
                      <m:den>
                        <m:r>
                          <a:rPr lang="en-US" sz="2000" i="1">
                            <a:solidFill>
                              <a:srgbClr val="003366"/>
                            </a:solidFill>
                            <a:latin typeface="Cambria Math"/>
                          </a:rPr>
                          <m:t>2</m:t>
                        </m:r>
                      </m:den>
                    </m:f>
                    <m:r>
                      <a:rPr lang="en-US" sz="2000" i="1">
                        <a:solidFill>
                          <a:srgbClr val="003366"/>
                        </a:solidFill>
                        <a:latin typeface="Cambria Math"/>
                      </a:rPr>
                      <m:t>=0.025,  </m:t>
                    </m:r>
                    <m:r>
                      <a:rPr lang="en-US" sz="2000" i="1" smtClean="0">
                        <a:solidFill>
                          <a:srgbClr val="003366"/>
                        </a:solidFill>
                        <a:latin typeface="Cambria Math" panose="02040503050406030204" pitchFamily="18" charset="0"/>
                      </a:rPr>
                      <m:t>𝑀</m:t>
                    </m:r>
                    <m:r>
                      <a:rPr lang="en-US" sz="2000" b="0" i="1" smtClean="0">
                        <a:solidFill>
                          <a:srgbClr val="003366"/>
                        </a:solidFill>
                        <a:latin typeface="Cambria Math" panose="02040503050406030204" pitchFamily="18" charset="0"/>
                      </a:rPr>
                      <m:t>𝑆𝐸</m:t>
                    </m:r>
                    <m:r>
                      <a:rPr lang="en-US" sz="2000" i="1">
                        <a:solidFill>
                          <a:srgbClr val="003366"/>
                        </a:solidFill>
                        <a:latin typeface="Cambria Math"/>
                      </a:rPr>
                      <m:t>=</m:t>
                    </m:r>
                    <m:r>
                      <a:rPr lang="en-US" sz="2000" b="0" i="1" smtClean="0">
                        <a:solidFill>
                          <a:srgbClr val="003366"/>
                        </a:solidFill>
                        <a:latin typeface="Cambria Math" panose="02040503050406030204" pitchFamily="18" charset="0"/>
                      </a:rPr>
                      <m:t>0.0153</m:t>
                    </m:r>
                    <m:r>
                      <a:rPr lang="en-US" sz="2000" i="1">
                        <a:solidFill>
                          <a:srgbClr val="003366"/>
                        </a:solidFill>
                        <a:latin typeface="Cambria Math"/>
                      </a:rPr>
                      <m:t>,  </m:t>
                    </m:r>
                    <m:sSub>
                      <m:sSubPr>
                        <m:ctrlPr>
                          <a:rPr lang="en-US" sz="2000" i="1">
                            <a:solidFill>
                              <a:srgbClr val="003366"/>
                            </a:solidFill>
                            <a:latin typeface="Cambria Math" panose="02040503050406030204" pitchFamily="18" charset="0"/>
                          </a:rPr>
                        </m:ctrlPr>
                      </m:sSubPr>
                      <m:e>
                        <m:r>
                          <a:rPr lang="en-US" sz="2000" i="1">
                            <a:solidFill>
                              <a:srgbClr val="003366"/>
                            </a:solidFill>
                            <a:latin typeface="Cambria Math"/>
                          </a:rPr>
                          <m:t>𝑡</m:t>
                        </m:r>
                      </m:e>
                      <m:sub>
                        <m:r>
                          <a:rPr lang="en-US" sz="2000" i="1">
                            <a:solidFill>
                              <a:srgbClr val="003366"/>
                            </a:solidFill>
                            <a:latin typeface="Cambria Math"/>
                          </a:rPr>
                          <m:t>𝛼</m:t>
                        </m:r>
                        <m:r>
                          <a:rPr lang="en-US" sz="2000" i="1">
                            <a:solidFill>
                              <a:srgbClr val="003366"/>
                            </a:solidFill>
                            <a:latin typeface="Cambria Math"/>
                          </a:rPr>
                          <m:t>/2</m:t>
                        </m:r>
                      </m:sub>
                    </m:sSub>
                    <m:r>
                      <a:rPr lang="en-US" sz="2000" i="1">
                        <a:solidFill>
                          <a:srgbClr val="003366"/>
                        </a:solidFill>
                        <a:latin typeface="Cambria Math"/>
                      </a:rPr>
                      <m:t>=2.060</m:t>
                    </m:r>
                    <m:r>
                      <a:rPr lang="en-US" sz="2000" b="0" i="1" smtClean="0">
                        <a:solidFill>
                          <a:srgbClr val="003366"/>
                        </a:solidFill>
                        <a:latin typeface="Cambria Math" panose="02040503050406030204" pitchFamily="18" charset="0"/>
                      </a:rPr>
                      <m:t>,</m:t>
                    </m:r>
                    <m:sSub>
                      <m:sSubPr>
                        <m:ctrlPr>
                          <a:rPr lang="en-US" sz="2000" i="1">
                            <a:solidFill>
                              <a:srgbClr val="003366"/>
                            </a:solidFill>
                            <a:latin typeface="Cambria Math" panose="02040503050406030204" pitchFamily="18" charset="0"/>
                          </a:rPr>
                        </m:ctrlPr>
                      </m:sSubPr>
                      <m:e>
                        <m:r>
                          <a:rPr lang="en-US" sz="2000" b="0" i="1" smtClean="0">
                            <a:solidFill>
                              <a:srgbClr val="003366"/>
                            </a:solidFill>
                            <a:latin typeface="Cambria Math" panose="02040503050406030204" pitchFamily="18" charset="0"/>
                          </a:rPr>
                          <m:t>   </m:t>
                        </m:r>
                        <m:sSub>
                          <m:sSubPr>
                            <m:ctrlPr>
                              <a:rPr lang="en-US" sz="2000" i="1">
                                <a:solidFill>
                                  <a:srgbClr val="003366"/>
                                </a:solidFill>
                                <a:latin typeface="Cambria Math" panose="02040503050406030204" pitchFamily="18" charset="0"/>
                              </a:rPr>
                            </m:ctrlPr>
                          </m:sSubPr>
                          <m:e>
                            <m:r>
                              <a:rPr lang="en-US" sz="2000" i="1">
                                <a:solidFill>
                                  <a:srgbClr val="003366"/>
                                </a:solidFill>
                                <a:latin typeface="Cambria Math"/>
                              </a:rPr>
                              <m:t>𝑛</m:t>
                            </m:r>
                          </m:e>
                          <m:sub>
                            <m:r>
                              <a:rPr lang="en-US" sz="2000" i="1">
                                <a:solidFill>
                                  <a:srgbClr val="003366"/>
                                </a:solidFill>
                                <a:latin typeface="Cambria Math"/>
                              </a:rPr>
                              <m:t>𝑗</m:t>
                            </m:r>
                          </m:sub>
                        </m:sSub>
                        <m:r>
                          <a:rPr lang="en-US" sz="2000" b="0" i="1" smtClean="0">
                            <a:solidFill>
                              <a:srgbClr val="003366"/>
                            </a:solidFill>
                            <a:latin typeface="Cambria Math" panose="02040503050406030204" pitchFamily="18" charset="0"/>
                          </a:rPr>
                          <m:t>=</m:t>
                        </m:r>
                        <m:r>
                          <a:rPr lang="en-US" sz="2000" i="1">
                            <a:solidFill>
                              <a:srgbClr val="003366"/>
                            </a:solidFill>
                            <a:latin typeface="Cambria Math"/>
                          </a:rPr>
                          <m:t>𝑛</m:t>
                        </m:r>
                      </m:e>
                      <m:sub>
                        <m:r>
                          <a:rPr lang="en-US" sz="2000" i="1">
                            <a:solidFill>
                              <a:srgbClr val="003366"/>
                            </a:solidFill>
                            <a:latin typeface="Cambria Math"/>
                          </a:rPr>
                          <m:t>𝑗</m:t>
                        </m:r>
                      </m:sub>
                    </m:sSub>
                    <m:r>
                      <a:rPr lang="en-US" sz="2000" b="0" i="1" smtClean="0">
                        <a:solidFill>
                          <a:srgbClr val="003366"/>
                        </a:solidFill>
                        <a:latin typeface="Cambria Math" panose="02040503050406030204" pitchFamily="18" charset="0"/>
                      </a:rPr>
                      <m:t>=6</m:t>
                    </m:r>
                  </m:oMath>
                </a14:m>
                <a:endParaRPr lang="en-US" sz="2000" dirty="0">
                  <a:solidFill>
                    <a:srgbClr val="003366"/>
                  </a:solidFill>
                </a:endParaRPr>
              </a:p>
              <a:p>
                <a:r>
                  <a:rPr lang="en-US" sz="2000" dirty="0"/>
                  <a:t> 	</a:t>
                </a:r>
                <a:r>
                  <a:rPr lang="en-US" sz="2000" dirty="0" smtClean="0"/>
                  <a:t>	</a:t>
                </a:r>
                <a14:m>
                  <m:oMath xmlns:m="http://schemas.openxmlformats.org/officeDocument/2006/math">
                    <m:d>
                      <m:dPr>
                        <m:begChr m:val="|"/>
                        <m:endChr m:val="|"/>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rPr>
                                  <m:t>𝑦</m:t>
                                </m:r>
                              </m:e>
                            </m:acc>
                          </m:e>
                          <m:sub>
                            <m:r>
                              <a:rPr lang="en-US" sz="2000" i="1">
                                <a:latin typeface="Cambria Math"/>
                              </a:rPr>
                              <m:t>𝑖</m:t>
                            </m:r>
                          </m:sub>
                        </m:sSub>
                        <m:r>
                          <a:rPr lang="en-US" sz="2000" i="1">
                            <a:latin typeface="Cambria Math"/>
                          </a:rPr>
                          <m:t>−</m:t>
                        </m:r>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a:rPr>
                                  <m:t>𝑦</m:t>
                                </m:r>
                              </m:e>
                            </m:acc>
                          </m:e>
                          <m:sub>
                            <m:r>
                              <a:rPr lang="en-US" sz="2000" i="1">
                                <a:latin typeface="Cambria Math"/>
                              </a:rPr>
                              <m:t>𝑗</m:t>
                            </m:r>
                          </m:sub>
                        </m:sSub>
                      </m:e>
                    </m:d>
                    <m:r>
                      <a:rPr lang="en-US" sz="2000" i="1">
                        <a:latin typeface="Cambria Math"/>
                      </a:rPr>
                      <m:t>&gt;2.06∗</m:t>
                    </m:r>
                    <m:rad>
                      <m:radPr>
                        <m:degHide m:val="on"/>
                        <m:ctrlPr>
                          <a:rPr lang="en-US" sz="2000" i="1">
                            <a:latin typeface="Cambria Math" panose="02040503050406030204" pitchFamily="18" charset="0"/>
                          </a:rPr>
                        </m:ctrlPr>
                      </m:radPr>
                      <m:deg/>
                      <m:e>
                        <m:r>
                          <a:rPr lang="en-US" sz="2000" i="1">
                            <a:latin typeface="Cambria Math"/>
                          </a:rPr>
                          <m:t>0.0153</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6</m:t>
                                </m:r>
                              </m:den>
                            </m:f>
                            <m:r>
                              <a:rPr lang="en-US" sz="2000" i="1">
                                <a:latin typeface="Cambria Math"/>
                              </a:rPr>
                              <m:t>+</m:t>
                            </m:r>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6</m:t>
                                </m:r>
                              </m:den>
                            </m:f>
                          </m:e>
                        </m:d>
                      </m:e>
                    </m:rad>
                    <m:r>
                      <a:rPr lang="en-US" sz="2000" i="1">
                        <a:latin typeface="Cambria Math"/>
                      </a:rPr>
                      <m:t>=0.14711</m:t>
                    </m:r>
                  </m:oMath>
                </a14:m>
                <a:endParaRPr lang="en-US" sz="2000" dirty="0" smtClean="0"/>
              </a:p>
              <a:p>
                <a:endParaRPr lang="en-US" sz="1400" dirty="0" smtClean="0"/>
              </a:p>
              <a:p>
                <a:pPr>
                  <a:buFont typeface="Wingdings" panose="05000000000000000000" pitchFamily="2" charset="2"/>
                  <a:buChar char="ü"/>
                </a:pPr>
                <a:r>
                  <a:rPr lang="en-US" sz="1600" dirty="0" smtClean="0"/>
                  <a:t>1 </a:t>
                </a:r>
                <a:r>
                  <a:rPr lang="en-US" sz="1600" dirty="0"/>
                  <a:t>vs. 5:    |1.500 –</a:t>
                </a:r>
                <a:r>
                  <a:rPr lang="en-US" sz="1600" dirty="0" smtClean="0"/>
                  <a:t> </a:t>
                </a:r>
                <a:r>
                  <a:rPr lang="en-US" sz="1600" dirty="0"/>
                  <a:t>1.175</a:t>
                </a:r>
                <a:r>
                  <a:rPr lang="en-US" sz="1600" dirty="0" smtClean="0"/>
                  <a:t>| = 0.325 </a:t>
                </a:r>
                <a:r>
                  <a:rPr lang="en-US" sz="1600" dirty="0">
                    <a:solidFill>
                      <a:srgbClr val="FF0000"/>
                    </a:solidFill>
                  </a:rPr>
                  <a:t>&gt;</a:t>
                </a:r>
                <a:r>
                  <a:rPr lang="en-US" sz="1600" dirty="0"/>
                  <a:t> 0.14711</a:t>
                </a:r>
              </a:p>
              <a:p>
                <a:pPr>
                  <a:buFont typeface="Wingdings" panose="05000000000000000000" pitchFamily="2" charset="2"/>
                  <a:buChar char="ü"/>
                </a:pPr>
                <a:r>
                  <a:rPr lang="en-US" sz="1600" dirty="0"/>
                  <a:t>1 vs. 4:    |1.415 – 1.175</a:t>
                </a:r>
                <a:r>
                  <a:rPr lang="en-US" sz="1600" dirty="0" smtClean="0"/>
                  <a:t>| = 0.240 </a:t>
                </a:r>
                <a:r>
                  <a:rPr lang="en-US" sz="1600" dirty="0">
                    <a:solidFill>
                      <a:srgbClr val="FF0000"/>
                    </a:solidFill>
                  </a:rPr>
                  <a:t>&gt;</a:t>
                </a:r>
                <a:r>
                  <a:rPr lang="en-US" sz="1600" dirty="0"/>
                  <a:t> 0.14711</a:t>
                </a:r>
              </a:p>
              <a:p>
                <a:pPr>
                  <a:buFont typeface="Wingdings" panose="05000000000000000000" pitchFamily="2" charset="2"/>
                  <a:buChar char="ü"/>
                </a:pPr>
                <a:r>
                  <a:rPr lang="en-US" sz="1600" dirty="0"/>
                  <a:t>1 vs. 3:    |1.328 – 1.175| = 0.153 </a:t>
                </a:r>
                <a:r>
                  <a:rPr lang="en-US" sz="1600" dirty="0">
                    <a:solidFill>
                      <a:srgbClr val="FF0000"/>
                    </a:solidFill>
                  </a:rPr>
                  <a:t>&gt;</a:t>
                </a:r>
                <a:r>
                  <a:rPr lang="en-US" sz="1600" dirty="0"/>
                  <a:t> 0.14711</a:t>
                </a:r>
              </a:p>
              <a:p>
                <a:pPr>
                  <a:buFont typeface="Wingdings" panose="05000000000000000000" pitchFamily="2" charset="2"/>
                  <a:buChar char="ü"/>
                </a:pPr>
                <a:r>
                  <a:rPr lang="en-US" sz="1600" dirty="0"/>
                  <a:t>1 vs. 2:    </a:t>
                </a:r>
                <a:r>
                  <a:rPr lang="en-US" sz="1600" dirty="0" smtClean="0"/>
                  <a:t>|1.293 – 1.175| = 0.118 </a:t>
                </a:r>
                <a:r>
                  <a:rPr lang="en-US" sz="1600" dirty="0" smtClean="0">
                    <a:solidFill>
                      <a:srgbClr val="C00000"/>
                    </a:solidFill>
                  </a:rPr>
                  <a:t>&lt;</a:t>
                </a:r>
                <a:r>
                  <a:rPr lang="en-US" sz="1600" dirty="0" smtClean="0"/>
                  <a:t> </a:t>
                </a:r>
                <a:r>
                  <a:rPr lang="en-US" sz="1600" dirty="0"/>
                  <a:t>0.14711</a:t>
                </a:r>
                <a:endParaRPr lang="en-US" sz="1600" dirty="0" smtClean="0"/>
              </a:p>
              <a:p>
                <a:pPr>
                  <a:buFont typeface="Wingdings" panose="05000000000000000000" pitchFamily="2" charset="2"/>
                  <a:buChar char="ü"/>
                </a:pPr>
                <a:endParaRPr lang="en-US" sz="1600" dirty="0"/>
              </a:p>
              <a:p>
                <a:pPr>
                  <a:buFont typeface="Wingdings" panose="05000000000000000000" pitchFamily="2" charset="2"/>
                  <a:buChar char="ü"/>
                </a:pPr>
                <a:r>
                  <a:rPr lang="en-US" sz="1600" dirty="0"/>
                  <a:t>2 vs. 5:    |1.500 – 1.293| = 0.207 </a:t>
                </a:r>
                <a:r>
                  <a:rPr lang="en-US" sz="1600" dirty="0">
                    <a:solidFill>
                      <a:srgbClr val="FF0000"/>
                    </a:solidFill>
                  </a:rPr>
                  <a:t>&gt;</a:t>
                </a:r>
                <a:r>
                  <a:rPr lang="en-US" sz="1600" dirty="0"/>
                  <a:t> 0.14711</a:t>
                </a:r>
              </a:p>
              <a:p>
                <a:pPr>
                  <a:buFont typeface="Wingdings" panose="05000000000000000000" pitchFamily="2" charset="2"/>
                  <a:buChar char="ü"/>
                </a:pPr>
                <a:r>
                  <a:rPr lang="en-US" sz="1600" dirty="0"/>
                  <a:t>2 vs. 4:    |1.415 – 1.293| = 0.122 </a:t>
                </a:r>
                <a:r>
                  <a:rPr lang="en-US" sz="1600" dirty="0">
                    <a:solidFill>
                      <a:srgbClr val="C00000"/>
                    </a:solidFill>
                  </a:rPr>
                  <a:t>&lt;</a:t>
                </a:r>
                <a:r>
                  <a:rPr lang="en-US" sz="1600" dirty="0"/>
                  <a:t> 0.14711</a:t>
                </a:r>
                <a:endParaRPr lang="en-US" sz="1600" dirty="0" smtClean="0"/>
              </a:p>
              <a:p>
                <a:pPr>
                  <a:buFont typeface="Wingdings" panose="05000000000000000000" pitchFamily="2" charset="2"/>
                  <a:buChar char="ü"/>
                </a:pPr>
                <a:r>
                  <a:rPr lang="en-US" sz="1600" dirty="0"/>
                  <a:t>2 vs. 3:    |1.328 – 1.293| = 0.035 </a:t>
                </a:r>
                <a:r>
                  <a:rPr lang="en-US" sz="1600" dirty="0">
                    <a:solidFill>
                      <a:srgbClr val="C00000"/>
                    </a:solidFill>
                  </a:rPr>
                  <a:t>&lt;</a:t>
                </a:r>
                <a:r>
                  <a:rPr lang="en-US" sz="1600" dirty="0"/>
                  <a:t> 0.14711</a:t>
                </a:r>
              </a:p>
              <a:p>
                <a:pPr marL="0" indent="0">
                  <a:buNone/>
                </a:pPr>
                <a:r>
                  <a:rPr lang="en-US" sz="2400" dirty="0" smtClean="0"/>
                  <a:t> 			</a:t>
                </a:r>
                <a:r>
                  <a:rPr lang="en-US" sz="2400" dirty="0" smtClean="0">
                    <a:solidFill>
                      <a:srgbClr val="C00000"/>
                    </a:solidFill>
                  </a:rPr>
                  <a:t>   Minitab </a:t>
                </a:r>
                <a:r>
                  <a:rPr lang="en-US" sz="2400" dirty="0">
                    <a:solidFill>
                      <a:srgbClr val="C00000"/>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685800"/>
                <a:ext cx="8229600" cy="4495800"/>
              </a:xfrm>
              <a:blipFill rotWithShape="0">
                <a:blip r:embed="rId2"/>
                <a:stretch>
                  <a:fillRect l="-1037" b="-41113"/>
                </a:stretch>
              </a:blipFill>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4953000" y="5375763"/>
            <a:ext cx="4114800" cy="1428750"/>
          </a:xfrm>
          <a:prstGeom prst="rect">
            <a:avLst/>
          </a:prstGeom>
          <a:ln>
            <a:solidFill>
              <a:srgbClr val="800000"/>
            </a:solidFill>
          </a:ln>
        </p:spPr>
      </p:pic>
      <p:sp>
        <p:nvSpPr>
          <p:cNvPr id="8" name="TextBox 7"/>
          <p:cNvSpPr txBox="1"/>
          <p:nvPr/>
        </p:nvSpPr>
        <p:spPr>
          <a:xfrm>
            <a:off x="5105400" y="4114800"/>
            <a:ext cx="3810000" cy="923330"/>
          </a:xfrm>
          <a:prstGeom prst="rect">
            <a:avLst/>
          </a:prstGeom>
          <a:noFill/>
          <a:ln>
            <a:noFill/>
          </a:ln>
        </p:spPr>
        <p:txBody>
          <a:bodyPr wrap="square" rtlCol="0">
            <a:spAutoFit/>
          </a:bodyPr>
          <a:lstStyle/>
          <a:p>
            <a:r>
              <a:rPr lang="en-US" sz="1800" dirty="0" smtClean="0">
                <a:latin typeface="+mn-lt"/>
              </a:rPr>
              <a:t>Agent 3,4 and 5 are different from control</a:t>
            </a:r>
          </a:p>
          <a:p>
            <a:pPr marL="342900" indent="-342900">
              <a:buFont typeface="Arial" panose="020B0604020202020204" pitchFamily="34" charset="0"/>
              <a:buChar char="•"/>
            </a:pPr>
            <a:endParaRPr lang="en-US" sz="1800" dirty="0" smtClean="0">
              <a:latin typeface="+mn-lt"/>
            </a:endParaRPr>
          </a:p>
          <a:p>
            <a:r>
              <a:rPr lang="en-US" sz="1800" dirty="0" smtClean="0">
                <a:latin typeface="+mn-lt"/>
              </a:rPr>
              <a:t>Agent 2 and 5 are different</a:t>
            </a:r>
          </a:p>
        </p:txBody>
      </p:sp>
      <p:sp>
        <p:nvSpPr>
          <p:cNvPr id="9" name="Right Brace 8"/>
          <p:cNvSpPr/>
          <p:nvPr/>
        </p:nvSpPr>
        <p:spPr>
          <a:xfrm>
            <a:off x="4572000" y="4114800"/>
            <a:ext cx="121919" cy="1143000"/>
          </a:xfrm>
          <a:prstGeom prst="rightBrace">
            <a:avLst/>
          </a:prstGeom>
          <a:ln>
            <a:solidFill>
              <a:srgbClr val="FFCC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Right Brace 9"/>
          <p:cNvSpPr/>
          <p:nvPr/>
        </p:nvSpPr>
        <p:spPr>
          <a:xfrm>
            <a:off x="4572000" y="5572468"/>
            <a:ext cx="137161" cy="80158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V="1">
            <a:off x="4709161" y="4343400"/>
            <a:ext cx="472439" cy="381002"/>
          </a:xfrm>
          <a:prstGeom prst="straightConnector1">
            <a:avLst/>
          </a:prstGeom>
          <a:ln>
            <a:solidFill>
              <a:srgbClr val="FFCC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V="1">
            <a:off x="4709161" y="4800602"/>
            <a:ext cx="472439" cy="99059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4"/>
          </p:nvPr>
        </p:nvSpPr>
        <p:spPr/>
        <p:txBody>
          <a:bodyPr/>
          <a:lstStyle/>
          <a:p>
            <a:fld id="{A9A949EE-02F8-4E24-B346-EA33FC0EA551}" type="slidenum">
              <a:rPr lang="en-US" smtClean="0"/>
              <a:t>15</a:t>
            </a:fld>
            <a:endParaRPr lang="en-US"/>
          </a:p>
        </p:txBody>
      </p:sp>
    </p:spTree>
    <p:extLst>
      <p:ext uri="{BB962C8B-B14F-4D97-AF65-F5344CB8AC3E}">
        <p14:creationId xmlns:p14="http://schemas.microsoft.com/office/powerpoint/2010/main" val="3956736904"/>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fade">
                                      <p:cBhvr>
                                        <p:cTn id="43" dur="500"/>
                                        <p:tgtEl>
                                          <p:spTgt spid="3">
                                            <p:txEl>
                                              <p:pRg st="10" end="1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fill="hold"/>
                                        <p:tgtEl>
                                          <p:spTgt spid="9"/>
                                        </p:tgtEl>
                                        <p:attrNameLst>
                                          <p:attrName>ppt_x</p:attrName>
                                        </p:attrNameLst>
                                      </p:cBhvr>
                                      <p:tavLst>
                                        <p:tav tm="0">
                                          <p:val>
                                            <p:strVal val="#ppt_x"/>
                                          </p:val>
                                        </p:tav>
                                        <p:tav tm="100000">
                                          <p:val>
                                            <p:strVal val="#ppt_x"/>
                                          </p:val>
                                        </p:tav>
                                      </p:tavLst>
                                    </p:anim>
                                    <p:anim calcmode="lin" valueType="num">
                                      <p:cBhvr additive="base">
                                        <p:cTn id="49" dur="500" fill="hold"/>
                                        <p:tgtEl>
                                          <p:spTgt spid="9"/>
                                        </p:tgtEl>
                                        <p:attrNameLst>
                                          <p:attrName>ppt_y</p:attrName>
                                        </p:attrNameLst>
                                      </p:cBhvr>
                                      <p:tavLst>
                                        <p:tav tm="0">
                                          <p:val>
                                            <p:strVal val="1+#ppt_h/2"/>
                                          </p:val>
                                        </p:tav>
                                        <p:tav tm="100000">
                                          <p:val>
                                            <p:strVal val="#ppt_y"/>
                                          </p:val>
                                        </p:tav>
                                      </p:tavLst>
                                    </p:anim>
                                  </p:childTnLst>
                                </p:cTn>
                              </p:par>
                              <p:par>
                                <p:cTn id="50" presetID="2" presetClass="entr" presetSubtype="4" fill="hold"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additive="base">
                                        <p:cTn id="52" dur="500" fill="hold"/>
                                        <p:tgtEl>
                                          <p:spTgt spid="12"/>
                                        </p:tgtEl>
                                        <p:attrNameLst>
                                          <p:attrName>ppt_x</p:attrName>
                                        </p:attrNameLst>
                                      </p:cBhvr>
                                      <p:tavLst>
                                        <p:tav tm="0">
                                          <p:val>
                                            <p:strVal val="#ppt_x"/>
                                          </p:val>
                                        </p:tav>
                                        <p:tav tm="100000">
                                          <p:val>
                                            <p:strVal val="#ppt_x"/>
                                          </p:val>
                                        </p:tav>
                                      </p:tavLst>
                                    </p:anim>
                                    <p:anim calcmode="lin" valueType="num">
                                      <p:cBhvr additive="base">
                                        <p:cTn id="53" dur="500" fill="hold"/>
                                        <p:tgtEl>
                                          <p:spTgt spid="12"/>
                                        </p:tgtEl>
                                        <p:attrNameLst>
                                          <p:attrName>ppt_y</p:attrName>
                                        </p:attrNameLst>
                                      </p:cBhvr>
                                      <p:tavLst>
                                        <p:tav tm="0">
                                          <p:val>
                                            <p:strVal val="1+#ppt_h/2"/>
                                          </p:val>
                                        </p:tav>
                                        <p:tav tm="100000">
                                          <p:val>
                                            <p:strVal val="#ppt_y"/>
                                          </p:val>
                                        </p:tav>
                                      </p:tavLst>
                                    </p:anim>
                                  </p:childTnLst>
                                </p:cTn>
                              </p:par>
                              <p:par>
                                <p:cTn id="54" presetID="2" presetClass="entr" presetSubtype="4" fill="hold" nodeType="withEffect">
                                  <p:stCondLst>
                                    <p:cond delay="0"/>
                                  </p:stCondLst>
                                  <p:childTnLst>
                                    <p:set>
                                      <p:cBhvr>
                                        <p:cTn id="55" dur="1" fill="hold">
                                          <p:stCondLst>
                                            <p:cond delay="0"/>
                                          </p:stCondLst>
                                        </p:cTn>
                                        <p:tgtEl>
                                          <p:spTgt spid="8">
                                            <p:txEl>
                                              <p:pRg st="0" end="0"/>
                                            </p:txEl>
                                          </p:spTgt>
                                        </p:tgtEl>
                                        <p:attrNameLst>
                                          <p:attrName>style.visibility</p:attrName>
                                        </p:attrNameLst>
                                      </p:cBhvr>
                                      <p:to>
                                        <p:strVal val="visible"/>
                                      </p:to>
                                    </p:set>
                                    <p:anim calcmode="lin" valueType="num">
                                      <p:cBhvr additive="base">
                                        <p:cTn id="56"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2" end="12"/>
                                            </p:txEl>
                                          </p:spTgt>
                                        </p:tgtEl>
                                        <p:attrNameLst>
                                          <p:attrName>style.visibility</p:attrName>
                                        </p:attrNameLst>
                                      </p:cBhvr>
                                      <p:to>
                                        <p:strVal val="visible"/>
                                      </p:to>
                                    </p:set>
                                    <p:animEffect transition="in" filter="fade">
                                      <p:cBhvr>
                                        <p:cTn id="62" dur="500"/>
                                        <p:tgtEl>
                                          <p:spTgt spid="3">
                                            <p:txEl>
                                              <p:pRg st="12" end="12"/>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Effect transition="in" filter="fade">
                                      <p:cBhvr>
                                        <p:cTn id="67" dur="500"/>
                                        <p:tgtEl>
                                          <p:spTgt spid="3">
                                            <p:txEl>
                                              <p:pRg st="13" end="1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14" end="14"/>
                                            </p:txEl>
                                          </p:spTgt>
                                        </p:tgtEl>
                                        <p:attrNameLst>
                                          <p:attrName>style.visibility</p:attrName>
                                        </p:attrNameLst>
                                      </p:cBhvr>
                                      <p:to>
                                        <p:strVal val="visible"/>
                                      </p:to>
                                    </p:set>
                                    <p:animEffect transition="in" filter="fade">
                                      <p:cBhvr>
                                        <p:cTn id="70" dur="500"/>
                                        <p:tgtEl>
                                          <p:spTgt spid="3">
                                            <p:txEl>
                                              <p:pRg st="14" end="1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53" presetClass="entr" presetSubtype="16" fill="hold" grpId="0" nodeType="clickEffect">
                                  <p:stCondLst>
                                    <p:cond delay="0"/>
                                  </p:stCondLst>
                                  <p:childTnLst>
                                    <p:set>
                                      <p:cBhvr>
                                        <p:cTn id="74" dur="1" fill="hold">
                                          <p:stCondLst>
                                            <p:cond delay="0"/>
                                          </p:stCondLst>
                                        </p:cTn>
                                        <p:tgtEl>
                                          <p:spTgt spid="10"/>
                                        </p:tgtEl>
                                        <p:attrNameLst>
                                          <p:attrName>style.visibility</p:attrName>
                                        </p:attrNameLst>
                                      </p:cBhvr>
                                      <p:to>
                                        <p:strVal val="visible"/>
                                      </p:to>
                                    </p:set>
                                    <p:anim calcmode="lin" valueType="num">
                                      <p:cBhvr>
                                        <p:cTn id="75" dur="500" fill="hold"/>
                                        <p:tgtEl>
                                          <p:spTgt spid="10"/>
                                        </p:tgtEl>
                                        <p:attrNameLst>
                                          <p:attrName>ppt_w</p:attrName>
                                        </p:attrNameLst>
                                      </p:cBhvr>
                                      <p:tavLst>
                                        <p:tav tm="0">
                                          <p:val>
                                            <p:fltVal val="0"/>
                                          </p:val>
                                        </p:tav>
                                        <p:tav tm="100000">
                                          <p:val>
                                            <p:strVal val="#ppt_w"/>
                                          </p:val>
                                        </p:tav>
                                      </p:tavLst>
                                    </p:anim>
                                    <p:anim calcmode="lin" valueType="num">
                                      <p:cBhvr>
                                        <p:cTn id="76" dur="500" fill="hold"/>
                                        <p:tgtEl>
                                          <p:spTgt spid="10"/>
                                        </p:tgtEl>
                                        <p:attrNameLst>
                                          <p:attrName>ppt_h</p:attrName>
                                        </p:attrNameLst>
                                      </p:cBhvr>
                                      <p:tavLst>
                                        <p:tav tm="0">
                                          <p:val>
                                            <p:fltVal val="0"/>
                                          </p:val>
                                        </p:tav>
                                        <p:tav tm="100000">
                                          <p:val>
                                            <p:strVal val="#ppt_h"/>
                                          </p:val>
                                        </p:tav>
                                      </p:tavLst>
                                    </p:anim>
                                    <p:animEffect transition="in" filter="fade">
                                      <p:cBhvr>
                                        <p:cTn id="77" dur="500"/>
                                        <p:tgtEl>
                                          <p:spTgt spid="10"/>
                                        </p:tgtEl>
                                      </p:cBhvr>
                                    </p:animEffect>
                                  </p:childTnLst>
                                </p:cTn>
                              </p:par>
                              <p:par>
                                <p:cTn id="78" presetID="53" presetClass="entr" presetSubtype="16" fill="hold" nodeType="withEffect">
                                  <p:stCondLst>
                                    <p:cond delay="0"/>
                                  </p:stCondLst>
                                  <p:childTnLst>
                                    <p:set>
                                      <p:cBhvr>
                                        <p:cTn id="79" dur="1" fill="hold">
                                          <p:stCondLst>
                                            <p:cond delay="0"/>
                                          </p:stCondLst>
                                        </p:cTn>
                                        <p:tgtEl>
                                          <p:spTgt spid="14"/>
                                        </p:tgtEl>
                                        <p:attrNameLst>
                                          <p:attrName>style.visibility</p:attrName>
                                        </p:attrNameLst>
                                      </p:cBhvr>
                                      <p:to>
                                        <p:strVal val="visible"/>
                                      </p:to>
                                    </p:set>
                                    <p:anim calcmode="lin" valueType="num">
                                      <p:cBhvr>
                                        <p:cTn id="80" dur="500" fill="hold"/>
                                        <p:tgtEl>
                                          <p:spTgt spid="14"/>
                                        </p:tgtEl>
                                        <p:attrNameLst>
                                          <p:attrName>ppt_w</p:attrName>
                                        </p:attrNameLst>
                                      </p:cBhvr>
                                      <p:tavLst>
                                        <p:tav tm="0">
                                          <p:val>
                                            <p:fltVal val="0"/>
                                          </p:val>
                                        </p:tav>
                                        <p:tav tm="100000">
                                          <p:val>
                                            <p:strVal val="#ppt_w"/>
                                          </p:val>
                                        </p:tav>
                                      </p:tavLst>
                                    </p:anim>
                                    <p:anim calcmode="lin" valueType="num">
                                      <p:cBhvr>
                                        <p:cTn id="81" dur="500" fill="hold"/>
                                        <p:tgtEl>
                                          <p:spTgt spid="14"/>
                                        </p:tgtEl>
                                        <p:attrNameLst>
                                          <p:attrName>ppt_h</p:attrName>
                                        </p:attrNameLst>
                                      </p:cBhvr>
                                      <p:tavLst>
                                        <p:tav tm="0">
                                          <p:val>
                                            <p:fltVal val="0"/>
                                          </p:val>
                                        </p:tav>
                                        <p:tav tm="100000">
                                          <p:val>
                                            <p:strVal val="#ppt_h"/>
                                          </p:val>
                                        </p:tav>
                                      </p:tavLst>
                                    </p:anim>
                                    <p:animEffect transition="in" filter="fade">
                                      <p:cBhvr>
                                        <p:cTn id="82" dur="500"/>
                                        <p:tgtEl>
                                          <p:spTgt spid="14"/>
                                        </p:tgtEl>
                                      </p:cBhvr>
                                    </p:animEffect>
                                  </p:childTnLst>
                                </p:cTn>
                              </p:par>
                              <p:par>
                                <p:cTn id="83" presetID="53" presetClass="entr" presetSubtype="16" fill="hold" nodeType="withEffect">
                                  <p:stCondLst>
                                    <p:cond delay="0"/>
                                  </p:stCondLst>
                                  <p:childTnLst>
                                    <p:set>
                                      <p:cBhvr>
                                        <p:cTn id="84" dur="1" fill="hold">
                                          <p:stCondLst>
                                            <p:cond delay="0"/>
                                          </p:stCondLst>
                                        </p:cTn>
                                        <p:tgtEl>
                                          <p:spTgt spid="8">
                                            <p:txEl>
                                              <p:pRg st="2" end="2"/>
                                            </p:txEl>
                                          </p:spTgt>
                                        </p:tgtEl>
                                        <p:attrNameLst>
                                          <p:attrName>style.visibility</p:attrName>
                                        </p:attrNameLst>
                                      </p:cBhvr>
                                      <p:to>
                                        <p:strVal val="visible"/>
                                      </p:to>
                                    </p:set>
                                    <p:anim calcmode="lin" valueType="num">
                                      <p:cBhvr>
                                        <p:cTn id="85"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86"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87" dur="500"/>
                                        <p:tgtEl>
                                          <p:spTgt spid="8">
                                            <p:txEl>
                                              <p:pRg st="2" end="2"/>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3">
                                            <p:txEl>
                                              <p:pRg st="15" end="15"/>
                                            </p:txEl>
                                          </p:spTgt>
                                        </p:tgtEl>
                                        <p:attrNameLst>
                                          <p:attrName>style.visibility</p:attrName>
                                        </p:attrNameLst>
                                      </p:cBhvr>
                                      <p:to>
                                        <p:strVal val="visible"/>
                                      </p:to>
                                    </p:set>
                                    <p:animEffect transition="in" filter="fade">
                                      <p:cBhvr>
                                        <p:cTn id="92" dur="500"/>
                                        <p:tgtEl>
                                          <p:spTgt spid="3">
                                            <p:txEl>
                                              <p:pRg st="15" end="15"/>
                                            </p:txEl>
                                          </p:spTgt>
                                        </p:tgtEl>
                                      </p:cBhvr>
                                    </p:animEffect>
                                  </p:childTnLst>
                                </p:cTn>
                              </p:par>
                              <p:par>
                                <p:cTn id="93" presetID="45" presetClass="entr" presetSubtype="0" fill="hold" nodeType="withEffect">
                                  <p:stCondLst>
                                    <p:cond delay="0"/>
                                  </p:stCondLst>
                                  <p:childTnLst>
                                    <p:set>
                                      <p:cBhvr>
                                        <p:cTn id="94" dur="1" fill="hold">
                                          <p:stCondLst>
                                            <p:cond delay="0"/>
                                          </p:stCondLst>
                                        </p:cTn>
                                        <p:tgtEl>
                                          <p:spTgt spid="6"/>
                                        </p:tgtEl>
                                        <p:attrNameLst>
                                          <p:attrName>style.visibility</p:attrName>
                                        </p:attrNameLst>
                                      </p:cBhvr>
                                      <p:to>
                                        <p:strVal val="visible"/>
                                      </p:to>
                                    </p:set>
                                    <p:animEffect transition="in" filter="fade">
                                      <p:cBhvr>
                                        <p:cTn id="95" dur="2000"/>
                                        <p:tgtEl>
                                          <p:spTgt spid="6"/>
                                        </p:tgtEl>
                                      </p:cBhvr>
                                    </p:animEffect>
                                    <p:anim calcmode="lin" valueType="num">
                                      <p:cBhvr>
                                        <p:cTn id="96" dur="2000" fill="hold"/>
                                        <p:tgtEl>
                                          <p:spTgt spid="6"/>
                                        </p:tgtEl>
                                        <p:attrNameLst>
                                          <p:attrName>ppt_w</p:attrName>
                                        </p:attrNameLst>
                                      </p:cBhvr>
                                      <p:tavLst>
                                        <p:tav tm="0" fmla="#ppt_w*sin(2.5*pi*$)">
                                          <p:val>
                                            <p:fltVal val="0"/>
                                          </p:val>
                                        </p:tav>
                                        <p:tav tm="100000">
                                          <p:val>
                                            <p:fltVal val="1"/>
                                          </p:val>
                                        </p:tav>
                                      </p:tavLst>
                                    </p:anim>
                                    <p:anim calcmode="lin" valueType="num">
                                      <p:cBhvr>
                                        <p:cTn id="97"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lang="en-US" dirty="0" err="1"/>
              <a:t>Tukey’s</a:t>
            </a:r>
            <a:r>
              <a:rPr lang="en-US" dirty="0"/>
              <a:t>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609600"/>
                <a:ext cx="8229600" cy="4495800"/>
              </a:xfrm>
            </p:spPr>
            <p:txBody>
              <a:bodyPr/>
              <a:lstStyle/>
              <a:p>
                <a:r>
                  <a:rPr lang="en-US" sz="2000" dirty="0" smtClean="0"/>
                  <a:t>For </a:t>
                </a:r>
                <a:r>
                  <a:rPr lang="en-US" sz="2000" dirty="0"/>
                  <a:t>the common sample sizes,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a:rPr>
                          <m:t>𝑛</m:t>
                        </m:r>
                      </m:e>
                      <m:sub>
                        <m:r>
                          <a:rPr lang="en-US" sz="2000" i="1">
                            <a:latin typeface="Cambria Math"/>
                          </a:rPr>
                          <m:t>𝑖</m:t>
                        </m:r>
                      </m:sub>
                    </m:sSub>
                    <m:r>
                      <a:rPr lang="en-US" sz="2000" i="1">
                        <a:latin typeface="Cambria Math"/>
                      </a:rPr>
                      <m:t>=</m:t>
                    </m:r>
                    <m:r>
                      <a:rPr lang="en-US" sz="2000" i="1">
                        <a:latin typeface="Cambria Math"/>
                      </a:rPr>
                      <m:t>𝑛</m:t>
                    </m:r>
                  </m:oMath>
                </a14:m>
                <a:r>
                  <a:rPr lang="en-US" sz="2000" dirty="0" smtClean="0"/>
                  <a:t/>
                </a:r>
                <a:br>
                  <a:rPr lang="en-US" sz="2000" dirty="0" smtClean="0"/>
                </a:br>
                <a:r>
                  <a:rPr lang="en-US" sz="2000" dirty="0" smtClean="0"/>
                  <a:t>Formula</a:t>
                </a:r>
                <a:r>
                  <a:rPr lang="en-US" sz="2000" dirty="0"/>
                  <a:t>: 	</a:t>
                </a:r>
                <a14:m>
                  <m:oMath xmlns:m="http://schemas.openxmlformats.org/officeDocument/2006/math">
                    <m:d>
                      <m:dPr>
                        <m:begChr m:val="|"/>
                        <m:endChr m:val="|"/>
                        <m:ctrlPr>
                          <a:rPr lang="en-US" sz="2000" i="1">
                            <a:solidFill>
                              <a:srgbClr val="FF0000"/>
                            </a:solidFill>
                            <a:latin typeface="Cambria Math" panose="02040503050406030204" pitchFamily="18" charset="0"/>
                          </a:rPr>
                        </m:ctrlPr>
                      </m:dPr>
                      <m:e>
                        <m:sSub>
                          <m:sSubPr>
                            <m:ctrlPr>
                              <a:rPr lang="en-US" sz="2000" i="1">
                                <a:solidFill>
                                  <a:srgbClr val="FF0000"/>
                                </a:solidFill>
                                <a:latin typeface="Cambria Math" panose="02040503050406030204" pitchFamily="18" charset="0"/>
                              </a:rPr>
                            </m:ctrlPr>
                          </m:sSubPr>
                          <m:e>
                            <m:acc>
                              <m:accPr>
                                <m:chr m:val="̅"/>
                                <m:ctrlPr>
                                  <a:rPr lang="en-US" sz="2000" i="1">
                                    <a:solidFill>
                                      <a:srgbClr val="FF0000"/>
                                    </a:solidFill>
                                    <a:latin typeface="Cambria Math" panose="02040503050406030204" pitchFamily="18" charset="0"/>
                                  </a:rPr>
                                </m:ctrlPr>
                              </m:accPr>
                              <m:e>
                                <m:r>
                                  <a:rPr lang="en-US" sz="2000" i="1">
                                    <a:solidFill>
                                      <a:srgbClr val="FF0000"/>
                                    </a:solidFill>
                                    <a:latin typeface="Cambria Math"/>
                                  </a:rPr>
                                  <m:t>𝑦</m:t>
                                </m:r>
                              </m:e>
                            </m:acc>
                          </m:e>
                          <m:sub>
                            <m:r>
                              <a:rPr lang="en-US" sz="2000" i="1">
                                <a:solidFill>
                                  <a:srgbClr val="FF0000"/>
                                </a:solidFill>
                                <a:latin typeface="Cambria Math"/>
                              </a:rPr>
                              <m:t>𝑖</m:t>
                            </m:r>
                          </m:sub>
                        </m:sSub>
                        <m:r>
                          <a:rPr lang="en-US" sz="2000" i="1">
                            <a:solidFill>
                              <a:srgbClr val="FF0000"/>
                            </a:solidFill>
                            <a:latin typeface="Cambria Math"/>
                          </a:rPr>
                          <m:t>−</m:t>
                        </m:r>
                        <m:sSub>
                          <m:sSubPr>
                            <m:ctrlPr>
                              <a:rPr lang="en-US" sz="2000" i="1">
                                <a:solidFill>
                                  <a:srgbClr val="FF0000"/>
                                </a:solidFill>
                                <a:latin typeface="Cambria Math" panose="02040503050406030204" pitchFamily="18" charset="0"/>
                              </a:rPr>
                            </m:ctrlPr>
                          </m:sSubPr>
                          <m:e>
                            <m:acc>
                              <m:accPr>
                                <m:chr m:val="̅"/>
                                <m:ctrlPr>
                                  <a:rPr lang="en-US" sz="2000" i="1">
                                    <a:solidFill>
                                      <a:srgbClr val="FF0000"/>
                                    </a:solidFill>
                                    <a:latin typeface="Cambria Math" panose="02040503050406030204" pitchFamily="18" charset="0"/>
                                  </a:rPr>
                                </m:ctrlPr>
                              </m:accPr>
                              <m:e>
                                <m:r>
                                  <a:rPr lang="en-US" sz="2000" i="1">
                                    <a:solidFill>
                                      <a:srgbClr val="FF0000"/>
                                    </a:solidFill>
                                    <a:latin typeface="Cambria Math"/>
                                  </a:rPr>
                                  <m:t>𝑦</m:t>
                                </m:r>
                              </m:e>
                            </m:acc>
                          </m:e>
                          <m:sub>
                            <m:r>
                              <a:rPr lang="en-US" sz="2000" i="1">
                                <a:solidFill>
                                  <a:srgbClr val="FF0000"/>
                                </a:solidFill>
                                <a:latin typeface="Cambria Math"/>
                              </a:rPr>
                              <m:t>𝑗</m:t>
                            </m:r>
                          </m:sub>
                        </m:sSub>
                      </m:e>
                    </m:d>
                    <m:r>
                      <a:rPr lang="en-US" sz="2000" i="1">
                        <a:solidFill>
                          <a:srgbClr val="FF0000"/>
                        </a:solidFill>
                        <a:latin typeface="Cambria Math"/>
                      </a:rPr>
                      <m:t>&gt;</m:t>
                    </m:r>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a:rPr>
                          <m:t>𝑞</m:t>
                        </m:r>
                      </m:e>
                      <m:sub>
                        <m:r>
                          <a:rPr lang="en-US" sz="2000" i="1">
                            <a:solidFill>
                              <a:srgbClr val="FF0000"/>
                            </a:solidFill>
                            <a:latin typeface="Cambria Math"/>
                          </a:rPr>
                          <m:t>𝛼</m:t>
                        </m:r>
                      </m:sub>
                    </m:sSub>
                    <m:r>
                      <a:rPr lang="en-US" sz="2000" i="1">
                        <a:solidFill>
                          <a:srgbClr val="FF0000"/>
                        </a:solidFill>
                        <a:latin typeface="Cambria Math"/>
                      </a:rPr>
                      <m:t>(</m:t>
                    </m:r>
                    <m:r>
                      <a:rPr lang="en-US" sz="2000" i="1">
                        <a:solidFill>
                          <a:srgbClr val="FF0000"/>
                        </a:solidFill>
                        <a:latin typeface="Cambria Math"/>
                      </a:rPr>
                      <m:t>𝑡</m:t>
                    </m:r>
                    <m:r>
                      <a:rPr lang="en-US" sz="2000" i="1">
                        <a:solidFill>
                          <a:srgbClr val="FF0000"/>
                        </a:solidFill>
                        <a:latin typeface="Cambria Math"/>
                      </a:rPr>
                      <m:t>, </m:t>
                    </m:r>
                    <m:r>
                      <a:rPr lang="en-US" sz="2000" i="1">
                        <a:solidFill>
                          <a:srgbClr val="FF0000"/>
                        </a:solidFill>
                        <a:latin typeface="Cambria Math"/>
                      </a:rPr>
                      <m:t>𝑑</m:t>
                    </m:r>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a:rPr>
                          <m:t>𝑓</m:t>
                        </m:r>
                      </m:e>
                      <m:sub>
                        <m:r>
                          <a:rPr lang="en-US" sz="2000" b="0" i="1" smtClean="0">
                            <a:solidFill>
                              <a:srgbClr val="FF0000"/>
                            </a:solidFill>
                            <a:latin typeface="Cambria Math" panose="02040503050406030204" pitchFamily="18" charset="0"/>
                          </a:rPr>
                          <m:t>𝐸</m:t>
                        </m:r>
                      </m:sub>
                    </m:sSub>
                    <m:r>
                      <a:rPr lang="en-US" sz="2000" i="1">
                        <a:solidFill>
                          <a:srgbClr val="FF0000"/>
                        </a:solidFill>
                        <a:latin typeface="Cambria Math"/>
                      </a:rPr>
                      <m:t>)</m:t>
                    </m:r>
                    <m:rad>
                      <m:radPr>
                        <m:degHide m:val="on"/>
                        <m:ctrlPr>
                          <a:rPr lang="en-US" sz="2000" i="1">
                            <a:solidFill>
                              <a:srgbClr val="FF0000"/>
                            </a:solidFill>
                            <a:latin typeface="Cambria Math" panose="02040503050406030204" pitchFamily="18" charset="0"/>
                          </a:rPr>
                        </m:ctrlPr>
                      </m:radPr>
                      <m:deg/>
                      <m:e>
                        <m:f>
                          <m:fPr>
                            <m:ctrlPr>
                              <a:rPr lang="en-US" sz="2000" i="1">
                                <a:solidFill>
                                  <a:srgbClr val="FF0000"/>
                                </a:solidFill>
                                <a:latin typeface="Cambria Math" panose="02040503050406030204" pitchFamily="18" charset="0"/>
                              </a:rPr>
                            </m:ctrlPr>
                          </m:fPr>
                          <m:num>
                            <m:r>
                              <a:rPr lang="en-US" sz="2000" i="1">
                                <a:solidFill>
                                  <a:srgbClr val="FF0000"/>
                                </a:solidFill>
                                <a:latin typeface="Cambria Math"/>
                              </a:rPr>
                              <m:t>𝑀𝑆𝐸</m:t>
                            </m:r>
                          </m:num>
                          <m:den>
                            <m:r>
                              <a:rPr lang="en-US" sz="2000" i="1">
                                <a:solidFill>
                                  <a:srgbClr val="FF0000"/>
                                </a:solidFill>
                                <a:latin typeface="Cambria Math"/>
                              </a:rPr>
                              <m:t>𝑛</m:t>
                            </m:r>
                          </m:den>
                        </m:f>
                      </m:e>
                    </m:rad>
                  </m:oMath>
                </a14:m>
                <a:endParaRPr lang="en-US" sz="2000" dirty="0"/>
              </a:p>
              <a:p>
                <a:r>
                  <a:rPr lang="en-US" sz="2000" dirty="0"/>
                  <a:t>where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a:rPr>
                          <m:t>𝑞</m:t>
                        </m:r>
                      </m:e>
                      <m:sub>
                        <m:r>
                          <a:rPr lang="en-US" sz="1800" i="1">
                            <a:latin typeface="Cambria Math"/>
                          </a:rPr>
                          <m:t>𝛼</m:t>
                        </m:r>
                      </m:sub>
                    </m:sSub>
                    <m:r>
                      <a:rPr lang="en-US" sz="1800" i="1">
                        <a:latin typeface="Cambria Math"/>
                      </a:rPr>
                      <m:t>(</m:t>
                    </m:r>
                    <m:r>
                      <a:rPr lang="en-US" sz="1800" i="1">
                        <a:latin typeface="Cambria Math"/>
                      </a:rPr>
                      <m:t>𝑡</m:t>
                    </m:r>
                    <m:r>
                      <a:rPr lang="en-US" sz="1800" i="1">
                        <a:latin typeface="Cambria Math"/>
                      </a:rPr>
                      <m:t>, </m:t>
                    </m:r>
                    <m:r>
                      <a:rPr lang="en-US" sz="1800" i="1">
                        <a:latin typeface="Cambria Math"/>
                      </a:rPr>
                      <m:t>𝑑</m:t>
                    </m:r>
                    <m:sSub>
                      <m:sSubPr>
                        <m:ctrlPr>
                          <a:rPr lang="en-US" sz="1800" i="1">
                            <a:latin typeface="Cambria Math" panose="02040503050406030204" pitchFamily="18" charset="0"/>
                          </a:rPr>
                        </m:ctrlPr>
                      </m:sSubPr>
                      <m:e>
                        <m:r>
                          <a:rPr lang="en-US" sz="1800" i="1">
                            <a:latin typeface="Cambria Math"/>
                          </a:rPr>
                          <m:t>𝑓</m:t>
                        </m:r>
                      </m:e>
                      <m:sub>
                        <m:r>
                          <a:rPr lang="en-US" sz="2000" i="1">
                            <a:solidFill>
                              <a:schemeClr val="tx1"/>
                            </a:solidFill>
                            <a:latin typeface="Cambria Math" panose="02040503050406030204" pitchFamily="18" charset="0"/>
                          </a:rPr>
                          <m:t>𝐸</m:t>
                        </m:r>
                      </m:sub>
                    </m:sSub>
                    <m:r>
                      <a:rPr lang="en-US" sz="1800" i="1">
                        <a:latin typeface="Cambria Math"/>
                      </a:rPr>
                      <m:t>)</m:t>
                    </m:r>
                  </m:oMath>
                </a14:m>
                <a:r>
                  <a:rPr lang="en-US" sz="2000" dirty="0"/>
                  <a:t> is the upper-tail value of the </a:t>
                </a:r>
                <a:r>
                  <a:rPr lang="en-US" sz="2000" dirty="0" err="1"/>
                  <a:t>studentized</a:t>
                </a:r>
                <a:r>
                  <a:rPr lang="en-US" sz="2000" dirty="0"/>
                  <a:t> range statistics (Given in Table 10)</a:t>
                </a:r>
              </a:p>
              <a:p>
                <a:r>
                  <a:rPr lang="en-US" sz="2000" dirty="0" smtClean="0"/>
                  <a:t>Example </a:t>
                </a:r>
                <a:r>
                  <a:rPr lang="en-US" sz="2000" dirty="0"/>
                  <a:t>9.3, </a:t>
                </a:r>
                <a:endParaRPr lang="en-US" sz="2000" dirty="0" smtClean="0"/>
              </a:p>
              <a:p>
                <a:pPr lvl="1"/>
                <a14:m>
                  <m:oMath xmlns:m="http://schemas.openxmlformats.org/officeDocument/2006/math">
                    <m:r>
                      <a:rPr lang="en-US" sz="1400" i="1">
                        <a:latin typeface="Cambria Math"/>
                      </a:rPr>
                      <m:t>𝑡</m:t>
                    </m:r>
                    <m:r>
                      <a:rPr lang="en-US" sz="1400" i="1">
                        <a:latin typeface="Cambria Math"/>
                      </a:rPr>
                      <m:t>=5, </m:t>
                    </m:r>
                    <m:r>
                      <a:rPr lang="en-US" sz="1400" i="1">
                        <a:latin typeface="Cambria Math"/>
                      </a:rPr>
                      <m:t>𝑑</m:t>
                    </m:r>
                    <m:sSub>
                      <m:sSubPr>
                        <m:ctrlPr>
                          <a:rPr lang="en-US" sz="1400" i="1">
                            <a:latin typeface="Cambria Math" panose="02040503050406030204" pitchFamily="18" charset="0"/>
                          </a:rPr>
                        </m:ctrlPr>
                      </m:sSubPr>
                      <m:e>
                        <m:r>
                          <a:rPr lang="en-US" sz="1400" i="1">
                            <a:latin typeface="Cambria Math"/>
                          </a:rPr>
                          <m:t>𝑓</m:t>
                        </m:r>
                      </m:e>
                      <m:sub>
                        <m:r>
                          <a:rPr lang="en-US" sz="1400" b="0" i="1" smtClean="0">
                            <a:latin typeface="Cambria Math" panose="02040503050406030204" pitchFamily="18" charset="0"/>
                          </a:rPr>
                          <m:t>𝐸</m:t>
                        </m:r>
                      </m:sub>
                    </m:sSub>
                    <m:r>
                      <a:rPr lang="en-US" sz="1400" i="1">
                        <a:latin typeface="Cambria Math"/>
                      </a:rPr>
                      <m:t>=25, </m:t>
                    </m:r>
                    <m:r>
                      <a:rPr lang="en-US" sz="1400" i="1">
                        <a:latin typeface="Cambria Math"/>
                      </a:rPr>
                      <m:t>𝑛</m:t>
                    </m:r>
                    <m:r>
                      <a:rPr lang="en-US" sz="1400" i="1">
                        <a:latin typeface="Cambria Math"/>
                      </a:rPr>
                      <m:t>=6</m:t>
                    </m:r>
                  </m:oMath>
                </a14:m>
                <a:r>
                  <a:rPr lang="en-US" sz="1400" dirty="0" smtClean="0"/>
                  <a:t>, </a:t>
                </a:r>
              </a:p>
              <a:p>
                <a:pPr lvl="1"/>
                <a:r>
                  <a:rPr lang="en-US" sz="1400" dirty="0" smtClean="0"/>
                  <a:t>From </a:t>
                </a:r>
                <a:r>
                  <a:rPr lang="en-US" sz="1400" dirty="0"/>
                  <a:t>Table 10, </a:t>
                </a:r>
                <a14:m>
                  <m:oMath xmlns:m="http://schemas.openxmlformats.org/officeDocument/2006/math">
                    <m:sSub>
                      <m:sSubPr>
                        <m:ctrlPr>
                          <a:rPr lang="en-US" sz="1400" i="1" smtClean="0">
                            <a:solidFill>
                              <a:srgbClr val="C00000"/>
                            </a:solidFill>
                            <a:latin typeface="Cambria Math" panose="02040503050406030204" pitchFamily="18" charset="0"/>
                          </a:rPr>
                        </m:ctrlPr>
                      </m:sSubPr>
                      <m:e>
                        <m:r>
                          <a:rPr lang="en-US" sz="1400" i="1">
                            <a:solidFill>
                              <a:srgbClr val="C00000"/>
                            </a:solidFill>
                            <a:latin typeface="Cambria Math"/>
                          </a:rPr>
                          <m:t>𝑞</m:t>
                        </m:r>
                      </m:e>
                      <m:sub>
                        <m:r>
                          <a:rPr lang="en-US" sz="1400" i="1">
                            <a:solidFill>
                              <a:srgbClr val="C00000"/>
                            </a:solidFill>
                            <a:latin typeface="Cambria Math"/>
                          </a:rPr>
                          <m:t>0.05</m:t>
                        </m:r>
                      </m:sub>
                    </m:sSub>
                    <m:d>
                      <m:dPr>
                        <m:ctrlPr>
                          <a:rPr lang="en-US" sz="1400" i="1">
                            <a:solidFill>
                              <a:srgbClr val="C00000"/>
                            </a:solidFill>
                            <a:latin typeface="Cambria Math" panose="02040503050406030204" pitchFamily="18" charset="0"/>
                          </a:rPr>
                        </m:ctrlPr>
                      </m:dPr>
                      <m:e>
                        <m:r>
                          <a:rPr lang="en-US" sz="1400" i="1">
                            <a:solidFill>
                              <a:srgbClr val="C00000"/>
                            </a:solidFill>
                            <a:latin typeface="Cambria Math"/>
                          </a:rPr>
                          <m:t>5, 2</m:t>
                        </m:r>
                        <m:r>
                          <a:rPr lang="en-US" sz="1400" b="0" i="1" smtClean="0">
                            <a:solidFill>
                              <a:srgbClr val="C00000"/>
                            </a:solidFill>
                            <a:latin typeface="Cambria Math" panose="02040503050406030204" pitchFamily="18" charset="0"/>
                          </a:rPr>
                          <m:t>5</m:t>
                        </m:r>
                      </m:e>
                    </m:d>
                    <m:r>
                      <a:rPr lang="en-US" sz="1400" i="1">
                        <a:solidFill>
                          <a:srgbClr val="C00000"/>
                        </a:solidFill>
                        <a:latin typeface="Cambria Math"/>
                      </a:rPr>
                      <m:t>=4.1</m:t>
                    </m:r>
                    <m:r>
                      <a:rPr lang="en-US" sz="1400" b="0" i="1" smtClean="0">
                        <a:solidFill>
                          <a:srgbClr val="C00000"/>
                        </a:solidFill>
                        <a:latin typeface="Cambria Math" panose="02040503050406030204" pitchFamily="18" charset="0"/>
                      </a:rPr>
                      <m:t>58</m:t>
                    </m:r>
                  </m:oMath>
                </a14:m>
                <a:endParaRPr lang="en-US" sz="1400" dirty="0">
                  <a:solidFill>
                    <a:srgbClr val="C00000"/>
                  </a:solidFill>
                </a:endParaRPr>
              </a:p>
              <a:p>
                <a:r>
                  <a:rPr lang="en-US" sz="2000" dirty="0"/>
                  <a:t>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a:rPr>
                          <m:t>𝑞</m:t>
                        </m:r>
                      </m:e>
                      <m:sub>
                        <m:r>
                          <a:rPr lang="en-US" sz="2000" i="1">
                            <a:solidFill>
                              <a:srgbClr val="FF0000"/>
                            </a:solidFill>
                            <a:latin typeface="Cambria Math"/>
                          </a:rPr>
                          <m:t>𝛼</m:t>
                        </m:r>
                      </m:sub>
                    </m:sSub>
                    <m:d>
                      <m:dPr>
                        <m:ctrlPr>
                          <a:rPr lang="en-US" sz="2000" i="1">
                            <a:solidFill>
                              <a:srgbClr val="FF0000"/>
                            </a:solidFill>
                            <a:latin typeface="Cambria Math" panose="02040503050406030204" pitchFamily="18" charset="0"/>
                          </a:rPr>
                        </m:ctrlPr>
                      </m:dPr>
                      <m:e>
                        <m:r>
                          <a:rPr lang="en-US" sz="2000" i="1">
                            <a:solidFill>
                              <a:srgbClr val="FF0000"/>
                            </a:solidFill>
                            <a:latin typeface="Cambria Math"/>
                          </a:rPr>
                          <m:t>𝑡</m:t>
                        </m:r>
                        <m:r>
                          <a:rPr lang="en-US" sz="2000" i="1">
                            <a:solidFill>
                              <a:srgbClr val="FF0000"/>
                            </a:solidFill>
                            <a:latin typeface="Cambria Math"/>
                          </a:rPr>
                          <m:t>, </m:t>
                        </m:r>
                        <m:r>
                          <a:rPr lang="en-US" sz="2000" i="1">
                            <a:solidFill>
                              <a:srgbClr val="FF0000"/>
                            </a:solidFill>
                            <a:latin typeface="Cambria Math"/>
                          </a:rPr>
                          <m:t>𝑑</m:t>
                        </m:r>
                        <m:sSub>
                          <m:sSubPr>
                            <m:ctrlPr>
                              <a:rPr lang="en-US" sz="2000" i="1">
                                <a:solidFill>
                                  <a:srgbClr val="FF0000"/>
                                </a:solidFill>
                                <a:latin typeface="Cambria Math" panose="02040503050406030204" pitchFamily="18" charset="0"/>
                              </a:rPr>
                            </m:ctrlPr>
                          </m:sSubPr>
                          <m:e>
                            <m:r>
                              <a:rPr lang="en-US" sz="2000" i="1">
                                <a:solidFill>
                                  <a:srgbClr val="FF0000"/>
                                </a:solidFill>
                                <a:latin typeface="Cambria Math"/>
                              </a:rPr>
                              <m:t>𝑓</m:t>
                            </m:r>
                          </m:e>
                          <m:sub>
                            <m:r>
                              <a:rPr lang="en-US" sz="2000" b="0" i="1" smtClean="0">
                                <a:solidFill>
                                  <a:srgbClr val="FF0000"/>
                                </a:solidFill>
                                <a:latin typeface="Cambria Math" panose="02040503050406030204" pitchFamily="18" charset="0"/>
                              </a:rPr>
                              <m:t>𝐸</m:t>
                            </m:r>
                          </m:sub>
                        </m:sSub>
                      </m:e>
                    </m:d>
                    <m:rad>
                      <m:radPr>
                        <m:degHide m:val="on"/>
                        <m:ctrlPr>
                          <a:rPr lang="en-US" sz="2000" i="1">
                            <a:solidFill>
                              <a:srgbClr val="FF0000"/>
                            </a:solidFill>
                            <a:latin typeface="Cambria Math" panose="02040503050406030204" pitchFamily="18" charset="0"/>
                          </a:rPr>
                        </m:ctrlPr>
                      </m:radPr>
                      <m:deg/>
                      <m:e>
                        <m:f>
                          <m:fPr>
                            <m:ctrlPr>
                              <a:rPr lang="en-US" sz="2000" i="1">
                                <a:solidFill>
                                  <a:srgbClr val="FF0000"/>
                                </a:solidFill>
                                <a:latin typeface="Cambria Math" panose="02040503050406030204" pitchFamily="18" charset="0"/>
                              </a:rPr>
                            </m:ctrlPr>
                          </m:fPr>
                          <m:num>
                            <m:r>
                              <a:rPr lang="en-US" sz="2000" i="1">
                                <a:solidFill>
                                  <a:srgbClr val="FF0000"/>
                                </a:solidFill>
                                <a:latin typeface="Cambria Math"/>
                              </a:rPr>
                              <m:t>𝑀𝑆𝐸</m:t>
                            </m:r>
                          </m:num>
                          <m:den>
                            <m:r>
                              <a:rPr lang="en-US" sz="2000" i="1">
                                <a:solidFill>
                                  <a:srgbClr val="FF0000"/>
                                </a:solidFill>
                                <a:latin typeface="Cambria Math"/>
                              </a:rPr>
                              <m:t>𝑛</m:t>
                            </m:r>
                          </m:den>
                        </m:f>
                      </m:e>
                    </m:rad>
                    <m:r>
                      <a:rPr lang="en-US" sz="2000">
                        <a:solidFill>
                          <a:srgbClr val="FF0000"/>
                        </a:solidFill>
                        <a:latin typeface="Cambria Math"/>
                      </a:rPr>
                      <m:t>=4.1</m:t>
                    </m:r>
                    <m:r>
                      <a:rPr lang="en-US" sz="2000" b="0" i="0" smtClean="0">
                        <a:solidFill>
                          <a:srgbClr val="FF0000"/>
                        </a:solidFill>
                        <a:latin typeface="Cambria Math" panose="02040503050406030204" pitchFamily="18" charset="0"/>
                      </a:rPr>
                      <m:t>58</m:t>
                    </m:r>
                    <m:r>
                      <a:rPr lang="en-US" sz="2000">
                        <a:solidFill>
                          <a:srgbClr val="FF0000"/>
                        </a:solidFill>
                        <a:latin typeface="Cambria Math"/>
                      </a:rPr>
                      <m:t>∗</m:t>
                    </m:r>
                    <m:rad>
                      <m:radPr>
                        <m:degHide m:val="on"/>
                        <m:ctrlPr>
                          <a:rPr lang="en-US" sz="2000" i="1">
                            <a:solidFill>
                              <a:srgbClr val="FF0000"/>
                            </a:solidFill>
                            <a:latin typeface="Cambria Math" panose="02040503050406030204" pitchFamily="18" charset="0"/>
                          </a:rPr>
                        </m:ctrlPr>
                      </m:radPr>
                      <m:deg/>
                      <m:e>
                        <m:f>
                          <m:fPr>
                            <m:ctrlPr>
                              <a:rPr lang="en-US" sz="2000" i="1">
                                <a:solidFill>
                                  <a:srgbClr val="FF0000"/>
                                </a:solidFill>
                                <a:latin typeface="Cambria Math" panose="02040503050406030204" pitchFamily="18" charset="0"/>
                              </a:rPr>
                            </m:ctrlPr>
                          </m:fPr>
                          <m:num>
                            <m:r>
                              <a:rPr lang="en-US" sz="2000" i="1">
                                <a:solidFill>
                                  <a:srgbClr val="FF0000"/>
                                </a:solidFill>
                                <a:latin typeface="Cambria Math"/>
                              </a:rPr>
                              <m:t>0.0153</m:t>
                            </m:r>
                          </m:num>
                          <m:den>
                            <m:r>
                              <a:rPr lang="en-US" sz="2000" i="1">
                                <a:solidFill>
                                  <a:srgbClr val="FF0000"/>
                                </a:solidFill>
                                <a:latin typeface="Cambria Math"/>
                              </a:rPr>
                              <m:t>6</m:t>
                            </m:r>
                          </m:den>
                        </m:f>
                      </m:e>
                    </m:rad>
                    <m:r>
                      <a:rPr lang="en-US" sz="2000" i="1">
                        <a:solidFill>
                          <a:srgbClr val="FF0000"/>
                        </a:solidFill>
                        <a:latin typeface="Cambria Math"/>
                      </a:rPr>
                      <m:t>=0.2</m:t>
                    </m:r>
                    <m:r>
                      <a:rPr lang="en-US" sz="2000" b="0" i="1" smtClean="0">
                        <a:solidFill>
                          <a:srgbClr val="FF0000"/>
                        </a:solidFill>
                        <a:latin typeface="Cambria Math" panose="02040503050406030204" pitchFamily="18" charset="0"/>
                      </a:rPr>
                      <m:t>0997</m:t>
                    </m:r>
                  </m:oMath>
                </a14:m>
                <a:endParaRPr lang="en-US" sz="2000" dirty="0"/>
              </a:p>
              <a:p>
                <a:endParaRPr lang="en-US" sz="1100" dirty="0" smtClean="0"/>
              </a:p>
              <a:p>
                <a:pPr>
                  <a:buFont typeface="Wingdings" panose="05000000000000000000" pitchFamily="2" charset="2"/>
                  <a:buChar char="ü"/>
                </a:pPr>
                <a:r>
                  <a:rPr lang="en-US" sz="1600" dirty="0" smtClean="0"/>
                  <a:t>1 </a:t>
                </a:r>
                <a:r>
                  <a:rPr lang="en-US" sz="1600" dirty="0"/>
                  <a:t>vs. 5:    |1.500 –</a:t>
                </a:r>
                <a:r>
                  <a:rPr lang="en-US" sz="1600" dirty="0" smtClean="0"/>
                  <a:t> </a:t>
                </a:r>
                <a:r>
                  <a:rPr lang="en-US" sz="1600" dirty="0"/>
                  <a:t>1.175</a:t>
                </a:r>
                <a:r>
                  <a:rPr lang="en-US" sz="1600" dirty="0" smtClean="0"/>
                  <a:t>| = 0.325 </a:t>
                </a:r>
                <a:r>
                  <a:rPr lang="en-US" sz="1600" dirty="0">
                    <a:solidFill>
                      <a:srgbClr val="FF0000"/>
                    </a:solidFill>
                  </a:rPr>
                  <a:t>&gt;</a:t>
                </a:r>
                <a:r>
                  <a:rPr lang="en-US" sz="1600" dirty="0"/>
                  <a:t> </a:t>
                </a:r>
                <a:r>
                  <a:rPr lang="en-US" sz="1600" dirty="0" smtClean="0"/>
                  <a:t>0.20997</a:t>
                </a:r>
                <a:endParaRPr lang="en-US" sz="1600" dirty="0"/>
              </a:p>
              <a:p>
                <a:pPr>
                  <a:buFont typeface="Wingdings" panose="05000000000000000000" pitchFamily="2" charset="2"/>
                  <a:buChar char="ü"/>
                </a:pPr>
                <a:r>
                  <a:rPr lang="en-US" sz="1600" dirty="0"/>
                  <a:t>1 vs. 4:    |1.415 – 1.175</a:t>
                </a:r>
                <a:r>
                  <a:rPr lang="en-US" sz="1600" dirty="0" smtClean="0"/>
                  <a:t>| = 0.240 </a:t>
                </a:r>
                <a:r>
                  <a:rPr lang="en-US" sz="1600" dirty="0">
                    <a:solidFill>
                      <a:srgbClr val="FF0000"/>
                    </a:solidFill>
                  </a:rPr>
                  <a:t>&gt;</a:t>
                </a:r>
                <a:r>
                  <a:rPr lang="en-US" sz="1600" dirty="0"/>
                  <a:t> </a:t>
                </a:r>
                <a:r>
                  <a:rPr lang="en-US" sz="1600" dirty="0" smtClean="0"/>
                  <a:t>0.2</a:t>
                </a:r>
                <a:r>
                  <a:rPr lang="en-US" sz="1600" dirty="0"/>
                  <a:t>099</a:t>
                </a:r>
                <a:r>
                  <a:rPr lang="en-US" sz="1600" dirty="0" smtClean="0"/>
                  <a:t>7</a:t>
                </a:r>
                <a:endParaRPr lang="en-US" sz="1600" dirty="0"/>
              </a:p>
              <a:p>
                <a:pPr>
                  <a:buFont typeface="Wingdings" panose="05000000000000000000" pitchFamily="2" charset="2"/>
                  <a:buChar char="ü"/>
                </a:pPr>
                <a:r>
                  <a:rPr lang="en-US" sz="1600" dirty="0"/>
                  <a:t>1 vs. 3:    |1.328 – 1.175| = 0.153 </a:t>
                </a:r>
                <a:r>
                  <a:rPr lang="en-US" sz="1600" dirty="0">
                    <a:solidFill>
                      <a:srgbClr val="C00000"/>
                    </a:solidFill>
                  </a:rPr>
                  <a:t>&lt;</a:t>
                </a:r>
                <a:r>
                  <a:rPr lang="en-US" sz="1600" dirty="0" smtClean="0"/>
                  <a:t> 0.2</a:t>
                </a:r>
                <a:r>
                  <a:rPr lang="en-US" sz="1600" dirty="0"/>
                  <a:t>099</a:t>
                </a:r>
                <a:r>
                  <a:rPr lang="en-US" sz="1600" dirty="0" smtClean="0"/>
                  <a:t>7</a:t>
                </a:r>
                <a:endParaRPr lang="en-US" sz="1600" dirty="0"/>
              </a:p>
              <a:p>
                <a:pPr>
                  <a:buFont typeface="Wingdings" panose="05000000000000000000" pitchFamily="2" charset="2"/>
                  <a:buChar char="ü"/>
                </a:pPr>
                <a:r>
                  <a:rPr lang="en-US" sz="1600" dirty="0"/>
                  <a:t>1 vs. 2:    </a:t>
                </a:r>
                <a:r>
                  <a:rPr lang="en-US" sz="1600" dirty="0" smtClean="0"/>
                  <a:t>|1.293 – 1.175| = 0.118 </a:t>
                </a:r>
                <a:r>
                  <a:rPr lang="en-US" sz="1600" dirty="0" smtClean="0">
                    <a:solidFill>
                      <a:srgbClr val="C00000"/>
                    </a:solidFill>
                  </a:rPr>
                  <a:t>&lt;</a:t>
                </a:r>
                <a:r>
                  <a:rPr lang="en-US" sz="1600" dirty="0" smtClean="0"/>
                  <a:t> 0.2</a:t>
                </a:r>
                <a:r>
                  <a:rPr lang="en-US" sz="1600" dirty="0"/>
                  <a:t>099</a:t>
                </a:r>
                <a:r>
                  <a:rPr lang="en-US" sz="1600" dirty="0" smtClean="0"/>
                  <a:t>7</a:t>
                </a:r>
              </a:p>
              <a:p>
                <a:pPr>
                  <a:buFont typeface="Wingdings" panose="05000000000000000000" pitchFamily="2" charset="2"/>
                  <a:buChar char="ü"/>
                </a:pPr>
                <a:endParaRPr lang="en-US" sz="1600" dirty="0"/>
              </a:p>
              <a:p>
                <a:pPr>
                  <a:buFont typeface="Wingdings" panose="05000000000000000000" pitchFamily="2" charset="2"/>
                  <a:buChar char="ü"/>
                </a:pPr>
                <a:r>
                  <a:rPr lang="en-US" sz="1600" dirty="0"/>
                  <a:t>2 vs. 5:    |1.500 – 1.293| = 0.207 </a:t>
                </a:r>
                <a:r>
                  <a:rPr lang="en-US" sz="1600" dirty="0">
                    <a:solidFill>
                      <a:srgbClr val="C00000"/>
                    </a:solidFill>
                  </a:rPr>
                  <a:t>&lt;</a:t>
                </a:r>
                <a:r>
                  <a:rPr lang="en-US" sz="1600" dirty="0" smtClean="0"/>
                  <a:t> 0.2</a:t>
                </a:r>
                <a:r>
                  <a:rPr lang="en-US" sz="1600" dirty="0"/>
                  <a:t>099</a:t>
                </a:r>
                <a:r>
                  <a:rPr lang="en-US" sz="1600" dirty="0" smtClean="0"/>
                  <a:t>7</a:t>
                </a:r>
                <a:endParaRPr lang="en-US" sz="1600" dirty="0"/>
              </a:p>
              <a:p>
                <a:pPr>
                  <a:buFont typeface="Wingdings" panose="05000000000000000000" pitchFamily="2" charset="2"/>
                  <a:buChar char="ü"/>
                </a:pPr>
                <a:r>
                  <a:rPr lang="en-US" sz="1600" dirty="0"/>
                  <a:t>2 vs. 4:    |1.415 – 1.293| = 0.122 </a:t>
                </a:r>
                <a:r>
                  <a:rPr lang="en-US" sz="1600" dirty="0">
                    <a:solidFill>
                      <a:srgbClr val="C00000"/>
                    </a:solidFill>
                  </a:rPr>
                  <a:t>&lt;</a:t>
                </a:r>
                <a:r>
                  <a:rPr lang="en-US" sz="1600" dirty="0"/>
                  <a:t> </a:t>
                </a:r>
                <a:r>
                  <a:rPr lang="en-US" sz="1600" dirty="0" smtClean="0"/>
                  <a:t>0.2</a:t>
                </a:r>
                <a:r>
                  <a:rPr lang="en-US" sz="1600" dirty="0"/>
                  <a:t>099</a:t>
                </a:r>
                <a:r>
                  <a:rPr lang="en-US" sz="1600" dirty="0" smtClean="0"/>
                  <a:t>7</a:t>
                </a:r>
              </a:p>
              <a:p>
                <a:pPr>
                  <a:buFont typeface="Wingdings" panose="05000000000000000000" pitchFamily="2" charset="2"/>
                  <a:buChar char="ü"/>
                </a:pPr>
                <a:r>
                  <a:rPr lang="en-US" sz="1600" dirty="0"/>
                  <a:t>2 vs. </a:t>
                </a:r>
                <a:r>
                  <a:rPr lang="en-US" sz="1600" dirty="0" smtClean="0"/>
                  <a:t>3:    </a:t>
                </a:r>
                <a:r>
                  <a:rPr lang="en-US" sz="1600" dirty="0"/>
                  <a:t>|</a:t>
                </a:r>
                <a:r>
                  <a:rPr lang="en-US" sz="1600" dirty="0" smtClean="0"/>
                  <a:t>1.328 </a:t>
                </a:r>
                <a:r>
                  <a:rPr lang="en-US" sz="1600" dirty="0"/>
                  <a:t>– 1.293| = </a:t>
                </a:r>
                <a:r>
                  <a:rPr lang="en-US" sz="1600" dirty="0" smtClean="0"/>
                  <a:t>0.035 </a:t>
                </a:r>
                <a:r>
                  <a:rPr lang="en-US" sz="1600" dirty="0">
                    <a:solidFill>
                      <a:srgbClr val="C00000"/>
                    </a:solidFill>
                  </a:rPr>
                  <a:t>&lt;</a:t>
                </a:r>
                <a:r>
                  <a:rPr lang="en-US" sz="1600" dirty="0"/>
                  <a:t> </a:t>
                </a:r>
                <a:r>
                  <a:rPr lang="en-US" sz="1600" dirty="0" smtClean="0"/>
                  <a:t>0.2</a:t>
                </a:r>
                <a:r>
                  <a:rPr lang="en-US" sz="1600" dirty="0"/>
                  <a:t>099</a:t>
                </a:r>
                <a:r>
                  <a:rPr lang="en-US" sz="1600" dirty="0" smtClean="0"/>
                  <a:t>7</a:t>
                </a:r>
                <a:endParaRPr lang="en-US" sz="1600" dirty="0"/>
              </a:p>
              <a:p>
                <a:pPr marL="0" indent="0">
                  <a:buNone/>
                </a:pPr>
                <a:r>
                  <a:rPr lang="en-US" sz="2400" dirty="0" smtClean="0"/>
                  <a:t> 			</a:t>
                </a:r>
                <a:r>
                  <a:rPr lang="en-US" sz="2400" dirty="0" smtClean="0">
                    <a:solidFill>
                      <a:srgbClr val="C00000"/>
                    </a:solidFill>
                  </a:rPr>
                  <a:t>   Minitab </a:t>
                </a:r>
                <a:r>
                  <a:rPr lang="en-US" sz="2400" dirty="0">
                    <a:solidFill>
                      <a:srgbClr val="C00000"/>
                    </a:solidFill>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609600"/>
                <a:ext cx="8229600" cy="4495800"/>
              </a:xfrm>
              <a:blipFill rotWithShape="0">
                <a:blip r:embed="rId2"/>
                <a:stretch>
                  <a:fillRect l="-667" t="-678" b="-43089"/>
                </a:stretch>
              </a:blipFill>
            </p:spPr>
            <p:txBody>
              <a:bodyPr/>
              <a:lstStyle/>
              <a:p>
                <a:r>
                  <a:rPr lang="en-US">
                    <a:noFill/>
                  </a:rPr>
                  <a:t> </a:t>
                </a:r>
              </a:p>
            </p:txBody>
          </p:sp>
        </mc:Fallback>
      </mc:AlternateContent>
      <p:sp>
        <p:nvSpPr>
          <p:cNvPr id="8" name="TextBox 7"/>
          <p:cNvSpPr txBox="1"/>
          <p:nvPr/>
        </p:nvSpPr>
        <p:spPr>
          <a:xfrm>
            <a:off x="5228968" y="4121789"/>
            <a:ext cx="3810000" cy="1200329"/>
          </a:xfrm>
          <a:prstGeom prst="rect">
            <a:avLst/>
          </a:prstGeom>
          <a:noFill/>
          <a:ln>
            <a:noFill/>
          </a:ln>
        </p:spPr>
        <p:txBody>
          <a:bodyPr wrap="square" rtlCol="0">
            <a:spAutoFit/>
          </a:bodyPr>
          <a:lstStyle/>
          <a:p>
            <a:r>
              <a:rPr lang="en-US" sz="1800" dirty="0" smtClean="0">
                <a:latin typeface="+mn-lt"/>
              </a:rPr>
              <a:t>Agents 4 and 5 are different from control</a:t>
            </a:r>
          </a:p>
          <a:p>
            <a:endParaRPr lang="en-US" sz="1800" dirty="0">
              <a:latin typeface="+mn-lt"/>
            </a:endParaRPr>
          </a:p>
          <a:p>
            <a:r>
              <a:rPr lang="en-US" sz="1800" dirty="0" smtClean="0">
                <a:latin typeface="+mn-lt"/>
              </a:rPr>
              <a:t>No Significant difference between agents 2,3,4 and 5</a:t>
            </a:r>
          </a:p>
        </p:txBody>
      </p:sp>
      <p:sp>
        <p:nvSpPr>
          <p:cNvPr id="9" name="Right Brace 8"/>
          <p:cNvSpPr/>
          <p:nvPr/>
        </p:nvSpPr>
        <p:spPr>
          <a:xfrm>
            <a:off x="4572000" y="4123776"/>
            <a:ext cx="121919" cy="1154906"/>
          </a:xfrm>
          <a:prstGeom prst="rightBrace">
            <a:avLst/>
          </a:prstGeom>
          <a:ln>
            <a:solidFill>
              <a:srgbClr val="FFCC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 name="Straight Arrow Connector 11"/>
          <p:cNvCxnSpPr/>
          <p:nvPr/>
        </p:nvCxnSpPr>
        <p:spPr>
          <a:xfrm flipV="1">
            <a:off x="4693919" y="4274189"/>
            <a:ext cx="563881" cy="374012"/>
          </a:xfrm>
          <a:prstGeom prst="straightConnector1">
            <a:avLst/>
          </a:prstGeom>
          <a:ln>
            <a:solidFill>
              <a:srgbClr val="FFCC00"/>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4" name="Picture 3"/>
          <p:cNvPicPr>
            <a:picLocks noChangeAspect="1"/>
          </p:cNvPicPr>
          <p:nvPr/>
        </p:nvPicPr>
        <p:blipFill>
          <a:blip r:embed="rId3"/>
          <a:stretch>
            <a:fillRect/>
          </a:stretch>
        </p:blipFill>
        <p:spPr>
          <a:xfrm>
            <a:off x="5005388" y="5386387"/>
            <a:ext cx="4086225" cy="1419225"/>
          </a:xfrm>
          <a:prstGeom prst="rect">
            <a:avLst/>
          </a:prstGeom>
          <a:ln>
            <a:solidFill>
              <a:srgbClr val="800000"/>
            </a:solidFill>
          </a:ln>
        </p:spPr>
      </p:pic>
      <p:sp>
        <p:nvSpPr>
          <p:cNvPr id="18" name="Right Brace 17"/>
          <p:cNvSpPr/>
          <p:nvPr/>
        </p:nvSpPr>
        <p:spPr>
          <a:xfrm>
            <a:off x="4572000" y="5599212"/>
            <a:ext cx="137161" cy="801588"/>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9" name="Straight Arrow Connector 18"/>
          <p:cNvCxnSpPr/>
          <p:nvPr/>
        </p:nvCxnSpPr>
        <p:spPr>
          <a:xfrm flipV="1">
            <a:off x="4693919" y="4841953"/>
            <a:ext cx="563881" cy="97397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5" name="Slide Number Placeholder 4"/>
          <p:cNvSpPr>
            <a:spLocks noGrp="1"/>
          </p:cNvSpPr>
          <p:nvPr>
            <p:ph type="sldNum" sz="quarter" idx="4"/>
          </p:nvPr>
        </p:nvSpPr>
        <p:spPr/>
        <p:txBody>
          <a:bodyPr/>
          <a:lstStyle/>
          <a:p>
            <a:fld id="{A9A949EE-02F8-4E24-B346-EA33FC0EA551}" type="slidenum">
              <a:rPr lang="en-US" smtClean="0"/>
              <a:t>16</a:t>
            </a:fld>
            <a:endParaRPr lang="en-US"/>
          </a:p>
        </p:txBody>
      </p:sp>
    </p:spTree>
    <p:extLst>
      <p:ext uri="{BB962C8B-B14F-4D97-AF65-F5344CB8AC3E}">
        <p14:creationId xmlns:p14="http://schemas.microsoft.com/office/powerpoint/2010/main" val="10941955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53" presetClass="entr" presetSubtype="16"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Effect transition="in" filter="fade">
                                      <p:cBhvr>
                                        <p:cTn id="48" dur="500"/>
                                        <p:tgtEl>
                                          <p:spTgt spid="12"/>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anim calcmode="lin" valueType="num">
                                      <p:cBhvr>
                                        <p:cTn id="51" dur="500" fill="hold"/>
                                        <p:tgtEl>
                                          <p:spTgt spid="9"/>
                                        </p:tgtEl>
                                        <p:attrNameLst>
                                          <p:attrName>ppt_w</p:attrName>
                                        </p:attrNameLst>
                                      </p:cBhvr>
                                      <p:tavLst>
                                        <p:tav tm="0">
                                          <p:val>
                                            <p:fltVal val="0"/>
                                          </p:val>
                                        </p:tav>
                                        <p:tav tm="100000">
                                          <p:val>
                                            <p:strVal val="#ppt_w"/>
                                          </p:val>
                                        </p:tav>
                                      </p:tavLst>
                                    </p:anim>
                                    <p:anim calcmode="lin" valueType="num">
                                      <p:cBhvr>
                                        <p:cTn id="52" dur="500" fill="hold"/>
                                        <p:tgtEl>
                                          <p:spTgt spid="9"/>
                                        </p:tgtEl>
                                        <p:attrNameLst>
                                          <p:attrName>ppt_h</p:attrName>
                                        </p:attrNameLst>
                                      </p:cBhvr>
                                      <p:tavLst>
                                        <p:tav tm="0">
                                          <p:val>
                                            <p:fltVal val="0"/>
                                          </p:val>
                                        </p:tav>
                                        <p:tav tm="100000">
                                          <p:val>
                                            <p:strVal val="#ppt_h"/>
                                          </p:val>
                                        </p:tav>
                                      </p:tavLst>
                                    </p:anim>
                                    <p:animEffect transition="in" filter="fade">
                                      <p:cBhvr>
                                        <p:cTn id="53" dur="500"/>
                                        <p:tgtEl>
                                          <p:spTgt spid="9"/>
                                        </p:tgtEl>
                                      </p:cBhvr>
                                    </p:animEffect>
                                  </p:childTnLst>
                                </p:cTn>
                              </p:par>
                              <p:par>
                                <p:cTn id="54" presetID="53" presetClass="entr" presetSubtype="16" fill="hold" nodeType="withEffect">
                                  <p:stCondLst>
                                    <p:cond delay="0"/>
                                  </p:stCondLst>
                                  <p:childTnLst>
                                    <p:set>
                                      <p:cBhvr>
                                        <p:cTn id="55" dur="1" fill="hold">
                                          <p:stCondLst>
                                            <p:cond delay="0"/>
                                          </p:stCondLst>
                                        </p:cTn>
                                        <p:tgtEl>
                                          <p:spTgt spid="8">
                                            <p:txEl>
                                              <p:pRg st="0" end="0"/>
                                            </p:txEl>
                                          </p:spTgt>
                                        </p:tgtEl>
                                        <p:attrNameLst>
                                          <p:attrName>style.visibility</p:attrName>
                                        </p:attrNameLst>
                                      </p:cBhvr>
                                      <p:to>
                                        <p:strVal val="visible"/>
                                      </p:to>
                                    </p:set>
                                    <p:anim calcmode="lin" valueType="num">
                                      <p:cBhvr>
                                        <p:cTn id="56"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57"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58" dur="500"/>
                                        <p:tgtEl>
                                          <p:spTgt spid="8">
                                            <p:txEl>
                                              <p:pRg st="0" end="0"/>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Effect transition="in" filter="fade">
                                      <p:cBhvr>
                                        <p:cTn id="63" dur="500"/>
                                        <p:tgtEl>
                                          <p:spTgt spid="3">
                                            <p:txEl>
                                              <p:pRg st="12" end="12"/>
                                            </p:txEl>
                                          </p:spTgt>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3">
                                            <p:txEl>
                                              <p:pRg st="13" end="13"/>
                                            </p:txEl>
                                          </p:spTgt>
                                        </p:tgtEl>
                                        <p:attrNameLst>
                                          <p:attrName>style.visibility</p:attrName>
                                        </p:attrNameLst>
                                      </p:cBhvr>
                                      <p:to>
                                        <p:strVal val="visible"/>
                                      </p:to>
                                    </p:set>
                                    <p:animEffect transition="in" filter="fade">
                                      <p:cBhvr>
                                        <p:cTn id="66" dur="500"/>
                                        <p:tgtEl>
                                          <p:spTgt spid="3">
                                            <p:txEl>
                                              <p:pRg st="13" end="13"/>
                                            </p:txEl>
                                          </p:spTgt>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Effect transition="in" filter="fade">
                                      <p:cBhvr>
                                        <p:cTn id="69" dur="500"/>
                                        <p:tgtEl>
                                          <p:spTgt spid="3">
                                            <p:txEl>
                                              <p:pRg st="14" end="14"/>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2" presetClass="entr" presetSubtype="4" fill="hold" grpId="0" nodeType="clickEffect">
                                  <p:stCondLst>
                                    <p:cond delay="0"/>
                                  </p:stCondLst>
                                  <p:childTnLst>
                                    <p:set>
                                      <p:cBhvr>
                                        <p:cTn id="73" dur="1" fill="hold">
                                          <p:stCondLst>
                                            <p:cond delay="0"/>
                                          </p:stCondLst>
                                        </p:cTn>
                                        <p:tgtEl>
                                          <p:spTgt spid="18"/>
                                        </p:tgtEl>
                                        <p:attrNameLst>
                                          <p:attrName>style.visibility</p:attrName>
                                        </p:attrNameLst>
                                      </p:cBhvr>
                                      <p:to>
                                        <p:strVal val="visible"/>
                                      </p:to>
                                    </p:set>
                                    <p:anim calcmode="lin" valueType="num">
                                      <p:cBhvr additive="base">
                                        <p:cTn id="74" dur="500" fill="hold"/>
                                        <p:tgtEl>
                                          <p:spTgt spid="18"/>
                                        </p:tgtEl>
                                        <p:attrNameLst>
                                          <p:attrName>ppt_x</p:attrName>
                                        </p:attrNameLst>
                                      </p:cBhvr>
                                      <p:tavLst>
                                        <p:tav tm="0">
                                          <p:val>
                                            <p:strVal val="#ppt_x"/>
                                          </p:val>
                                        </p:tav>
                                        <p:tav tm="100000">
                                          <p:val>
                                            <p:strVal val="#ppt_x"/>
                                          </p:val>
                                        </p:tav>
                                      </p:tavLst>
                                    </p:anim>
                                    <p:anim calcmode="lin" valueType="num">
                                      <p:cBhvr additive="base">
                                        <p:cTn id="75" dur="500" fill="hold"/>
                                        <p:tgtEl>
                                          <p:spTgt spid="18"/>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19"/>
                                        </p:tgtEl>
                                        <p:attrNameLst>
                                          <p:attrName>style.visibility</p:attrName>
                                        </p:attrNameLst>
                                      </p:cBhvr>
                                      <p:to>
                                        <p:strVal val="visible"/>
                                      </p:to>
                                    </p:set>
                                    <p:anim calcmode="lin" valueType="num">
                                      <p:cBhvr additive="base">
                                        <p:cTn id="78" dur="500" fill="hold"/>
                                        <p:tgtEl>
                                          <p:spTgt spid="19"/>
                                        </p:tgtEl>
                                        <p:attrNameLst>
                                          <p:attrName>ppt_x</p:attrName>
                                        </p:attrNameLst>
                                      </p:cBhvr>
                                      <p:tavLst>
                                        <p:tav tm="0">
                                          <p:val>
                                            <p:strVal val="#ppt_x"/>
                                          </p:val>
                                        </p:tav>
                                        <p:tav tm="100000">
                                          <p:val>
                                            <p:strVal val="#ppt_x"/>
                                          </p:val>
                                        </p:tav>
                                      </p:tavLst>
                                    </p:anim>
                                    <p:anim calcmode="lin" valueType="num">
                                      <p:cBhvr additive="base">
                                        <p:cTn id="79" dur="500" fill="hold"/>
                                        <p:tgtEl>
                                          <p:spTgt spid="19"/>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8">
                                            <p:txEl>
                                              <p:pRg st="2" end="2"/>
                                            </p:txEl>
                                          </p:spTgt>
                                        </p:tgtEl>
                                        <p:attrNameLst>
                                          <p:attrName>style.visibility</p:attrName>
                                        </p:attrNameLst>
                                      </p:cBhvr>
                                      <p:to>
                                        <p:strVal val="visible"/>
                                      </p:to>
                                    </p:set>
                                    <p:anim calcmode="lin" valueType="num">
                                      <p:cBhvr additive="base">
                                        <p:cTn id="82"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grpId="0" nodeType="clickEffect">
                                  <p:stCondLst>
                                    <p:cond delay="0"/>
                                  </p:stCondLst>
                                  <p:childTnLst>
                                    <p:set>
                                      <p:cBhvr>
                                        <p:cTn id="87" dur="1" fill="hold">
                                          <p:stCondLst>
                                            <p:cond delay="0"/>
                                          </p:stCondLst>
                                        </p:cTn>
                                        <p:tgtEl>
                                          <p:spTgt spid="3">
                                            <p:txEl>
                                              <p:pRg st="15" end="15"/>
                                            </p:txEl>
                                          </p:spTgt>
                                        </p:tgtEl>
                                        <p:attrNameLst>
                                          <p:attrName>style.visibility</p:attrName>
                                        </p:attrNameLst>
                                      </p:cBhvr>
                                      <p:to>
                                        <p:strVal val="visible"/>
                                      </p:to>
                                    </p:set>
                                    <p:animEffect transition="in" filter="fade">
                                      <p:cBhvr>
                                        <p:cTn id="88" dur="500"/>
                                        <p:tgtEl>
                                          <p:spTgt spid="3">
                                            <p:txEl>
                                              <p:pRg st="15" end="15"/>
                                            </p:txEl>
                                          </p:spTgt>
                                        </p:tgtEl>
                                      </p:cBhvr>
                                    </p:animEffect>
                                  </p:childTnLst>
                                </p:cTn>
                              </p:par>
                              <p:par>
                                <p:cTn id="89" presetID="45" presetClass="entr" presetSubtype="0" fill="hold" nodeType="with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fade">
                                      <p:cBhvr>
                                        <p:cTn id="91" dur="2000"/>
                                        <p:tgtEl>
                                          <p:spTgt spid="4"/>
                                        </p:tgtEl>
                                      </p:cBhvr>
                                    </p:animEffect>
                                    <p:anim calcmode="lin" valueType="num">
                                      <p:cBhvr>
                                        <p:cTn id="92" dur="2000" fill="hold"/>
                                        <p:tgtEl>
                                          <p:spTgt spid="4"/>
                                        </p:tgtEl>
                                        <p:attrNameLst>
                                          <p:attrName>ppt_w</p:attrName>
                                        </p:attrNameLst>
                                      </p:cBhvr>
                                      <p:tavLst>
                                        <p:tav tm="0" fmla="#ppt_w*sin(2.5*pi*$)">
                                          <p:val>
                                            <p:fltVal val="0"/>
                                          </p:val>
                                        </p:tav>
                                        <p:tav tm="100000">
                                          <p:val>
                                            <p:fltVal val="1"/>
                                          </p:val>
                                        </p:tav>
                                      </p:tavLst>
                                    </p:anim>
                                    <p:anim calcmode="lin" valueType="num">
                                      <p:cBhvr>
                                        <p:cTn id="93" dur="2000" fill="hold"/>
                                        <p:tgtEl>
                                          <p:spTgt spid="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Tukey’s</a:t>
            </a:r>
            <a:r>
              <a:rPr lang="en-US" dirty="0"/>
              <a:t> </a:t>
            </a:r>
            <a:r>
              <a:rPr lang="en-US" dirty="0" smtClean="0"/>
              <a:t>Method </a:t>
            </a:r>
            <a:r>
              <a:rPr lang="en-US" dirty="0" err="1" smtClean="0"/>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z="2800" b="1" dirty="0" smtClean="0">
                    <a:solidFill>
                      <a:srgbClr val="C00000"/>
                    </a:solidFill>
                  </a:rPr>
                  <a:t>Remark for unequal sample sizes:</a:t>
                </a:r>
              </a:p>
              <a:p>
                <a:endParaRPr lang="en-US" sz="2800" dirty="0"/>
              </a:p>
              <a:p>
                <a:r>
                  <a:rPr lang="en-US" sz="2800" dirty="0"/>
                  <a:t>If sample sizes </a:t>
                </a:r>
                <a14:m>
                  <m:oMath xmlns:m="http://schemas.openxmlformats.org/officeDocument/2006/math">
                    <m:sSub>
                      <m:sSubPr>
                        <m:ctrlPr>
                          <a:rPr lang="en-US" sz="2800" i="1">
                            <a:latin typeface="Cambria Math" panose="02040503050406030204" pitchFamily="18" charset="0"/>
                          </a:rPr>
                        </m:ctrlPr>
                      </m:sSubPr>
                      <m:e>
                        <m:r>
                          <a:rPr lang="en-US" sz="2800" i="1">
                            <a:latin typeface="Cambria Math"/>
                          </a:rPr>
                          <m:t>𝑛</m:t>
                        </m:r>
                      </m:e>
                      <m:sub>
                        <m:r>
                          <a:rPr lang="en-US" sz="2800" i="1">
                            <a:latin typeface="Cambria Math"/>
                          </a:rPr>
                          <m:t>𝑖</m:t>
                        </m:r>
                      </m:sub>
                    </m:sSub>
                    <m:r>
                      <a:rPr lang="en-US" sz="2800" i="1">
                        <a:latin typeface="Cambria Math"/>
                      </a:rPr>
                      <m:t>𝑠</m:t>
                    </m:r>
                  </m:oMath>
                </a14:m>
                <a:r>
                  <a:rPr lang="en-US" sz="2800" dirty="0"/>
                  <a:t> are not same, then a </a:t>
                </a:r>
                <a:r>
                  <a:rPr lang="en-US" sz="2800" dirty="0" smtClean="0"/>
                  <a:t>modified </a:t>
                </a:r>
                <a:r>
                  <a:rPr lang="en-US" sz="2800" dirty="0" err="1"/>
                  <a:t>Tukey’s</a:t>
                </a:r>
                <a:r>
                  <a:rPr lang="en-US" sz="2800" dirty="0"/>
                  <a:t> test is</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a:solidFill>
                                <a:srgbClr val="FF0000"/>
                              </a:solidFill>
                              <a:latin typeface="Cambria Math" panose="02040503050406030204" pitchFamily="18" charset="0"/>
                            </a:rPr>
                          </m:ctrlPr>
                        </m:dPr>
                        <m:e>
                          <m:sSub>
                            <m:sSubPr>
                              <m:ctrlPr>
                                <a:rPr lang="en-US" sz="2800" i="1">
                                  <a:solidFill>
                                    <a:srgbClr val="FF0000"/>
                                  </a:solidFill>
                                  <a:latin typeface="Cambria Math" panose="02040503050406030204" pitchFamily="18" charset="0"/>
                                </a:rPr>
                              </m:ctrlPr>
                            </m:sSubPr>
                            <m:e>
                              <m:acc>
                                <m:accPr>
                                  <m:chr m:val="̅"/>
                                  <m:ctrlPr>
                                    <a:rPr lang="en-US" sz="2800" i="1">
                                      <a:solidFill>
                                        <a:srgbClr val="FF0000"/>
                                      </a:solidFill>
                                      <a:latin typeface="Cambria Math" panose="02040503050406030204" pitchFamily="18" charset="0"/>
                                    </a:rPr>
                                  </m:ctrlPr>
                                </m:accPr>
                                <m:e>
                                  <m:r>
                                    <a:rPr lang="en-US" sz="2800" i="1">
                                      <a:solidFill>
                                        <a:srgbClr val="FF0000"/>
                                      </a:solidFill>
                                      <a:latin typeface="Cambria Math"/>
                                    </a:rPr>
                                    <m:t>𝑦</m:t>
                                  </m:r>
                                </m:e>
                              </m:acc>
                            </m:e>
                            <m:sub>
                              <m:r>
                                <a:rPr lang="en-US" sz="2800" i="1">
                                  <a:solidFill>
                                    <a:srgbClr val="FF0000"/>
                                  </a:solidFill>
                                  <a:latin typeface="Cambria Math"/>
                                </a:rPr>
                                <m:t>𝑖</m:t>
                              </m:r>
                            </m:sub>
                          </m:sSub>
                          <m:r>
                            <a:rPr lang="en-US" sz="2800" i="1">
                              <a:solidFill>
                                <a:srgbClr val="FF0000"/>
                              </a:solidFill>
                              <a:latin typeface="Cambria Math"/>
                            </a:rPr>
                            <m:t>−</m:t>
                          </m:r>
                          <m:sSub>
                            <m:sSubPr>
                              <m:ctrlPr>
                                <a:rPr lang="en-US" sz="2800" i="1">
                                  <a:solidFill>
                                    <a:srgbClr val="FF0000"/>
                                  </a:solidFill>
                                  <a:latin typeface="Cambria Math" panose="02040503050406030204" pitchFamily="18" charset="0"/>
                                </a:rPr>
                              </m:ctrlPr>
                            </m:sSubPr>
                            <m:e>
                              <m:acc>
                                <m:accPr>
                                  <m:chr m:val="̅"/>
                                  <m:ctrlPr>
                                    <a:rPr lang="en-US" sz="2800" i="1">
                                      <a:solidFill>
                                        <a:srgbClr val="FF0000"/>
                                      </a:solidFill>
                                      <a:latin typeface="Cambria Math" panose="02040503050406030204" pitchFamily="18" charset="0"/>
                                    </a:rPr>
                                  </m:ctrlPr>
                                </m:accPr>
                                <m:e>
                                  <m:r>
                                    <a:rPr lang="en-US" sz="2800" i="1">
                                      <a:solidFill>
                                        <a:srgbClr val="FF0000"/>
                                      </a:solidFill>
                                      <a:latin typeface="Cambria Math"/>
                                    </a:rPr>
                                    <m:t>𝑦</m:t>
                                  </m:r>
                                </m:e>
                              </m:acc>
                            </m:e>
                            <m:sub>
                              <m:r>
                                <a:rPr lang="en-US" sz="2800" i="1">
                                  <a:solidFill>
                                    <a:srgbClr val="FF0000"/>
                                  </a:solidFill>
                                  <a:latin typeface="Cambria Math"/>
                                </a:rPr>
                                <m:t>𝑗</m:t>
                              </m:r>
                            </m:sub>
                          </m:sSub>
                        </m:e>
                      </m:d>
                      <m:r>
                        <a:rPr lang="en-US" sz="2800" i="1">
                          <a:solidFill>
                            <a:srgbClr val="FF0000"/>
                          </a:solidFill>
                          <a:latin typeface="Cambria Math"/>
                        </a:rPr>
                        <m:t>&gt;</m:t>
                      </m:r>
                      <m:f>
                        <m:fPr>
                          <m:ctrlPr>
                            <a:rPr lang="en-US" sz="2800" i="1">
                              <a:solidFill>
                                <a:srgbClr val="FF0000"/>
                              </a:solidFill>
                              <a:latin typeface="Cambria Math" panose="02040503050406030204" pitchFamily="18" charset="0"/>
                            </a:rPr>
                          </m:ctrlPr>
                        </m:fPr>
                        <m:num>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a:rPr>
                                <m:t>𝑞</m:t>
                              </m:r>
                            </m:e>
                            <m:sub>
                              <m:r>
                                <a:rPr lang="en-US" sz="2800" i="1">
                                  <a:solidFill>
                                    <a:srgbClr val="FF0000"/>
                                  </a:solidFill>
                                  <a:latin typeface="Cambria Math"/>
                                </a:rPr>
                                <m:t>𝛼</m:t>
                              </m:r>
                            </m:sub>
                          </m:sSub>
                          <m:d>
                            <m:dPr>
                              <m:ctrlPr>
                                <a:rPr lang="en-US" sz="2800" i="1">
                                  <a:solidFill>
                                    <a:srgbClr val="FF0000"/>
                                  </a:solidFill>
                                  <a:latin typeface="Cambria Math" panose="02040503050406030204" pitchFamily="18" charset="0"/>
                                </a:rPr>
                              </m:ctrlPr>
                            </m:dPr>
                            <m:e>
                              <m:r>
                                <a:rPr lang="en-US" sz="2800" i="1">
                                  <a:solidFill>
                                    <a:srgbClr val="FF0000"/>
                                  </a:solidFill>
                                  <a:latin typeface="Cambria Math"/>
                                </a:rPr>
                                <m:t>𝑡</m:t>
                              </m:r>
                              <m:r>
                                <a:rPr lang="en-US" sz="2800" i="1">
                                  <a:solidFill>
                                    <a:srgbClr val="FF0000"/>
                                  </a:solidFill>
                                  <a:latin typeface="Cambria Math"/>
                                </a:rPr>
                                <m:t>, </m:t>
                              </m:r>
                              <m:r>
                                <a:rPr lang="en-US" sz="2800" i="1">
                                  <a:solidFill>
                                    <a:srgbClr val="FF0000"/>
                                  </a:solidFill>
                                  <a:latin typeface="Cambria Math"/>
                                </a:rPr>
                                <m:t>𝑑</m:t>
                              </m:r>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a:rPr>
                                    <m:t>𝑓</m:t>
                                  </m:r>
                                </m:e>
                                <m:sub>
                                  <m:r>
                                    <a:rPr lang="en-US" sz="2800" b="0" i="1" smtClean="0">
                                      <a:solidFill>
                                        <a:srgbClr val="FF0000"/>
                                      </a:solidFill>
                                      <a:latin typeface="Cambria Math" panose="02040503050406030204" pitchFamily="18" charset="0"/>
                                    </a:rPr>
                                    <m:t>𝐸</m:t>
                                  </m:r>
                                </m:sub>
                              </m:sSub>
                            </m:e>
                          </m:d>
                        </m:num>
                        <m:den>
                          <m:rad>
                            <m:radPr>
                              <m:degHide m:val="on"/>
                              <m:ctrlPr>
                                <a:rPr lang="en-US" sz="2800" i="1">
                                  <a:solidFill>
                                    <a:srgbClr val="FF0000"/>
                                  </a:solidFill>
                                  <a:latin typeface="Cambria Math" panose="02040503050406030204" pitchFamily="18" charset="0"/>
                                </a:rPr>
                              </m:ctrlPr>
                            </m:radPr>
                            <m:deg/>
                            <m:e>
                              <m:r>
                                <a:rPr lang="en-US" sz="2800" i="1">
                                  <a:solidFill>
                                    <a:srgbClr val="FF0000"/>
                                  </a:solidFill>
                                  <a:latin typeface="Cambria Math"/>
                                </a:rPr>
                                <m:t>2</m:t>
                              </m:r>
                            </m:e>
                          </m:rad>
                        </m:den>
                      </m:f>
                      <m:rad>
                        <m:radPr>
                          <m:degHide m:val="on"/>
                          <m:ctrlPr>
                            <a:rPr lang="en-US" sz="2800" i="1">
                              <a:solidFill>
                                <a:srgbClr val="FF0000"/>
                              </a:solidFill>
                              <a:latin typeface="Cambria Math" panose="02040503050406030204" pitchFamily="18" charset="0"/>
                            </a:rPr>
                          </m:ctrlPr>
                        </m:radPr>
                        <m:deg/>
                        <m:e>
                          <m:r>
                            <a:rPr lang="en-US" sz="2800" i="1">
                              <a:solidFill>
                                <a:srgbClr val="FF0000"/>
                              </a:solidFill>
                              <a:latin typeface="Cambria Math"/>
                            </a:rPr>
                            <m:t>𝑀𝑆𝐸</m:t>
                          </m:r>
                          <m:d>
                            <m:dPr>
                              <m:ctrlPr>
                                <a:rPr lang="en-US" sz="2800" i="1" smtClean="0">
                                  <a:solidFill>
                                    <a:srgbClr val="FF0000"/>
                                  </a:solidFill>
                                  <a:latin typeface="Cambria Math" panose="02040503050406030204" pitchFamily="18" charset="0"/>
                                </a:rPr>
                              </m:ctrlPr>
                            </m:dPr>
                            <m:e>
                              <m:f>
                                <m:fPr>
                                  <m:ctrlPr>
                                    <a:rPr lang="en-US" sz="2800" i="1">
                                      <a:solidFill>
                                        <a:srgbClr val="FF0000"/>
                                      </a:solidFill>
                                      <a:latin typeface="Cambria Math" panose="02040503050406030204" pitchFamily="18" charset="0"/>
                                    </a:rPr>
                                  </m:ctrlPr>
                                </m:fPr>
                                <m:num>
                                  <m:r>
                                    <a:rPr lang="en-US" sz="2800" i="1">
                                      <a:solidFill>
                                        <a:srgbClr val="FF0000"/>
                                      </a:solidFill>
                                      <a:latin typeface="Cambria Math"/>
                                    </a:rPr>
                                    <m:t>1</m:t>
                                  </m:r>
                                </m:num>
                                <m:den>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a:rPr>
                                        <m:t>𝑛</m:t>
                                      </m:r>
                                    </m:e>
                                    <m:sub>
                                      <m:r>
                                        <a:rPr lang="en-US" sz="2800" i="1">
                                          <a:solidFill>
                                            <a:srgbClr val="FF0000"/>
                                          </a:solidFill>
                                          <a:latin typeface="Cambria Math"/>
                                        </a:rPr>
                                        <m:t>𝑖</m:t>
                                      </m:r>
                                    </m:sub>
                                  </m:sSub>
                                </m:den>
                              </m:f>
                              <m:r>
                                <a:rPr lang="en-US" sz="2800" i="1">
                                  <a:solidFill>
                                    <a:srgbClr val="FF0000"/>
                                  </a:solidFill>
                                  <a:latin typeface="Cambria Math"/>
                                </a:rPr>
                                <m:t>+</m:t>
                              </m:r>
                              <m:f>
                                <m:fPr>
                                  <m:ctrlPr>
                                    <a:rPr lang="en-US" sz="2800" i="1">
                                      <a:solidFill>
                                        <a:srgbClr val="FF0000"/>
                                      </a:solidFill>
                                      <a:latin typeface="Cambria Math" panose="02040503050406030204" pitchFamily="18" charset="0"/>
                                    </a:rPr>
                                  </m:ctrlPr>
                                </m:fPr>
                                <m:num>
                                  <m:r>
                                    <a:rPr lang="en-US" sz="2800" i="1">
                                      <a:solidFill>
                                        <a:srgbClr val="FF0000"/>
                                      </a:solidFill>
                                      <a:latin typeface="Cambria Math"/>
                                    </a:rPr>
                                    <m:t>1</m:t>
                                  </m:r>
                                </m:num>
                                <m:den>
                                  <m:sSub>
                                    <m:sSubPr>
                                      <m:ctrlPr>
                                        <a:rPr lang="en-US" sz="2800" i="1">
                                          <a:solidFill>
                                            <a:srgbClr val="FF0000"/>
                                          </a:solidFill>
                                          <a:latin typeface="Cambria Math" panose="02040503050406030204" pitchFamily="18" charset="0"/>
                                        </a:rPr>
                                      </m:ctrlPr>
                                    </m:sSubPr>
                                    <m:e>
                                      <m:r>
                                        <a:rPr lang="en-US" sz="2800" i="1">
                                          <a:solidFill>
                                            <a:srgbClr val="FF0000"/>
                                          </a:solidFill>
                                          <a:latin typeface="Cambria Math"/>
                                        </a:rPr>
                                        <m:t>𝑛</m:t>
                                      </m:r>
                                    </m:e>
                                    <m:sub>
                                      <m:r>
                                        <a:rPr lang="en-US" sz="2800" i="1">
                                          <a:solidFill>
                                            <a:srgbClr val="FF0000"/>
                                          </a:solidFill>
                                          <a:latin typeface="Cambria Math"/>
                                        </a:rPr>
                                        <m:t>𝑗</m:t>
                                      </m:r>
                                    </m:sub>
                                  </m:sSub>
                                </m:den>
                              </m:f>
                            </m:e>
                          </m:d>
                        </m:e>
                      </m:rad>
                    </m:oMath>
                  </m:oMathPara>
                </a14:m>
                <a:endParaRPr lang="en-US" sz="2800" dirty="0"/>
              </a:p>
              <a:p>
                <a:endParaRPr lang="en-US" sz="2800" dirty="0"/>
              </a:p>
              <a:p>
                <a:r>
                  <a:rPr lang="en-US" sz="2800" dirty="0"/>
                  <a:t>This is also called  </a:t>
                </a:r>
                <a:r>
                  <a:rPr lang="en-US" sz="2800" dirty="0" err="1">
                    <a:solidFill>
                      <a:srgbClr val="C00000"/>
                    </a:solidFill>
                  </a:rPr>
                  <a:t>Tukey</a:t>
                </a:r>
                <a:r>
                  <a:rPr lang="en-US" sz="2800" dirty="0">
                    <a:solidFill>
                      <a:srgbClr val="C00000"/>
                    </a:solidFill>
                  </a:rPr>
                  <a:t>-Kramer’s</a:t>
                </a:r>
                <a:r>
                  <a:rPr lang="en-US" sz="2800" dirty="0"/>
                  <a:t> Method.</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490" t="-1357"/>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17</a:t>
            </a:fld>
            <a:endParaRPr lang="en-US"/>
          </a:p>
        </p:txBody>
      </p:sp>
    </p:spTree>
    <p:extLst>
      <p:ext uri="{BB962C8B-B14F-4D97-AF65-F5344CB8AC3E}">
        <p14:creationId xmlns:p14="http://schemas.microsoft.com/office/powerpoint/2010/main" val="294557596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 calcmode="lin" valueType="num">
                                      <p:cBhvr additive="base">
                                        <p:cTn id="1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0"/>
            <a:ext cx="7772400" cy="762000"/>
          </a:xfrm>
        </p:spPr>
        <p:txBody>
          <a:bodyPr/>
          <a:lstStyle/>
          <a:p>
            <a:r>
              <a:rPr lang="en-US" dirty="0" err="1"/>
              <a:t>Dunnett’s</a:t>
            </a:r>
            <a:r>
              <a:rPr lang="en-US" dirty="0"/>
              <a:t> </a:t>
            </a:r>
            <a:r>
              <a:rPr lang="en-US" dirty="0" smtClean="0"/>
              <a:t>Method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762000"/>
                <a:ext cx="7848600" cy="4495800"/>
              </a:xfrm>
            </p:spPr>
            <p:txBody>
              <a:bodyPr/>
              <a:lstStyle/>
              <a:p>
                <a:r>
                  <a:rPr lang="en-US" sz="2400" dirty="0" smtClean="0"/>
                  <a:t>Comparing with a control</a:t>
                </a:r>
              </a:p>
              <a:p>
                <a:r>
                  <a:rPr lang="en-US" sz="2400" dirty="0"/>
                  <a:t>Assume that the sample sizes are same, i.e.,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𝑛</m:t>
                        </m:r>
                      </m:e>
                      <m:sub>
                        <m:r>
                          <a:rPr lang="en-US" sz="2400" i="1">
                            <a:latin typeface="Cambria Math"/>
                          </a:rPr>
                          <m:t>𝑖</m:t>
                        </m:r>
                      </m:sub>
                    </m:sSub>
                    <m:r>
                      <a:rPr lang="en-US" sz="2400" i="1">
                        <a:latin typeface="Cambria Math"/>
                      </a:rPr>
                      <m:t>=</m:t>
                    </m:r>
                    <m:r>
                      <a:rPr lang="en-US" sz="2400" i="1">
                        <a:latin typeface="Cambria Math"/>
                      </a:rPr>
                      <m:t>𝑛</m:t>
                    </m:r>
                  </m:oMath>
                </a14:m>
                <a:endParaRPr lang="en-US" sz="2400"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400" i="1">
                              <a:solidFill>
                                <a:srgbClr val="FF0000"/>
                              </a:solidFill>
                              <a:latin typeface="Cambria Math" panose="02040503050406030204" pitchFamily="18" charset="0"/>
                            </a:rPr>
                          </m:ctrlPr>
                        </m:dPr>
                        <m:e>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a:rPr>
                                    <m:t>𝑦</m:t>
                                  </m:r>
                                </m:e>
                              </m:acc>
                            </m:e>
                            <m:sub>
                              <m:r>
                                <a:rPr lang="en-US" sz="2400" i="1">
                                  <a:solidFill>
                                    <a:srgbClr val="FF0000"/>
                                  </a:solidFill>
                                  <a:latin typeface="Cambria Math"/>
                                </a:rPr>
                                <m:t>𝑖</m:t>
                              </m:r>
                            </m:sub>
                          </m:sSub>
                          <m:r>
                            <a:rPr lang="en-US" sz="2400" i="1">
                              <a:solidFill>
                                <a:srgbClr val="FF0000"/>
                              </a:solidFill>
                              <a:latin typeface="Cambria Math"/>
                            </a:rPr>
                            <m:t>−</m:t>
                          </m:r>
                          <m:sSub>
                            <m:sSubPr>
                              <m:ctrlPr>
                                <a:rPr lang="en-US" sz="2400" i="1">
                                  <a:solidFill>
                                    <a:srgbClr val="FF0000"/>
                                  </a:solidFill>
                                  <a:latin typeface="Cambria Math" panose="02040503050406030204" pitchFamily="18" charset="0"/>
                                </a:rPr>
                              </m:ctrlPr>
                            </m:sSubPr>
                            <m:e>
                              <m:acc>
                                <m:accPr>
                                  <m:chr m:val="̅"/>
                                  <m:ctrlPr>
                                    <a:rPr lang="en-US" sz="2400" i="1">
                                      <a:solidFill>
                                        <a:srgbClr val="FF0000"/>
                                      </a:solidFill>
                                      <a:latin typeface="Cambria Math" panose="02040503050406030204" pitchFamily="18" charset="0"/>
                                    </a:rPr>
                                  </m:ctrlPr>
                                </m:accPr>
                                <m:e>
                                  <m:r>
                                    <a:rPr lang="en-US" sz="2400" i="1">
                                      <a:solidFill>
                                        <a:srgbClr val="FF0000"/>
                                      </a:solidFill>
                                      <a:latin typeface="Cambria Math"/>
                                    </a:rPr>
                                    <m:t>𝑦</m:t>
                                  </m:r>
                                </m:e>
                              </m:acc>
                            </m:e>
                            <m:sub>
                              <m:r>
                                <a:rPr lang="en-US" sz="2400" i="1">
                                  <a:solidFill>
                                    <a:srgbClr val="FF0000"/>
                                  </a:solidFill>
                                  <a:latin typeface="Cambria Math"/>
                                </a:rPr>
                                <m:t>𝑐</m:t>
                              </m:r>
                            </m:sub>
                          </m:sSub>
                        </m:e>
                      </m:d>
                      <m:r>
                        <a:rPr lang="en-US" sz="2400" i="1">
                          <a:solidFill>
                            <a:srgbClr val="FF0000"/>
                          </a:solidFill>
                          <a:latin typeface="Cambria Math"/>
                        </a:rPr>
                        <m:t>&gt;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a:rPr>
                            <m:t>𝑑</m:t>
                          </m:r>
                        </m:e>
                        <m:sub>
                          <m:r>
                            <a:rPr lang="en-US" sz="2400" i="1">
                              <a:solidFill>
                                <a:srgbClr val="FF0000"/>
                              </a:solidFill>
                              <a:latin typeface="Cambria Math"/>
                            </a:rPr>
                            <m:t>𝛼</m:t>
                          </m:r>
                        </m:sub>
                      </m:sSub>
                      <m:r>
                        <a:rPr lang="en-US" sz="2400" i="1">
                          <a:solidFill>
                            <a:srgbClr val="FF0000"/>
                          </a:solidFill>
                          <a:latin typeface="Cambria Math"/>
                        </a:rPr>
                        <m:t> (</m:t>
                      </m:r>
                      <m:r>
                        <a:rPr lang="en-US" sz="2400" i="1">
                          <a:solidFill>
                            <a:srgbClr val="FF0000"/>
                          </a:solidFill>
                          <a:latin typeface="Cambria Math"/>
                        </a:rPr>
                        <m:t>𝑡</m:t>
                      </m:r>
                      <m:r>
                        <a:rPr lang="en-US" sz="2400" i="1">
                          <a:solidFill>
                            <a:srgbClr val="FF0000"/>
                          </a:solidFill>
                          <a:latin typeface="Cambria Math"/>
                        </a:rPr>
                        <m:t>−1, </m:t>
                      </m:r>
                      <m:r>
                        <a:rPr lang="en-US" sz="2400" i="1">
                          <a:solidFill>
                            <a:srgbClr val="FF0000"/>
                          </a:solidFill>
                          <a:latin typeface="Cambria Math"/>
                        </a:rPr>
                        <m:t>𝑑</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a:rPr>
                            <m:t>𝑓</m:t>
                          </m:r>
                        </m:e>
                        <m:sub>
                          <m:r>
                            <a:rPr lang="en-US" sz="2400" i="1">
                              <a:solidFill>
                                <a:srgbClr val="FF0000"/>
                              </a:solidFill>
                              <a:latin typeface="Cambria Math" panose="02040503050406030204" pitchFamily="18" charset="0"/>
                            </a:rPr>
                            <m:t>𝐸</m:t>
                          </m:r>
                        </m:sub>
                      </m:sSub>
                      <m:r>
                        <a:rPr lang="en-US" sz="2400" i="1">
                          <a:solidFill>
                            <a:srgbClr val="FF0000"/>
                          </a:solidFill>
                          <a:latin typeface="Cambria Math"/>
                        </a:rPr>
                        <m:t>)</m:t>
                      </m:r>
                      <m:rad>
                        <m:radPr>
                          <m:degHide m:val="on"/>
                          <m:ctrlPr>
                            <a:rPr lang="en-US" sz="2400" i="1">
                              <a:solidFill>
                                <a:srgbClr val="FF0000"/>
                              </a:solidFill>
                              <a:latin typeface="Cambria Math" panose="02040503050406030204" pitchFamily="18" charset="0"/>
                            </a:rPr>
                          </m:ctrlPr>
                        </m:radPr>
                        <m:deg/>
                        <m:e>
                          <m:f>
                            <m:fPr>
                              <m:ctrlPr>
                                <a:rPr lang="en-US" sz="2400" i="1">
                                  <a:solidFill>
                                    <a:srgbClr val="FF0000"/>
                                  </a:solidFill>
                                  <a:latin typeface="Cambria Math" panose="02040503050406030204" pitchFamily="18" charset="0"/>
                                </a:rPr>
                              </m:ctrlPr>
                            </m:fPr>
                            <m:num>
                              <m:r>
                                <a:rPr lang="en-US" sz="2400" i="1">
                                  <a:solidFill>
                                    <a:srgbClr val="FF0000"/>
                                  </a:solidFill>
                                  <a:latin typeface="Cambria Math"/>
                                </a:rPr>
                                <m:t>2</m:t>
                              </m:r>
                              <m:r>
                                <a:rPr lang="en-US" sz="2400" i="1">
                                  <a:solidFill>
                                    <a:srgbClr val="FF0000"/>
                                  </a:solidFill>
                                  <a:latin typeface="Cambria Math"/>
                                </a:rPr>
                                <m:t>𝑀𝑆𝐸</m:t>
                              </m:r>
                            </m:num>
                            <m:den>
                              <m:r>
                                <a:rPr lang="en-US" sz="2400" i="1">
                                  <a:solidFill>
                                    <a:srgbClr val="FF0000"/>
                                  </a:solidFill>
                                  <a:latin typeface="Cambria Math"/>
                                </a:rPr>
                                <m:t>𝑛</m:t>
                              </m:r>
                            </m:den>
                          </m:f>
                        </m:e>
                      </m:rad>
                    </m:oMath>
                  </m:oMathPara>
                </a14:m>
                <a:endParaRPr lang="en-US" sz="2400" dirty="0"/>
              </a:p>
              <a:p>
                <a:r>
                  <a:rPr lang="en-US" sz="2400" dirty="0"/>
                  <a:t>Note that this method is only used for comparing with a control</a:t>
                </a:r>
                <a:r>
                  <a:rPr lang="en-US" sz="2400" dirty="0" smtClean="0"/>
                  <a:t>.</a:t>
                </a:r>
              </a:p>
              <a:p>
                <a:endParaRPr lang="en-US" sz="2400" i="1" dirty="0" smtClean="0">
                  <a:solidFill>
                    <a:schemeClr val="tx1"/>
                  </a:solidFill>
                  <a:latin typeface="Cambria Math" panose="02040503050406030204" pitchFamily="18" charset="0"/>
                </a:endParaRPr>
              </a:p>
              <a:p>
                <a14:m>
                  <m:oMath xmlns:m="http://schemas.openxmlformats.org/officeDocument/2006/math">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𝑑</m:t>
                        </m:r>
                      </m:e>
                      <m:sub>
                        <m:r>
                          <a:rPr lang="en-US" sz="2400" i="1">
                            <a:solidFill>
                              <a:schemeClr val="tx1"/>
                            </a:solidFill>
                            <a:latin typeface="Cambria Math"/>
                          </a:rPr>
                          <m:t>𝛼</m:t>
                        </m:r>
                      </m:sub>
                    </m:sSub>
                    <m:r>
                      <a:rPr lang="en-US" sz="2400" i="1">
                        <a:solidFill>
                          <a:schemeClr val="tx1"/>
                        </a:solidFill>
                        <a:latin typeface="Cambria Math"/>
                      </a:rPr>
                      <m:t> (</m:t>
                    </m:r>
                    <m:r>
                      <a:rPr lang="en-US" sz="2400" i="1">
                        <a:solidFill>
                          <a:schemeClr val="tx1"/>
                        </a:solidFill>
                        <a:latin typeface="Cambria Math"/>
                      </a:rPr>
                      <m:t>𝑡</m:t>
                    </m:r>
                    <m:r>
                      <a:rPr lang="en-US" sz="2400" i="1">
                        <a:solidFill>
                          <a:schemeClr val="tx1"/>
                        </a:solidFill>
                        <a:latin typeface="Cambria Math"/>
                      </a:rPr>
                      <m:t>−1, </m:t>
                    </m:r>
                    <m:r>
                      <a:rPr lang="en-US" sz="2400" i="1">
                        <a:solidFill>
                          <a:schemeClr val="tx1"/>
                        </a:solidFill>
                        <a:latin typeface="Cambria Math"/>
                      </a:rPr>
                      <m:t>𝑑</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a:rPr>
                          <m:t>𝑓</m:t>
                        </m:r>
                      </m:e>
                      <m:sub>
                        <m:r>
                          <a:rPr lang="en-US" sz="2400" i="1">
                            <a:solidFill>
                              <a:schemeClr val="tx1"/>
                            </a:solidFill>
                            <a:latin typeface="Cambria Math" panose="02040503050406030204" pitchFamily="18" charset="0"/>
                          </a:rPr>
                          <m:t>𝐸</m:t>
                        </m:r>
                      </m:sub>
                    </m:sSub>
                    <m:r>
                      <a:rPr lang="en-US" sz="2400" b="0" i="1" smtClean="0">
                        <a:solidFill>
                          <a:schemeClr val="tx1"/>
                        </a:solidFill>
                        <a:latin typeface="Cambria Math" panose="02040503050406030204" pitchFamily="18" charset="0"/>
                      </a:rPr>
                      <m:t>)</m:t>
                    </m:r>
                  </m:oMath>
                </a14:m>
                <a:r>
                  <a:rPr lang="en-US" sz="2400" dirty="0">
                    <a:solidFill>
                      <a:schemeClr val="tx1"/>
                    </a:solidFill>
                  </a:rPr>
                  <a:t> </a:t>
                </a:r>
                <a:r>
                  <a:rPr lang="en-US" sz="2400" dirty="0"/>
                  <a:t>can be obtained from Table 11.</a:t>
                </a:r>
              </a:p>
              <a:p>
                <a:endParaRPr lang="en-US" sz="2400" dirty="0"/>
              </a:p>
              <a:p>
                <a:r>
                  <a:rPr lang="en-US" sz="2400" dirty="0" smtClean="0"/>
                  <a:t>For the book example 9.3, Agent 1 is the control.</a:t>
                </a:r>
              </a:p>
              <a:p>
                <a:pPr lvl="1"/>
                <a14:m>
                  <m:oMath xmlns:m="http://schemas.openxmlformats.org/officeDocument/2006/math">
                    <m:r>
                      <a:rPr lang="en-US" sz="2400" i="1">
                        <a:latin typeface="Cambria Math"/>
                      </a:rPr>
                      <m:t>𝑡</m:t>
                    </m:r>
                    <m:r>
                      <a:rPr lang="en-US" sz="2400" i="1">
                        <a:latin typeface="Cambria Math"/>
                      </a:rPr>
                      <m:t>=5, </m:t>
                    </m:r>
                    <m:r>
                      <a:rPr lang="en-US" sz="2400" i="1">
                        <a:latin typeface="Cambria Math"/>
                      </a:rPr>
                      <m:t>𝑑</m:t>
                    </m:r>
                    <m:sSub>
                      <m:sSubPr>
                        <m:ctrlPr>
                          <a:rPr lang="en-US" sz="2400" i="1">
                            <a:latin typeface="Cambria Math" panose="02040503050406030204" pitchFamily="18" charset="0"/>
                          </a:rPr>
                        </m:ctrlPr>
                      </m:sSubPr>
                      <m:e>
                        <m:r>
                          <a:rPr lang="en-US" sz="2400" i="1">
                            <a:latin typeface="Cambria Math"/>
                          </a:rPr>
                          <m:t>𝑓</m:t>
                        </m:r>
                      </m:e>
                      <m:sub>
                        <m:r>
                          <a:rPr lang="en-US" sz="2400" i="1">
                            <a:latin typeface="Cambria Math" panose="02040503050406030204" pitchFamily="18" charset="0"/>
                          </a:rPr>
                          <m:t>𝐸</m:t>
                        </m:r>
                      </m:sub>
                    </m:sSub>
                    <m:r>
                      <a:rPr lang="en-US" sz="2400" i="1">
                        <a:latin typeface="Cambria Math"/>
                      </a:rPr>
                      <m:t>=25, </m:t>
                    </m:r>
                    <m:r>
                      <a:rPr lang="en-US" sz="2400" i="1">
                        <a:latin typeface="Cambria Math"/>
                      </a:rPr>
                      <m:t>𝑛</m:t>
                    </m:r>
                    <m:r>
                      <a:rPr lang="en-US" sz="2400" i="1">
                        <a:latin typeface="Cambria Math"/>
                      </a:rPr>
                      <m:t>=6</m:t>
                    </m:r>
                  </m:oMath>
                </a14:m>
                <a:r>
                  <a:rPr lang="en-US" sz="2400" dirty="0"/>
                  <a:t>, </a:t>
                </a:r>
              </a:p>
              <a:p>
                <a:pPr lvl="1"/>
                <a:r>
                  <a:rPr lang="en-US" sz="2400" dirty="0"/>
                  <a:t>From Table </a:t>
                </a:r>
                <a:r>
                  <a:rPr lang="en-US" sz="2400" dirty="0" smtClean="0"/>
                  <a:t>11, </a:t>
                </a:r>
                <a14:m>
                  <m:oMath xmlns:m="http://schemas.openxmlformats.org/officeDocument/2006/math">
                    <m:sSub>
                      <m:sSubPr>
                        <m:ctrlPr>
                          <a:rPr lang="en-US" sz="2400" i="1" smtClean="0">
                            <a:solidFill>
                              <a:srgbClr val="C00000"/>
                            </a:solidFill>
                            <a:latin typeface="Cambria Math" panose="02040503050406030204" pitchFamily="18" charset="0"/>
                          </a:rPr>
                        </m:ctrlPr>
                      </m:sSubPr>
                      <m:e>
                        <m:r>
                          <a:rPr lang="en-US" sz="2400" b="0" i="1" smtClean="0">
                            <a:solidFill>
                              <a:srgbClr val="C00000"/>
                            </a:solidFill>
                            <a:latin typeface="Cambria Math" panose="02040503050406030204" pitchFamily="18" charset="0"/>
                          </a:rPr>
                          <m:t>𝑑</m:t>
                        </m:r>
                      </m:e>
                      <m:sub>
                        <m:r>
                          <a:rPr lang="en-US" sz="2400" i="1">
                            <a:solidFill>
                              <a:srgbClr val="C00000"/>
                            </a:solidFill>
                            <a:latin typeface="Cambria Math"/>
                          </a:rPr>
                          <m:t>0.05</m:t>
                        </m:r>
                      </m:sub>
                    </m:sSub>
                    <m:d>
                      <m:dPr>
                        <m:ctrlPr>
                          <a:rPr lang="en-US" sz="2400" i="1">
                            <a:solidFill>
                              <a:srgbClr val="C00000"/>
                            </a:solidFill>
                            <a:latin typeface="Cambria Math" panose="02040503050406030204" pitchFamily="18" charset="0"/>
                          </a:rPr>
                        </m:ctrlPr>
                      </m:dPr>
                      <m:e>
                        <m:r>
                          <a:rPr lang="en-US" sz="2400" i="1">
                            <a:solidFill>
                              <a:srgbClr val="C00000"/>
                            </a:solidFill>
                            <a:latin typeface="Cambria Math"/>
                          </a:rPr>
                          <m:t>5</m:t>
                        </m:r>
                        <m:r>
                          <a:rPr lang="en-US" sz="2400" b="0" i="1" smtClean="0">
                            <a:solidFill>
                              <a:srgbClr val="C00000"/>
                            </a:solidFill>
                            <a:latin typeface="Cambria Math" panose="02040503050406030204" pitchFamily="18" charset="0"/>
                          </a:rPr>
                          <m:t>−1</m:t>
                        </m:r>
                        <m:r>
                          <a:rPr lang="en-US" sz="2400" i="1">
                            <a:solidFill>
                              <a:srgbClr val="C00000"/>
                            </a:solidFill>
                            <a:latin typeface="Cambria Math"/>
                          </a:rPr>
                          <m:t>, 24</m:t>
                        </m:r>
                      </m:e>
                    </m:d>
                    <m:r>
                      <a:rPr lang="en-US" sz="2400" i="1">
                        <a:solidFill>
                          <a:srgbClr val="C00000"/>
                        </a:solidFill>
                        <a:latin typeface="Cambria Math"/>
                      </a:rPr>
                      <m:t>=</m:t>
                    </m:r>
                    <m:r>
                      <a:rPr lang="en-US" sz="2400" b="0" i="1" smtClean="0">
                        <a:solidFill>
                          <a:srgbClr val="C00000"/>
                        </a:solidFill>
                        <a:latin typeface="Cambria Math" panose="02040503050406030204" pitchFamily="18" charset="0"/>
                      </a:rPr>
                      <m:t>2.28</m:t>
                    </m:r>
                  </m:oMath>
                </a14:m>
                <a:endParaRPr lang="en-US" sz="2400" dirty="0" smtClean="0"/>
              </a:p>
              <a:p>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𝑑</m:t>
                        </m:r>
                      </m:e>
                      <m:sub>
                        <m:r>
                          <a:rPr lang="en-US" sz="2400" i="1">
                            <a:latin typeface="Cambria Math"/>
                          </a:rPr>
                          <m:t>𝛼</m:t>
                        </m:r>
                      </m:sub>
                    </m:sSub>
                    <m:r>
                      <a:rPr lang="en-US" sz="2400" i="1">
                        <a:latin typeface="Cambria Math"/>
                      </a:rPr>
                      <m:t> </m:t>
                    </m:r>
                    <m:d>
                      <m:dPr>
                        <m:ctrlPr>
                          <a:rPr lang="en-US" sz="2400" i="1">
                            <a:latin typeface="Cambria Math" panose="02040503050406030204" pitchFamily="18" charset="0"/>
                          </a:rPr>
                        </m:ctrlPr>
                      </m:dPr>
                      <m:e>
                        <m:r>
                          <a:rPr lang="en-US" sz="2400" i="1">
                            <a:latin typeface="Cambria Math"/>
                          </a:rPr>
                          <m:t>𝑡</m:t>
                        </m:r>
                        <m:r>
                          <a:rPr lang="en-US" sz="2400" i="1">
                            <a:latin typeface="Cambria Math"/>
                          </a:rPr>
                          <m:t>−1, </m:t>
                        </m:r>
                        <m:r>
                          <a:rPr lang="en-US" sz="2400" i="1">
                            <a:latin typeface="Cambria Math"/>
                          </a:rPr>
                          <m:t>𝑑</m:t>
                        </m:r>
                        <m:sSub>
                          <m:sSubPr>
                            <m:ctrlPr>
                              <a:rPr lang="en-US" sz="2400" i="1">
                                <a:latin typeface="Cambria Math" panose="02040503050406030204" pitchFamily="18" charset="0"/>
                              </a:rPr>
                            </m:ctrlPr>
                          </m:sSubPr>
                          <m:e>
                            <m:r>
                              <a:rPr lang="en-US" sz="2400" i="1">
                                <a:latin typeface="Cambria Math"/>
                              </a:rPr>
                              <m:t>𝑓</m:t>
                            </m:r>
                          </m:e>
                          <m:sub>
                            <m:r>
                              <a:rPr lang="en-US" sz="2400" i="1">
                                <a:latin typeface="Cambria Math"/>
                              </a:rPr>
                              <m:t>𝑒</m:t>
                            </m:r>
                          </m:sub>
                        </m:sSub>
                      </m:e>
                    </m:d>
                    <m:rad>
                      <m:radPr>
                        <m:degHide m:val="on"/>
                        <m:ctrlPr>
                          <a:rPr lang="en-US" sz="2400" i="1">
                            <a:latin typeface="Cambria Math" panose="02040503050406030204" pitchFamily="18" charset="0"/>
                          </a:rPr>
                        </m:ctrlPr>
                      </m:radPr>
                      <m:deg/>
                      <m:e>
                        <m:f>
                          <m:fPr>
                            <m:ctrlPr>
                              <a:rPr lang="en-US" sz="2400" i="1">
                                <a:latin typeface="Cambria Math" panose="02040503050406030204" pitchFamily="18" charset="0"/>
                              </a:rPr>
                            </m:ctrlPr>
                          </m:fPr>
                          <m:num>
                            <m:r>
                              <a:rPr lang="en-US" sz="2400" i="1">
                                <a:latin typeface="Cambria Math"/>
                              </a:rPr>
                              <m:t>2</m:t>
                            </m:r>
                            <m:r>
                              <a:rPr lang="en-US" sz="2400" i="1">
                                <a:latin typeface="Cambria Math"/>
                              </a:rPr>
                              <m:t>𝑀𝑆𝐸</m:t>
                            </m:r>
                          </m:num>
                          <m:den>
                            <m:r>
                              <a:rPr lang="en-US" sz="2400" i="1">
                                <a:latin typeface="Cambria Math"/>
                              </a:rPr>
                              <m:t>𝑛</m:t>
                            </m:r>
                          </m:den>
                        </m:f>
                      </m:e>
                    </m:rad>
                    <m:r>
                      <a:rPr lang="en-US" sz="2400" i="1">
                        <a:latin typeface="Cambria Math"/>
                      </a:rPr>
                      <m:t>=2.</m:t>
                    </m:r>
                    <m:r>
                      <a:rPr lang="en-US" sz="2400" i="1">
                        <a:latin typeface="Cambria Math" panose="02040503050406030204" pitchFamily="18" charset="0"/>
                      </a:rPr>
                      <m:t>28</m:t>
                    </m:r>
                    <m:r>
                      <a:rPr lang="en-US" sz="2400" i="1">
                        <a:latin typeface="Cambria Math"/>
                      </a:rPr>
                      <m:t>∗</m:t>
                    </m:r>
                    <m:rad>
                      <m:radPr>
                        <m:degHide m:val="on"/>
                        <m:ctrlPr>
                          <a:rPr lang="en-US" sz="2400" i="1">
                            <a:latin typeface="Cambria Math" panose="02040503050406030204" pitchFamily="18" charset="0"/>
                          </a:rPr>
                        </m:ctrlPr>
                      </m:radPr>
                      <m:deg/>
                      <m:e>
                        <m:r>
                          <a:rPr lang="en-US" sz="2400" i="1">
                            <a:latin typeface="Cambria Math"/>
                          </a:rPr>
                          <m:t>2∗</m:t>
                        </m:r>
                        <m:f>
                          <m:fPr>
                            <m:ctrlPr>
                              <a:rPr lang="en-US" sz="2400" i="1">
                                <a:latin typeface="Cambria Math" panose="02040503050406030204" pitchFamily="18" charset="0"/>
                              </a:rPr>
                            </m:ctrlPr>
                          </m:fPr>
                          <m:num>
                            <m:r>
                              <a:rPr lang="en-US" sz="2400" i="1">
                                <a:latin typeface="Cambria Math"/>
                              </a:rPr>
                              <m:t>0.0153</m:t>
                            </m:r>
                          </m:num>
                          <m:den>
                            <m:r>
                              <a:rPr lang="en-US" sz="2400" i="1">
                                <a:latin typeface="Cambria Math"/>
                              </a:rPr>
                              <m:t>6</m:t>
                            </m:r>
                          </m:den>
                        </m:f>
                      </m:e>
                    </m:rad>
                    <m:r>
                      <a:rPr lang="en-US" sz="2400" i="1">
                        <a:latin typeface="Cambria Math"/>
                      </a:rPr>
                      <m:t>=0.16</m:t>
                    </m:r>
                    <m:r>
                      <a:rPr lang="en-US" sz="2400" i="1">
                        <a:latin typeface="Cambria Math" panose="02040503050406030204" pitchFamily="18" charset="0"/>
                      </a:rPr>
                      <m:t>282</m:t>
                    </m:r>
                  </m:oMath>
                </a14:m>
                <a:endParaRPr lang="en-US" sz="2400" dirty="0"/>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762000"/>
                <a:ext cx="7848600" cy="4495800"/>
              </a:xfrm>
              <a:blipFill rotWithShape="0">
                <a:blip r:embed="rId2"/>
                <a:stretch>
                  <a:fillRect l="-1166" t="-949" r="-544" b="-31301"/>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18</a:t>
            </a:fld>
            <a:endParaRPr lang="en-US"/>
          </a:p>
        </p:txBody>
      </p:sp>
    </p:spTree>
    <p:extLst>
      <p:ext uri="{BB962C8B-B14F-4D97-AF65-F5344CB8AC3E}">
        <p14:creationId xmlns:p14="http://schemas.microsoft.com/office/powerpoint/2010/main" val="313530272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 calcmode="lin" valueType="num">
                                      <p:cBhvr additive="base">
                                        <p:cTn id="2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 calcmode="lin" valueType="num">
                                      <p:cBhvr additive="base">
                                        <p:cTn id="28"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 calcmode="lin" valueType="num">
                                      <p:cBhvr additive="base">
                                        <p:cTn id="3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3">
                                            <p:txEl>
                                              <p:pRg st="10" end="10"/>
                                            </p:txEl>
                                          </p:spTgt>
                                        </p:tgtEl>
                                        <p:attrNameLst>
                                          <p:attrName>style.visibility</p:attrName>
                                        </p:attrNameLst>
                                      </p:cBhvr>
                                      <p:to>
                                        <p:strVal val="visible"/>
                                      </p:to>
                                    </p:set>
                                    <p:anim calcmode="lin" valueType="num">
                                      <p:cBhvr additive="base">
                                        <p:cTn id="4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762000"/>
          </a:xfrm>
        </p:spPr>
        <p:txBody>
          <a:bodyPr/>
          <a:lstStyle/>
          <a:p>
            <a:r>
              <a:rPr lang="en-US" dirty="0" err="1"/>
              <a:t>Dunnett’s</a:t>
            </a:r>
            <a:r>
              <a:rPr lang="en-US" dirty="0"/>
              <a:t> </a:t>
            </a:r>
            <a:r>
              <a:rPr lang="en-US" dirty="0" smtClean="0"/>
              <a:t>Method: Example 9.3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685800"/>
                <a:ext cx="7772400" cy="4495800"/>
              </a:xfrm>
            </p:spPr>
            <p:txBody>
              <a:bodyPr/>
              <a:lstStyle/>
              <a:p>
                <a14:m>
                  <m:oMath xmlns:m="http://schemas.openxmlformats.org/officeDocument/2006/math">
                    <m:sSubSup>
                      <m:sSubSupPr>
                        <m:ctrlPr>
                          <a:rPr lang="en-US" sz="2400" i="1" dirty="0" smtClean="0">
                            <a:latin typeface="Cambria Math" panose="02040503050406030204" pitchFamily="18" charset="0"/>
                          </a:rPr>
                        </m:ctrlPr>
                      </m:sSubSupPr>
                      <m:e>
                        <m:r>
                          <a:rPr lang="en-US" sz="2400" i="1" dirty="0">
                            <a:latin typeface="Cambria Math" panose="02040503050406030204" pitchFamily="18" charset="0"/>
                          </a:rPr>
                          <m:t>𝐻</m:t>
                        </m:r>
                      </m:e>
                      <m:sub>
                        <m:r>
                          <a:rPr lang="en-US" sz="2400" i="1" dirty="0">
                            <a:latin typeface="Cambria Math" panose="02040503050406030204" pitchFamily="18" charset="0"/>
                          </a:rPr>
                          <m:t>0</m:t>
                        </m:r>
                      </m:sub>
                      <m:sup>
                        <m:r>
                          <a:rPr lang="en-US" sz="2400" i="1" dirty="0">
                            <a:latin typeface="Cambria Math" panose="02040503050406030204" pitchFamily="18" charset="0"/>
                          </a:rPr>
                          <m:t>𝑖</m:t>
                        </m:r>
                      </m:sup>
                    </m:sSubSup>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𝜇</m:t>
                        </m:r>
                      </m:e>
                      <m:sub>
                        <m:r>
                          <a:rPr lang="en-US" sz="2400" b="0" i="1" dirty="0" smtClean="0">
                            <a:latin typeface="Cambria Math" panose="02040503050406030204" pitchFamily="18" charset="0"/>
                          </a:rPr>
                          <m:t>𝑖</m:t>
                        </m:r>
                      </m:sub>
                    </m:sSub>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𝜇</m:t>
                        </m:r>
                      </m:e>
                      <m:sub>
                        <m:r>
                          <a:rPr lang="en-US" sz="2400" b="0" i="1" dirty="0" smtClean="0">
                            <a:latin typeface="Cambria Math" panose="02040503050406030204" pitchFamily="18" charset="0"/>
                          </a:rPr>
                          <m:t>𝑐</m:t>
                        </m:r>
                      </m:sub>
                    </m:sSub>
                  </m:oMath>
                </a14:m>
                <a:endParaRPr lang="en-US" sz="2400" i="1" dirty="0" smtClean="0">
                  <a:latin typeface="Cambria Math" panose="02040503050406030204" pitchFamily="18" charset="0"/>
                </a:endParaRPr>
              </a:p>
              <a:p>
                <a14:m>
                  <m:oMath xmlns:m="http://schemas.openxmlformats.org/officeDocument/2006/math">
                    <m:sSubSup>
                      <m:sSubSupPr>
                        <m:ctrlPr>
                          <a:rPr lang="en-US" sz="2400" i="1" dirty="0">
                            <a:latin typeface="Cambria Math" panose="02040503050406030204" pitchFamily="18" charset="0"/>
                          </a:rPr>
                        </m:ctrlPr>
                      </m:sSubSupPr>
                      <m:e>
                        <m:r>
                          <a:rPr lang="en-US" sz="2400" i="1" dirty="0">
                            <a:latin typeface="Cambria Math" panose="02040503050406030204" pitchFamily="18" charset="0"/>
                          </a:rPr>
                          <m:t>𝐻</m:t>
                        </m:r>
                      </m:e>
                      <m:sub>
                        <m:r>
                          <a:rPr lang="en-US" sz="2400" b="0" i="1" dirty="0" smtClean="0">
                            <a:latin typeface="Cambria Math" panose="02040503050406030204" pitchFamily="18" charset="0"/>
                          </a:rPr>
                          <m:t>𝑎</m:t>
                        </m:r>
                      </m:sub>
                      <m:sup>
                        <m:r>
                          <a:rPr lang="en-US" sz="2400" i="1" dirty="0">
                            <a:latin typeface="Cambria Math" panose="02040503050406030204" pitchFamily="18" charset="0"/>
                          </a:rPr>
                          <m:t>𝑖</m:t>
                        </m:r>
                      </m:sup>
                    </m:sSubSup>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𝜇</m:t>
                        </m:r>
                      </m:e>
                      <m:sub>
                        <m:r>
                          <a:rPr lang="en-US" sz="2400" i="1" dirty="0">
                            <a:latin typeface="Cambria Math" panose="02040503050406030204" pitchFamily="18" charset="0"/>
                          </a:rPr>
                          <m:t>𝑖</m:t>
                        </m:r>
                      </m:sub>
                    </m:sSub>
                    <m:r>
                      <a:rPr lang="en-US" sz="2400" i="1" dirty="0" smtClean="0">
                        <a:latin typeface="Cambria Math" panose="02040503050406030204" pitchFamily="18" charset="0"/>
                        <a:ea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ea typeface="Cambria Math" panose="02040503050406030204" pitchFamily="18" charset="0"/>
                          </a:rPr>
                          <m:t>𝜇</m:t>
                        </m:r>
                      </m:e>
                      <m:sub>
                        <m:r>
                          <a:rPr lang="en-US" sz="2400" i="1" dirty="0">
                            <a:latin typeface="Cambria Math" panose="02040503050406030204" pitchFamily="18" charset="0"/>
                          </a:rPr>
                          <m:t>𝑐</m:t>
                        </m:r>
                      </m:sub>
                    </m:sSub>
                  </m:oMath>
                </a14:m>
                <a:endParaRPr lang="en-US" sz="2400" dirty="0" smtClean="0"/>
              </a:p>
              <a:p>
                <a:endParaRPr lang="en-US" sz="1600" dirty="0" smtClean="0"/>
              </a:p>
              <a:p>
                <a:r>
                  <a:rPr lang="en-US" sz="2400" dirty="0" smtClean="0"/>
                  <a:t>Reject </a:t>
                </a:r>
                <a14:m>
                  <m:oMath xmlns:m="http://schemas.openxmlformats.org/officeDocument/2006/math">
                    <m:sSubSup>
                      <m:sSubSupPr>
                        <m:ctrlPr>
                          <a:rPr lang="en-US" sz="2400" i="1" dirty="0">
                            <a:latin typeface="Cambria Math" panose="02040503050406030204" pitchFamily="18" charset="0"/>
                          </a:rPr>
                        </m:ctrlPr>
                      </m:sSubSupPr>
                      <m:e>
                        <m:r>
                          <a:rPr lang="en-US" sz="2400" i="1" dirty="0">
                            <a:latin typeface="Cambria Math" panose="02040503050406030204" pitchFamily="18" charset="0"/>
                          </a:rPr>
                          <m:t>𝐻</m:t>
                        </m:r>
                      </m:e>
                      <m:sub>
                        <m:r>
                          <a:rPr lang="en-US" sz="2400" i="1" dirty="0">
                            <a:latin typeface="Cambria Math" panose="02040503050406030204" pitchFamily="18" charset="0"/>
                          </a:rPr>
                          <m:t>0</m:t>
                        </m:r>
                      </m:sub>
                      <m:sup>
                        <m:r>
                          <a:rPr lang="en-US" sz="2400" i="1" dirty="0">
                            <a:latin typeface="Cambria Math" panose="02040503050406030204" pitchFamily="18" charset="0"/>
                          </a:rPr>
                          <m:t>𝑖</m:t>
                        </m:r>
                      </m:sup>
                    </m:sSubSup>
                  </m:oMath>
                </a14:m>
                <a:r>
                  <a:rPr lang="en-US" sz="2400" dirty="0" smtClean="0"/>
                  <a:t> if </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𝑦</m:t>
                                </m:r>
                              </m:e>
                            </m:acc>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𝑦</m:t>
                                </m:r>
                              </m:e>
                            </m:acc>
                          </m:e>
                          <m:sub>
                            <m:r>
                              <a:rPr lang="en-US" sz="2400" i="1">
                                <a:latin typeface="Cambria Math"/>
                              </a:rPr>
                              <m:t>𝑐</m:t>
                            </m:r>
                          </m:sub>
                        </m:sSub>
                      </m:e>
                    </m:d>
                    <m:r>
                      <a:rPr lang="en-US" sz="2400" i="1">
                        <a:latin typeface="Cambria Math"/>
                      </a:rPr>
                      <m:t>&gt;0.16</m:t>
                    </m:r>
                    <m:r>
                      <a:rPr lang="en-US" sz="2400" b="0" i="1" smtClean="0">
                        <a:latin typeface="Cambria Math" panose="02040503050406030204" pitchFamily="18" charset="0"/>
                      </a:rPr>
                      <m:t>282</m:t>
                    </m:r>
                  </m:oMath>
                </a14:m>
                <a:endParaRPr lang="en-US" sz="2400" dirty="0" smtClean="0"/>
              </a:p>
              <a:p>
                <a:endParaRPr lang="en-US" sz="1600" dirty="0" smtClean="0"/>
              </a:p>
              <a:p>
                <a:pPr marL="0" indent="0">
                  <a:buNone/>
                </a:pPr>
                <a:r>
                  <a:rPr lang="en-US" sz="2400" dirty="0" smtClean="0">
                    <a:solidFill>
                      <a:srgbClr val="0070C0"/>
                    </a:solidFill>
                    <a:latin typeface="+mj-lt"/>
                  </a:rPr>
                  <a:t>	 Agent</a:t>
                </a:r>
                <a:r>
                  <a:rPr lang="en-US" sz="2400" dirty="0">
                    <a:solidFill>
                      <a:srgbClr val="0070C0"/>
                    </a:solidFill>
                    <a:latin typeface="+mj-lt"/>
                  </a:rPr>
                  <a:t>	    1	    2	    3	     4	    5</a:t>
                </a:r>
              </a:p>
              <a:p>
                <a:pPr marL="0" indent="0">
                  <a:buNone/>
                </a:pPr>
                <a:r>
                  <a:rPr lang="en-US" sz="2400" dirty="0" smtClean="0">
                    <a:solidFill>
                      <a:srgbClr val="0070C0"/>
                    </a:solidFill>
                    <a:latin typeface="+mj-lt"/>
                  </a:rPr>
                  <a:t>	 </a:t>
                </a:r>
                <a14:m>
                  <m:oMath xmlns:m="http://schemas.openxmlformats.org/officeDocument/2006/math">
                    <m:acc>
                      <m:accPr>
                        <m:chr m:val="̅"/>
                        <m:ctrlPr>
                          <a:rPr lang="en-US" sz="2400" i="1">
                            <a:solidFill>
                              <a:srgbClr val="0070C0"/>
                            </a:solidFill>
                            <a:latin typeface="Cambria Math" panose="02040503050406030204" pitchFamily="18" charset="0"/>
                          </a:rPr>
                        </m:ctrlPr>
                      </m:accPr>
                      <m:e>
                        <m:r>
                          <a:rPr lang="en-US" sz="2400" i="1">
                            <a:solidFill>
                              <a:srgbClr val="0070C0"/>
                            </a:solidFill>
                            <a:latin typeface="Cambria Math" panose="02040503050406030204" pitchFamily="18" charset="0"/>
                          </a:rPr>
                          <m:t>𝑦</m:t>
                        </m:r>
                      </m:e>
                    </m:acc>
                  </m:oMath>
                </a14:m>
                <a:r>
                  <a:rPr lang="en-US" sz="2400" dirty="0">
                    <a:solidFill>
                      <a:srgbClr val="0070C0"/>
                    </a:solidFill>
                    <a:latin typeface="+mj-lt"/>
                  </a:rPr>
                  <a:t>	1.175	1.293	1.328	1.415	1.500</a:t>
                </a:r>
              </a:p>
              <a:p>
                <a:endParaRPr lang="en-US" sz="1600" dirty="0"/>
              </a:p>
              <a:p>
                <a:pPr>
                  <a:buFont typeface="Wingdings" panose="05000000000000000000" pitchFamily="2" charset="2"/>
                  <a:buChar char="ü"/>
                </a:pPr>
                <a:r>
                  <a:rPr lang="en-US" sz="1600" dirty="0"/>
                  <a:t>5 vs. 1:    |1.500 – 1.175|=0.325 </a:t>
                </a:r>
                <a:r>
                  <a:rPr lang="en-US" sz="1600" dirty="0">
                    <a:solidFill>
                      <a:srgbClr val="FF0000"/>
                    </a:solidFill>
                  </a:rPr>
                  <a:t>&gt;</a:t>
                </a:r>
                <a:r>
                  <a:rPr lang="en-US" sz="1600" dirty="0"/>
                  <a:t> </a:t>
                </a:r>
                <a:r>
                  <a:rPr lang="en-US" sz="1600" dirty="0" smtClean="0"/>
                  <a:t>0.16282</a:t>
                </a:r>
                <a:endParaRPr lang="en-US" sz="1600" dirty="0"/>
              </a:p>
              <a:p>
                <a:pPr>
                  <a:buFont typeface="Wingdings" panose="05000000000000000000" pitchFamily="2" charset="2"/>
                  <a:buChar char="ü"/>
                </a:pPr>
                <a:r>
                  <a:rPr lang="en-US" sz="1600" dirty="0"/>
                  <a:t>4 vs. 1:    |1.415 – 1.175|=0.240 </a:t>
                </a:r>
                <a:r>
                  <a:rPr lang="en-US" sz="1600" dirty="0">
                    <a:solidFill>
                      <a:srgbClr val="FF0000"/>
                    </a:solidFill>
                  </a:rPr>
                  <a:t>&gt;</a:t>
                </a:r>
                <a:r>
                  <a:rPr lang="en-US" sz="1600" dirty="0"/>
                  <a:t> </a:t>
                </a:r>
                <a:r>
                  <a:rPr lang="en-US" sz="1600" dirty="0" smtClean="0"/>
                  <a:t>0.16282</a:t>
                </a:r>
                <a:endParaRPr lang="en-US" sz="1600" dirty="0"/>
              </a:p>
              <a:p>
                <a:pPr>
                  <a:buFont typeface="Wingdings" panose="05000000000000000000" pitchFamily="2" charset="2"/>
                  <a:buChar char="ü"/>
                </a:pPr>
                <a:r>
                  <a:rPr lang="en-US" sz="1600" dirty="0"/>
                  <a:t>3 vs. 1:    |1.328 – 1.175|=0.153 </a:t>
                </a:r>
                <a:r>
                  <a:rPr lang="en-US" sz="1600" dirty="0">
                    <a:solidFill>
                      <a:srgbClr val="C00000"/>
                    </a:solidFill>
                  </a:rPr>
                  <a:t>&lt;</a:t>
                </a:r>
                <a:r>
                  <a:rPr lang="en-US" sz="1600" dirty="0"/>
                  <a:t> </a:t>
                </a:r>
                <a:r>
                  <a:rPr lang="en-US" sz="1600" dirty="0" smtClean="0"/>
                  <a:t>0.16282</a:t>
                </a:r>
                <a:endParaRPr lang="en-US" sz="1600" dirty="0"/>
              </a:p>
              <a:p>
                <a:pPr>
                  <a:buFont typeface="Wingdings" panose="05000000000000000000" pitchFamily="2" charset="2"/>
                  <a:buChar char="ü"/>
                </a:pPr>
                <a:r>
                  <a:rPr lang="en-US" sz="1600" dirty="0"/>
                  <a:t>2 vs. 1:    |1.293 – 1.175|=0.118 </a:t>
                </a:r>
                <a:r>
                  <a:rPr lang="en-US" sz="1600" dirty="0">
                    <a:solidFill>
                      <a:srgbClr val="C00000"/>
                    </a:solidFill>
                  </a:rPr>
                  <a:t>&lt;</a:t>
                </a:r>
                <a:r>
                  <a:rPr lang="en-US" sz="1600" dirty="0"/>
                  <a:t> </a:t>
                </a:r>
                <a:r>
                  <a:rPr lang="en-US" sz="1600" dirty="0" smtClean="0"/>
                  <a:t>0.16282</a:t>
                </a:r>
                <a:endParaRPr lang="en-US" sz="1600" dirty="0"/>
              </a:p>
              <a:p>
                <a:endParaRPr lang="en-US" sz="2400" dirty="0"/>
              </a:p>
              <a:p>
                <a:endParaRPr lang="en-US" sz="2400" dirty="0" smtClean="0"/>
              </a:p>
              <a:p>
                <a:endParaRPr lang="en-US" sz="2400" dirty="0"/>
              </a:p>
              <a:p>
                <a:pPr marL="0" indent="0">
                  <a:buNone/>
                </a:pPr>
                <a:r>
                  <a:rPr lang="en-US" sz="2400" dirty="0" smtClean="0"/>
                  <a:t>	             </a:t>
                </a:r>
                <a:r>
                  <a:rPr lang="en-US" sz="2400" dirty="0" smtClean="0">
                    <a:solidFill>
                      <a:srgbClr val="C00000"/>
                    </a:solidFill>
                  </a:rPr>
                  <a:t>Minitab </a:t>
                </a:r>
                <a:r>
                  <a:rPr lang="en-US" sz="2400" dirty="0">
                    <a:solidFill>
                      <a:srgbClr val="C00000"/>
                    </a:solidFill>
                  </a:rPr>
                  <a:t>→</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685800"/>
                <a:ext cx="7772400" cy="4495800"/>
              </a:xfrm>
              <a:blipFill rotWithShape="0">
                <a:blip r:embed="rId2"/>
                <a:stretch>
                  <a:fillRect l="-1176" b="-38399"/>
                </a:stretch>
              </a:blipFill>
            </p:spPr>
            <p:txBody>
              <a:bodyPr/>
              <a:lstStyle/>
              <a:p>
                <a:r>
                  <a:rPr lang="en-US">
                    <a:noFill/>
                  </a:rPr>
                  <a:t> </a:t>
                </a:r>
              </a:p>
            </p:txBody>
          </p:sp>
        </mc:Fallback>
      </mc:AlternateContent>
      <p:sp>
        <p:nvSpPr>
          <p:cNvPr id="4" name="TextBox 3"/>
          <p:cNvSpPr txBox="1"/>
          <p:nvPr/>
        </p:nvSpPr>
        <p:spPr>
          <a:xfrm>
            <a:off x="5181600" y="3905095"/>
            <a:ext cx="3810000" cy="923330"/>
          </a:xfrm>
          <a:prstGeom prst="rect">
            <a:avLst/>
          </a:prstGeom>
          <a:noFill/>
          <a:ln>
            <a:noFill/>
          </a:ln>
        </p:spPr>
        <p:txBody>
          <a:bodyPr wrap="square" rtlCol="0">
            <a:spAutoFit/>
          </a:bodyPr>
          <a:lstStyle/>
          <a:p>
            <a:r>
              <a:rPr lang="en-US" sz="1800" dirty="0">
                <a:latin typeface="+mn-lt"/>
              </a:rPr>
              <a:t>Only the chemical agents 4 and 5 are different from control. No biological agents are different from control.</a:t>
            </a:r>
          </a:p>
        </p:txBody>
      </p:sp>
      <p:sp>
        <p:nvSpPr>
          <p:cNvPr id="5" name="Right Brace 4"/>
          <p:cNvSpPr/>
          <p:nvPr/>
        </p:nvSpPr>
        <p:spPr>
          <a:xfrm>
            <a:off x="4526281" y="3812007"/>
            <a:ext cx="121919" cy="1154906"/>
          </a:xfrm>
          <a:prstGeom prst="rightBrace">
            <a:avLst/>
          </a:prstGeom>
          <a:ln>
            <a:solidFill>
              <a:srgbClr val="FFCC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 name="Straight Arrow Connector 5"/>
          <p:cNvCxnSpPr/>
          <p:nvPr/>
        </p:nvCxnSpPr>
        <p:spPr>
          <a:xfrm>
            <a:off x="4724400" y="4364940"/>
            <a:ext cx="535049" cy="1820"/>
          </a:xfrm>
          <a:prstGeom prst="straightConnector1">
            <a:avLst/>
          </a:prstGeom>
          <a:ln>
            <a:solidFill>
              <a:srgbClr val="FFCC00"/>
            </a:solidFill>
            <a:headEnd type="triangle"/>
            <a:tailEnd type="triangle"/>
          </a:ln>
        </p:spPr>
        <p:style>
          <a:lnRef idx="2">
            <a:schemeClr val="accent1"/>
          </a:lnRef>
          <a:fillRef idx="0">
            <a:schemeClr val="accent1"/>
          </a:fillRef>
          <a:effectRef idx="1">
            <a:schemeClr val="accent1"/>
          </a:effectRef>
          <a:fontRef idx="minor">
            <a:schemeClr val="tx1"/>
          </a:fontRef>
        </p:style>
      </p:cxnSp>
      <p:pic>
        <p:nvPicPr>
          <p:cNvPr id="11" name="Picture 10"/>
          <p:cNvPicPr>
            <a:picLocks noChangeAspect="1"/>
          </p:cNvPicPr>
          <p:nvPr/>
        </p:nvPicPr>
        <p:blipFill>
          <a:blip r:embed="rId3"/>
          <a:stretch>
            <a:fillRect/>
          </a:stretch>
        </p:blipFill>
        <p:spPr>
          <a:xfrm>
            <a:off x="3733800" y="5105400"/>
            <a:ext cx="5248275" cy="1600200"/>
          </a:xfrm>
          <a:prstGeom prst="rect">
            <a:avLst/>
          </a:prstGeom>
          <a:ln>
            <a:solidFill>
              <a:srgbClr val="800000"/>
            </a:solidFill>
          </a:ln>
        </p:spPr>
      </p:pic>
      <p:sp>
        <p:nvSpPr>
          <p:cNvPr id="7" name="Slide Number Placeholder 6"/>
          <p:cNvSpPr>
            <a:spLocks noGrp="1"/>
          </p:cNvSpPr>
          <p:nvPr>
            <p:ph type="sldNum" sz="quarter" idx="4"/>
          </p:nvPr>
        </p:nvSpPr>
        <p:spPr>
          <a:xfrm>
            <a:off x="7162800" y="6569075"/>
            <a:ext cx="2057400" cy="365125"/>
          </a:xfrm>
        </p:spPr>
        <p:txBody>
          <a:bodyPr/>
          <a:lstStyle/>
          <a:p>
            <a:fld id="{A9A949EE-02F8-4E24-B346-EA33FC0EA551}" type="slidenum">
              <a:rPr lang="en-US" smtClean="0"/>
              <a:t>19</a:t>
            </a:fld>
            <a:endParaRPr lang="en-US" dirty="0"/>
          </a:p>
        </p:txBody>
      </p:sp>
    </p:spTree>
    <p:extLst>
      <p:ext uri="{BB962C8B-B14F-4D97-AF65-F5344CB8AC3E}">
        <p14:creationId xmlns:p14="http://schemas.microsoft.com/office/powerpoint/2010/main" val="78187582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barn(inVertical)">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wipe(down)">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circle(in)">
                                      <p:cBhvr>
                                        <p:cTn id="31" dur="2000"/>
                                        <p:tgtEl>
                                          <p:spTgt spid="3">
                                            <p:txEl>
                                              <p:pRg st="10" end="10"/>
                                            </p:txEl>
                                          </p:spTgt>
                                        </p:tgtEl>
                                      </p:cBhvr>
                                    </p:animEffect>
                                  </p:childTnLst>
                                </p:cTn>
                              </p:par>
                              <p:par>
                                <p:cTn id="32" presetID="6" presetClass="entr" presetSubtype="16"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circle(in)">
                                      <p:cBhvr>
                                        <p:cTn id="34" dur="20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500" fill="hold"/>
                                        <p:tgtEl>
                                          <p:spTgt spid="6"/>
                                        </p:tgtEl>
                                        <p:attrNameLst>
                                          <p:attrName>ppt_x</p:attrName>
                                        </p:attrNameLst>
                                      </p:cBhvr>
                                      <p:tavLst>
                                        <p:tav tm="0">
                                          <p:val>
                                            <p:strVal val="#ppt_x"/>
                                          </p:val>
                                        </p:tav>
                                        <p:tav tm="100000">
                                          <p:val>
                                            <p:strVal val="#ppt_x"/>
                                          </p:val>
                                        </p:tav>
                                      </p:tavLst>
                                    </p:anim>
                                    <p:anim calcmode="lin" valueType="num">
                                      <p:cBhvr additive="base">
                                        <p:cTn id="44" dur="500" fill="hold"/>
                                        <p:tgtEl>
                                          <p:spTgt spid="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additive="base">
                                        <p:cTn id="47" dur="500" fill="hold"/>
                                        <p:tgtEl>
                                          <p:spTgt spid="4"/>
                                        </p:tgtEl>
                                        <p:attrNameLst>
                                          <p:attrName>ppt_x</p:attrName>
                                        </p:attrNameLst>
                                      </p:cBhvr>
                                      <p:tavLst>
                                        <p:tav tm="0">
                                          <p:val>
                                            <p:strVal val="#ppt_x"/>
                                          </p:val>
                                        </p:tav>
                                        <p:tav tm="100000">
                                          <p:val>
                                            <p:strVal val="#ppt_x"/>
                                          </p:val>
                                        </p:tav>
                                      </p:tavLst>
                                    </p:anim>
                                    <p:anim calcmode="lin" valueType="num">
                                      <p:cBhvr additive="base">
                                        <p:cTn id="4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nodeType="clickEffect">
                                  <p:stCondLst>
                                    <p:cond delay="0"/>
                                  </p:stCondLst>
                                  <p:childTnLst>
                                    <p:set>
                                      <p:cBhvr>
                                        <p:cTn id="52" dur="1" fill="hold">
                                          <p:stCondLst>
                                            <p:cond delay="0"/>
                                          </p:stCondLst>
                                        </p:cTn>
                                        <p:tgtEl>
                                          <p:spTgt spid="3">
                                            <p:txEl>
                                              <p:pRg st="15" end="15"/>
                                            </p:txEl>
                                          </p:spTgt>
                                        </p:tgtEl>
                                        <p:attrNameLst>
                                          <p:attrName>style.visibility</p:attrName>
                                        </p:attrNameLst>
                                      </p:cBhvr>
                                      <p:to>
                                        <p:strVal val="visible"/>
                                      </p:to>
                                    </p:set>
                                    <p:anim calcmode="lin" valueType="num">
                                      <p:cBhvr additive="base">
                                        <p:cTn id="5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55" presetID="45" presetClass="entr" presetSubtype="0" fill="hold" nodeType="with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2000"/>
                                        <p:tgtEl>
                                          <p:spTgt spid="11"/>
                                        </p:tgtEl>
                                      </p:cBhvr>
                                    </p:animEffect>
                                    <p:anim calcmode="lin" valueType="num">
                                      <p:cBhvr>
                                        <p:cTn id="58" dur="2000" fill="hold"/>
                                        <p:tgtEl>
                                          <p:spTgt spid="11"/>
                                        </p:tgtEl>
                                        <p:attrNameLst>
                                          <p:attrName>ppt_w</p:attrName>
                                        </p:attrNameLst>
                                      </p:cBhvr>
                                      <p:tavLst>
                                        <p:tav tm="0" fmla="#ppt_w*sin(2.5*pi*$)">
                                          <p:val>
                                            <p:fltVal val="0"/>
                                          </p:val>
                                        </p:tav>
                                        <p:tav tm="100000">
                                          <p:val>
                                            <p:fltVal val="1"/>
                                          </p:val>
                                        </p:tav>
                                      </p:tavLst>
                                    </p:anim>
                                    <p:anim calcmode="lin" valueType="num">
                                      <p:cBhvr>
                                        <p:cTn id="59" dur="20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a:t>Multiple Comparison </a:t>
            </a:r>
            <a:r>
              <a:rPr lang="en-US" dirty="0" smtClean="0"/>
              <a:t/>
            </a:r>
            <a:br>
              <a:rPr lang="en-US" dirty="0" smtClean="0"/>
            </a:br>
            <a:r>
              <a:rPr lang="en-US" dirty="0" smtClean="0"/>
              <a:t>(</a:t>
            </a:r>
            <a:r>
              <a:rPr lang="en-US" dirty="0">
                <a:solidFill>
                  <a:srgbClr val="C00000"/>
                </a:solidFill>
              </a:rPr>
              <a:t>Post hoc ANOVA</a:t>
            </a:r>
            <a:r>
              <a:rPr lang="en-US" dirty="0"/>
              <a: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371600"/>
                <a:ext cx="7772400" cy="4495800"/>
              </a:xfrm>
            </p:spPr>
            <p:txBody>
              <a:bodyPr/>
              <a:lstStyle/>
              <a:p>
                <a:r>
                  <a:rPr lang="en-US" sz="2400" dirty="0"/>
                  <a:t>In the ANOVA we test</a:t>
                </a:r>
              </a:p>
              <a:p>
                <a:pPr marL="0" indent="0">
                  <a:buNone/>
                </a:pP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1</m:t>
                        </m:r>
                      </m:sub>
                    </m:sSub>
                    <m:r>
                      <a:rPr lang="en-US" sz="2400">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2</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𝑡</m:t>
                        </m:r>
                      </m:sub>
                    </m:sSub>
                  </m:oMath>
                </a14:m>
                <a:endParaRPr lang="en-US" sz="2400" dirty="0"/>
              </a:p>
              <a:p>
                <a:pPr marL="0" indent="0">
                  <a:buNone/>
                </a:pP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𝑎</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𝑗</m:t>
                        </m:r>
                      </m:sub>
                    </m:sSub>
                  </m:oMath>
                </a14:m>
                <a:r>
                  <a:rPr lang="en-US" sz="2400" dirty="0"/>
                  <a:t>  for some pairs </a:t>
                </a:r>
                <a14:m>
                  <m:oMath xmlns:m="http://schemas.openxmlformats.org/officeDocument/2006/math">
                    <m:r>
                      <a:rPr lang="en-US" sz="2400" i="1">
                        <a:latin typeface="Cambria Math"/>
                      </a:rPr>
                      <m:t>(</m:t>
                    </m:r>
                    <m:r>
                      <a:rPr lang="en-US" sz="2400" i="1">
                        <a:latin typeface="Cambria Math"/>
                      </a:rPr>
                      <m:t>𝑖</m:t>
                    </m:r>
                    <m:r>
                      <a:rPr lang="en-US" sz="2400" i="1">
                        <a:latin typeface="Cambria Math"/>
                      </a:rPr>
                      <m:t>, </m:t>
                    </m:r>
                    <m:r>
                      <a:rPr lang="en-US" sz="2400" i="1">
                        <a:latin typeface="Cambria Math"/>
                      </a:rPr>
                      <m:t>𝑗</m:t>
                    </m:r>
                    <m:r>
                      <a:rPr lang="en-US" sz="2400" i="1">
                        <a:latin typeface="Cambria Math"/>
                      </a:rPr>
                      <m:t>)</m:t>
                    </m:r>
                  </m:oMath>
                </a14:m>
                <a:endParaRPr lang="en-US" sz="2400" dirty="0"/>
              </a:p>
              <a:p>
                <a:endParaRPr lang="en-US" sz="1800" dirty="0"/>
              </a:p>
              <a:p>
                <a:r>
                  <a:rPr lang="en-US" sz="2400" dirty="0"/>
                  <a:t>If we reject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a:t> in favor of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𝑎</m:t>
                        </m:r>
                      </m:sub>
                    </m:sSub>
                  </m:oMath>
                </a14:m>
                <a:r>
                  <a:rPr lang="en-US" sz="2400" dirty="0"/>
                  <a:t>, then the question arises that for what pairs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𝑗</m:t>
                        </m:r>
                      </m:sub>
                    </m:sSub>
                  </m:oMath>
                </a14:m>
                <a:r>
                  <a:rPr lang="en-US" sz="2400" dirty="0"/>
                  <a:t>.</a:t>
                </a:r>
              </a:p>
              <a:p>
                <a:endParaRPr lang="en-US" sz="1800" dirty="0"/>
              </a:p>
              <a:p>
                <a:r>
                  <a:rPr lang="en-US" sz="2400" dirty="0" smtClean="0">
                    <a:solidFill>
                      <a:srgbClr val="C00000"/>
                    </a:solidFill>
                  </a:rPr>
                  <a:t>Now</a:t>
                </a:r>
                <a:r>
                  <a:rPr lang="en-US" sz="2400" dirty="0" smtClean="0"/>
                  <a:t>, we want to </a:t>
                </a:r>
                <a:r>
                  <a:rPr lang="en-US" sz="2400" dirty="0"/>
                  <a:t>test</a:t>
                </a:r>
              </a:p>
              <a:p>
                <a:pPr marL="0" indent="0">
                  <a:buNone/>
                </a:pPr>
                <a:r>
                  <a:rPr lang="en-US" sz="2400" dirty="0"/>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𝐻</m:t>
                        </m:r>
                      </m:e>
                      <m:sub>
                        <m:r>
                          <a:rPr lang="en-US" sz="2400" i="1">
                            <a:latin typeface="Cambria Math"/>
                          </a:rPr>
                          <m:t>0</m:t>
                        </m:r>
                      </m:sub>
                      <m:sup>
                        <m:r>
                          <a:rPr lang="en-US" sz="2400" i="1">
                            <a:latin typeface="Cambria Math"/>
                          </a:rPr>
                          <m:t>𝑖𝑗</m:t>
                        </m:r>
                      </m:sup>
                    </m:sSubSup>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𝑗</m:t>
                        </m:r>
                      </m:sub>
                    </m:sSub>
                  </m:oMath>
                </a14:m>
                <a:endParaRPr lang="en-US" sz="2400" dirty="0"/>
              </a:p>
              <a:p>
                <a:pPr marL="0" indent="0">
                  <a:buNone/>
                </a:pPr>
                <a:r>
                  <a:rPr lang="en-US" sz="2400" dirty="0"/>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𝐻</m:t>
                        </m:r>
                      </m:e>
                      <m:sub>
                        <m:r>
                          <a:rPr lang="en-US" sz="2400" i="1">
                            <a:latin typeface="Cambria Math"/>
                          </a:rPr>
                          <m:t>𝑎</m:t>
                        </m:r>
                      </m:sub>
                      <m:sup>
                        <m:r>
                          <a:rPr lang="en-US" sz="2400" i="1">
                            <a:latin typeface="Cambria Math"/>
                          </a:rPr>
                          <m:t>𝑖𝑗</m:t>
                        </m:r>
                      </m:sup>
                    </m:sSubSup>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𝑗</m:t>
                        </m:r>
                      </m:sub>
                    </m:sSub>
                  </m:oMath>
                </a14:m>
                <a:endParaRPr lang="en-US" sz="2400" dirty="0"/>
              </a:p>
              <a:p>
                <a:endParaRPr lang="en-US" sz="1800" dirty="0"/>
              </a:p>
              <a:p>
                <a:r>
                  <a:rPr lang="en-US" sz="2400" dirty="0"/>
                  <a:t>for all pairs using, say, two-sample t-statistics.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371600"/>
                <a:ext cx="7772400" cy="4495800"/>
              </a:xfrm>
              <a:blipFill rotWithShape="0">
                <a:blip r:embed="rId2"/>
                <a:stretch>
                  <a:fillRect l="-1098" t="-949" r="-392" b="-18293"/>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2</a:t>
            </a:fld>
            <a:endParaRPr lang="en-US"/>
          </a:p>
        </p:txBody>
      </p:sp>
    </p:spTree>
    <p:extLst>
      <p:ext uri="{BB962C8B-B14F-4D97-AF65-F5344CB8AC3E}">
        <p14:creationId xmlns:p14="http://schemas.microsoft.com/office/powerpoint/2010/main" val="2087254820"/>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 calcmode="lin" valueType="num">
                                      <p:cBhvr additive="base">
                                        <p:cTn id="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 calcmode="lin" valueType="num">
                                      <p:cBhvr additive="base">
                                        <p:cTn id="1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7" end="7"/>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anim calcmode="lin" valueType="num">
                                      <p:cBhvr additive="base">
                                        <p:cTn id="1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 calcmode="lin" valueType="num">
                                      <p:cBhvr additive="base">
                                        <p:cTn id="1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a:t>Comparison of </a:t>
            </a:r>
            <a:r>
              <a:rPr lang="en-US" dirty="0" err="1" smtClean="0">
                <a:solidFill>
                  <a:srgbClr val="C00000"/>
                </a:solidFill>
              </a:rPr>
              <a:t>Bonferroni</a:t>
            </a:r>
            <a:r>
              <a:rPr lang="en-US" dirty="0">
                <a:solidFill>
                  <a:srgbClr val="C00000"/>
                </a:solidFill>
              </a:rPr>
              <a:t>, </a:t>
            </a:r>
            <a:r>
              <a:rPr lang="en-US" dirty="0" smtClean="0">
                <a:solidFill>
                  <a:srgbClr val="C00000"/>
                </a:solidFill>
              </a:rPr>
              <a:t/>
            </a:r>
            <a:br>
              <a:rPr lang="en-US" dirty="0" smtClean="0">
                <a:solidFill>
                  <a:srgbClr val="C00000"/>
                </a:solidFill>
              </a:rPr>
            </a:br>
            <a:r>
              <a:rPr lang="en-US" dirty="0" smtClean="0">
                <a:solidFill>
                  <a:srgbClr val="C00000"/>
                </a:solidFill>
              </a:rPr>
              <a:t>LSD</a:t>
            </a:r>
            <a:r>
              <a:rPr lang="en-US" dirty="0">
                <a:solidFill>
                  <a:srgbClr val="C00000"/>
                </a:solidFill>
              </a:rPr>
              <a:t>, </a:t>
            </a:r>
            <a:r>
              <a:rPr lang="en-US" dirty="0" err="1">
                <a:solidFill>
                  <a:srgbClr val="C00000"/>
                </a:solidFill>
              </a:rPr>
              <a:t>Tukey’s</a:t>
            </a:r>
            <a:r>
              <a:rPr lang="en-US" dirty="0">
                <a:solidFill>
                  <a:srgbClr val="C00000"/>
                </a:solidFill>
              </a:rPr>
              <a:t> and </a:t>
            </a:r>
            <a:r>
              <a:rPr lang="en-US" dirty="0" err="1">
                <a:solidFill>
                  <a:srgbClr val="C00000"/>
                </a:solidFill>
              </a:rPr>
              <a:t>Dunnett’s</a:t>
            </a:r>
            <a:r>
              <a:rPr lang="en-US" dirty="0">
                <a:solidFill>
                  <a:srgbClr val="C00000"/>
                </a:solidFill>
              </a:rPr>
              <a:t> </a:t>
            </a:r>
            <a:r>
              <a:rPr lang="en-US" dirty="0"/>
              <a:t>methods.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219200"/>
                <a:ext cx="7772400" cy="4495800"/>
              </a:xfrm>
            </p:spPr>
            <p:txBody>
              <a:bodyPr/>
              <a:lstStyle/>
              <a:p>
                <a:r>
                  <a:rPr lang="en-US" sz="2400" dirty="0" smtClean="0"/>
                  <a:t>For the Book example 9.3, we had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𝑗</m:t>
                        </m:r>
                      </m:sub>
                    </m:sSub>
                  </m:oMath>
                </a14:m>
                <a:r>
                  <a:rPr lang="en-US" sz="2400" dirty="0"/>
                  <a:t> if</a:t>
                </a:r>
              </a:p>
              <a:p>
                <a:endParaRPr lang="en-US" sz="2400" dirty="0"/>
              </a:p>
              <a:p>
                <a:r>
                  <a:rPr lang="en-US" sz="2400" dirty="0" err="1"/>
                  <a:t>Bonferroni</a:t>
                </a:r>
                <a:r>
                  <a:rPr lang="en-US" sz="2400" dirty="0"/>
                  <a:t>:	</a:t>
                </a:r>
                <a:r>
                  <a:rPr lang="en-US" sz="2400" dirty="0" smtClean="0"/>
                  <a:t>	</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𝑦</m:t>
                                </m:r>
                              </m:e>
                            </m:acc>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𝑦</m:t>
                                </m:r>
                              </m:e>
                            </m:acc>
                          </m:e>
                          <m:sub>
                            <m:r>
                              <a:rPr lang="en-US" sz="2400" i="1">
                                <a:latin typeface="Cambria Math"/>
                              </a:rPr>
                              <m:t>𝑗</m:t>
                            </m:r>
                          </m:sub>
                        </m:sSub>
                      </m:e>
                    </m:d>
                    <m:r>
                      <a:rPr lang="en-US" sz="2400" i="1">
                        <a:latin typeface="Cambria Math"/>
                      </a:rPr>
                      <m:t>&gt;0.24002</m:t>
                    </m:r>
                  </m:oMath>
                </a14:m>
                <a:endParaRPr lang="en-US" sz="2400" dirty="0"/>
              </a:p>
              <a:p>
                <a:r>
                  <a:rPr lang="en-US" sz="2400" dirty="0"/>
                  <a:t>Fisher’s LSD:	</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𝑦</m:t>
                                </m:r>
                              </m:e>
                            </m:acc>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𝑦</m:t>
                                </m:r>
                              </m:e>
                            </m:acc>
                          </m:e>
                          <m:sub>
                            <m:r>
                              <a:rPr lang="en-US" sz="2400" i="1">
                                <a:latin typeface="Cambria Math"/>
                              </a:rPr>
                              <m:t>𝑗</m:t>
                            </m:r>
                          </m:sub>
                        </m:sSub>
                      </m:e>
                    </m:d>
                    <m:r>
                      <a:rPr lang="en-US" sz="2400" i="1">
                        <a:latin typeface="Cambria Math"/>
                      </a:rPr>
                      <m:t>&gt;</m:t>
                    </m:r>
                    <m:r>
                      <a:rPr lang="en-US" sz="2400">
                        <a:latin typeface="Cambria Math"/>
                      </a:rPr>
                      <m:t>0.147</m:t>
                    </m:r>
                    <m:r>
                      <a:rPr lang="en-US" sz="2400">
                        <a:latin typeface="Cambria Math" panose="02040503050406030204" pitchFamily="18" charset="0"/>
                      </a:rPr>
                      <m:t>1</m:t>
                    </m:r>
                    <m:r>
                      <a:rPr lang="en-US" sz="2400">
                        <a:latin typeface="Cambria Math"/>
                      </a:rPr>
                      <m:t>1</m:t>
                    </m:r>
                  </m:oMath>
                </a14:m>
                <a:endParaRPr lang="en-US" sz="2400" dirty="0"/>
              </a:p>
              <a:p>
                <a:r>
                  <a:rPr lang="en-US" sz="2400" dirty="0" err="1"/>
                  <a:t>Tukey’s</a:t>
                </a:r>
                <a:r>
                  <a:rPr lang="en-US" sz="2400" dirty="0"/>
                  <a:t>:	</a:t>
                </a:r>
                <a:r>
                  <a:rPr lang="en-US" sz="2400" dirty="0" smtClean="0"/>
                  <a:t>	</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𝑦</m:t>
                                </m:r>
                              </m:e>
                            </m:acc>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𝑦</m:t>
                                </m:r>
                              </m:e>
                            </m:acc>
                          </m:e>
                          <m:sub>
                            <m:r>
                              <a:rPr lang="en-US" sz="2400" i="1">
                                <a:latin typeface="Cambria Math"/>
                              </a:rPr>
                              <m:t>𝑗</m:t>
                            </m:r>
                          </m:sub>
                        </m:sSub>
                      </m:e>
                    </m:d>
                    <m:r>
                      <a:rPr lang="en-US" sz="2400" i="1">
                        <a:latin typeface="Cambria Math"/>
                      </a:rPr>
                      <m:t>&gt;0.2</m:t>
                    </m:r>
                    <m:r>
                      <a:rPr lang="en-US" sz="2400" b="0" i="1" smtClean="0">
                        <a:latin typeface="Cambria Math" panose="02040503050406030204" pitchFamily="18" charset="0"/>
                      </a:rPr>
                      <m:t>0997</m:t>
                    </m:r>
                  </m:oMath>
                </a14:m>
                <a:endParaRPr lang="en-US" sz="2400" dirty="0"/>
              </a:p>
              <a:p>
                <a:r>
                  <a:rPr lang="en-US" sz="2400" dirty="0" err="1"/>
                  <a:t>Dunnett’s</a:t>
                </a:r>
                <a:r>
                  <a:rPr lang="en-US" sz="2400" dirty="0" smtClean="0"/>
                  <a:t>:	</a:t>
                </a:r>
                <a:r>
                  <a:rPr lang="en-US" sz="2400" dirty="0"/>
                  <a:t>	</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𝑦</m:t>
                                </m:r>
                              </m:e>
                            </m:acc>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𝑦</m:t>
                                </m:r>
                              </m:e>
                            </m:acc>
                          </m:e>
                          <m:sub>
                            <m:r>
                              <a:rPr lang="en-US" sz="2400" i="1">
                                <a:latin typeface="Cambria Math"/>
                              </a:rPr>
                              <m:t>𝑗</m:t>
                            </m:r>
                          </m:sub>
                        </m:sSub>
                      </m:e>
                    </m:d>
                    <m:r>
                      <a:rPr lang="en-US" sz="2400" i="1">
                        <a:latin typeface="Cambria Math"/>
                      </a:rPr>
                      <m:t>&gt;0.1</m:t>
                    </m:r>
                    <m:r>
                      <a:rPr lang="en-US" sz="2400" b="0" i="1" smtClean="0">
                        <a:latin typeface="Cambria Math" panose="02040503050406030204" pitchFamily="18" charset="0"/>
                      </a:rPr>
                      <m:t>6282</m:t>
                    </m:r>
                  </m:oMath>
                </a14:m>
                <a:endParaRPr lang="en-US" sz="2400" dirty="0"/>
              </a:p>
              <a:p>
                <a:endParaRPr lang="en-US" sz="2400" dirty="0"/>
              </a:p>
              <a:p>
                <a:r>
                  <a:rPr lang="en-US" sz="2400" dirty="0"/>
                  <a:t>Not all method control </a:t>
                </a:r>
                <a:r>
                  <a:rPr lang="en-US" sz="2400" dirty="0" err="1"/>
                  <a:t>familywise</a:t>
                </a:r>
                <a:r>
                  <a:rPr lang="en-US" sz="2400" dirty="0"/>
                  <a:t> error rate. Although the power of discovery for Fisher’s LSD is better than other methods, you cannot say that </a:t>
                </a:r>
              </a:p>
              <a:p>
                <a:endParaRPr lang="en-US" sz="2400" dirty="0" smtClean="0"/>
              </a:p>
              <a:p>
                <a:pPr marL="0" indent="0">
                  <a:buNone/>
                </a:pPr>
                <a:r>
                  <a:rPr lang="en-US" sz="2400" dirty="0">
                    <a:solidFill>
                      <a:srgbClr val="C00000"/>
                    </a:solidFill>
                  </a:rPr>
                  <a:t>	P(False discovery of at least one null) = </a:t>
                </a:r>
                <a14:m>
                  <m:oMath xmlns:m="http://schemas.openxmlformats.org/officeDocument/2006/math">
                    <m:r>
                      <a:rPr lang="en-US" sz="2400" i="1" dirty="0" smtClean="0">
                        <a:solidFill>
                          <a:srgbClr val="C00000"/>
                        </a:solidFill>
                        <a:latin typeface="Cambria Math" panose="02040503050406030204" pitchFamily="18" charset="0"/>
                      </a:rPr>
                      <m:t>0.05</m:t>
                    </m:r>
                  </m:oMath>
                </a14:m>
                <a:endParaRPr lang="en-US" sz="2400" dirty="0">
                  <a:solidFill>
                    <a:srgbClr val="C0000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219200"/>
                <a:ext cx="7772400" cy="4495800"/>
              </a:xfrm>
              <a:blipFill rotWithShape="0">
                <a:blip r:embed="rId2"/>
                <a:stretch>
                  <a:fillRect l="-1098" t="-1084" b="-23984"/>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20</a:t>
            </a:fld>
            <a:endParaRPr lang="en-US"/>
          </a:p>
        </p:txBody>
      </p:sp>
    </p:spTree>
    <p:extLst>
      <p:ext uri="{BB962C8B-B14F-4D97-AF65-F5344CB8AC3E}">
        <p14:creationId xmlns:p14="http://schemas.microsoft.com/office/powerpoint/2010/main" val="240969060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arn(inVertic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 calcmode="lin" valueType="num">
                                      <p:cBhvr additive="base">
                                        <p:cTn id="2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9919" y="76200"/>
            <a:ext cx="7772400" cy="762000"/>
          </a:xfrm>
        </p:spPr>
        <p:txBody>
          <a:bodyPr/>
          <a:lstStyle/>
          <a:p>
            <a:r>
              <a:rPr lang="en-US" dirty="0" smtClean="0"/>
              <a:t>Australian Institute of Sport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685800"/>
                <a:ext cx="7772400" cy="4495800"/>
              </a:xfrm>
            </p:spPr>
            <p:txBody>
              <a:bodyPr/>
              <a:lstStyle/>
              <a:p>
                <a:r>
                  <a:rPr lang="en-US" sz="2400" dirty="0" smtClean="0"/>
                  <a:t>Confidence Interval of </a:t>
                </a:r>
                <a:r>
                  <a:rPr lang="en-US" sz="2400" dirty="0" err="1" smtClean="0">
                    <a:solidFill>
                      <a:srgbClr val="FF0000"/>
                    </a:solidFill>
                  </a:rPr>
                  <a:t>Wt</a:t>
                </a:r>
                <a:r>
                  <a:rPr lang="en-US" sz="2400" dirty="0" smtClean="0">
                    <a:solidFill>
                      <a:srgbClr val="FF0000"/>
                    </a:solidFill>
                  </a:rPr>
                  <a:t> </a:t>
                </a:r>
                <a:r>
                  <a:rPr lang="en-US" sz="2400" dirty="0" smtClean="0"/>
                  <a:t>for different </a:t>
                </a:r>
                <a:r>
                  <a:rPr lang="en-US" sz="2400" dirty="0" smtClean="0">
                    <a:solidFill>
                      <a:srgbClr val="FF0000"/>
                    </a:solidFill>
                  </a:rPr>
                  <a:t>Sports</a:t>
                </a:r>
              </a:p>
              <a:p>
                <a:endParaRPr lang="en-US" sz="400" dirty="0">
                  <a:solidFill>
                    <a:srgbClr val="C00000"/>
                  </a:solidFill>
                </a:endParaRPr>
              </a:p>
              <a:p>
                <a:endParaRPr lang="en-US" sz="1000" dirty="0" smtClean="0">
                  <a:solidFill>
                    <a:srgbClr val="800000"/>
                  </a:solidFill>
                </a:endParaRPr>
              </a:p>
              <a:p>
                <a:r>
                  <a:rPr lang="en-US" sz="2400" dirty="0" smtClean="0">
                    <a:solidFill>
                      <a:srgbClr val="800000"/>
                    </a:solidFill>
                  </a:rPr>
                  <a:t>Individual Confidence Interval</a:t>
                </a:r>
              </a:p>
              <a:p>
                <a:pPr lvl="1"/>
                <a:r>
                  <a:rPr lang="en-US" sz="1800" dirty="0" smtClean="0"/>
                  <a:t>Does </a:t>
                </a:r>
                <a:r>
                  <a:rPr lang="en-US" sz="1800" dirty="0" smtClean="0">
                    <a:solidFill>
                      <a:srgbClr val="C00000"/>
                    </a:solidFill>
                  </a:rPr>
                  <a:t>NOT</a:t>
                </a:r>
                <a:r>
                  <a:rPr lang="en-US" sz="1800" dirty="0" smtClean="0"/>
                  <a:t> consider the </a:t>
                </a:r>
                <a:r>
                  <a:rPr lang="en-US" sz="1800" dirty="0" err="1" smtClean="0">
                    <a:solidFill>
                      <a:srgbClr val="C00000"/>
                    </a:solidFill>
                  </a:rPr>
                  <a:t>familywise</a:t>
                </a:r>
                <a:r>
                  <a:rPr lang="en-US" sz="1800" dirty="0" smtClean="0">
                    <a:solidFill>
                      <a:srgbClr val="C00000"/>
                    </a:solidFill>
                  </a:rPr>
                  <a:t> </a:t>
                </a:r>
                <a:r>
                  <a:rPr lang="en-US" sz="1800" dirty="0" smtClean="0"/>
                  <a:t>error</a:t>
                </a:r>
              </a:p>
              <a:p>
                <a:pPr lvl="1"/>
                <a14:m>
                  <m:oMath xmlns:m="http://schemas.openxmlformats.org/officeDocument/2006/math">
                    <m:acc>
                      <m:accPr>
                        <m:chr m:val="̅"/>
                        <m:ctrlPr>
                          <a:rPr lang="en-US" sz="1800" b="0" i="1" smtClean="0">
                            <a:solidFill>
                              <a:srgbClr val="003366"/>
                            </a:solidFill>
                            <a:latin typeface="Cambria Math" panose="02040503050406030204" pitchFamily="18" charset="0"/>
                          </a:rPr>
                        </m:ctrlPr>
                      </m:accPr>
                      <m:e>
                        <m:r>
                          <a:rPr lang="en-US" sz="1800" b="0" i="1" smtClean="0">
                            <a:solidFill>
                              <a:srgbClr val="003366"/>
                            </a:solidFill>
                            <a:latin typeface="Cambria Math" panose="02040503050406030204" pitchFamily="18" charset="0"/>
                          </a:rPr>
                          <m:t>𝑦</m:t>
                        </m:r>
                        <m:r>
                          <a:rPr lang="en-US" sz="1800" b="0" i="1" baseline="-25000" smtClean="0">
                            <a:solidFill>
                              <a:srgbClr val="003366"/>
                            </a:solidFill>
                            <a:latin typeface="Cambria Math" panose="02040503050406030204" pitchFamily="18" charset="0"/>
                          </a:rPr>
                          <m:t>𝑖</m:t>
                        </m:r>
                      </m:e>
                    </m:acc>
                    <m:r>
                      <a:rPr lang="en-US" sz="1800" b="0" i="1" smtClean="0">
                        <a:solidFill>
                          <a:srgbClr val="003366"/>
                        </a:solidFill>
                        <a:latin typeface="Cambria Math" panose="02040503050406030204" pitchFamily="18" charset="0"/>
                        <a:ea typeface="Cambria Math" panose="02040503050406030204" pitchFamily="18" charset="0"/>
                      </a:rPr>
                      <m:t>±</m:t>
                    </m:r>
                    <m:sSub>
                      <m:sSubPr>
                        <m:ctrlPr>
                          <a:rPr lang="en-US" sz="1800" b="0" i="1" smtClean="0">
                            <a:solidFill>
                              <a:srgbClr val="003366"/>
                            </a:solidFill>
                            <a:latin typeface="Cambria Math" panose="02040503050406030204" pitchFamily="18" charset="0"/>
                            <a:ea typeface="Cambria Math" panose="02040503050406030204" pitchFamily="18" charset="0"/>
                          </a:rPr>
                        </m:ctrlPr>
                      </m:sSubPr>
                      <m:e>
                        <m:r>
                          <a:rPr lang="en-US" sz="1800" b="0" i="1" smtClean="0">
                            <a:solidFill>
                              <a:srgbClr val="003366"/>
                            </a:solidFill>
                            <a:latin typeface="Cambria Math" panose="02040503050406030204" pitchFamily="18" charset="0"/>
                            <a:ea typeface="Cambria Math" panose="02040503050406030204" pitchFamily="18" charset="0"/>
                          </a:rPr>
                          <m:t>𝑡</m:t>
                        </m:r>
                      </m:e>
                      <m:sub>
                        <m:r>
                          <a:rPr lang="en-US" sz="1800" b="0" i="1" smtClean="0">
                            <a:solidFill>
                              <a:srgbClr val="003366"/>
                            </a:solidFill>
                            <a:latin typeface="Cambria Math" panose="02040503050406030204" pitchFamily="18" charset="0"/>
                            <a:ea typeface="Cambria Math" panose="02040503050406030204" pitchFamily="18" charset="0"/>
                          </a:rPr>
                          <m:t>𝛼</m:t>
                        </m:r>
                        <m:r>
                          <a:rPr lang="en-US" sz="1800" b="0" i="1" smtClean="0">
                            <a:solidFill>
                              <a:srgbClr val="003366"/>
                            </a:solidFill>
                            <a:latin typeface="Cambria Math" panose="02040503050406030204" pitchFamily="18" charset="0"/>
                            <a:ea typeface="Cambria Math" panose="02040503050406030204" pitchFamily="18" charset="0"/>
                          </a:rPr>
                          <m:t>/2</m:t>
                        </m:r>
                      </m:sub>
                    </m:sSub>
                    <m:r>
                      <a:rPr lang="en-US" sz="1800" b="0" i="1" smtClean="0">
                        <a:solidFill>
                          <a:srgbClr val="003366"/>
                        </a:solidFill>
                        <a:latin typeface="Cambria Math" panose="02040503050406030204" pitchFamily="18" charset="0"/>
                        <a:ea typeface="Cambria Math" panose="02040503050406030204" pitchFamily="18" charset="0"/>
                      </a:rPr>
                      <m:t>∗</m:t>
                    </m:r>
                    <m:sSub>
                      <m:sSubPr>
                        <m:ctrlPr>
                          <a:rPr lang="en-US" sz="1800" b="0" i="1" smtClean="0">
                            <a:solidFill>
                              <a:srgbClr val="003366"/>
                            </a:solidFill>
                            <a:latin typeface="Cambria Math" panose="02040503050406030204" pitchFamily="18" charset="0"/>
                            <a:ea typeface="Cambria Math" panose="02040503050406030204" pitchFamily="18" charset="0"/>
                          </a:rPr>
                        </m:ctrlPr>
                      </m:sSubPr>
                      <m:e>
                        <m:r>
                          <a:rPr lang="en-US" sz="1800" b="0" i="1" smtClean="0">
                            <a:solidFill>
                              <a:srgbClr val="003366"/>
                            </a:solidFill>
                            <a:latin typeface="Cambria Math" panose="02040503050406030204" pitchFamily="18" charset="0"/>
                            <a:ea typeface="Cambria Math" panose="02040503050406030204" pitchFamily="18" charset="0"/>
                          </a:rPr>
                          <m:t>𝑠</m:t>
                        </m:r>
                      </m:e>
                      <m:sub>
                        <m:r>
                          <a:rPr lang="en-US" sz="1800" b="0" i="1" smtClean="0">
                            <a:solidFill>
                              <a:srgbClr val="003366"/>
                            </a:solidFill>
                            <a:latin typeface="Cambria Math" panose="02040503050406030204" pitchFamily="18" charset="0"/>
                            <a:ea typeface="Cambria Math" panose="02040503050406030204" pitchFamily="18" charset="0"/>
                          </a:rPr>
                          <m:t>𝑝</m:t>
                        </m:r>
                      </m:sub>
                    </m:sSub>
                    <m:rad>
                      <m:radPr>
                        <m:degHide m:val="on"/>
                        <m:ctrlPr>
                          <a:rPr lang="en-US" sz="1800" b="0" i="1" smtClean="0">
                            <a:solidFill>
                              <a:srgbClr val="003366"/>
                            </a:solidFill>
                            <a:latin typeface="Cambria Math" panose="02040503050406030204" pitchFamily="18" charset="0"/>
                            <a:ea typeface="Cambria Math" panose="02040503050406030204" pitchFamily="18" charset="0"/>
                          </a:rPr>
                        </m:ctrlPr>
                      </m:radPr>
                      <m:deg/>
                      <m:e>
                        <m:f>
                          <m:fPr>
                            <m:ctrlPr>
                              <a:rPr lang="en-US" sz="1800" b="0" i="1" smtClean="0">
                                <a:solidFill>
                                  <a:srgbClr val="003366"/>
                                </a:solidFill>
                                <a:latin typeface="Cambria Math" panose="02040503050406030204" pitchFamily="18" charset="0"/>
                                <a:ea typeface="Cambria Math" panose="02040503050406030204" pitchFamily="18" charset="0"/>
                              </a:rPr>
                            </m:ctrlPr>
                          </m:fPr>
                          <m:num>
                            <m:r>
                              <a:rPr lang="en-US" sz="1800" b="0" i="1" smtClean="0">
                                <a:solidFill>
                                  <a:srgbClr val="003366"/>
                                </a:solidFill>
                                <a:latin typeface="Cambria Math" panose="02040503050406030204" pitchFamily="18" charset="0"/>
                                <a:ea typeface="Cambria Math" panose="02040503050406030204" pitchFamily="18" charset="0"/>
                              </a:rPr>
                              <m:t>1</m:t>
                            </m:r>
                          </m:num>
                          <m:den>
                            <m:r>
                              <a:rPr lang="en-US" sz="1800" b="0" i="1" smtClean="0">
                                <a:solidFill>
                                  <a:srgbClr val="003366"/>
                                </a:solidFill>
                                <a:latin typeface="Cambria Math" panose="02040503050406030204" pitchFamily="18" charset="0"/>
                                <a:ea typeface="Cambria Math" panose="02040503050406030204" pitchFamily="18" charset="0"/>
                              </a:rPr>
                              <m:t>𝑛</m:t>
                            </m:r>
                            <m:r>
                              <a:rPr lang="en-US" sz="1800" b="0" i="1" baseline="-25000" smtClean="0">
                                <a:solidFill>
                                  <a:srgbClr val="003366"/>
                                </a:solidFill>
                                <a:latin typeface="Cambria Math" panose="02040503050406030204" pitchFamily="18" charset="0"/>
                                <a:ea typeface="Cambria Math" panose="02040503050406030204" pitchFamily="18" charset="0"/>
                              </a:rPr>
                              <m:t>𝑖</m:t>
                            </m:r>
                          </m:den>
                        </m:f>
                      </m:e>
                    </m:rad>
                  </m:oMath>
                </a14:m>
                <a:endParaRPr lang="en-US" sz="1800" dirty="0">
                  <a:solidFill>
                    <a:srgbClr val="003366"/>
                  </a:solidFill>
                </a:endParaRPr>
              </a:p>
              <a:p>
                <a:pPr lvl="1"/>
                <a:r>
                  <a:rPr lang="en-US" sz="1800" dirty="0">
                    <a:solidFill>
                      <a:srgbClr val="003366"/>
                    </a:solidFill>
                  </a:rPr>
                  <a:t>w</a:t>
                </a:r>
                <a:r>
                  <a:rPr lang="en-US" sz="1800" dirty="0" smtClean="0">
                    <a:solidFill>
                      <a:srgbClr val="003366"/>
                    </a:solidFill>
                  </a:rPr>
                  <a:t>here </a:t>
                </a:r>
                <a14:m>
                  <m:oMath xmlns:m="http://schemas.openxmlformats.org/officeDocument/2006/math">
                    <m:r>
                      <a:rPr lang="en-US" sz="1800" b="0" i="1" smtClean="0">
                        <a:solidFill>
                          <a:srgbClr val="003366"/>
                        </a:solidFill>
                        <a:latin typeface="Cambria Math" panose="02040503050406030204" pitchFamily="18" charset="0"/>
                      </a:rPr>
                      <m:t>𝑠</m:t>
                    </m:r>
                    <m:r>
                      <a:rPr lang="en-US" sz="1800" b="0" i="1" baseline="-25000" smtClean="0">
                        <a:solidFill>
                          <a:srgbClr val="003366"/>
                        </a:solidFill>
                        <a:latin typeface="Cambria Math" panose="02040503050406030204" pitchFamily="18" charset="0"/>
                      </a:rPr>
                      <m:t>𝑝</m:t>
                    </m:r>
                    <m:r>
                      <a:rPr lang="en-US" sz="1800" b="0" i="1" smtClean="0">
                        <a:solidFill>
                          <a:srgbClr val="003366"/>
                        </a:solidFill>
                        <a:latin typeface="Cambria Math" panose="02040503050406030204" pitchFamily="18" charset="0"/>
                      </a:rPr>
                      <m:t>=</m:t>
                    </m:r>
                    <m:f>
                      <m:fPr>
                        <m:ctrlPr>
                          <a:rPr lang="en-US" sz="1800" b="0" i="1" smtClean="0">
                            <a:solidFill>
                              <a:srgbClr val="003366"/>
                            </a:solidFill>
                            <a:latin typeface="Cambria Math" panose="02040503050406030204" pitchFamily="18" charset="0"/>
                          </a:rPr>
                        </m:ctrlPr>
                      </m:fPr>
                      <m:num>
                        <m:nary>
                          <m:naryPr>
                            <m:chr m:val="∑"/>
                            <m:limLoc m:val="subSup"/>
                            <m:ctrlPr>
                              <a:rPr lang="en-US" sz="1800" b="0" i="1" smtClean="0">
                                <a:solidFill>
                                  <a:srgbClr val="003366"/>
                                </a:solidFill>
                                <a:latin typeface="Cambria Math" panose="02040503050406030204" pitchFamily="18" charset="0"/>
                              </a:rPr>
                            </m:ctrlPr>
                          </m:naryPr>
                          <m:sub>
                            <m:r>
                              <m:rPr>
                                <m:brk m:alnAt="25"/>
                              </m:rPr>
                              <a:rPr lang="en-US" sz="1800" b="0" i="1" smtClean="0">
                                <a:solidFill>
                                  <a:srgbClr val="003366"/>
                                </a:solidFill>
                                <a:latin typeface="Cambria Math" panose="02040503050406030204" pitchFamily="18" charset="0"/>
                              </a:rPr>
                              <m:t>𝑖</m:t>
                            </m:r>
                            <m:r>
                              <a:rPr lang="en-US" sz="1800" b="0" i="1" smtClean="0">
                                <a:solidFill>
                                  <a:srgbClr val="003366"/>
                                </a:solidFill>
                                <a:latin typeface="Cambria Math" panose="02040503050406030204" pitchFamily="18" charset="0"/>
                              </a:rPr>
                              <m:t>=1</m:t>
                            </m:r>
                          </m:sub>
                          <m:sup>
                            <m:r>
                              <a:rPr lang="en-US" sz="1800" b="0" i="1" smtClean="0">
                                <a:solidFill>
                                  <a:srgbClr val="003366"/>
                                </a:solidFill>
                                <a:latin typeface="Cambria Math" panose="02040503050406030204" pitchFamily="18" charset="0"/>
                              </a:rPr>
                              <m:t>𝑡</m:t>
                            </m:r>
                          </m:sup>
                          <m:e>
                            <m:r>
                              <a:rPr lang="en-US" sz="1800" b="0" i="1" smtClean="0">
                                <a:solidFill>
                                  <a:srgbClr val="003366"/>
                                </a:solidFill>
                                <a:latin typeface="Cambria Math" panose="02040503050406030204" pitchFamily="18" charset="0"/>
                              </a:rPr>
                              <m:t>(</m:t>
                            </m:r>
                            <m:r>
                              <a:rPr lang="en-US" sz="1800" b="0" i="1" smtClean="0">
                                <a:solidFill>
                                  <a:srgbClr val="003366"/>
                                </a:solidFill>
                                <a:latin typeface="Cambria Math" panose="02040503050406030204" pitchFamily="18" charset="0"/>
                              </a:rPr>
                              <m:t>𝑛𝑖</m:t>
                            </m:r>
                            <m:r>
                              <a:rPr lang="en-US" sz="1800" b="0" i="1" smtClean="0">
                                <a:solidFill>
                                  <a:srgbClr val="003366"/>
                                </a:solidFill>
                                <a:latin typeface="Cambria Math" panose="02040503050406030204" pitchFamily="18" charset="0"/>
                              </a:rPr>
                              <m:t>−1)</m:t>
                            </m:r>
                            <m:sSubSup>
                              <m:sSubSupPr>
                                <m:ctrlPr>
                                  <a:rPr lang="en-US" sz="1800" b="0" i="1" smtClean="0">
                                    <a:solidFill>
                                      <a:srgbClr val="003366"/>
                                    </a:solidFill>
                                    <a:latin typeface="Cambria Math" panose="02040503050406030204" pitchFamily="18" charset="0"/>
                                  </a:rPr>
                                </m:ctrlPr>
                              </m:sSubSupPr>
                              <m:e>
                                <m:r>
                                  <a:rPr lang="en-US" sz="1800" b="0" i="1" smtClean="0">
                                    <a:solidFill>
                                      <a:srgbClr val="003366"/>
                                    </a:solidFill>
                                    <a:latin typeface="Cambria Math" panose="02040503050406030204" pitchFamily="18" charset="0"/>
                                  </a:rPr>
                                  <m:t>𝑠</m:t>
                                </m:r>
                              </m:e>
                              <m:sub>
                                <m:r>
                                  <a:rPr lang="en-US" sz="1800" b="0" i="1" smtClean="0">
                                    <a:solidFill>
                                      <a:srgbClr val="003366"/>
                                    </a:solidFill>
                                    <a:latin typeface="Cambria Math" panose="02040503050406030204" pitchFamily="18" charset="0"/>
                                  </a:rPr>
                                  <m:t>𝑖</m:t>
                                </m:r>
                              </m:sub>
                              <m:sup>
                                <m:r>
                                  <a:rPr lang="en-US" sz="1800" b="0" i="1" smtClean="0">
                                    <a:solidFill>
                                      <a:srgbClr val="003366"/>
                                    </a:solidFill>
                                    <a:latin typeface="Cambria Math" panose="02040503050406030204" pitchFamily="18" charset="0"/>
                                  </a:rPr>
                                  <m:t>2</m:t>
                                </m:r>
                              </m:sup>
                            </m:sSubSup>
                          </m:e>
                        </m:nary>
                      </m:num>
                      <m:den>
                        <m:d>
                          <m:dPr>
                            <m:ctrlPr>
                              <a:rPr lang="en-US" sz="1800" b="0" i="1" smtClean="0">
                                <a:solidFill>
                                  <a:srgbClr val="003366"/>
                                </a:solidFill>
                                <a:latin typeface="Cambria Math" panose="02040503050406030204" pitchFamily="18" charset="0"/>
                              </a:rPr>
                            </m:ctrlPr>
                          </m:dPr>
                          <m:e>
                            <m:nary>
                              <m:naryPr>
                                <m:chr m:val="∑"/>
                                <m:limLoc m:val="subSup"/>
                                <m:ctrlPr>
                                  <a:rPr lang="en-US" sz="1800" i="1">
                                    <a:solidFill>
                                      <a:srgbClr val="003366"/>
                                    </a:solidFill>
                                    <a:latin typeface="Cambria Math" panose="02040503050406030204" pitchFamily="18" charset="0"/>
                                  </a:rPr>
                                </m:ctrlPr>
                              </m:naryPr>
                              <m:sub>
                                <m:r>
                                  <m:rPr>
                                    <m:brk m:alnAt="25"/>
                                  </m:rPr>
                                  <a:rPr lang="en-US" sz="1800" i="1">
                                    <a:solidFill>
                                      <a:srgbClr val="003366"/>
                                    </a:solidFill>
                                    <a:latin typeface="Cambria Math" panose="02040503050406030204" pitchFamily="18" charset="0"/>
                                  </a:rPr>
                                  <m:t>𝑖</m:t>
                                </m:r>
                                <m:r>
                                  <a:rPr lang="en-US" sz="1800" i="1">
                                    <a:solidFill>
                                      <a:srgbClr val="003366"/>
                                    </a:solidFill>
                                    <a:latin typeface="Cambria Math" panose="02040503050406030204" pitchFamily="18" charset="0"/>
                                  </a:rPr>
                                  <m:t>=1</m:t>
                                </m:r>
                              </m:sub>
                              <m:sup>
                                <m:r>
                                  <a:rPr lang="en-US" sz="1800" i="1">
                                    <a:solidFill>
                                      <a:srgbClr val="003366"/>
                                    </a:solidFill>
                                    <a:latin typeface="Cambria Math" panose="02040503050406030204" pitchFamily="18" charset="0"/>
                                  </a:rPr>
                                  <m:t>𝑡</m:t>
                                </m:r>
                              </m:sup>
                              <m:e>
                                <m:r>
                                  <a:rPr lang="en-US" sz="1800" i="1">
                                    <a:solidFill>
                                      <a:srgbClr val="003366"/>
                                    </a:solidFill>
                                    <a:latin typeface="Cambria Math" panose="02040503050406030204" pitchFamily="18" charset="0"/>
                                  </a:rPr>
                                  <m:t>𝑛</m:t>
                                </m:r>
                                <m:r>
                                  <a:rPr lang="en-US" sz="1800" i="1" baseline="-25000">
                                    <a:solidFill>
                                      <a:srgbClr val="003366"/>
                                    </a:solidFill>
                                    <a:latin typeface="Cambria Math" panose="02040503050406030204" pitchFamily="18" charset="0"/>
                                  </a:rPr>
                                  <m:t>𝑖</m:t>
                                </m:r>
                              </m:e>
                            </m:nary>
                          </m:e>
                        </m:d>
                        <m:r>
                          <a:rPr lang="en-US" sz="1800" b="0" i="1" smtClean="0">
                            <a:solidFill>
                              <a:srgbClr val="003366"/>
                            </a:solidFill>
                            <a:latin typeface="Cambria Math" panose="02040503050406030204" pitchFamily="18" charset="0"/>
                          </a:rPr>
                          <m:t>−</m:t>
                        </m:r>
                        <m:r>
                          <a:rPr lang="en-US" sz="1800" b="0" i="1" smtClean="0">
                            <a:solidFill>
                              <a:srgbClr val="003366"/>
                            </a:solidFill>
                            <a:latin typeface="Cambria Math" panose="02040503050406030204" pitchFamily="18" charset="0"/>
                          </a:rPr>
                          <m:t>𝑡</m:t>
                        </m:r>
                      </m:den>
                    </m:f>
                  </m:oMath>
                </a14:m>
                <a:endParaRPr lang="en-US" sz="1800" dirty="0" smtClean="0">
                  <a:solidFill>
                    <a:srgbClr val="800000"/>
                  </a:solidFill>
                </a:endParaRPr>
              </a:p>
              <a:p>
                <a:endParaRPr lang="en-US" sz="2400" dirty="0">
                  <a:solidFill>
                    <a:srgbClr val="800000"/>
                  </a:solidFill>
                </a:endParaRPr>
              </a:p>
              <a:p>
                <a:endParaRPr lang="en-US" sz="2400" dirty="0" smtClean="0">
                  <a:solidFill>
                    <a:srgbClr val="800000"/>
                  </a:solidFill>
                </a:endParaRPr>
              </a:p>
              <a:p>
                <a:pPr>
                  <a:buFont typeface="Arial" panose="020B0604020202020204" pitchFamily="34" charset="0"/>
                  <a:buChar char="•"/>
                </a:pPr>
                <a:r>
                  <a:rPr lang="en-US" sz="2400" dirty="0" err="1" smtClean="0">
                    <a:solidFill>
                      <a:srgbClr val="800000"/>
                    </a:solidFill>
                  </a:rPr>
                  <a:t>Bonferroni’s</a:t>
                </a:r>
                <a:r>
                  <a:rPr lang="en-US" sz="2400" dirty="0" smtClean="0">
                    <a:solidFill>
                      <a:srgbClr val="800000"/>
                    </a:solidFill>
                  </a:rPr>
                  <a:t> </a:t>
                </a:r>
                <a:r>
                  <a:rPr lang="en-US" sz="2400" dirty="0">
                    <a:solidFill>
                      <a:srgbClr val="800000"/>
                    </a:solidFill>
                  </a:rPr>
                  <a:t>Method</a:t>
                </a:r>
              </a:p>
              <a:p>
                <a:pPr marL="800100" lvl="1" indent="-342900">
                  <a:buFont typeface="Franklin Gothic Demi Cond" panose="020B0706030402020204" pitchFamily="34" charset="0"/>
                  <a:buChar char="–"/>
                </a:pPr>
                <a:r>
                  <a:rPr lang="en-US" sz="1800" dirty="0" smtClean="0">
                    <a:solidFill>
                      <a:srgbClr val="C00000"/>
                    </a:solidFill>
                  </a:rPr>
                  <a:t>Conservative</a:t>
                </a:r>
              </a:p>
              <a:p>
                <a:pPr marL="800100" lvl="1" indent="-342900">
                  <a:buFont typeface="Franklin Gothic Demi Cond" panose="020B0706030402020204" pitchFamily="34" charset="0"/>
                  <a:buChar char="–"/>
                </a:pPr>
                <a14:m>
                  <m:oMath xmlns:m="http://schemas.openxmlformats.org/officeDocument/2006/math">
                    <m:acc>
                      <m:accPr>
                        <m:chr m:val="̅"/>
                        <m:ctrlPr>
                          <a:rPr lang="en-US" sz="1800" i="1" smtClean="0">
                            <a:solidFill>
                              <a:srgbClr val="003366"/>
                            </a:solidFill>
                            <a:latin typeface="Cambria Math" panose="02040503050406030204" pitchFamily="18" charset="0"/>
                          </a:rPr>
                        </m:ctrlPr>
                      </m:accPr>
                      <m:e>
                        <m:r>
                          <a:rPr lang="en-US" sz="1800" i="1">
                            <a:solidFill>
                              <a:srgbClr val="003366"/>
                            </a:solidFill>
                            <a:latin typeface="Cambria Math" panose="02040503050406030204" pitchFamily="18" charset="0"/>
                          </a:rPr>
                          <m:t>𝑦</m:t>
                        </m:r>
                        <m:r>
                          <a:rPr lang="en-US" sz="1800" i="1" baseline="-25000">
                            <a:solidFill>
                              <a:srgbClr val="003366"/>
                            </a:solidFill>
                            <a:latin typeface="Cambria Math" panose="02040503050406030204" pitchFamily="18" charset="0"/>
                          </a:rPr>
                          <m:t>𝑖</m:t>
                        </m:r>
                      </m:e>
                    </m:acc>
                    <m:r>
                      <a:rPr lang="en-US" sz="1800" i="1">
                        <a:solidFill>
                          <a:srgbClr val="003366"/>
                        </a:solidFill>
                        <a:latin typeface="Cambria Math" panose="02040503050406030204" pitchFamily="18" charset="0"/>
                        <a:ea typeface="Cambria Math" panose="02040503050406030204" pitchFamily="18" charset="0"/>
                      </a:rPr>
                      <m:t>±</m:t>
                    </m:r>
                    <m:sSub>
                      <m:sSubPr>
                        <m:ctrlPr>
                          <a:rPr lang="en-US" sz="1800" i="1">
                            <a:solidFill>
                              <a:srgbClr val="003366"/>
                            </a:solidFill>
                            <a:latin typeface="Cambria Math" panose="02040503050406030204" pitchFamily="18" charset="0"/>
                            <a:ea typeface="Cambria Math" panose="02040503050406030204" pitchFamily="18" charset="0"/>
                          </a:rPr>
                        </m:ctrlPr>
                      </m:sSubPr>
                      <m:e>
                        <m:r>
                          <a:rPr lang="en-US" sz="1800" i="1">
                            <a:solidFill>
                              <a:srgbClr val="003366"/>
                            </a:solidFill>
                            <a:latin typeface="Cambria Math" panose="02040503050406030204" pitchFamily="18" charset="0"/>
                            <a:ea typeface="Cambria Math" panose="02040503050406030204" pitchFamily="18" charset="0"/>
                          </a:rPr>
                          <m:t>𝑡</m:t>
                        </m:r>
                      </m:e>
                      <m:sub>
                        <m:r>
                          <a:rPr lang="en-US" sz="1800" i="1">
                            <a:solidFill>
                              <a:srgbClr val="003366"/>
                            </a:solidFill>
                            <a:latin typeface="Cambria Math" panose="02040503050406030204" pitchFamily="18" charset="0"/>
                            <a:ea typeface="Cambria Math" panose="02040503050406030204" pitchFamily="18" charset="0"/>
                          </a:rPr>
                          <m:t>𝛼</m:t>
                        </m:r>
                        <m:r>
                          <a:rPr lang="en-US" sz="1800" i="1">
                            <a:solidFill>
                              <a:srgbClr val="003366"/>
                            </a:solidFill>
                            <a:latin typeface="Cambria Math" panose="02040503050406030204" pitchFamily="18" charset="0"/>
                            <a:ea typeface="Cambria Math" panose="02040503050406030204" pitchFamily="18" charset="0"/>
                          </a:rPr>
                          <m:t>/2</m:t>
                        </m:r>
                        <m:r>
                          <a:rPr lang="en-US" sz="1800" i="1">
                            <a:solidFill>
                              <a:srgbClr val="FF0000"/>
                            </a:solidFill>
                            <a:latin typeface="Cambria Math" panose="02040503050406030204" pitchFamily="18" charset="0"/>
                            <a:ea typeface="Cambria Math" panose="02040503050406030204" pitchFamily="18" charset="0"/>
                          </a:rPr>
                          <m:t>𝑚</m:t>
                        </m:r>
                      </m:sub>
                    </m:sSub>
                    <m:r>
                      <a:rPr lang="en-US" sz="1800" i="1">
                        <a:solidFill>
                          <a:srgbClr val="003366"/>
                        </a:solidFill>
                        <a:latin typeface="Cambria Math" panose="02040503050406030204" pitchFamily="18" charset="0"/>
                        <a:ea typeface="Cambria Math" panose="02040503050406030204" pitchFamily="18" charset="0"/>
                      </a:rPr>
                      <m:t>∗</m:t>
                    </m:r>
                    <m:sSub>
                      <m:sSubPr>
                        <m:ctrlPr>
                          <a:rPr lang="en-US" sz="1800" i="1">
                            <a:solidFill>
                              <a:srgbClr val="003366"/>
                            </a:solidFill>
                            <a:latin typeface="Cambria Math" panose="02040503050406030204" pitchFamily="18" charset="0"/>
                            <a:ea typeface="Cambria Math" panose="02040503050406030204" pitchFamily="18" charset="0"/>
                          </a:rPr>
                        </m:ctrlPr>
                      </m:sSubPr>
                      <m:e>
                        <m:r>
                          <a:rPr lang="en-US" sz="1800" i="1">
                            <a:solidFill>
                              <a:srgbClr val="003366"/>
                            </a:solidFill>
                            <a:latin typeface="Cambria Math" panose="02040503050406030204" pitchFamily="18" charset="0"/>
                            <a:ea typeface="Cambria Math" panose="02040503050406030204" pitchFamily="18" charset="0"/>
                          </a:rPr>
                          <m:t>𝑠</m:t>
                        </m:r>
                      </m:e>
                      <m:sub>
                        <m:r>
                          <a:rPr lang="en-US" sz="1800" i="1">
                            <a:solidFill>
                              <a:srgbClr val="003366"/>
                            </a:solidFill>
                            <a:latin typeface="Cambria Math" panose="02040503050406030204" pitchFamily="18" charset="0"/>
                            <a:ea typeface="Cambria Math" panose="02040503050406030204" pitchFamily="18" charset="0"/>
                          </a:rPr>
                          <m:t>𝑝</m:t>
                        </m:r>
                      </m:sub>
                    </m:sSub>
                    <m:rad>
                      <m:radPr>
                        <m:degHide m:val="on"/>
                        <m:ctrlPr>
                          <a:rPr lang="en-US" sz="1800" i="1">
                            <a:solidFill>
                              <a:srgbClr val="003366"/>
                            </a:solidFill>
                            <a:latin typeface="Cambria Math" panose="02040503050406030204" pitchFamily="18" charset="0"/>
                            <a:ea typeface="Cambria Math" panose="02040503050406030204" pitchFamily="18" charset="0"/>
                          </a:rPr>
                        </m:ctrlPr>
                      </m:radPr>
                      <m:deg/>
                      <m:e>
                        <m:f>
                          <m:fPr>
                            <m:ctrlPr>
                              <a:rPr lang="en-US" sz="1800" i="1">
                                <a:solidFill>
                                  <a:srgbClr val="003366"/>
                                </a:solidFill>
                                <a:latin typeface="Cambria Math" panose="02040503050406030204" pitchFamily="18" charset="0"/>
                                <a:ea typeface="Cambria Math" panose="02040503050406030204" pitchFamily="18" charset="0"/>
                              </a:rPr>
                            </m:ctrlPr>
                          </m:fPr>
                          <m:num>
                            <m:r>
                              <a:rPr lang="en-US" sz="1800" i="1">
                                <a:solidFill>
                                  <a:srgbClr val="003366"/>
                                </a:solidFill>
                                <a:latin typeface="Cambria Math" panose="02040503050406030204" pitchFamily="18" charset="0"/>
                                <a:ea typeface="Cambria Math" panose="02040503050406030204" pitchFamily="18" charset="0"/>
                              </a:rPr>
                              <m:t>1</m:t>
                            </m:r>
                          </m:num>
                          <m:den>
                            <m:r>
                              <a:rPr lang="en-US" sz="1800" i="1">
                                <a:solidFill>
                                  <a:srgbClr val="003366"/>
                                </a:solidFill>
                                <a:latin typeface="Cambria Math" panose="02040503050406030204" pitchFamily="18" charset="0"/>
                                <a:ea typeface="Cambria Math" panose="02040503050406030204" pitchFamily="18" charset="0"/>
                              </a:rPr>
                              <m:t>𝑛</m:t>
                            </m:r>
                            <m:r>
                              <a:rPr lang="en-US" sz="1800" i="1" baseline="-25000">
                                <a:solidFill>
                                  <a:srgbClr val="003366"/>
                                </a:solidFill>
                                <a:latin typeface="Cambria Math" panose="02040503050406030204" pitchFamily="18" charset="0"/>
                                <a:ea typeface="Cambria Math" panose="02040503050406030204" pitchFamily="18" charset="0"/>
                              </a:rPr>
                              <m:t>𝑖</m:t>
                            </m:r>
                          </m:den>
                        </m:f>
                      </m:e>
                    </m:rad>
                  </m:oMath>
                </a14:m>
                <a:endParaRPr lang="en-US" sz="1800" dirty="0" smtClean="0"/>
              </a:p>
              <a:p>
                <a:pPr marL="800100" lvl="1" indent="-342900">
                  <a:buFont typeface="Franklin Gothic Demi Cond" panose="020B0706030402020204" pitchFamily="34" charset="0"/>
                  <a:buChar char="–"/>
                </a:pPr>
                <a:r>
                  <a:rPr lang="en-US" sz="1800" dirty="0"/>
                  <a:t>w</a:t>
                </a:r>
                <a:r>
                  <a:rPr lang="en-US" sz="1800" dirty="0" smtClean="0"/>
                  <a:t>here </a:t>
                </a:r>
                <a14:m>
                  <m:oMath xmlns:m="http://schemas.openxmlformats.org/officeDocument/2006/math">
                    <m:r>
                      <a:rPr lang="en-US" sz="1800" b="0" i="1" smtClean="0">
                        <a:latin typeface="Cambria Math" panose="02040503050406030204" pitchFamily="18" charset="0"/>
                      </a:rPr>
                      <m:t>𝑚</m:t>
                    </m:r>
                    <m:r>
                      <a:rPr lang="en-US" sz="1800" b="0" i="1" smtClean="0">
                        <a:latin typeface="Cambria Math" panose="02040503050406030204" pitchFamily="18" charset="0"/>
                      </a:rPr>
                      <m:t>=7</m:t>
                    </m:r>
                  </m:oMath>
                </a14:m>
                <a:endParaRPr lang="en-US" sz="1800" dirty="0" smtClean="0"/>
              </a:p>
              <a:p>
                <a:pPr marL="400050"/>
                <a:endParaRPr lang="en-US" sz="1200" dirty="0" smtClean="0"/>
              </a:p>
              <a:p>
                <a:pPr marL="400050"/>
                <a:r>
                  <a:rPr lang="en-US" sz="2400" dirty="0" smtClean="0">
                    <a:hlinkClick r:id="rId3" action="ppaction://hlinkfile"/>
                  </a:rPr>
                  <a:t>Minitab</a:t>
                </a: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685800"/>
                <a:ext cx="7772400" cy="4495800"/>
              </a:xfrm>
              <a:blipFill rotWithShape="0">
                <a:blip r:embed="rId4"/>
                <a:stretch>
                  <a:fillRect l="-1098" t="-950" b="-37856"/>
                </a:stretch>
              </a:blipFill>
            </p:spPr>
            <p:txBody>
              <a:bodyPr/>
              <a:lstStyle/>
              <a:p>
                <a:r>
                  <a:rPr lang="en-US">
                    <a:noFill/>
                  </a:rPr>
                  <a:t> </a:t>
                </a:r>
              </a:p>
            </p:txBody>
          </p:sp>
        </mc:Fallback>
      </mc:AlternateContent>
      <p:graphicFrame>
        <p:nvGraphicFramePr>
          <p:cNvPr id="8" name="Object 7"/>
          <p:cNvGraphicFramePr>
            <a:graphicFrameLocks noChangeAspect="1"/>
          </p:cNvGraphicFramePr>
          <p:nvPr>
            <p:extLst>
              <p:ext uri="{D42A27DB-BD31-4B8C-83A1-F6EECF244321}">
                <p14:modId xmlns:p14="http://schemas.microsoft.com/office/powerpoint/2010/main" val="3000753617"/>
              </p:ext>
            </p:extLst>
          </p:nvPr>
        </p:nvGraphicFramePr>
        <p:xfrm>
          <a:off x="4800600" y="1343025"/>
          <a:ext cx="3657600" cy="2438400"/>
        </p:xfrm>
        <a:graphic>
          <a:graphicData uri="http://schemas.openxmlformats.org/presentationml/2006/ole">
            <mc:AlternateContent xmlns:mc="http://schemas.openxmlformats.org/markup-compatibility/2006">
              <mc:Choice xmlns:v="urn:schemas-microsoft-com:vml" Requires="v">
                <p:oleObj spid="_x0000_s2074" name="Graph" r:id="rId5" imgW="5486400" imgH="3657600" progId="MtbGraph.Document.16">
                  <p:embed/>
                </p:oleObj>
              </mc:Choice>
              <mc:Fallback>
                <p:oleObj name="Graph" r:id="rId5" imgW="5486400" imgH="3657600" progId="MtbGraph.Document.16">
                  <p:embed/>
                  <p:pic>
                    <p:nvPicPr>
                      <p:cNvPr id="0" name=""/>
                      <p:cNvPicPr/>
                      <p:nvPr/>
                    </p:nvPicPr>
                    <p:blipFill>
                      <a:blip r:embed="rId6"/>
                      <a:stretch>
                        <a:fillRect/>
                      </a:stretch>
                    </p:blipFill>
                    <p:spPr>
                      <a:xfrm>
                        <a:off x="4800600" y="1343025"/>
                        <a:ext cx="3657600" cy="2438400"/>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12822173"/>
              </p:ext>
            </p:extLst>
          </p:nvPr>
        </p:nvGraphicFramePr>
        <p:xfrm>
          <a:off x="4800600" y="4269259"/>
          <a:ext cx="3657600" cy="2438400"/>
        </p:xfrm>
        <a:graphic>
          <a:graphicData uri="http://schemas.openxmlformats.org/presentationml/2006/ole">
            <mc:AlternateContent xmlns:mc="http://schemas.openxmlformats.org/markup-compatibility/2006">
              <mc:Choice xmlns:v="urn:schemas-microsoft-com:vml" Requires="v">
                <p:oleObj spid="_x0000_s2075" name="Graph" r:id="rId7" imgW="5486400" imgH="3657600" progId="MtbGraph.Document.16">
                  <p:embed/>
                </p:oleObj>
              </mc:Choice>
              <mc:Fallback>
                <p:oleObj name="Graph" r:id="rId7" imgW="5486400" imgH="3657600" progId="MtbGraph.Document.16">
                  <p:embed/>
                  <p:pic>
                    <p:nvPicPr>
                      <p:cNvPr id="0" name=""/>
                      <p:cNvPicPr/>
                      <p:nvPr/>
                    </p:nvPicPr>
                    <p:blipFill>
                      <a:blip r:embed="rId8"/>
                      <a:stretch>
                        <a:fillRect/>
                      </a:stretch>
                    </p:blipFill>
                    <p:spPr>
                      <a:xfrm>
                        <a:off x="4800600" y="4269259"/>
                        <a:ext cx="3657600" cy="2438400"/>
                      </a:xfrm>
                      <a:prstGeom prst="rect">
                        <a:avLst/>
                      </a:prstGeom>
                    </p:spPr>
                  </p:pic>
                </p:oleObj>
              </mc:Fallback>
            </mc:AlternateContent>
          </a:graphicData>
        </a:graphic>
      </p:graphicFrame>
      <p:sp>
        <p:nvSpPr>
          <p:cNvPr id="4" name="Slide Number Placeholder 3"/>
          <p:cNvSpPr>
            <a:spLocks noGrp="1"/>
          </p:cNvSpPr>
          <p:nvPr>
            <p:ph type="sldNum" sz="quarter" idx="4"/>
          </p:nvPr>
        </p:nvSpPr>
        <p:spPr/>
        <p:txBody>
          <a:bodyPr/>
          <a:lstStyle/>
          <a:p>
            <a:fld id="{A9A949EE-02F8-4E24-B346-EA33FC0EA551}" type="slidenum">
              <a:rPr lang="en-US" smtClean="0"/>
              <a:t>21</a:t>
            </a:fld>
            <a:endParaRPr lang="en-US"/>
          </a:p>
        </p:txBody>
      </p:sp>
    </p:spTree>
    <p:extLst>
      <p:ext uri="{BB962C8B-B14F-4D97-AF65-F5344CB8AC3E}">
        <p14:creationId xmlns:p14="http://schemas.microsoft.com/office/powerpoint/2010/main" val="344678178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p:cTn id="23" dur="500" fill="hold"/>
                                        <p:tgtEl>
                                          <p:spTgt spid="8"/>
                                        </p:tgtEl>
                                        <p:attrNameLst>
                                          <p:attrName>ppt_w</p:attrName>
                                        </p:attrNameLst>
                                      </p:cBhvr>
                                      <p:tavLst>
                                        <p:tav tm="0">
                                          <p:val>
                                            <p:fltVal val="0"/>
                                          </p:val>
                                        </p:tav>
                                        <p:tav tm="100000">
                                          <p:val>
                                            <p:strVal val="#ppt_w"/>
                                          </p:val>
                                        </p:tav>
                                      </p:tavLst>
                                    </p:anim>
                                    <p:anim calcmode="lin" valueType="num">
                                      <p:cBhvr>
                                        <p:cTn id="24" dur="500" fill="hold"/>
                                        <p:tgtEl>
                                          <p:spTgt spid="8"/>
                                        </p:tgtEl>
                                        <p:attrNameLst>
                                          <p:attrName>ppt_h</p:attrName>
                                        </p:attrNameLst>
                                      </p:cBhvr>
                                      <p:tavLst>
                                        <p:tav tm="0">
                                          <p:val>
                                            <p:fltVal val="0"/>
                                          </p:val>
                                        </p:tav>
                                        <p:tav tm="100000">
                                          <p:val>
                                            <p:strVal val="#ppt_h"/>
                                          </p:val>
                                        </p:tav>
                                      </p:tavLst>
                                    </p:anim>
                                    <p:animEffect transition="in" filter="fade">
                                      <p:cBhvr>
                                        <p:cTn id="25" dur="500"/>
                                        <p:tgtEl>
                                          <p:spTgt spid="8"/>
                                        </p:tgtEl>
                                      </p:cBhvr>
                                    </p:animEffect>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 calcmode="lin" valueType="num">
                                      <p:cBhvr additive="base">
                                        <p:cTn id="30"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animEffect transition="in" filter="fade">
                                      <p:cBhvr>
                                        <p:cTn id="41" dur="500"/>
                                        <p:tgtEl>
                                          <p:spTgt spid="3">
                                            <p:txEl>
                                              <p:pRg st="11" end="1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fade">
                                      <p:cBhvr>
                                        <p:cTn id="46" dur="500"/>
                                        <p:tgtEl>
                                          <p:spTgt spid="3">
                                            <p:txEl>
                                              <p:pRg st="12" end="12"/>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53" presetClass="entr" presetSubtype="16"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500" fill="hold"/>
                                        <p:tgtEl>
                                          <p:spTgt spid="10"/>
                                        </p:tgtEl>
                                        <p:attrNameLst>
                                          <p:attrName>ppt_w</p:attrName>
                                        </p:attrNameLst>
                                      </p:cBhvr>
                                      <p:tavLst>
                                        <p:tav tm="0">
                                          <p:val>
                                            <p:fltVal val="0"/>
                                          </p:val>
                                        </p:tav>
                                        <p:tav tm="100000">
                                          <p:val>
                                            <p:strVal val="#ppt_w"/>
                                          </p:val>
                                        </p:tav>
                                      </p:tavLst>
                                    </p:anim>
                                    <p:anim calcmode="lin" valueType="num">
                                      <p:cBhvr>
                                        <p:cTn id="52" dur="500" fill="hold"/>
                                        <p:tgtEl>
                                          <p:spTgt spid="10"/>
                                        </p:tgtEl>
                                        <p:attrNameLst>
                                          <p:attrName>ppt_h</p:attrName>
                                        </p:attrNameLst>
                                      </p:cBhvr>
                                      <p:tavLst>
                                        <p:tav tm="0">
                                          <p:val>
                                            <p:fltVal val="0"/>
                                          </p:val>
                                        </p:tav>
                                        <p:tav tm="100000">
                                          <p:val>
                                            <p:strVal val="#ppt_h"/>
                                          </p:val>
                                        </p:tav>
                                      </p:tavLst>
                                    </p:anim>
                                    <p:animEffect transition="in" filter="fade">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nodeType="clickEffect">
                                  <p:stCondLst>
                                    <p:cond delay="0"/>
                                  </p:stCondLst>
                                  <p:childTnLst>
                                    <p:set>
                                      <p:cBhvr>
                                        <p:cTn id="57" dur="1" fill="hold">
                                          <p:stCondLst>
                                            <p:cond delay="0"/>
                                          </p:stCondLst>
                                        </p:cTn>
                                        <p:tgtEl>
                                          <p:spTgt spid="3">
                                            <p:txEl>
                                              <p:pRg st="10" end="10"/>
                                            </p:txEl>
                                          </p:spTgt>
                                        </p:tgtEl>
                                        <p:attrNameLst>
                                          <p:attrName>style.visibility</p:attrName>
                                        </p:attrNameLst>
                                      </p:cBhvr>
                                      <p:to>
                                        <p:strVal val="visible"/>
                                      </p:to>
                                    </p:set>
                                    <p:anim calcmode="lin" valueType="num">
                                      <p:cBhvr additive="base">
                                        <p:cTn id="58"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4810125" y="1997418"/>
            <a:ext cx="4095750" cy="1714500"/>
          </a:xfrm>
          <a:prstGeom prst="rect">
            <a:avLst/>
          </a:prstGeom>
        </p:spPr>
      </p:pic>
      <p:pic>
        <p:nvPicPr>
          <p:cNvPr id="9" name="Picture 8"/>
          <p:cNvPicPr>
            <a:picLocks noChangeAspect="1"/>
          </p:cNvPicPr>
          <p:nvPr/>
        </p:nvPicPr>
        <p:blipFill>
          <a:blip r:embed="rId3"/>
          <a:stretch>
            <a:fillRect/>
          </a:stretch>
        </p:blipFill>
        <p:spPr>
          <a:xfrm>
            <a:off x="4772025" y="4895850"/>
            <a:ext cx="3990975" cy="1885950"/>
          </a:xfrm>
          <a:prstGeom prst="rect">
            <a:avLst/>
          </a:prstGeom>
        </p:spPr>
      </p:pic>
      <p:pic>
        <p:nvPicPr>
          <p:cNvPr id="7" name="Picture 6"/>
          <p:cNvPicPr>
            <a:picLocks noChangeAspect="1"/>
          </p:cNvPicPr>
          <p:nvPr/>
        </p:nvPicPr>
        <p:blipFill>
          <a:blip r:embed="rId4"/>
          <a:stretch>
            <a:fillRect/>
          </a:stretch>
        </p:blipFill>
        <p:spPr>
          <a:xfrm>
            <a:off x="375594" y="4991100"/>
            <a:ext cx="4124325" cy="1714500"/>
          </a:xfrm>
          <a:prstGeom prst="rect">
            <a:avLst/>
          </a:prstGeom>
        </p:spPr>
      </p:pic>
      <p:pic>
        <p:nvPicPr>
          <p:cNvPr id="5" name="Picture 4"/>
          <p:cNvPicPr>
            <a:picLocks noChangeAspect="1"/>
          </p:cNvPicPr>
          <p:nvPr/>
        </p:nvPicPr>
        <p:blipFill>
          <a:blip r:embed="rId5"/>
          <a:stretch>
            <a:fillRect/>
          </a:stretch>
        </p:blipFill>
        <p:spPr>
          <a:xfrm>
            <a:off x="366069" y="1981200"/>
            <a:ext cx="4133850" cy="1800225"/>
          </a:xfrm>
          <a:prstGeom prst="rect">
            <a:avLst/>
          </a:prstGeom>
        </p:spPr>
      </p:pic>
      <p:sp>
        <p:nvSpPr>
          <p:cNvPr id="2" name="Title 1"/>
          <p:cNvSpPr>
            <a:spLocks noGrp="1"/>
          </p:cNvSpPr>
          <p:nvPr>
            <p:ph type="title"/>
          </p:nvPr>
        </p:nvSpPr>
        <p:spPr>
          <a:xfrm>
            <a:off x="689919" y="76200"/>
            <a:ext cx="7772400" cy="762000"/>
          </a:xfrm>
        </p:spPr>
        <p:txBody>
          <a:bodyPr/>
          <a:lstStyle/>
          <a:p>
            <a:r>
              <a:rPr lang="en-US" dirty="0" smtClean="0"/>
              <a:t>Australian Institute of Sport</a:t>
            </a:r>
            <a:endParaRPr lang="en-US" dirty="0"/>
          </a:p>
        </p:txBody>
      </p:sp>
      <p:sp>
        <p:nvSpPr>
          <p:cNvPr id="3" name="Content Placeholder 2"/>
          <p:cNvSpPr>
            <a:spLocks noGrp="1"/>
          </p:cNvSpPr>
          <p:nvPr>
            <p:ph idx="1"/>
          </p:nvPr>
        </p:nvSpPr>
        <p:spPr>
          <a:xfrm>
            <a:off x="381000" y="685800"/>
            <a:ext cx="7772400" cy="4495800"/>
          </a:xfrm>
        </p:spPr>
        <p:txBody>
          <a:bodyPr/>
          <a:lstStyle/>
          <a:p>
            <a:r>
              <a:rPr lang="en-US" sz="2400" dirty="0" smtClean="0"/>
              <a:t>Pairwise comparison of </a:t>
            </a:r>
            <a:r>
              <a:rPr lang="en-US" sz="2400" dirty="0" err="1" smtClean="0">
                <a:solidFill>
                  <a:srgbClr val="FF0000"/>
                </a:solidFill>
              </a:rPr>
              <a:t>Wt</a:t>
            </a:r>
            <a:r>
              <a:rPr lang="en-US" sz="2400" dirty="0" smtClean="0">
                <a:solidFill>
                  <a:srgbClr val="FF0000"/>
                </a:solidFill>
              </a:rPr>
              <a:t> </a:t>
            </a:r>
            <a:r>
              <a:rPr lang="en-US" sz="2400" dirty="0" smtClean="0"/>
              <a:t>for different </a:t>
            </a:r>
            <a:r>
              <a:rPr lang="en-US" sz="2400" dirty="0" smtClean="0">
                <a:solidFill>
                  <a:srgbClr val="FF0000"/>
                </a:solidFill>
              </a:rPr>
              <a:t>Sports</a:t>
            </a:r>
          </a:p>
          <a:p>
            <a:endParaRPr lang="en-US" sz="400" dirty="0">
              <a:solidFill>
                <a:srgbClr val="C00000"/>
              </a:solidFill>
            </a:endParaRPr>
          </a:p>
          <a:p>
            <a:r>
              <a:rPr lang="en-US" sz="2400" dirty="0" smtClean="0">
                <a:solidFill>
                  <a:srgbClr val="800000"/>
                </a:solidFill>
              </a:rPr>
              <a:t>Fisher’s Method</a:t>
            </a:r>
          </a:p>
          <a:p>
            <a:pPr lvl="1"/>
            <a:r>
              <a:rPr lang="en-US" sz="1800" dirty="0" smtClean="0"/>
              <a:t>Does </a:t>
            </a:r>
            <a:r>
              <a:rPr lang="en-US" sz="1800" dirty="0" smtClean="0">
                <a:solidFill>
                  <a:srgbClr val="C00000"/>
                </a:solidFill>
              </a:rPr>
              <a:t>NOT</a:t>
            </a:r>
            <a:r>
              <a:rPr lang="en-US" sz="1800" dirty="0" smtClean="0"/>
              <a:t> consider the </a:t>
            </a:r>
            <a:r>
              <a:rPr lang="en-US" sz="1800" dirty="0" err="1" smtClean="0">
                <a:solidFill>
                  <a:srgbClr val="C00000"/>
                </a:solidFill>
              </a:rPr>
              <a:t>familywise</a:t>
            </a:r>
            <a:r>
              <a:rPr lang="en-US" sz="1800" dirty="0" smtClean="0">
                <a:solidFill>
                  <a:srgbClr val="C00000"/>
                </a:solidFill>
              </a:rPr>
              <a:t> </a:t>
            </a:r>
            <a:r>
              <a:rPr lang="en-US" sz="1800" dirty="0" smtClean="0"/>
              <a:t>error</a:t>
            </a:r>
          </a:p>
          <a:p>
            <a:endParaRPr lang="en-US" sz="2400" dirty="0">
              <a:solidFill>
                <a:srgbClr val="800000"/>
              </a:solidFill>
            </a:endParaRPr>
          </a:p>
          <a:p>
            <a:endParaRPr lang="en-US" sz="2400" dirty="0" smtClean="0">
              <a:solidFill>
                <a:srgbClr val="800000"/>
              </a:solidFill>
            </a:endParaRPr>
          </a:p>
          <a:p>
            <a:endParaRPr lang="en-US" sz="2400" dirty="0">
              <a:solidFill>
                <a:srgbClr val="800000"/>
              </a:solidFill>
            </a:endParaRPr>
          </a:p>
          <a:p>
            <a:endParaRPr lang="en-US" sz="2400" dirty="0" smtClean="0">
              <a:solidFill>
                <a:srgbClr val="800000"/>
              </a:solidFill>
            </a:endParaRPr>
          </a:p>
          <a:p>
            <a:endParaRPr lang="en-US" sz="2400" dirty="0" smtClean="0">
              <a:solidFill>
                <a:srgbClr val="800000"/>
              </a:solidFill>
            </a:endParaRPr>
          </a:p>
          <a:p>
            <a:r>
              <a:rPr lang="en-US" sz="2400" dirty="0" err="1" smtClean="0">
                <a:solidFill>
                  <a:srgbClr val="800000"/>
                </a:solidFill>
              </a:rPr>
              <a:t>Tukey’s</a:t>
            </a:r>
            <a:r>
              <a:rPr lang="en-US" sz="2400" dirty="0" smtClean="0">
                <a:solidFill>
                  <a:srgbClr val="800000"/>
                </a:solidFill>
              </a:rPr>
              <a:t> Method</a:t>
            </a:r>
          </a:p>
          <a:p>
            <a:pPr lvl="1"/>
            <a:r>
              <a:rPr lang="en-US" sz="1800" dirty="0" smtClean="0"/>
              <a:t>Consider the </a:t>
            </a:r>
            <a:r>
              <a:rPr lang="en-US" sz="1800" dirty="0" err="1" smtClean="0">
                <a:solidFill>
                  <a:srgbClr val="C00000"/>
                </a:solidFill>
              </a:rPr>
              <a:t>familywise</a:t>
            </a:r>
            <a:r>
              <a:rPr lang="en-US" sz="1800" dirty="0" smtClean="0">
                <a:solidFill>
                  <a:srgbClr val="C00000"/>
                </a:solidFill>
              </a:rPr>
              <a:t> </a:t>
            </a:r>
            <a:r>
              <a:rPr lang="en-US" sz="1800" dirty="0" smtClean="0"/>
              <a:t>error</a:t>
            </a:r>
            <a:endParaRPr lang="en-US" sz="1800" dirty="0"/>
          </a:p>
        </p:txBody>
      </p:sp>
      <p:sp>
        <p:nvSpPr>
          <p:cNvPr id="4" name="TextBox 3"/>
          <p:cNvSpPr txBox="1"/>
          <p:nvPr/>
        </p:nvSpPr>
        <p:spPr>
          <a:xfrm>
            <a:off x="4876800" y="1268654"/>
            <a:ext cx="3962400" cy="3600986"/>
          </a:xfrm>
          <a:prstGeom prst="rect">
            <a:avLst/>
          </a:prstGeom>
          <a:noFill/>
        </p:spPr>
        <p:txBody>
          <a:bodyPr wrap="square" rtlCol="0">
            <a:spAutoFit/>
          </a:bodyPr>
          <a:lstStyle/>
          <a:p>
            <a:pPr marL="342900" indent="-342900">
              <a:buFont typeface="Arial" panose="020B0604020202020204" pitchFamily="34" charset="0"/>
              <a:buChar char="•"/>
            </a:pPr>
            <a:r>
              <a:rPr lang="en-US" dirty="0" err="1" smtClean="0">
                <a:solidFill>
                  <a:srgbClr val="800000"/>
                </a:solidFill>
                <a:latin typeface="+mn-lt"/>
              </a:rPr>
              <a:t>Bonferroni’s</a:t>
            </a:r>
            <a:r>
              <a:rPr lang="en-US" dirty="0" smtClean="0">
                <a:solidFill>
                  <a:srgbClr val="800000"/>
                </a:solidFill>
                <a:latin typeface="+mn-lt"/>
              </a:rPr>
              <a:t> Method</a:t>
            </a:r>
          </a:p>
          <a:p>
            <a:pPr marL="800100" lvl="1" indent="-342900">
              <a:buFont typeface="Franklin Gothic Demi Cond" panose="020B0706030402020204" pitchFamily="34" charset="0"/>
              <a:buChar char="–"/>
            </a:pPr>
            <a:r>
              <a:rPr lang="en-US" sz="1800" dirty="0" smtClean="0">
                <a:solidFill>
                  <a:srgbClr val="C00000"/>
                </a:solidFill>
                <a:latin typeface="+mn-lt"/>
              </a:rPr>
              <a:t>Conservative</a:t>
            </a:r>
          </a:p>
          <a:p>
            <a:pPr marL="342900" indent="-342900">
              <a:buFont typeface="Arial" panose="020B0604020202020204" pitchFamily="34" charset="0"/>
              <a:buChar char="•"/>
            </a:pPr>
            <a:endParaRPr lang="en-US" dirty="0">
              <a:solidFill>
                <a:srgbClr val="800000"/>
              </a:solidFill>
              <a:latin typeface="+mn-lt"/>
            </a:endParaRPr>
          </a:p>
          <a:p>
            <a:pPr marL="342900" indent="-342900">
              <a:buFont typeface="Arial" panose="020B0604020202020204" pitchFamily="34" charset="0"/>
              <a:buChar char="•"/>
            </a:pPr>
            <a:endParaRPr lang="en-US" dirty="0" smtClean="0">
              <a:solidFill>
                <a:srgbClr val="800000"/>
              </a:solidFill>
              <a:latin typeface="+mn-lt"/>
            </a:endParaRPr>
          </a:p>
          <a:p>
            <a:pPr marL="342900" indent="-342900">
              <a:buFont typeface="Arial" panose="020B0604020202020204" pitchFamily="34" charset="0"/>
              <a:buChar char="•"/>
            </a:pPr>
            <a:endParaRPr lang="en-US" dirty="0">
              <a:solidFill>
                <a:srgbClr val="800000"/>
              </a:solidFill>
              <a:latin typeface="+mn-lt"/>
            </a:endParaRPr>
          </a:p>
          <a:p>
            <a:pPr marL="342900" indent="-342900">
              <a:buFont typeface="Arial" panose="020B0604020202020204" pitchFamily="34" charset="0"/>
              <a:buChar char="•"/>
            </a:pPr>
            <a:endParaRPr lang="en-US" dirty="0" smtClean="0">
              <a:solidFill>
                <a:srgbClr val="800000"/>
              </a:solidFill>
              <a:latin typeface="+mn-lt"/>
            </a:endParaRPr>
          </a:p>
          <a:p>
            <a:pPr marL="342900" indent="-342900">
              <a:buFont typeface="Arial" panose="020B0604020202020204" pitchFamily="34" charset="0"/>
              <a:buChar char="•"/>
            </a:pPr>
            <a:endParaRPr lang="en-US" dirty="0">
              <a:solidFill>
                <a:srgbClr val="800000"/>
              </a:solidFill>
              <a:latin typeface="+mn-lt"/>
            </a:endParaRPr>
          </a:p>
          <a:p>
            <a:pPr marL="342900" indent="-342900">
              <a:buFont typeface="Arial" panose="020B0604020202020204" pitchFamily="34" charset="0"/>
              <a:buChar char="•"/>
            </a:pPr>
            <a:endParaRPr lang="en-US" dirty="0" smtClean="0">
              <a:solidFill>
                <a:srgbClr val="800000"/>
              </a:solidFill>
              <a:latin typeface="+mn-lt"/>
            </a:endParaRPr>
          </a:p>
          <a:p>
            <a:pPr marL="342900" indent="-342900">
              <a:buFont typeface="Arial" panose="020B0604020202020204" pitchFamily="34" charset="0"/>
              <a:buChar char="•"/>
            </a:pPr>
            <a:r>
              <a:rPr lang="en-US" dirty="0" err="1" smtClean="0">
                <a:solidFill>
                  <a:srgbClr val="800000"/>
                </a:solidFill>
                <a:latin typeface="+mn-lt"/>
              </a:rPr>
              <a:t>Dunnett’s</a:t>
            </a:r>
            <a:r>
              <a:rPr lang="en-US" dirty="0" smtClean="0">
                <a:solidFill>
                  <a:srgbClr val="800000"/>
                </a:solidFill>
                <a:latin typeface="+mn-lt"/>
              </a:rPr>
              <a:t> Method</a:t>
            </a:r>
          </a:p>
          <a:p>
            <a:pPr marL="800100" lvl="1" indent="-342900">
              <a:buFont typeface="Franklin Gothic Demi Cond" panose="020B0706030402020204" pitchFamily="34" charset="0"/>
              <a:buChar char="–"/>
            </a:pPr>
            <a:r>
              <a:rPr lang="en-US" sz="1800" dirty="0" smtClean="0">
                <a:solidFill>
                  <a:srgbClr val="003366"/>
                </a:solidFill>
                <a:latin typeface="+mn-lt"/>
              </a:rPr>
              <a:t>Comparing with a </a:t>
            </a:r>
            <a:r>
              <a:rPr lang="en-US" sz="1800" dirty="0" smtClean="0">
                <a:solidFill>
                  <a:srgbClr val="C00000"/>
                </a:solidFill>
                <a:latin typeface="+mn-lt"/>
              </a:rPr>
              <a:t>Control</a:t>
            </a:r>
            <a:r>
              <a:rPr lang="en-US" sz="1800" dirty="0" smtClean="0">
                <a:solidFill>
                  <a:srgbClr val="003366"/>
                </a:solidFill>
                <a:latin typeface="+mn-lt"/>
              </a:rPr>
              <a:t> group</a:t>
            </a:r>
          </a:p>
        </p:txBody>
      </p:sp>
      <p:sp>
        <p:nvSpPr>
          <p:cNvPr id="6" name="Slide Number Placeholder 5"/>
          <p:cNvSpPr>
            <a:spLocks noGrp="1"/>
          </p:cNvSpPr>
          <p:nvPr>
            <p:ph type="sldNum" sz="quarter" idx="4"/>
          </p:nvPr>
        </p:nvSpPr>
        <p:spPr>
          <a:xfrm>
            <a:off x="7086600" y="6569075"/>
            <a:ext cx="2057400" cy="365125"/>
          </a:xfrm>
        </p:spPr>
        <p:txBody>
          <a:bodyPr/>
          <a:lstStyle/>
          <a:p>
            <a:fld id="{A9A949EE-02F8-4E24-B346-EA33FC0EA551}" type="slidenum">
              <a:rPr lang="en-US" smtClean="0"/>
              <a:t>22</a:t>
            </a:fld>
            <a:endParaRPr lang="en-US" dirty="0"/>
          </a:p>
        </p:txBody>
      </p:sp>
    </p:spTree>
    <p:extLst>
      <p:ext uri="{BB962C8B-B14F-4D97-AF65-F5344CB8AC3E}">
        <p14:creationId xmlns:p14="http://schemas.microsoft.com/office/powerpoint/2010/main" val="225257828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fade">
                                      <p:cBhvr>
                                        <p:cTn id="25" dur="5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11"/>
                                        </p:tgtEl>
                                        <p:attrNameLst>
                                          <p:attrName>style.visibility</p:attrName>
                                        </p:attrNameLst>
                                      </p:cBhvr>
                                      <p:to>
                                        <p:strVal val="visible"/>
                                      </p:to>
                                    </p:set>
                                    <p:anim calcmode="lin" valueType="num">
                                      <p:cBhvr>
                                        <p:cTn id="30" dur="500" fill="hold"/>
                                        <p:tgtEl>
                                          <p:spTgt spid="11"/>
                                        </p:tgtEl>
                                        <p:attrNameLst>
                                          <p:attrName>ppt_w</p:attrName>
                                        </p:attrNameLst>
                                      </p:cBhvr>
                                      <p:tavLst>
                                        <p:tav tm="0">
                                          <p:val>
                                            <p:fltVal val="0"/>
                                          </p:val>
                                        </p:tav>
                                        <p:tav tm="100000">
                                          <p:val>
                                            <p:strVal val="#ppt_w"/>
                                          </p:val>
                                        </p:tav>
                                      </p:tavLst>
                                    </p:anim>
                                    <p:anim calcmode="lin" valueType="num">
                                      <p:cBhvr>
                                        <p:cTn id="31" dur="500" fill="hold"/>
                                        <p:tgtEl>
                                          <p:spTgt spid="11"/>
                                        </p:tgtEl>
                                        <p:attrNameLst>
                                          <p:attrName>ppt_h</p:attrName>
                                        </p:attrNameLst>
                                      </p:cBhvr>
                                      <p:tavLst>
                                        <p:tav tm="0">
                                          <p:val>
                                            <p:fltVal val="0"/>
                                          </p:val>
                                        </p:tav>
                                        <p:tav tm="100000">
                                          <p:val>
                                            <p:strVal val="#ppt_h"/>
                                          </p:val>
                                        </p:tav>
                                      </p:tavLst>
                                    </p:anim>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anim calcmode="lin" valueType="num">
                                      <p:cBhvr additive="base">
                                        <p:cTn id="3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fade">
                                      <p:cBhvr>
                                        <p:cTn id="43" dur="500"/>
                                        <p:tgtEl>
                                          <p:spTgt spid="3">
                                            <p:txEl>
                                              <p:pRg st="9" end="9"/>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nodeType="clickEffect">
                                  <p:stCondLst>
                                    <p:cond delay="0"/>
                                  </p:stCondLst>
                                  <p:childTnLst>
                                    <p:set>
                                      <p:cBhvr>
                                        <p:cTn id="47" dur="1" fill="hold">
                                          <p:stCondLst>
                                            <p:cond delay="0"/>
                                          </p:stCondLst>
                                        </p:cTn>
                                        <p:tgtEl>
                                          <p:spTgt spid="7"/>
                                        </p:tgtEl>
                                        <p:attrNameLst>
                                          <p:attrName>style.visibility</p:attrName>
                                        </p:attrNameLst>
                                      </p:cBhvr>
                                      <p:to>
                                        <p:strVal val="visible"/>
                                      </p:to>
                                    </p:set>
                                    <p:anim calcmode="lin" valueType="num">
                                      <p:cBhvr>
                                        <p:cTn id="48" dur="500" fill="hold"/>
                                        <p:tgtEl>
                                          <p:spTgt spid="7"/>
                                        </p:tgtEl>
                                        <p:attrNameLst>
                                          <p:attrName>ppt_w</p:attrName>
                                        </p:attrNameLst>
                                      </p:cBhvr>
                                      <p:tavLst>
                                        <p:tav tm="0">
                                          <p:val>
                                            <p:fltVal val="0"/>
                                          </p:val>
                                        </p:tav>
                                        <p:tav tm="100000">
                                          <p:val>
                                            <p:strVal val="#ppt_w"/>
                                          </p:val>
                                        </p:tav>
                                      </p:tavLst>
                                    </p:anim>
                                    <p:anim calcmode="lin" valueType="num">
                                      <p:cBhvr>
                                        <p:cTn id="49" dur="500" fill="hold"/>
                                        <p:tgtEl>
                                          <p:spTgt spid="7"/>
                                        </p:tgtEl>
                                        <p:attrNameLst>
                                          <p:attrName>ppt_h</p:attrName>
                                        </p:attrNameLst>
                                      </p:cBhvr>
                                      <p:tavLst>
                                        <p:tav tm="0">
                                          <p:val>
                                            <p:fltVal val="0"/>
                                          </p:val>
                                        </p:tav>
                                        <p:tav tm="100000">
                                          <p:val>
                                            <p:strVal val="#ppt_h"/>
                                          </p:val>
                                        </p:tav>
                                      </p:tavLst>
                                    </p:anim>
                                    <p:animEffect transition="in" filter="fade">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0" end="10"/>
                                            </p:txEl>
                                          </p:spTgt>
                                        </p:tgtEl>
                                        <p:attrNameLst>
                                          <p:attrName>style.visibility</p:attrName>
                                        </p:attrNameLst>
                                      </p:cBhvr>
                                      <p:to>
                                        <p:strVal val="visible"/>
                                      </p:to>
                                    </p:set>
                                    <p:anim calcmode="lin" valueType="num">
                                      <p:cBhvr additive="base">
                                        <p:cTn id="55"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4">
                                            <p:txEl>
                                              <p:pRg st="8" end="8"/>
                                            </p:txEl>
                                          </p:spTgt>
                                        </p:tgtEl>
                                        <p:attrNameLst>
                                          <p:attrName>style.visibility</p:attrName>
                                        </p:attrNameLst>
                                      </p:cBhvr>
                                      <p:to>
                                        <p:strVal val="visible"/>
                                      </p:to>
                                    </p:set>
                                    <p:animEffect transition="in" filter="fade">
                                      <p:cBhvr>
                                        <p:cTn id="61" dur="500"/>
                                        <p:tgtEl>
                                          <p:spTgt spid="4">
                                            <p:txEl>
                                              <p:pRg st="8" end="8"/>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9"/>
                                        </p:tgtEl>
                                        <p:attrNameLst>
                                          <p:attrName>style.visibility</p:attrName>
                                        </p:attrNameLst>
                                      </p:cBhvr>
                                      <p:to>
                                        <p:strVal val="visible"/>
                                      </p:to>
                                    </p:set>
                                    <p:anim calcmode="lin" valueType="num">
                                      <p:cBhvr>
                                        <p:cTn id="66" dur="500" fill="hold"/>
                                        <p:tgtEl>
                                          <p:spTgt spid="9"/>
                                        </p:tgtEl>
                                        <p:attrNameLst>
                                          <p:attrName>ppt_w</p:attrName>
                                        </p:attrNameLst>
                                      </p:cBhvr>
                                      <p:tavLst>
                                        <p:tav tm="0">
                                          <p:val>
                                            <p:fltVal val="0"/>
                                          </p:val>
                                        </p:tav>
                                        <p:tav tm="100000">
                                          <p:val>
                                            <p:strVal val="#ppt_w"/>
                                          </p:val>
                                        </p:tav>
                                      </p:tavLst>
                                    </p:anim>
                                    <p:anim calcmode="lin" valueType="num">
                                      <p:cBhvr>
                                        <p:cTn id="67" dur="500" fill="hold"/>
                                        <p:tgtEl>
                                          <p:spTgt spid="9"/>
                                        </p:tgtEl>
                                        <p:attrNameLst>
                                          <p:attrName>ppt_h</p:attrName>
                                        </p:attrNameLst>
                                      </p:cBhvr>
                                      <p:tavLst>
                                        <p:tav tm="0">
                                          <p:val>
                                            <p:fltVal val="0"/>
                                          </p:val>
                                        </p:tav>
                                        <p:tav tm="100000">
                                          <p:val>
                                            <p:strVal val="#ppt_h"/>
                                          </p:val>
                                        </p:tav>
                                      </p:tavLst>
                                    </p:anim>
                                    <p:animEffect transition="in" filter="fade">
                                      <p:cBhvr>
                                        <p:cTn id="68" dur="500"/>
                                        <p:tgtEl>
                                          <p:spTgt spid="9"/>
                                        </p:tgtEl>
                                      </p:cBhvr>
                                    </p:animEffec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4">
                                            <p:txEl>
                                              <p:pRg st="9" end="9"/>
                                            </p:txEl>
                                          </p:spTgt>
                                        </p:tgtEl>
                                        <p:attrNameLst>
                                          <p:attrName>style.visibility</p:attrName>
                                        </p:attrNameLst>
                                      </p:cBhvr>
                                      <p:to>
                                        <p:strVal val="visible"/>
                                      </p:to>
                                    </p:set>
                                    <p:anim calcmode="lin" valueType="num">
                                      <p:cBhvr additive="base">
                                        <p:cTn id="7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smtClean="0"/>
              <a:t>Conclusion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838200"/>
                <a:ext cx="7772400" cy="4495800"/>
              </a:xfrm>
            </p:spPr>
            <p:txBody>
              <a:bodyPr/>
              <a:lstStyle/>
              <a:p>
                <a:r>
                  <a:rPr lang="en-US" sz="2400" dirty="0" smtClean="0"/>
                  <a:t>Excluding Fisher LSD, the other </a:t>
                </a:r>
                <a:r>
                  <a:rPr lang="en-US" sz="2400" dirty="0"/>
                  <a:t>methods control </a:t>
                </a:r>
                <a:r>
                  <a:rPr lang="en-US" sz="2400" dirty="0" err="1">
                    <a:solidFill>
                      <a:srgbClr val="C00000"/>
                    </a:solidFill>
                  </a:rPr>
                  <a:t>familywise</a:t>
                </a:r>
                <a:r>
                  <a:rPr lang="en-US" sz="2400" dirty="0">
                    <a:solidFill>
                      <a:srgbClr val="C00000"/>
                    </a:solidFill>
                  </a:rPr>
                  <a:t> </a:t>
                </a:r>
                <a:r>
                  <a:rPr lang="en-US" sz="2400" dirty="0"/>
                  <a:t>error rate. However, </a:t>
                </a:r>
                <a:r>
                  <a:rPr lang="en-US" sz="2400" dirty="0" err="1"/>
                  <a:t>Bonferroni</a:t>
                </a:r>
                <a:r>
                  <a:rPr lang="en-US" sz="2400" dirty="0"/>
                  <a:t> has the poorest discovery rate. Discovery rate for the </a:t>
                </a:r>
                <a:r>
                  <a:rPr lang="en-US" sz="2400" dirty="0" err="1"/>
                  <a:t>Tukey’s</a:t>
                </a:r>
                <a:r>
                  <a:rPr lang="en-US" sz="2400" dirty="0"/>
                  <a:t> is better than </a:t>
                </a:r>
                <a:r>
                  <a:rPr lang="en-US" sz="2400" dirty="0" err="1"/>
                  <a:t>Bonferroni</a:t>
                </a:r>
                <a:r>
                  <a:rPr lang="en-US" sz="2400" dirty="0"/>
                  <a:t>, but not as good as </a:t>
                </a:r>
                <a:r>
                  <a:rPr lang="en-US" sz="2400" dirty="0" err="1"/>
                  <a:t>Dunnett’s</a:t>
                </a:r>
                <a:r>
                  <a:rPr lang="en-US" sz="2400" dirty="0"/>
                  <a:t>. However, </a:t>
                </a:r>
                <a:r>
                  <a:rPr lang="en-US" sz="2400" dirty="0" err="1"/>
                  <a:t>Dunnett’s</a:t>
                </a:r>
                <a:r>
                  <a:rPr lang="en-US" sz="2400" dirty="0"/>
                  <a:t> used only to compare with the control.</a:t>
                </a:r>
              </a:p>
              <a:p>
                <a:endParaRPr lang="en-US" sz="2400" dirty="0"/>
              </a:p>
              <a:p>
                <a:r>
                  <a:rPr lang="en-US" sz="2400" dirty="0"/>
                  <a:t>In other words, </a:t>
                </a:r>
                <a:r>
                  <a:rPr lang="en-US" sz="2400" dirty="0" err="1"/>
                  <a:t>Bonferroni</a:t>
                </a:r>
                <a:r>
                  <a:rPr lang="en-US" sz="2400" dirty="0"/>
                  <a:t>, </a:t>
                </a:r>
                <a:r>
                  <a:rPr lang="en-US" sz="2400" dirty="0" err="1"/>
                  <a:t>Tukey</a:t>
                </a:r>
                <a:r>
                  <a:rPr lang="en-US" sz="2400" dirty="0"/>
                  <a:t> and </a:t>
                </a:r>
                <a:r>
                  <a:rPr lang="en-US" sz="2400" dirty="0" err="1"/>
                  <a:t>Dunnett’s</a:t>
                </a:r>
                <a:r>
                  <a:rPr lang="en-US" sz="2400" dirty="0"/>
                  <a:t> all have </a:t>
                </a:r>
                <a:r>
                  <a:rPr lang="en-US" sz="2400" dirty="0" err="1"/>
                  <a:t>familywise</a:t>
                </a:r>
                <a:r>
                  <a:rPr lang="en-US" sz="2400" dirty="0"/>
                  <a:t> error rate of </a:t>
                </a:r>
                <a14:m>
                  <m:oMath xmlns:m="http://schemas.openxmlformats.org/officeDocument/2006/math">
                    <m:r>
                      <a:rPr lang="en-US" sz="2400" i="1" dirty="0" smtClean="0">
                        <a:latin typeface="Cambria Math" panose="02040503050406030204" pitchFamily="18" charset="0"/>
                      </a:rPr>
                      <m:t>0.05</m:t>
                    </m:r>
                  </m:oMath>
                </a14:m>
                <a:r>
                  <a:rPr lang="en-US" sz="2400" dirty="0"/>
                  <a:t>. </a:t>
                </a:r>
                <a:r>
                  <a:rPr lang="en-US" sz="2400" dirty="0">
                    <a:solidFill>
                      <a:schemeClr val="accent1"/>
                    </a:solidFill>
                  </a:rPr>
                  <a:t>If the objective is to compare only with a control, then </a:t>
                </a:r>
                <a:r>
                  <a:rPr lang="en-US" sz="2400" dirty="0" err="1">
                    <a:solidFill>
                      <a:schemeClr val="accent1"/>
                    </a:solidFill>
                  </a:rPr>
                  <a:t>Dunnett’s</a:t>
                </a:r>
                <a:r>
                  <a:rPr lang="en-US" sz="2400" dirty="0">
                    <a:solidFill>
                      <a:schemeClr val="accent1"/>
                    </a:solidFill>
                  </a:rPr>
                  <a:t> is more powerful among three. </a:t>
                </a:r>
                <a:r>
                  <a:rPr lang="en-US" sz="2400" dirty="0">
                    <a:solidFill>
                      <a:srgbClr val="FF0000"/>
                    </a:solidFill>
                  </a:rPr>
                  <a:t>Otherwise, </a:t>
                </a:r>
                <a:r>
                  <a:rPr lang="en-US" sz="2400" dirty="0" err="1">
                    <a:solidFill>
                      <a:srgbClr val="FF0000"/>
                    </a:solidFill>
                  </a:rPr>
                  <a:t>Tukey’s</a:t>
                </a:r>
                <a:r>
                  <a:rPr lang="en-US" sz="2400" dirty="0">
                    <a:solidFill>
                      <a:srgbClr val="FF0000"/>
                    </a:solidFill>
                  </a:rPr>
                  <a:t> is more powerful than </a:t>
                </a:r>
                <a:r>
                  <a:rPr lang="en-US" sz="2400" dirty="0" err="1">
                    <a:solidFill>
                      <a:srgbClr val="FF0000"/>
                    </a:solidFill>
                  </a:rPr>
                  <a:t>Bonferroni</a:t>
                </a:r>
                <a:r>
                  <a:rPr lang="en-US" sz="2400" dirty="0">
                    <a:solidFill>
                      <a:srgbClr val="FF0000"/>
                    </a:solidFill>
                  </a:rPr>
                  <a:t>.</a:t>
                </a:r>
                <a:endParaRPr lang="en-US" sz="2400" dirty="0"/>
              </a:p>
              <a:p>
                <a:endParaRPr lang="en-US" sz="2400" dirty="0">
                  <a:solidFill>
                    <a:srgbClr val="FF0000"/>
                  </a:solidFill>
                </a:endParaRPr>
              </a:p>
              <a:p>
                <a:r>
                  <a:rPr lang="en-US" sz="2400" dirty="0">
                    <a:solidFill>
                      <a:srgbClr val="0070C0"/>
                    </a:solidFill>
                  </a:rPr>
                  <a:t>Although </a:t>
                </a:r>
                <a:r>
                  <a:rPr lang="en-US" sz="2400" dirty="0" err="1">
                    <a:solidFill>
                      <a:srgbClr val="0070C0"/>
                    </a:solidFill>
                  </a:rPr>
                  <a:t>Bonferroni</a:t>
                </a:r>
                <a:r>
                  <a:rPr lang="en-US" sz="2400" dirty="0">
                    <a:solidFill>
                      <a:srgbClr val="0070C0"/>
                    </a:solidFill>
                  </a:rPr>
                  <a:t> is not very powerful, it does have advantage that it can be used in any situation (whether it is one factor or multifactor analyses) whenever there are multiple hypotheses.</a:t>
                </a:r>
              </a:p>
              <a:p>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838200"/>
                <a:ext cx="7772400" cy="4495800"/>
              </a:xfrm>
              <a:blipFill rotWithShape="0">
                <a:blip r:embed="rId2"/>
                <a:stretch>
                  <a:fillRect l="-1098" t="-950" r="-1333" b="-33786"/>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23</a:t>
            </a:fld>
            <a:endParaRPr lang="en-US"/>
          </a:p>
        </p:txBody>
      </p:sp>
    </p:spTree>
    <p:extLst>
      <p:ext uri="{BB962C8B-B14F-4D97-AF65-F5344CB8AC3E}">
        <p14:creationId xmlns:p14="http://schemas.microsoft.com/office/powerpoint/2010/main" val="533209466"/>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3" presetClass="entr" presetSubtype="16"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p:cTn id="13"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15"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7772400" cy="762000"/>
          </a:xfrm>
        </p:spPr>
        <p:txBody>
          <a:bodyPr/>
          <a:lstStyle/>
          <a:p>
            <a:r>
              <a:rPr lang="en-US" dirty="0"/>
              <a:t>Multiple Comparison</a:t>
            </a:r>
            <a:r>
              <a:rPr lang="en-US" dirty="0" smtClean="0">
                <a:solidFill>
                  <a:srgbClr val="C00000"/>
                </a:solidFill>
              </a:rPr>
              <a:t> </a:t>
            </a:r>
            <a:r>
              <a:rPr lang="en-US" dirty="0" err="1" smtClean="0"/>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838200"/>
                <a:ext cx="8839200" cy="4495800"/>
              </a:xfrm>
            </p:spPr>
            <p:txBody>
              <a:bodyPr/>
              <a:lstStyle/>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𝑡</m:t>
                        </m:r>
                      </m:e>
                      <m:sub>
                        <m:r>
                          <a:rPr lang="en-US" sz="2400" i="1">
                            <a:latin typeface="Cambria Math"/>
                          </a:rPr>
                          <m:t>𝑖𝑗</m:t>
                        </m:r>
                      </m:sub>
                    </m:sSub>
                    <m:r>
                      <a:rPr lang="en-US" sz="2400" i="1">
                        <a:latin typeface="Cambria Math"/>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𝑦</m:t>
                                </m:r>
                              </m:e>
                            </m:acc>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𝑦</m:t>
                                </m:r>
                              </m:e>
                            </m:acc>
                          </m:e>
                          <m:sub>
                            <m:r>
                              <a:rPr lang="en-US" sz="2400" i="1">
                                <a:latin typeface="Cambria Math"/>
                              </a:rPr>
                              <m:t>𝑗</m:t>
                            </m:r>
                          </m:sub>
                        </m:sSub>
                      </m:num>
                      <m:den>
                        <m:sSub>
                          <m:sSubPr>
                            <m:ctrlPr>
                              <a:rPr lang="en-US" sz="2400" i="1" dirty="0">
                                <a:latin typeface="Cambria Math" panose="02040503050406030204" pitchFamily="18" charset="0"/>
                              </a:rPr>
                            </m:ctrlPr>
                          </m:sSubPr>
                          <m:e>
                            <m:r>
                              <a:rPr lang="en-US" sz="2400" i="1" dirty="0">
                                <a:latin typeface="Cambria Math"/>
                              </a:rPr>
                              <m:t>𝑠</m:t>
                            </m:r>
                          </m:e>
                          <m:sub>
                            <m:r>
                              <a:rPr lang="en-US" sz="2400" i="1" dirty="0">
                                <a:latin typeface="Cambria Math"/>
                              </a:rPr>
                              <m:t>𝑝</m:t>
                            </m:r>
                          </m:sub>
                        </m:sSub>
                        <m:rad>
                          <m:radPr>
                            <m:degHide m:val="on"/>
                            <m:ctrlPr>
                              <a:rPr lang="en-US" sz="2400" i="1" dirty="0">
                                <a:latin typeface="Cambria Math" panose="02040503050406030204" pitchFamily="18" charset="0"/>
                              </a:rPr>
                            </m:ctrlPr>
                          </m:radPr>
                          <m:deg/>
                          <m:e>
                            <m:d>
                              <m:dPr>
                                <m:ctrlPr>
                                  <a:rPr lang="en-US" sz="2400" i="1" dirty="0">
                                    <a:latin typeface="Cambria Math" panose="02040503050406030204" pitchFamily="18" charset="0"/>
                                  </a:rPr>
                                </m:ctrlPr>
                              </m:dPr>
                              <m:e>
                                <m:f>
                                  <m:fPr>
                                    <m:ctrlPr>
                                      <a:rPr lang="en-US" sz="2400" i="1" dirty="0">
                                        <a:latin typeface="Cambria Math" panose="02040503050406030204" pitchFamily="18" charset="0"/>
                                      </a:rPr>
                                    </m:ctrlPr>
                                  </m:fPr>
                                  <m:num>
                                    <m:r>
                                      <a:rPr lang="en-US" sz="2400" i="1" dirty="0">
                                        <a:latin typeface="Cambria Math"/>
                                      </a:rPr>
                                      <m:t>1</m:t>
                                    </m:r>
                                  </m:num>
                                  <m:den>
                                    <m:sSub>
                                      <m:sSubPr>
                                        <m:ctrlPr>
                                          <a:rPr lang="en-US" sz="2400" i="1" dirty="0">
                                            <a:latin typeface="Cambria Math" panose="02040503050406030204" pitchFamily="18" charset="0"/>
                                          </a:rPr>
                                        </m:ctrlPr>
                                      </m:sSubPr>
                                      <m:e>
                                        <m:r>
                                          <a:rPr lang="en-US" sz="2400" i="1" dirty="0">
                                            <a:latin typeface="Cambria Math"/>
                                          </a:rPr>
                                          <m:t>𝑛</m:t>
                                        </m:r>
                                      </m:e>
                                      <m:sub>
                                        <m:r>
                                          <a:rPr lang="en-US" sz="2400" i="1" dirty="0">
                                            <a:latin typeface="Cambria Math"/>
                                          </a:rPr>
                                          <m:t>𝑖</m:t>
                                        </m:r>
                                      </m:sub>
                                    </m:sSub>
                                  </m:den>
                                </m:f>
                                <m:r>
                                  <a:rPr lang="en-US" sz="2400" i="1" dirty="0">
                                    <a:latin typeface="Cambria Math"/>
                                  </a:rPr>
                                  <m:t>+</m:t>
                                </m:r>
                                <m:f>
                                  <m:fPr>
                                    <m:ctrlPr>
                                      <a:rPr lang="en-US" sz="2400" i="1" dirty="0">
                                        <a:latin typeface="Cambria Math" panose="02040503050406030204" pitchFamily="18" charset="0"/>
                                      </a:rPr>
                                    </m:ctrlPr>
                                  </m:fPr>
                                  <m:num>
                                    <m:r>
                                      <a:rPr lang="en-US" sz="2400" i="1" dirty="0">
                                        <a:latin typeface="Cambria Math"/>
                                      </a:rPr>
                                      <m:t>1</m:t>
                                    </m:r>
                                  </m:num>
                                  <m:den>
                                    <m:sSub>
                                      <m:sSubPr>
                                        <m:ctrlPr>
                                          <a:rPr lang="en-US" sz="2400" i="1" dirty="0">
                                            <a:latin typeface="Cambria Math" panose="02040503050406030204" pitchFamily="18" charset="0"/>
                                          </a:rPr>
                                        </m:ctrlPr>
                                      </m:sSubPr>
                                      <m:e>
                                        <m:r>
                                          <a:rPr lang="en-US" sz="2400" i="1" dirty="0">
                                            <a:latin typeface="Cambria Math"/>
                                          </a:rPr>
                                          <m:t>𝑛</m:t>
                                        </m:r>
                                      </m:e>
                                      <m:sub>
                                        <m:r>
                                          <a:rPr lang="en-US" sz="2400" i="1" dirty="0">
                                            <a:latin typeface="Cambria Math"/>
                                          </a:rPr>
                                          <m:t>𝑗</m:t>
                                        </m:r>
                                      </m:sub>
                                    </m:sSub>
                                  </m:den>
                                </m:f>
                              </m:e>
                            </m:d>
                          </m:e>
                        </m:rad>
                      </m:den>
                    </m:f>
                  </m:oMath>
                </a14:m>
                <a:r>
                  <a:rPr lang="en-US" sz="2400" dirty="0"/>
                  <a:t>  for all pairs </a:t>
                </a:r>
                <a14:m>
                  <m:oMath xmlns:m="http://schemas.openxmlformats.org/officeDocument/2006/math">
                    <m:r>
                      <a:rPr lang="en-US" sz="2400" i="1">
                        <a:latin typeface="Cambria Math"/>
                      </a:rPr>
                      <m:t>(</m:t>
                    </m:r>
                    <m:r>
                      <a:rPr lang="en-US" sz="2400" i="1">
                        <a:latin typeface="Cambria Math"/>
                      </a:rPr>
                      <m:t>𝑖</m:t>
                    </m:r>
                    <m:r>
                      <a:rPr lang="en-US" sz="2400" i="1">
                        <a:latin typeface="Cambria Math"/>
                      </a:rPr>
                      <m:t>, </m:t>
                    </m:r>
                    <m:r>
                      <a:rPr lang="en-US" sz="2400" i="1">
                        <a:latin typeface="Cambria Math"/>
                      </a:rPr>
                      <m:t>𝑗</m:t>
                    </m:r>
                    <m:r>
                      <a:rPr lang="en-US" sz="2400" i="1">
                        <a:latin typeface="Cambria Math"/>
                      </a:rPr>
                      <m:t>)</m:t>
                    </m:r>
                  </m:oMath>
                </a14:m>
                <a:endParaRPr lang="en-US" sz="2400" dirty="0"/>
              </a:p>
              <a:p>
                <a:endParaRPr lang="en-US" sz="2400" dirty="0"/>
              </a:p>
              <a:p>
                <a:r>
                  <a:rPr lang="en-US" sz="2400" dirty="0"/>
                  <a:t>We will be testing many hypotheses. For example, if there are </a:t>
                </a:r>
                <a14:m>
                  <m:oMath xmlns:m="http://schemas.openxmlformats.org/officeDocument/2006/math">
                    <m:r>
                      <a:rPr lang="en-US" sz="2400" i="1" dirty="0" smtClean="0">
                        <a:latin typeface="Cambria Math" panose="02040503050406030204" pitchFamily="18" charset="0"/>
                      </a:rPr>
                      <m:t>5 </m:t>
                    </m:r>
                  </m:oMath>
                </a14:m>
                <a:r>
                  <a:rPr lang="en-US" sz="2400" dirty="0"/>
                  <a:t>treatments, there will be </a:t>
                </a:r>
                <a14:m>
                  <m:oMath xmlns:m="http://schemas.openxmlformats.org/officeDocument/2006/math">
                    <m:r>
                      <a:rPr lang="en-US" sz="2400" i="1" dirty="0" smtClean="0">
                        <a:latin typeface="Cambria Math" panose="02040503050406030204" pitchFamily="18" charset="0"/>
                      </a:rPr>
                      <m:t>10 </m:t>
                    </m:r>
                  </m:oMath>
                </a14:m>
                <a:r>
                  <a:rPr lang="en-US" sz="2400" dirty="0"/>
                  <a:t>hypotheses. </a:t>
                </a:r>
              </a:p>
              <a:p>
                <a:endParaRPr lang="en-US" sz="2400" dirty="0"/>
              </a:p>
              <a:p>
                <a:r>
                  <a:rPr lang="en-US" sz="2400" dirty="0"/>
                  <a:t>If each hypothesis is tested at </a:t>
                </a:r>
                <a14:m>
                  <m:oMath xmlns:m="http://schemas.openxmlformats.org/officeDocument/2006/math">
                    <m:r>
                      <a:rPr lang="en-US" sz="2400" i="1">
                        <a:latin typeface="Cambria Math"/>
                      </a:rPr>
                      <m:t>𝛼</m:t>
                    </m:r>
                    <m:r>
                      <a:rPr lang="en-US" sz="2400" i="1">
                        <a:latin typeface="Cambria Math"/>
                      </a:rPr>
                      <m:t>=0.05</m:t>
                    </m:r>
                  </m:oMath>
                </a14:m>
                <a:r>
                  <a:rPr lang="en-US" sz="2400" dirty="0"/>
                  <a:t>, there is a good chance that one hypothesis will be falsely rejected.</a:t>
                </a:r>
              </a:p>
              <a:p>
                <a:endParaRPr lang="en-US" sz="2400" dirty="0"/>
              </a:p>
              <a:p>
                <a:r>
                  <a:rPr lang="en-US" sz="2400" dirty="0">
                    <a:solidFill>
                      <a:srgbClr val="FF0000"/>
                    </a:solidFill>
                  </a:rPr>
                  <a:t>For illustration, suppose you are testing 100 hypothesis each at </a:t>
                </a:r>
                <a14:m>
                  <m:oMath xmlns:m="http://schemas.openxmlformats.org/officeDocument/2006/math">
                    <m:r>
                      <a:rPr lang="en-US" sz="2400" i="1">
                        <a:solidFill>
                          <a:srgbClr val="FF0000"/>
                        </a:solidFill>
                        <a:latin typeface="Cambria Math"/>
                      </a:rPr>
                      <m:t>𝛼</m:t>
                    </m:r>
                    <m:r>
                      <a:rPr lang="en-US" sz="2400" i="1">
                        <a:solidFill>
                          <a:srgbClr val="FF0000"/>
                        </a:solidFill>
                        <a:latin typeface="Cambria Math"/>
                      </a:rPr>
                      <m:t>=0.05</m:t>
                    </m:r>
                  </m:oMath>
                </a14:m>
                <a:r>
                  <a:rPr lang="en-US" sz="2400" dirty="0">
                    <a:solidFill>
                      <a:srgbClr val="FF0000"/>
                    </a:solidFill>
                  </a:rPr>
                  <a:t>,  and suppose null </a:t>
                </a:r>
                <a14:m>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a:rPr>
                          <m:t>𝐻</m:t>
                        </m:r>
                      </m:e>
                      <m:sub>
                        <m:r>
                          <a:rPr lang="en-US" sz="2400" i="1">
                            <a:solidFill>
                              <a:srgbClr val="FF0000"/>
                            </a:solidFill>
                            <a:latin typeface="Cambria Math"/>
                          </a:rPr>
                          <m:t>0</m:t>
                        </m:r>
                      </m:sub>
                    </m:sSub>
                  </m:oMath>
                </a14:m>
                <a:r>
                  <a:rPr lang="en-US" sz="2400" dirty="0">
                    <a:solidFill>
                      <a:srgbClr val="FF0000"/>
                    </a:solidFill>
                  </a:rPr>
                  <a:t> is true for all hypotheses, then 5 (i.e. 5%) hypothesis will be falsely rejected.</a:t>
                </a:r>
              </a:p>
              <a:p>
                <a:endParaRPr lang="en-US" sz="2400" dirty="0"/>
              </a:p>
              <a:p>
                <a:r>
                  <a:rPr lang="en-US" sz="2400" dirty="0"/>
                  <a:t>This problem always arises due to multiplicity of hypotheses.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838200"/>
                <a:ext cx="8839200" cy="4495800"/>
              </a:xfrm>
              <a:blipFill rotWithShape="0">
                <a:blip r:embed="rId2"/>
                <a:stretch>
                  <a:fillRect l="-966" b="-34735"/>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3</a:t>
            </a:fld>
            <a:endParaRPr lang="en-US"/>
          </a:p>
        </p:txBody>
      </p:sp>
    </p:spTree>
    <p:extLst>
      <p:ext uri="{BB962C8B-B14F-4D97-AF65-F5344CB8AC3E}">
        <p14:creationId xmlns:p14="http://schemas.microsoft.com/office/powerpoint/2010/main" val="262384863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 calcmode="lin" valueType="num">
                                      <p:cBhvr>
                                        <p:cTn id="1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14" dur="500"/>
                                        <p:tgtEl>
                                          <p:spTgt spid="3">
                                            <p:txEl>
                                              <p:pRg st="6" end="6"/>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 calcmode="lin" valueType="num">
                                      <p:cBhvr additive="base">
                                        <p:cTn id="1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a:t>Multiple Comparison</a:t>
            </a:r>
            <a:r>
              <a:rPr lang="en-US" dirty="0">
                <a:solidFill>
                  <a:srgbClr val="C00000"/>
                </a:solidFill>
              </a:rPr>
              <a:t> </a:t>
            </a:r>
            <a:r>
              <a:rPr lang="en-US" dirty="0" err="1"/>
              <a:t>Cont’D</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838200"/>
                <a:ext cx="7772400" cy="4495800"/>
              </a:xfrm>
            </p:spPr>
            <p:txBody>
              <a:bodyPr/>
              <a:lstStyle/>
              <a:p>
                <a:r>
                  <a:rPr lang="en-US" sz="2400" dirty="0" smtClean="0"/>
                  <a:t>The problem of </a:t>
                </a:r>
                <a:r>
                  <a:rPr lang="en-US" sz="2400" dirty="0">
                    <a:solidFill>
                      <a:srgbClr val="FF0000"/>
                    </a:solidFill>
                  </a:rPr>
                  <a:t>multiplicity</a:t>
                </a:r>
                <a:r>
                  <a:rPr lang="en-US" sz="2400" dirty="0"/>
                  <a:t> is serious when you are testing many hypotheses, say thousands of hypotheses. </a:t>
                </a:r>
              </a:p>
              <a:p>
                <a:endParaRPr lang="en-US" sz="2000" dirty="0"/>
              </a:p>
              <a:p>
                <a:r>
                  <a:rPr lang="en-US" sz="2400" b="1" dirty="0"/>
                  <a:t>Example:  Gene Expression Analysis</a:t>
                </a:r>
              </a:p>
              <a:p>
                <a:endParaRPr lang="en-US" sz="2000" dirty="0"/>
              </a:p>
              <a:p>
                <a:r>
                  <a:rPr lang="en-US" sz="2400" dirty="0"/>
                  <a:t>A data is collected on gene expressions on </a:t>
                </a:r>
                <a14:m>
                  <m:oMath xmlns:m="http://schemas.openxmlformats.org/officeDocument/2006/math">
                    <m:r>
                      <a:rPr lang="en-US" sz="2400" i="1" dirty="0" smtClean="0">
                        <a:latin typeface="Cambria Math" panose="02040503050406030204" pitchFamily="18" charset="0"/>
                      </a:rPr>
                      <m:t>10,000</m:t>
                    </m:r>
                  </m:oMath>
                </a14:m>
                <a:r>
                  <a:rPr lang="en-US" sz="2400" dirty="0"/>
                  <a:t> genes. This kind of research is done if you are trying to find genes responsible for cancer. If those genes are correctly detected, you can study their structure and come up with a cure.</a:t>
                </a:r>
              </a:p>
              <a:p>
                <a:endParaRPr lang="en-US" sz="2000" dirty="0"/>
              </a:p>
              <a:p>
                <a:r>
                  <a:rPr lang="en-US" sz="2400" dirty="0"/>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𝐻</m:t>
                        </m:r>
                      </m:e>
                      <m:sub>
                        <m:r>
                          <a:rPr lang="en-US" sz="2400" i="1">
                            <a:latin typeface="Cambria Math"/>
                          </a:rPr>
                          <m:t>0</m:t>
                        </m:r>
                      </m:sub>
                      <m:sup>
                        <m:r>
                          <a:rPr lang="en-US" sz="2400" i="1">
                            <a:latin typeface="Cambria Math"/>
                          </a:rPr>
                          <m:t>𝑖</m:t>
                        </m:r>
                      </m:sup>
                    </m:sSubSup>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𝑖</m:t>
                        </m:r>
                      </m:sub>
                    </m:sSub>
                    <m:r>
                      <a:rPr lang="en-US" sz="2400" i="1">
                        <a:latin typeface="Cambria Math"/>
                      </a:rPr>
                      <m:t>=0   </m:t>
                    </m:r>
                    <m:r>
                      <a:rPr lang="en-US" sz="2400" i="1">
                        <a:latin typeface="Cambria Math"/>
                      </a:rPr>
                      <m:t>𝑣𝑠</m:t>
                    </m:r>
                    <m:r>
                      <a:rPr lang="en-US" sz="2400" i="1">
                        <a:latin typeface="Cambria Math"/>
                      </a:rPr>
                      <m:t>.   </m:t>
                    </m:r>
                    <m:sSubSup>
                      <m:sSubSupPr>
                        <m:ctrlPr>
                          <a:rPr lang="en-US" sz="2400" i="1">
                            <a:latin typeface="Cambria Math" panose="02040503050406030204" pitchFamily="18" charset="0"/>
                          </a:rPr>
                        </m:ctrlPr>
                      </m:sSubSupPr>
                      <m:e>
                        <m:r>
                          <a:rPr lang="en-US" sz="2400" i="1">
                            <a:latin typeface="Cambria Math"/>
                          </a:rPr>
                          <m:t>𝐻</m:t>
                        </m:r>
                      </m:e>
                      <m:sub>
                        <m:r>
                          <a:rPr lang="en-US" sz="2400" i="1">
                            <a:latin typeface="Cambria Math"/>
                          </a:rPr>
                          <m:t>𝑎</m:t>
                        </m:r>
                      </m:sub>
                      <m:sup>
                        <m:r>
                          <a:rPr lang="en-US" sz="2400" i="1">
                            <a:latin typeface="Cambria Math"/>
                          </a:rPr>
                          <m:t>𝑖</m:t>
                        </m:r>
                      </m:sup>
                    </m:sSubSup>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𝑖</m:t>
                        </m:r>
                      </m:sub>
                    </m:sSub>
                    <m:r>
                      <a:rPr lang="en-US" sz="2400" i="1">
                        <a:latin typeface="Cambria Math"/>
                      </a:rPr>
                      <m:t>≠0,  </m:t>
                    </m:r>
                    <m:r>
                      <a:rPr lang="en-US" sz="2400" i="1">
                        <a:latin typeface="Cambria Math"/>
                      </a:rPr>
                      <m:t>𝑖</m:t>
                    </m:r>
                    <m:r>
                      <a:rPr lang="en-US" sz="2400" i="1">
                        <a:latin typeface="Cambria Math"/>
                      </a:rPr>
                      <m:t>=1, 2,…, 10000</m:t>
                    </m:r>
                  </m:oMath>
                </a14:m>
                <a:endParaRPr lang="en-US" sz="2400" dirty="0"/>
              </a:p>
              <a:p>
                <a:endParaRPr lang="en-US" sz="2000" dirty="0"/>
              </a:p>
              <a:p>
                <a:r>
                  <a:rPr lang="en-US" sz="2400" dirty="0"/>
                  <a:t>If we test each of the hypotheses at </a:t>
                </a:r>
                <a14:m>
                  <m:oMath xmlns:m="http://schemas.openxmlformats.org/officeDocument/2006/math">
                    <m:r>
                      <a:rPr lang="en-US" sz="2400" i="1">
                        <a:latin typeface="Cambria Math"/>
                      </a:rPr>
                      <m:t>𝛼</m:t>
                    </m:r>
                    <m:r>
                      <a:rPr lang="en-US" sz="2400" i="1">
                        <a:latin typeface="Cambria Math"/>
                      </a:rPr>
                      <m:t>=0.05</m:t>
                    </m:r>
                  </m:oMath>
                </a14:m>
                <a:r>
                  <a:rPr lang="en-US" sz="2400" dirty="0"/>
                  <a:t>, then </a:t>
                </a:r>
                <a14:m>
                  <m:oMath xmlns:m="http://schemas.openxmlformats.org/officeDocument/2006/math">
                    <m:r>
                      <a:rPr lang="en-US" sz="2400" i="1" dirty="0" smtClean="0">
                        <a:latin typeface="Cambria Math" panose="02040503050406030204" pitchFamily="18" charset="0"/>
                      </a:rPr>
                      <m:t>5%</m:t>
                    </m:r>
                  </m:oMath>
                </a14:m>
                <a:r>
                  <a:rPr lang="en-US" sz="2400" dirty="0"/>
                  <a:t> of them (</a:t>
                </a:r>
                <a14:m>
                  <m:oMath xmlns:m="http://schemas.openxmlformats.org/officeDocument/2006/math">
                    <m:r>
                      <a:rPr lang="en-US" sz="2400" i="1" dirty="0" smtClean="0">
                        <a:solidFill>
                          <a:srgbClr val="FF0000"/>
                        </a:solidFill>
                        <a:latin typeface="Cambria Math" panose="02040503050406030204" pitchFamily="18" charset="0"/>
                      </a:rPr>
                      <m:t>500 </m:t>
                    </m:r>
                  </m:oMath>
                </a14:m>
                <a:r>
                  <a:rPr lang="en-US" sz="2400" dirty="0">
                    <a:solidFill>
                      <a:srgbClr val="FF0000"/>
                    </a:solidFill>
                  </a:rPr>
                  <a:t>hypotheses</a:t>
                </a:r>
                <a:r>
                  <a:rPr lang="en-US" sz="2400" dirty="0"/>
                  <a:t>) will be falsely discovered even if all nulls are true.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838200"/>
                <a:ext cx="7772400" cy="4495800"/>
              </a:xfrm>
              <a:blipFill rotWithShape="0">
                <a:blip r:embed="rId2"/>
                <a:stretch>
                  <a:fillRect l="-1098" t="-950" r="-784" b="-34328"/>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4</a:t>
            </a:fld>
            <a:endParaRPr lang="en-US"/>
          </a:p>
        </p:txBody>
      </p:sp>
    </p:spTree>
    <p:extLst>
      <p:ext uri="{BB962C8B-B14F-4D97-AF65-F5344CB8AC3E}">
        <p14:creationId xmlns:p14="http://schemas.microsoft.com/office/powerpoint/2010/main" val="1590919785"/>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fade">
                                      <p:cBhvr>
                                        <p:cTn id="12" dur="500"/>
                                        <p:tgtEl>
                                          <p:spTgt spid="3">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anim calcmode="lin" valueType="num">
                                      <p:cBhvr additive="base">
                                        <p:cTn id="1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419600" y="3657600"/>
            <a:ext cx="4581966" cy="2743200"/>
          </a:xfrm>
          <a:prstGeom prst="rect">
            <a:avLst/>
          </a:prstGeom>
        </p:spPr>
      </p:pic>
      <p:sp>
        <p:nvSpPr>
          <p:cNvPr id="2" name="Title 1"/>
          <p:cNvSpPr>
            <a:spLocks noGrp="1"/>
          </p:cNvSpPr>
          <p:nvPr>
            <p:ph type="title"/>
          </p:nvPr>
        </p:nvSpPr>
        <p:spPr>
          <a:xfrm>
            <a:off x="685800" y="152400"/>
            <a:ext cx="7772400" cy="762000"/>
          </a:xfrm>
        </p:spPr>
        <p:txBody>
          <a:bodyPr/>
          <a:lstStyle/>
          <a:p>
            <a:r>
              <a:rPr lang="en-US" dirty="0" err="1"/>
              <a:t>Familywise</a:t>
            </a:r>
            <a:r>
              <a:rPr lang="en-US" dirty="0"/>
              <a:t> Error Rate (FEW)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838200"/>
                <a:ext cx="7772400" cy="4495800"/>
              </a:xfrm>
            </p:spPr>
            <p:txBody>
              <a:bodyPr/>
              <a:lstStyle/>
              <a:p>
                <a:r>
                  <a:rPr lang="en-US" sz="2400" dirty="0" smtClean="0"/>
                  <a:t>Instead of using Type-I error rate, we should use a different type of error rate</a:t>
                </a:r>
              </a:p>
              <a:p>
                <a:endParaRPr lang="en-US" sz="2400" dirty="0"/>
              </a:p>
              <a:p>
                <a:r>
                  <a:rPr lang="en-US" sz="2400" dirty="0"/>
                  <a:t>	</a:t>
                </a:r>
                <a14:m>
                  <m:oMath xmlns:m="http://schemas.openxmlformats.org/officeDocument/2006/math">
                    <m:sSub>
                      <m:sSubPr>
                        <m:ctrlPr>
                          <a:rPr lang="en-US" sz="2400" i="1" smtClean="0">
                            <a:solidFill>
                              <a:srgbClr val="C00000"/>
                            </a:solidFill>
                            <a:latin typeface="Cambria Math" panose="02040503050406030204" pitchFamily="18" charset="0"/>
                          </a:rPr>
                        </m:ctrlPr>
                      </m:sSubPr>
                      <m:e>
                        <m:r>
                          <a:rPr lang="en-US" sz="2400" i="1">
                            <a:solidFill>
                              <a:srgbClr val="C00000"/>
                            </a:solidFill>
                            <a:latin typeface="Cambria Math"/>
                          </a:rPr>
                          <m:t>𝛼</m:t>
                        </m:r>
                      </m:e>
                      <m:sub>
                        <m:r>
                          <a:rPr lang="en-US" sz="2400" i="1">
                            <a:solidFill>
                              <a:srgbClr val="C00000"/>
                            </a:solidFill>
                            <a:latin typeface="Cambria Math"/>
                          </a:rPr>
                          <m:t>𝐹</m:t>
                        </m:r>
                      </m:sub>
                    </m:sSub>
                  </m:oMath>
                </a14:m>
                <a:r>
                  <a:rPr lang="en-US" sz="2400" dirty="0"/>
                  <a:t> = P(Falsely reject at least one hypotheses)</a:t>
                </a:r>
              </a:p>
              <a:p>
                <a:endParaRPr lang="en-US" sz="2400" dirty="0"/>
              </a:p>
              <a:p>
                <a:r>
                  <a:rPr lang="en-US" sz="2400" dirty="0"/>
                  <a:t>If there are </a:t>
                </a:r>
                <a14:m>
                  <m:oMath xmlns:m="http://schemas.openxmlformats.org/officeDocument/2006/math">
                    <m:r>
                      <a:rPr lang="en-US" sz="2400" i="1">
                        <a:latin typeface="Cambria Math"/>
                      </a:rPr>
                      <m:t>𝑚</m:t>
                    </m:r>
                  </m:oMath>
                </a14:m>
                <a:r>
                  <a:rPr lang="en-US" sz="2400" dirty="0"/>
                  <a:t> hypotheses each tested at </a:t>
                </a:r>
                <a14:m>
                  <m:oMath xmlns:m="http://schemas.openxmlformats.org/officeDocument/2006/math">
                    <m:r>
                      <a:rPr lang="en-US" sz="2400" i="1">
                        <a:latin typeface="Cambria Math"/>
                      </a:rPr>
                      <m:t>𝛼</m:t>
                    </m:r>
                    <m:r>
                      <a:rPr lang="en-US" sz="2400" b="0" i="1" baseline="-25000" smtClean="0">
                        <a:latin typeface="Cambria Math" panose="02040503050406030204" pitchFamily="18" charset="0"/>
                      </a:rPr>
                      <m:t>𝐼</m:t>
                    </m:r>
                  </m:oMath>
                </a14:m>
                <a:r>
                  <a:rPr lang="en-US" sz="2400" dirty="0"/>
                  <a:t>, then approximately</a:t>
                </a:r>
              </a:p>
              <a:p>
                <a:endParaRPr lang="en-US" sz="2400" dirty="0"/>
              </a:p>
              <a:p>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𝛼</m:t>
                        </m:r>
                      </m:e>
                      <m:sub>
                        <m:r>
                          <a:rPr lang="en-US" sz="2400" i="1">
                            <a:latin typeface="Cambria Math"/>
                          </a:rPr>
                          <m:t>𝐹</m:t>
                        </m:r>
                      </m:sub>
                    </m:sSub>
                    <m:r>
                      <a:rPr lang="en-US" sz="2400" i="1">
                        <a:latin typeface="Cambria Math"/>
                      </a:rPr>
                      <m:t>≤1−</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a:rPr>
                              <m:t>1−</m:t>
                            </m:r>
                            <m:r>
                              <a:rPr lang="en-US" sz="2400" i="1">
                                <a:latin typeface="Cambria Math"/>
                              </a:rPr>
                              <m:t>𝛼</m:t>
                            </m:r>
                            <m:r>
                              <a:rPr lang="en-US" sz="2400" b="0" i="1" baseline="-25000" smtClean="0">
                                <a:latin typeface="Cambria Math" panose="02040503050406030204" pitchFamily="18" charset="0"/>
                              </a:rPr>
                              <m:t>𝐼</m:t>
                            </m:r>
                          </m:e>
                        </m:d>
                      </m:e>
                      <m:sup>
                        <m:r>
                          <a:rPr lang="en-US" sz="2400" i="1">
                            <a:latin typeface="Cambria Math"/>
                          </a:rPr>
                          <m:t>𝑚</m:t>
                        </m:r>
                      </m:sup>
                    </m:sSup>
                  </m:oMath>
                </a14:m>
                <a:endParaRPr lang="en-US" sz="2400" i="1" dirty="0" smtClean="0">
                  <a:latin typeface="Cambria Math" panose="02040503050406030204" pitchFamily="18" charset="0"/>
                </a:endParaRPr>
              </a:p>
              <a:p>
                <a:r>
                  <a:rPr lang="en-US" sz="2400" dirty="0" smtClean="0"/>
                  <a:t>Or we can say:   </a:t>
                </a:r>
                <a14:m>
                  <m:oMath xmlns:m="http://schemas.openxmlformats.org/officeDocument/2006/math">
                    <m:sSub>
                      <m:sSubPr>
                        <m:ctrlPr>
                          <a:rPr lang="en-US" sz="2400" i="1" smtClean="0">
                            <a:solidFill>
                              <a:srgbClr val="C00000"/>
                            </a:solidFill>
                            <a:latin typeface="Cambria Math" panose="02040503050406030204" pitchFamily="18" charset="0"/>
                          </a:rPr>
                        </m:ctrlPr>
                      </m:sSubPr>
                      <m:e>
                        <m:r>
                          <a:rPr lang="en-US" sz="2400" i="1">
                            <a:solidFill>
                              <a:srgbClr val="C00000"/>
                            </a:solidFill>
                            <a:latin typeface="Cambria Math"/>
                          </a:rPr>
                          <m:t>𝛼</m:t>
                        </m:r>
                      </m:e>
                      <m:sub>
                        <m:r>
                          <a:rPr lang="en-US" sz="2400" i="1">
                            <a:solidFill>
                              <a:srgbClr val="C00000"/>
                            </a:solidFill>
                            <a:latin typeface="Cambria Math"/>
                          </a:rPr>
                          <m:t>𝐹</m:t>
                        </m:r>
                      </m:sub>
                    </m:sSub>
                    <m:r>
                      <a:rPr lang="en-US" sz="2400" i="1">
                        <a:solidFill>
                          <a:srgbClr val="C00000"/>
                        </a:solidFill>
                        <a:latin typeface="Cambria Math"/>
                      </a:rPr>
                      <m:t>≤</m:t>
                    </m:r>
                    <m:r>
                      <a:rPr lang="en-US" sz="2400" i="1">
                        <a:solidFill>
                          <a:srgbClr val="C00000"/>
                        </a:solidFill>
                        <a:latin typeface="Cambria Math"/>
                      </a:rPr>
                      <m:t>𝑚</m:t>
                    </m:r>
                    <m:r>
                      <a:rPr lang="en-US" sz="2400" i="1">
                        <a:solidFill>
                          <a:srgbClr val="C00000"/>
                        </a:solidFill>
                        <a:latin typeface="Cambria Math" panose="02040503050406030204" pitchFamily="18" charset="0"/>
                      </a:rPr>
                      <m:t>∗</m:t>
                    </m:r>
                    <m:r>
                      <a:rPr lang="en-US" sz="2400" i="1">
                        <a:solidFill>
                          <a:srgbClr val="C00000"/>
                        </a:solidFill>
                        <a:latin typeface="Cambria Math"/>
                      </a:rPr>
                      <m:t>𝛼</m:t>
                    </m:r>
                    <m:r>
                      <a:rPr lang="en-US" sz="2400" b="0" i="1" baseline="-25000" smtClean="0">
                        <a:solidFill>
                          <a:srgbClr val="C00000"/>
                        </a:solidFill>
                        <a:latin typeface="Cambria Math" panose="02040503050406030204" pitchFamily="18" charset="0"/>
                      </a:rPr>
                      <m:t>𝐼</m:t>
                    </m:r>
                  </m:oMath>
                </a14:m>
                <a:endParaRPr lang="en-US" sz="2400" baseline="-25000" dirty="0"/>
              </a:p>
              <a:p>
                <a:endParaRPr lang="en-US" sz="2400" dirty="0"/>
              </a:p>
              <a:p>
                <a:r>
                  <a:rPr lang="en-US" sz="2400" dirty="0"/>
                  <a:t>This implies  that </a:t>
                </a:r>
                <a:endParaRPr lang="en-US" sz="2400" dirty="0" smtClean="0"/>
              </a:p>
              <a:p>
                <a:r>
                  <a:rPr lang="en-US" sz="2400" dirty="0" smtClean="0"/>
                  <a:t>if  </a:t>
                </a:r>
                <a14:m>
                  <m:oMath xmlns:m="http://schemas.openxmlformats.org/officeDocument/2006/math">
                    <m:r>
                      <a:rPr lang="en-US" sz="2400" i="1">
                        <a:latin typeface="Cambria Math"/>
                      </a:rPr>
                      <m:t>𝛼</m:t>
                    </m:r>
                    <m:r>
                      <a:rPr lang="en-US" sz="2400" b="0" i="1" baseline="-25000" smtClean="0">
                        <a:latin typeface="Cambria Math" panose="02040503050406030204" pitchFamily="18" charset="0"/>
                      </a:rPr>
                      <m:t>𝐼</m:t>
                    </m:r>
                    <m:r>
                      <a:rPr lang="en-US" sz="2400" i="1">
                        <a:latin typeface="Cambria Math"/>
                      </a:rPr>
                      <m:t>=</m:t>
                    </m:r>
                    <m:f>
                      <m:fPr>
                        <m:ctrlPr>
                          <a:rPr lang="en-US" sz="2400" i="1">
                            <a:latin typeface="Cambria Math" panose="02040503050406030204" pitchFamily="18" charset="0"/>
                          </a:rPr>
                        </m:ctrlPr>
                      </m:fPr>
                      <m:num>
                        <m:r>
                          <a:rPr lang="en-US" sz="2400" i="1">
                            <a:latin typeface="Cambria Math"/>
                          </a:rPr>
                          <m:t>0.05</m:t>
                        </m:r>
                      </m:num>
                      <m:den>
                        <m:r>
                          <a:rPr lang="en-US" sz="2400" i="1">
                            <a:latin typeface="Cambria Math"/>
                          </a:rPr>
                          <m:t>𝑚</m:t>
                        </m:r>
                      </m:den>
                    </m:f>
                    <m:r>
                      <a:rPr lang="en-US" sz="2400" i="1">
                        <a:latin typeface="Cambria Math"/>
                      </a:rPr>
                      <m:t>,</m:t>
                    </m:r>
                  </m:oMath>
                </a14:m>
                <a:r>
                  <a:rPr lang="en-US" sz="2400" dirty="0"/>
                  <a:t> then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𝛼</m:t>
                        </m:r>
                      </m:e>
                      <m:sub>
                        <m:r>
                          <a:rPr lang="en-US" sz="2400" i="1">
                            <a:latin typeface="Cambria Math"/>
                          </a:rPr>
                          <m:t>𝐹</m:t>
                        </m:r>
                      </m:sub>
                    </m:sSub>
                    <m:r>
                      <a:rPr lang="en-US" sz="2400" i="1">
                        <a:latin typeface="Cambria Math"/>
                      </a:rPr>
                      <m:t>≤0.05</m:t>
                    </m:r>
                  </m:oMath>
                </a14:m>
                <a:r>
                  <a:rPr lang="en-US" sz="2400"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838200"/>
                <a:ext cx="7772400" cy="4495800"/>
              </a:xfrm>
              <a:blipFill rotWithShape="0">
                <a:blip r:embed="rId3"/>
                <a:stretch>
                  <a:fillRect l="-1176" t="-950" b="-29579"/>
                </a:stretch>
              </a:blipFill>
            </p:spPr>
            <p:txBody>
              <a:bodyPr/>
              <a:lstStyle/>
              <a:p>
                <a:r>
                  <a:rPr lang="en-US">
                    <a:noFill/>
                  </a:rPr>
                  <a:t> </a:t>
                </a:r>
              </a:p>
            </p:txBody>
          </p:sp>
        </mc:Fallback>
      </mc:AlternateContent>
      <p:sp>
        <p:nvSpPr>
          <p:cNvPr id="5" name="Slide Number Placeholder 4"/>
          <p:cNvSpPr>
            <a:spLocks noGrp="1"/>
          </p:cNvSpPr>
          <p:nvPr>
            <p:ph type="sldNum" sz="quarter" idx="4"/>
          </p:nvPr>
        </p:nvSpPr>
        <p:spPr/>
        <p:txBody>
          <a:bodyPr/>
          <a:lstStyle/>
          <a:p>
            <a:fld id="{A9A949EE-02F8-4E24-B346-EA33FC0EA551}" type="slidenum">
              <a:rPr lang="en-US" smtClean="0"/>
              <a:t>5</a:t>
            </a:fld>
            <a:endParaRPr lang="en-US"/>
          </a:p>
        </p:txBody>
      </p:sp>
    </p:spTree>
    <p:extLst>
      <p:ext uri="{BB962C8B-B14F-4D97-AF65-F5344CB8AC3E}">
        <p14:creationId xmlns:p14="http://schemas.microsoft.com/office/powerpoint/2010/main" val="170481959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 calcmode="lin" valueType="num">
                                      <p:cBhvr additive="base">
                                        <p:cTn id="1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 calcmode="lin" valueType="num">
                                      <p:cBhvr additive="base">
                                        <p:cTn id="3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 calcmode="lin" valueType="num">
                                      <p:cBhvr additive="base">
                                        <p:cTn id="3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dirty="0" err="1"/>
              <a:t>Bonferroni</a:t>
            </a:r>
            <a:r>
              <a:rPr lang="en-US" dirty="0"/>
              <a:t> Method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838200"/>
                <a:ext cx="7772400" cy="4495800"/>
              </a:xfrm>
            </p:spPr>
            <p:txBody>
              <a:bodyPr/>
              <a:lstStyle/>
              <a:p>
                <a:r>
                  <a:rPr lang="en-US" sz="2400" dirty="0"/>
                  <a:t>If there are </a:t>
                </a:r>
                <a14:m>
                  <m:oMath xmlns:m="http://schemas.openxmlformats.org/officeDocument/2006/math">
                    <m:r>
                      <a:rPr lang="en-US" sz="2400" i="1" dirty="0" smtClean="0">
                        <a:latin typeface="Cambria Math" panose="02040503050406030204" pitchFamily="18" charset="0"/>
                      </a:rPr>
                      <m:t>𝑚</m:t>
                    </m:r>
                    <m:r>
                      <a:rPr lang="en-US" sz="2400" i="1" dirty="0" smtClean="0">
                        <a:latin typeface="Cambria Math" panose="02040503050406030204" pitchFamily="18" charset="0"/>
                      </a:rPr>
                      <m:t> </m:t>
                    </m:r>
                  </m:oMath>
                </a14:m>
                <a:r>
                  <a:rPr lang="en-US" sz="2400" dirty="0"/>
                  <a:t>hypotheses, then we can test individual hypothesis at  </a:t>
                </a:r>
                <a14:m>
                  <m:oMath xmlns:m="http://schemas.openxmlformats.org/officeDocument/2006/math">
                    <m:r>
                      <a:rPr lang="en-US" sz="2400" i="1">
                        <a:latin typeface="Cambria Math"/>
                      </a:rPr>
                      <m:t>𝛼</m:t>
                    </m:r>
                    <m:r>
                      <a:rPr lang="en-US" sz="2400" i="1">
                        <a:latin typeface="Cambria Math"/>
                      </a:rPr>
                      <m:t>=</m:t>
                    </m:r>
                    <m:f>
                      <m:fPr>
                        <m:ctrlPr>
                          <a:rPr lang="en-US" sz="2400" i="1">
                            <a:latin typeface="Cambria Math" panose="02040503050406030204" pitchFamily="18" charset="0"/>
                          </a:rPr>
                        </m:ctrlPr>
                      </m:fPr>
                      <m:num>
                        <m:r>
                          <a:rPr lang="en-US" sz="2400" i="1">
                            <a:latin typeface="Cambria Math"/>
                          </a:rPr>
                          <m:t>0.05</m:t>
                        </m:r>
                      </m:num>
                      <m:den>
                        <m:r>
                          <a:rPr lang="en-US" sz="2400" i="1">
                            <a:latin typeface="Cambria Math"/>
                          </a:rPr>
                          <m:t>𝑚</m:t>
                        </m:r>
                      </m:den>
                    </m:f>
                    <m:r>
                      <a:rPr lang="en-US" sz="2400" i="1">
                        <a:latin typeface="Cambria Math"/>
                      </a:rPr>
                      <m:t> </m:t>
                    </m:r>
                  </m:oMath>
                </a14:m>
                <a:r>
                  <a:rPr lang="en-US" sz="2400" dirty="0"/>
                  <a:t>using standard method such as t-test. This will guarantee that</a:t>
                </a:r>
              </a:p>
              <a:p>
                <a:endParaRPr lang="en-US" sz="2400" dirty="0"/>
              </a:p>
              <a:p>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𝛼</m:t>
                        </m:r>
                      </m:e>
                      <m:sub>
                        <m:r>
                          <a:rPr lang="en-US" sz="2400" i="1">
                            <a:latin typeface="Cambria Math"/>
                          </a:rPr>
                          <m:t>𝐹</m:t>
                        </m:r>
                      </m:sub>
                    </m:sSub>
                  </m:oMath>
                </a14:m>
                <a:r>
                  <a:rPr lang="en-US" sz="2400" dirty="0"/>
                  <a:t>= P(Falsely reject at least one null)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r>
                      <a:rPr lang="en-US" sz="2400" i="1" dirty="0" smtClean="0">
                        <a:latin typeface="Cambria Math" panose="02040503050406030204" pitchFamily="18" charset="0"/>
                      </a:rPr>
                      <m:t>0.05</m:t>
                    </m:r>
                  </m:oMath>
                </a14:m>
                <a:r>
                  <a:rPr lang="en-US" sz="2400" dirty="0"/>
                  <a:t>.</a:t>
                </a:r>
              </a:p>
              <a:p>
                <a:endParaRPr lang="en-US" sz="2400" dirty="0"/>
              </a:p>
              <a:p>
                <a:r>
                  <a:rPr lang="en-US" sz="2400" dirty="0"/>
                  <a:t>Problem with this approach: If </a:t>
                </a:r>
                <a14:m>
                  <m:oMath xmlns:m="http://schemas.openxmlformats.org/officeDocument/2006/math">
                    <m:r>
                      <a:rPr lang="en-US" sz="2400" i="1" dirty="0" smtClean="0">
                        <a:latin typeface="Cambria Math" panose="02040503050406030204" pitchFamily="18" charset="0"/>
                      </a:rPr>
                      <m:t>𝑚</m:t>
                    </m:r>
                    <m:r>
                      <a:rPr lang="en-US" sz="2400" i="1" dirty="0" smtClean="0">
                        <a:latin typeface="Cambria Math" panose="02040503050406030204" pitchFamily="18" charset="0"/>
                      </a:rPr>
                      <m:t> </m:t>
                    </m:r>
                  </m:oMath>
                </a14:m>
                <a:r>
                  <a:rPr lang="en-US" sz="2400" dirty="0"/>
                  <a:t>is large, </a:t>
                </a:r>
                <a14:m>
                  <m:oMath xmlns:m="http://schemas.openxmlformats.org/officeDocument/2006/math">
                    <m:r>
                      <a:rPr lang="en-US" sz="2400" i="1">
                        <a:latin typeface="Cambria Math"/>
                      </a:rPr>
                      <m:t>𝛼</m:t>
                    </m:r>
                    <m:r>
                      <a:rPr lang="en-US" sz="2400" i="1">
                        <a:latin typeface="Cambria Math"/>
                      </a:rPr>
                      <m:t>=</m:t>
                    </m:r>
                    <m:f>
                      <m:fPr>
                        <m:ctrlPr>
                          <a:rPr lang="en-US" sz="2400" i="1">
                            <a:latin typeface="Cambria Math" panose="02040503050406030204" pitchFamily="18" charset="0"/>
                          </a:rPr>
                        </m:ctrlPr>
                      </m:fPr>
                      <m:num>
                        <m:r>
                          <a:rPr lang="en-US" sz="2400" i="1">
                            <a:latin typeface="Cambria Math"/>
                          </a:rPr>
                          <m:t>0.05</m:t>
                        </m:r>
                      </m:num>
                      <m:den>
                        <m:r>
                          <a:rPr lang="en-US" sz="2400" i="1">
                            <a:latin typeface="Cambria Math"/>
                          </a:rPr>
                          <m:t>𝑚</m:t>
                        </m:r>
                      </m:den>
                    </m:f>
                  </m:oMath>
                </a14:m>
                <a:r>
                  <a:rPr lang="en-US" sz="2400" dirty="0"/>
                  <a:t> will be very small, and the chance of rejecting </a:t>
                </a:r>
                <a14:m>
                  <m:oMath xmlns:m="http://schemas.openxmlformats.org/officeDocument/2006/math">
                    <m:sSub>
                      <m:sSubPr>
                        <m:ctrlPr>
                          <a:rPr lang="en-US" sz="2400" i="1">
                            <a:latin typeface="Cambria Math" panose="02040503050406030204" pitchFamily="18" charset="0"/>
                          </a:rPr>
                        </m:ctrlPr>
                      </m:sSubPr>
                      <m:e>
                        <m:r>
                          <a:rPr lang="en-US" sz="2400" i="1">
                            <a:latin typeface="Cambria Math"/>
                          </a:rPr>
                          <m:t>𝐻</m:t>
                        </m:r>
                      </m:e>
                      <m:sub>
                        <m:r>
                          <a:rPr lang="en-US" sz="2400" i="1">
                            <a:latin typeface="Cambria Math"/>
                          </a:rPr>
                          <m:t>0</m:t>
                        </m:r>
                      </m:sub>
                    </m:sSub>
                  </m:oMath>
                </a14:m>
                <a:r>
                  <a:rPr lang="en-US" sz="2400" dirty="0"/>
                  <a:t> will be small. In other word, the power of </a:t>
                </a:r>
                <a:r>
                  <a:rPr lang="en-US" sz="2400" dirty="0" err="1">
                    <a:solidFill>
                      <a:srgbClr val="C00000"/>
                    </a:solidFill>
                  </a:rPr>
                  <a:t>Bonferroni</a:t>
                </a:r>
                <a:r>
                  <a:rPr lang="en-US" sz="2400" dirty="0">
                    <a:solidFill>
                      <a:srgbClr val="C00000"/>
                    </a:solidFill>
                  </a:rPr>
                  <a:t> </a:t>
                </a:r>
                <a:r>
                  <a:rPr lang="en-US" sz="2400" dirty="0"/>
                  <a:t>is very poor.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838200"/>
                <a:ext cx="7772400" cy="4495800"/>
              </a:xfrm>
              <a:blipFill rotWithShape="0">
                <a:blip r:embed="rId2"/>
                <a:stretch>
                  <a:fillRect l="-1098" t="-950" r="-706"/>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6</a:t>
            </a:fld>
            <a:endParaRPr lang="en-US"/>
          </a:p>
        </p:txBody>
      </p:sp>
    </p:spTree>
    <p:extLst>
      <p:ext uri="{BB962C8B-B14F-4D97-AF65-F5344CB8AC3E}">
        <p14:creationId xmlns:p14="http://schemas.microsoft.com/office/powerpoint/2010/main" val="3449911142"/>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762000"/>
          </a:xfrm>
        </p:spPr>
        <p:txBody>
          <a:bodyPr/>
          <a:lstStyle/>
          <a:p>
            <a:r>
              <a:rPr lang="en-US" sz="2400" dirty="0" smtClean="0"/>
              <a:t>Beyond </a:t>
            </a:r>
            <a:r>
              <a:rPr lang="en-US" sz="2400" dirty="0" err="1" smtClean="0"/>
              <a:t>Bonferroni</a:t>
            </a: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7772400" cy="4495800"/>
              </a:xfrm>
            </p:spPr>
            <p:txBody>
              <a:bodyPr/>
              <a:lstStyle/>
              <a:p>
                <a:r>
                  <a:rPr lang="en-US" sz="2400" dirty="0"/>
                  <a:t>In addition to </a:t>
                </a:r>
                <a:r>
                  <a:rPr lang="en-US" sz="2400" dirty="0" err="1">
                    <a:solidFill>
                      <a:srgbClr val="C00000"/>
                    </a:solidFill>
                  </a:rPr>
                  <a:t>Bonferroni</a:t>
                </a:r>
                <a:r>
                  <a:rPr lang="en-US" sz="2400" dirty="0"/>
                  <a:t>, there are many methods of Multiple Comparisons. Some of them are</a:t>
                </a:r>
              </a:p>
              <a:p>
                <a:endParaRPr lang="en-US" sz="1200" dirty="0"/>
              </a:p>
              <a:p>
                <a:pPr marL="857250" lvl="1" indent="-457200">
                  <a:buAutoNum type="arabicPeriod"/>
                </a:pPr>
                <a:r>
                  <a:rPr lang="en-US" sz="2400" dirty="0">
                    <a:solidFill>
                      <a:srgbClr val="C00000"/>
                    </a:solidFill>
                  </a:rPr>
                  <a:t>Fisher’s Least Significant Difference (LSD)</a:t>
                </a:r>
              </a:p>
              <a:p>
                <a:pPr marL="857250" lvl="1" indent="-457200">
                  <a:buAutoNum type="arabicPeriod"/>
                </a:pPr>
                <a:r>
                  <a:rPr lang="en-US" sz="2400" dirty="0" err="1">
                    <a:solidFill>
                      <a:srgbClr val="C00000"/>
                    </a:solidFill>
                  </a:rPr>
                  <a:t>Tukey’s</a:t>
                </a:r>
                <a:r>
                  <a:rPr lang="en-US" sz="2400" dirty="0">
                    <a:solidFill>
                      <a:srgbClr val="C00000"/>
                    </a:solidFill>
                  </a:rPr>
                  <a:t> Method</a:t>
                </a:r>
              </a:p>
              <a:p>
                <a:pPr marL="857250" lvl="1" indent="-457200">
                  <a:buAutoNum type="arabicPeriod"/>
                </a:pPr>
                <a:r>
                  <a:rPr lang="en-US" sz="2400" dirty="0" err="1">
                    <a:solidFill>
                      <a:srgbClr val="C00000"/>
                    </a:solidFill>
                  </a:rPr>
                  <a:t>Dunnette’s</a:t>
                </a:r>
                <a:r>
                  <a:rPr lang="en-US" sz="2400" dirty="0">
                    <a:solidFill>
                      <a:srgbClr val="C00000"/>
                    </a:solidFill>
                  </a:rPr>
                  <a:t> </a:t>
                </a:r>
                <a:r>
                  <a:rPr lang="en-US" sz="2400" dirty="0" smtClean="0">
                    <a:solidFill>
                      <a:srgbClr val="C00000"/>
                    </a:solidFill>
                  </a:rPr>
                  <a:t>Method</a:t>
                </a:r>
                <a:endParaRPr lang="en-US" sz="2400" dirty="0">
                  <a:solidFill>
                    <a:srgbClr val="C00000"/>
                  </a:solidFill>
                </a:endParaRPr>
              </a:p>
              <a:p>
                <a:pPr marL="457200" indent="-457200">
                  <a:buAutoNum type="arabicPeriod"/>
                </a:pPr>
                <a:endParaRPr lang="en-US" sz="1200" dirty="0"/>
              </a:p>
              <a:p>
                <a:r>
                  <a:rPr lang="en-US" sz="2400" dirty="0"/>
                  <a:t>Recall that the purpose is to test</a:t>
                </a:r>
              </a:p>
              <a:p>
                <a:endParaRPr lang="en-US" sz="1200" dirty="0"/>
              </a:p>
              <a:p>
                <a:r>
                  <a:rPr lang="en-US" sz="2400" dirty="0"/>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𝐻</m:t>
                        </m:r>
                      </m:e>
                      <m:sub>
                        <m:r>
                          <a:rPr lang="en-US" sz="2400" i="1">
                            <a:latin typeface="Cambria Math"/>
                          </a:rPr>
                          <m:t>0</m:t>
                        </m:r>
                      </m:sub>
                      <m:sup>
                        <m:r>
                          <a:rPr lang="en-US" sz="2400" i="1">
                            <a:latin typeface="Cambria Math"/>
                          </a:rPr>
                          <m:t>𝑖𝑗</m:t>
                        </m:r>
                      </m:sup>
                    </m:sSubSup>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𝑗</m:t>
                        </m:r>
                      </m:sub>
                    </m:sSub>
                  </m:oMath>
                </a14:m>
                <a:endParaRPr lang="en-US" sz="2400" dirty="0"/>
              </a:p>
              <a:p>
                <a:r>
                  <a:rPr lang="en-US" sz="2400" dirty="0"/>
                  <a: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𝐻</m:t>
                        </m:r>
                      </m:e>
                      <m:sub>
                        <m:r>
                          <a:rPr lang="en-US" sz="2400" i="1">
                            <a:latin typeface="Cambria Math"/>
                          </a:rPr>
                          <m:t>𝑎</m:t>
                        </m:r>
                      </m:sub>
                      <m:sup>
                        <m:r>
                          <a:rPr lang="en-US" sz="2400" i="1">
                            <a:latin typeface="Cambria Math"/>
                          </a:rPr>
                          <m:t>𝑖𝑗</m:t>
                        </m:r>
                      </m:sup>
                    </m:sSubSup>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r>
                          <a:rPr lang="en-US" sz="2400" i="1">
                            <a:latin typeface="Cambria Math"/>
                          </a:rPr>
                          <m:t>𝜇</m:t>
                        </m:r>
                      </m:e>
                      <m:sub>
                        <m:r>
                          <a:rPr lang="en-US" sz="2400" i="1">
                            <a:latin typeface="Cambria Math"/>
                          </a:rPr>
                          <m:t>𝑗</m:t>
                        </m:r>
                      </m:sub>
                    </m:sSub>
                  </m:oMath>
                </a14:m>
                <a:endParaRPr lang="en-US" sz="2400" dirty="0"/>
              </a:p>
              <a:p>
                <a:endParaRPr lang="en-US" sz="1200" dirty="0"/>
              </a:p>
              <a:p>
                <a:r>
                  <a:rPr lang="en-US" sz="2400" dirty="0"/>
                  <a:t>In all of the methods we reject </a:t>
                </a:r>
                <a14:m>
                  <m:oMath xmlns:m="http://schemas.openxmlformats.org/officeDocument/2006/math">
                    <m:sSubSup>
                      <m:sSubSupPr>
                        <m:ctrlPr>
                          <a:rPr lang="en-US" sz="2400" i="1">
                            <a:latin typeface="Cambria Math" panose="02040503050406030204" pitchFamily="18" charset="0"/>
                          </a:rPr>
                        </m:ctrlPr>
                      </m:sSubSupPr>
                      <m:e>
                        <m:r>
                          <a:rPr lang="en-US" sz="2400" i="1">
                            <a:latin typeface="Cambria Math"/>
                          </a:rPr>
                          <m:t>𝐻</m:t>
                        </m:r>
                      </m:e>
                      <m:sub>
                        <m:r>
                          <a:rPr lang="en-US" sz="2400" i="1">
                            <a:latin typeface="Cambria Math"/>
                          </a:rPr>
                          <m:t>0</m:t>
                        </m:r>
                      </m:sub>
                      <m:sup>
                        <m:r>
                          <a:rPr lang="en-US" sz="2400" i="1">
                            <a:latin typeface="Cambria Math"/>
                          </a:rPr>
                          <m:t>𝑖𝑗</m:t>
                        </m:r>
                      </m:sup>
                    </m:sSubSup>
                    <m:r>
                      <a:rPr lang="en-US" sz="2400">
                        <a:latin typeface="Cambria Math"/>
                      </a:rPr>
                      <m:t> </m:t>
                    </m:r>
                    <m:r>
                      <m:rPr>
                        <m:sty m:val="p"/>
                      </m:rPr>
                      <a:rPr lang="en-US" sz="2400">
                        <a:latin typeface="Cambria Math"/>
                      </a:rPr>
                      <m:t>if</m:t>
                    </m:r>
                  </m:oMath>
                </a14:m>
                <a:endParaRPr lang="en-US" sz="2400" dirty="0"/>
              </a:p>
              <a:p>
                <a:r>
                  <a:rPr lang="en-US" sz="2400" dirty="0"/>
                  <a:t>	</a:t>
                </a:r>
                <a14:m>
                  <m:oMath xmlns:m="http://schemas.openxmlformats.org/officeDocument/2006/math">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𝑦</m:t>
                                </m:r>
                              </m:e>
                            </m:acc>
                          </m:e>
                          <m:sub>
                            <m:r>
                              <a:rPr lang="en-US" sz="2400" i="1">
                                <a:latin typeface="Cambria Math"/>
                              </a:rPr>
                              <m:t>𝑖</m:t>
                            </m:r>
                          </m:sub>
                        </m:sSub>
                        <m:r>
                          <a:rPr lang="en-US" sz="2400" i="1">
                            <a:latin typeface="Cambria Math"/>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a:rPr>
                                  <m:t>𝑦</m:t>
                                </m:r>
                              </m:e>
                            </m:acc>
                          </m:e>
                          <m:sub>
                            <m:r>
                              <a:rPr lang="en-US" sz="2400" i="1">
                                <a:latin typeface="Cambria Math"/>
                              </a:rPr>
                              <m:t>𝑗</m:t>
                            </m:r>
                          </m:sub>
                        </m:sSub>
                      </m:e>
                    </m:d>
                    <m:r>
                      <a:rPr lang="en-US" sz="2400" i="1">
                        <a:latin typeface="Cambria Math"/>
                      </a:rPr>
                      <m:t>&gt;</m:t>
                    </m:r>
                    <m:r>
                      <a:rPr lang="en-US" sz="2400" i="1">
                        <a:latin typeface="Cambria Math"/>
                      </a:rPr>
                      <m:t>𝐶</m:t>
                    </m:r>
                    <m:r>
                      <a:rPr lang="en-US" sz="2400" i="1">
                        <a:latin typeface="Cambria Math"/>
                      </a:rPr>
                      <m:t>,</m:t>
                    </m:r>
                  </m:oMath>
                </a14:m>
                <a:r>
                  <a:rPr lang="en-US" sz="2400" dirty="0"/>
                  <a:t> a constant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7772400" cy="4495800"/>
              </a:xfrm>
              <a:blipFill rotWithShape="0">
                <a:blip r:embed="rId2"/>
                <a:stretch>
                  <a:fillRect l="-1098" t="-950" b="-27001"/>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7</a:t>
            </a:fld>
            <a:endParaRPr lang="en-US"/>
          </a:p>
        </p:txBody>
      </p:sp>
    </p:spTree>
    <p:extLst>
      <p:ext uri="{BB962C8B-B14F-4D97-AF65-F5344CB8AC3E}">
        <p14:creationId xmlns:p14="http://schemas.microsoft.com/office/powerpoint/2010/main" val="2907488807"/>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 calcmode="lin" valueType="num">
                                      <p:cBhvr additive="base">
                                        <p:cTn id="2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anim calcmode="lin" valueType="num">
                                      <p:cBhvr additive="base">
                                        <p:cTn id="3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anim calcmode="lin" valueType="num">
                                      <p:cBhvr additive="base">
                                        <p:cTn id="3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 calcmode="lin" valueType="num">
                                      <p:cBhvr additive="base">
                                        <p:cTn id="4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a:t>Book Example 9.3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990600"/>
                <a:ext cx="7772400" cy="4495800"/>
              </a:xfrm>
            </p:spPr>
            <p:txBody>
              <a:bodyPr/>
              <a:lstStyle/>
              <a:p>
                <a:r>
                  <a:rPr lang="en-US" sz="2400" dirty="0"/>
                  <a:t>A study was </a:t>
                </a:r>
                <a:r>
                  <a:rPr lang="en-US" sz="2400" dirty="0" smtClean="0"/>
                  <a:t>done </a:t>
                </a:r>
                <a:r>
                  <a:rPr lang="en-US" sz="2400" dirty="0"/>
                  <a:t>to test </a:t>
                </a:r>
                <a14:m>
                  <m:oMath xmlns:m="http://schemas.openxmlformats.org/officeDocument/2006/math">
                    <m:r>
                      <a:rPr lang="en-US" sz="2400" i="1" dirty="0" smtClean="0">
                        <a:latin typeface="Cambria Math" panose="02040503050406030204" pitchFamily="18" charset="0"/>
                      </a:rPr>
                      <m:t>5 </m:t>
                    </m:r>
                  </m:oMath>
                </a14:m>
                <a:r>
                  <a:rPr lang="en-US" sz="2400" dirty="0"/>
                  <a:t>different agents used to control weeds. Each of these agents were applied to sample of </a:t>
                </a:r>
                <a14:m>
                  <m:oMath xmlns:m="http://schemas.openxmlformats.org/officeDocument/2006/math">
                    <m:r>
                      <a:rPr lang="en-US" sz="2400" i="1" dirty="0" smtClean="0">
                        <a:latin typeface="Cambria Math" panose="02040503050406030204" pitchFamily="18" charset="0"/>
                      </a:rPr>
                      <m:t>6</m:t>
                    </m:r>
                  </m:oMath>
                </a14:m>
                <a:r>
                  <a:rPr lang="en-US" sz="2400" dirty="0"/>
                  <a:t> one-acre plots. The hay was harvested and the total yield was recorded.</a:t>
                </a:r>
              </a:p>
              <a:p>
                <a:endParaRPr lang="en-US" sz="2400" dirty="0"/>
              </a:p>
              <a:p>
                <a:pPr marL="0" indent="0">
                  <a:buNone/>
                </a:pPr>
                <a:r>
                  <a:rPr lang="en-US" sz="2400" dirty="0" smtClean="0">
                    <a:solidFill>
                      <a:srgbClr val="0070C0"/>
                    </a:solidFill>
                    <a:latin typeface="+mj-lt"/>
                  </a:rPr>
                  <a:t>	Agent	</a:t>
                </a:r>
                <a:r>
                  <a:rPr lang="en-US" sz="2400" dirty="0">
                    <a:solidFill>
                      <a:srgbClr val="0070C0"/>
                    </a:solidFill>
                    <a:latin typeface="+mj-lt"/>
                  </a:rPr>
                  <a:t>	</a:t>
                </a:r>
                <a:r>
                  <a:rPr lang="en-US" sz="2400" dirty="0" smtClean="0">
                    <a:solidFill>
                      <a:srgbClr val="0070C0"/>
                    </a:solidFill>
                    <a:latin typeface="+mj-lt"/>
                  </a:rPr>
                  <a:t>   </a:t>
                </a:r>
                <a:r>
                  <a:rPr lang="en-US" sz="2400" dirty="0">
                    <a:solidFill>
                      <a:srgbClr val="0070C0"/>
                    </a:solidFill>
                    <a:latin typeface="+mj-lt"/>
                  </a:rPr>
                  <a:t>1	  2	  3	   4	   5</a:t>
                </a:r>
              </a:p>
              <a:p>
                <a:pPr marL="0" indent="0">
                  <a:buNone/>
                </a:pPr>
                <a:r>
                  <a:rPr lang="en-US" sz="2400" dirty="0" smtClean="0">
                    <a:solidFill>
                      <a:srgbClr val="0070C0"/>
                    </a:solidFill>
                  </a:rPr>
                  <a:t>	Type</a:t>
                </a:r>
                <a:r>
                  <a:rPr lang="en-US" sz="2400" dirty="0">
                    <a:solidFill>
                      <a:srgbClr val="0070C0"/>
                    </a:solidFill>
                  </a:rPr>
                  <a:t>		None	Bio1	Bio2	Chm1	Chm2</a:t>
                </a:r>
              </a:p>
              <a:p>
                <a:pPr marL="0" indent="0">
                  <a:buNone/>
                </a:pPr>
                <a:r>
                  <a:rPr lang="en-US" sz="2400" dirty="0" smtClean="0">
                    <a:latin typeface="+mj-lt"/>
                  </a:rPr>
                  <a: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𝑦</m:t>
                        </m:r>
                      </m:e>
                    </m:acc>
                  </m:oMath>
                </a14:m>
                <a:r>
                  <a:rPr lang="en-US" sz="2400" dirty="0">
                    <a:latin typeface="+mj-lt"/>
                  </a:rPr>
                  <a:t>		1.175	1.293	1.328	1.415	1.500</a:t>
                </a:r>
              </a:p>
              <a:p>
                <a:pPr marL="0" indent="0">
                  <a:buNone/>
                </a:pPr>
                <a:r>
                  <a:rPr lang="en-US" sz="2400" dirty="0" smtClean="0">
                    <a:latin typeface="+mj-lt"/>
                  </a:rPr>
                  <a:t>	   </a:t>
                </a:r>
                <a14:m>
                  <m:oMath xmlns:m="http://schemas.openxmlformats.org/officeDocument/2006/math">
                    <m:r>
                      <a:rPr lang="en-US" sz="2400" i="1">
                        <a:latin typeface="Cambria Math" panose="02040503050406030204" pitchFamily="18" charset="0"/>
                      </a:rPr>
                      <m:t>𝑠</m:t>
                    </m:r>
                  </m:oMath>
                </a14:m>
                <a:r>
                  <a:rPr lang="en-US" sz="2400" dirty="0">
                    <a:latin typeface="+mj-lt"/>
                  </a:rPr>
                  <a:t>		.1204	.1269	.1196	.1249	.1265</a:t>
                </a:r>
              </a:p>
              <a:p>
                <a:pPr marL="0" indent="0">
                  <a:buNone/>
                </a:pPr>
                <a:r>
                  <a:rPr lang="en-US" sz="2400" dirty="0" smtClean="0">
                    <a:latin typeface="+mj-lt"/>
                  </a:rPr>
                  <a:t>	   </a:t>
                </a:r>
                <a14:m>
                  <m:oMath xmlns:m="http://schemas.openxmlformats.org/officeDocument/2006/math">
                    <m:r>
                      <a:rPr lang="en-US" sz="2400" i="1">
                        <a:latin typeface="Cambria Math" panose="02040503050406030204" pitchFamily="18" charset="0"/>
                      </a:rPr>
                      <m:t>𝑛</m:t>
                    </m:r>
                  </m:oMath>
                </a14:m>
                <a:r>
                  <a:rPr lang="en-US" sz="2400" dirty="0">
                    <a:latin typeface="+mj-lt"/>
                  </a:rPr>
                  <a:t>		     6	    6	     6	     6	    6</a:t>
                </a:r>
              </a:p>
              <a:p>
                <a:endParaRPr lang="en-US" sz="2400" dirty="0"/>
              </a:p>
              <a:p>
                <a:r>
                  <a:rPr lang="en-US" sz="2400" dirty="0"/>
                  <a:t>The question is that if there is a difference between the agents, which agent provides the best yield.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990600"/>
                <a:ext cx="7772400" cy="4495800"/>
              </a:xfrm>
              <a:blipFill rotWithShape="0">
                <a:blip r:embed="rId2"/>
                <a:stretch>
                  <a:fillRect l="-1098" t="-950" b="-24016"/>
                </a:stretch>
              </a:blipFill>
            </p:spPr>
            <p:txBody>
              <a:bodyPr/>
              <a:lstStyle/>
              <a:p>
                <a:r>
                  <a:rPr lang="en-US">
                    <a:noFill/>
                  </a:rPr>
                  <a:t> </a:t>
                </a:r>
              </a:p>
            </p:txBody>
          </p:sp>
        </mc:Fallback>
      </mc:AlternateContent>
      <p:sp>
        <p:nvSpPr>
          <p:cNvPr id="4" name="Slide Number Placeholder 3"/>
          <p:cNvSpPr>
            <a:spLocks noGrp="1"/>
          </p:cNvSpPr>
          <p:nvPr>
            <p:ph type="sldNum" sz="quarter" idx="4"/>
          </p:nvPr>
        </p:nvSpPr>
        <p:spPr/>
        <p:txBody>
          <a:bodyPr/>
          <a:lstStyle/>
          <a:p>
            <a:fld id="{A9A949EE-02F8-4E24-B346-EA33FC0EA551}" type="slidenum">
              <a:rPr lang="en-US" smtClean="0"/>
              <a:t>8</a:t>
            </a:fld>
            <a:endParaRPr lang="en-US"/>
          </a:p>
        </p:txBody>
      </p:sp>
    </p:spTree>
    <p:extLst>
      <p:ext uri="{BB962C8B-B14F-4D97-AF65-F5344CB8AC3E}">
        <p14:creationId xmlns:p14="http://schemas.microsoft.com/office/powerpoint/2010/main" val="1799260983"/>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p:cNvGraphicFramePr>
            <a:graphicFrameLocks noChangeAspect="1"/>
          </p:cNvGraphicFramePr>
          <p:nvPr>
            <p:extLst>
              <p:ext uri="{D42A27DB-BD31-4B8C-83A1-F6EECF244321}">
                <p14:modId xmlns:p14="http://schemas.microsoft.com/office/powerpoint/2010/main" val="93623831"/>
              </p:ext>
            </p:extLst>
          </p:nvPr>
        </p:nvGraphicFramePr>
        <p:xfrm>
          <a:off x="4817555" y="2260257"/>
          <a:ext cx="4114800" cy="2743200"/>
        </p:xfrm>
        <a:graphic>
          <a:graphicData uri="http://schemas.openxmlformats.org/presentationml/2006/ole">
            <mc:AlternateContent xmlns:mc="http://schemas.openxmlformats.org/markup-compatibility/2006">
              <mc:Choice xmlns:v="urn:schemas-microsoft-com:vml" Requires="v">
                <p:oleObj spid="_x0000_s1039" name="Graph" r:id="rId3" imgW="5486400" imgH="3657600" progId="MtbGraph.Document.16">
                  <p:embed/>
                </p:oleObj>
              </mc:Choice>
              <mc:Fallback>
                <p:oleObj name="Graph" r:id="rId3" imgW="5486400" imgH="3657600" progId="MtbGraph.Document.16">
                  <p:embed/>
                  <p:pic>
                    <p:nvPicPr>
                      <p:cNvPr id="0" name=""/>
                      <p:cNvPicPr/>
                      <p:nvPr/>
                    </p:nvPicPr>
                    <p:blipFill>
                      <a:blip r:embed="rId4"/>
                      <a:stretch>
                        <a:fillRect/>
                      </a:stretch>
                    </p:blipFill>
                    <p:spPr>
                      <a:xfrm>
                        <a:off x="4817555" y="2260257"/>
                        <a:ext cx="4114800" cy="2743200"/>
                      </a:xfrm>
                      <a:prstGeom prst="rect">
                        <a:avLst/>
                      </a:prstGeom>
                    </p:spPr>
                  </p:pic>
                </p:oleObj>
              </mc:Fallback>
            </mc:AlternateContent>
          </a:graphicData>
        </a:graphic>
      </p:graphicFrame>
      <p:pic>
        <p:nvPicPr>
          <p:cNvPr id="12" name="Picture 11"/>
          <p:cNvPicPr>
            <a:picLocks noChangeAspect="1"/>
          </p:cNvPicPr>
          <p:nvPr/>
        </p:nvPicPr>
        <p:blipFill>
          <a:blip r:embed="rId5"/>
          <a:stretch>
            <a:fillRect/>
          </a:stretch>
        </p:blipFill>
        <p:spPr>
          <a:xfrm>
            <a:off x="437578" y="2077899"/>
            <a:ext cx="3574733" cy="2340293"/>
          </a:xfrm>
          <a:prstGeom prst="rect">
            <a:avLst/>
          </a:prstGeom>
        </p:spPr>
      </p:pic>
      <p:sp>
        <p:nvSpPr>
          <p:cNvPr id="2" name="Title 1"/>
          <p:cNvSpPr>
            <a:spLocks noGrp="1"/>
          </p:cNvSpPr>
          <p:nvPr>
            <p:ph type="title"/>
          </p:nvPr>
        </p:nvSpPr>
        <p:spPr>
          <a:xfrm>
            <a:off x="685800" y="76200"/>
            <a:ext cx="7772400" cy="762000"/>
          </a:xfrm>
        </p:spPr>
        <p:txBody>
          <a:bodyPr/>
          <a:lstStyle/>
          <a:p>
            <a:r>
              <a:rPr lang="en-US" dirty="0" smtClean="0"/>
              <a:t>Example 9.3: Assumptions</a:t>
            </a:r>
            <a:endParaRPr lang="en-US" dirty="0"/>
          </a:p>
        </p:txBody>
      </p:sp>
      <p:sp>
        <p:nvSpPr>
          <p:cNvPr id="3" name="Content Placeholder 2"/>
          <p:cNvSpPr>
            <a:spLocks noGrp="1"/>
          </p:cNvSpPr>
          <p:nvPr>
            <p:ph idx="1"/>
          </p:nvPr>
        </p:nvSpPr>
        <p:spPr>
          <a:xfrm>
            <a:off x="685800" y="685800"/>
            <a:ext cx="7772400" cy="4495800"/>
          </a:xfrm>
        </p:spPr>
        <p:txBody>
          <a:bodyPr/>
          <a:lstStyle/>
          <a:p>
            <a:r>
              <a:rPr lang="en-US" sz="2400" dirty="0" smtClean="0"/>
              <a:t>First, we check the validity of assumptions among the agents.</a:t>
            </a:r>
          </a:p>
          <a:p>
            <a:endParaRPr lang="en-US" sz="2400" dirty="0" smtClean="0"/>
          </a:p>
        </p:txBody>
      </p:sp>
      <mc:AlternateContent xmlns:mc="http://schemas.openxmlformats.org/markup-compatibility/2006" xmlns:a14="http://schemas.microsoft.com/office/drawing/2010/main">
        <mc:Choice Requires="a14">
          <p:sp>
            <p:nvSpPr>
              <p:cNvPr id="5" name="Content Placeholder 2"/>
              <p:cNvSpPr txBox="1">
                <a:spLocks/>
              </p:cNvSpPr>
              <p:nvPr/>
            </p:nvSpPr>
            <p:spPr bwMode="auto">
              <a:xfrm>
                <a:off x="313182" y="1216152"/>
                <a:ext cx="3839718" cy="4495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baseline="0">
                    <a:solidFill>
                      <a:srgbClr val="003366"/>
                    </a:solidFill>
                    <a:latin typeface="Franklin Gothic Demi Cond" panose="020B0706030402020204" pitchFamily="34" charset="0"/>
                    <a:ea typeface="ＭＳ Ｐゴシック" charset="-128"/>
                    <a:cs typeface="+mn-cs"/>
                  </a:defRPr>
                </a:lvl1pPr>
                <a:lvl2pPr marL="742950" indent="-285750" algn="l" rtl="0" eaLnBrk="0" fontAlgn="base" hangingPunct="0">
                  <a:spcBef>
                    <a:spcPct val="20000"/>
                  </a:spcBef>
                  <a:spcAft>
                    <a:spcPct val="0"/>
                  </a:spcAft>
                  <a:buChar char="–"/>
                  <a:defRPr sz="2000" baseline="0">
                    <a:solidFill>
                      <a:srgbClr val="003366"/>
                    </a:solidFill>
                    <a:latin typeface="Franklin Gothic Demi Cond" panose="020B0706030402020204" pitchFamily="34" charset="0"/>
                    <a:ea typeface="ＭＳ Ｐゴシック" charset="-128"/>
                  </a:defRPr>
                </a:lvl2pPr>
                <a:lvl3pPr marL="1143000" indent="-228600" algn="l" rtl="0" eaLnBrk="0" fontAlgn="base" hangingPunct="0">
                  <a:spcBef>
                    <a:spcPct val="20000"/>
                  </a:spcBef>
                  <a:spcAft>
                    <a:spcPct val="0"/>
                  </a:spcAft>
                  <a:buChar char="•"/>
                  <a:defRPr baseline="0">
                    <a:solidFill>
                      <a:srgbClr val="003366"/>
                    </a:solidFill>
                    <a:latin typeface="Franklin Gothic Demi Cond" panose="020B0706030402020204" pitchFamily="34" charset="0"/>
                    <a:ea typeface="ＭＳ Ｐゴシック" charset="-128"/>
                  </a:defRPr>
                </a:lvl3pPr>
                <a:lvl4pPr marL="1600200" indent="-228600" algn="l" rtl="0" eaLnBrk="0" fontAlgn="base" hangingPunct="0">
                  <a:spcBef>
                    <a:spcPct val="20000"/>
                  </a:spcBef>
                  <a:spcAft>
                    <a:spcPct val="0"/>
                  </a:spcAft>
                  <a:buChar char="–"/>
                  <a:defRPr sz="1600" baseline="0">
                    <a:solidFill>
                      <a:srgbClr val="003366"/>
                    </a:solidFill>
                    <a:latin typeface="Franklin Gothic Demi Cond" panose="020B0706030402020204" pitchFamily="34" charset="0"/>
                    <a:ea typeface="ＭＳ Ｐゴシック" charset="-128"/>
                  </a:defRPr>
                </a:lvl4pPr>
                <a:lvl5pPr marL="2057400" indent="-228600" algn="l" rtl="0" eaLnBrk="0" fontAlgn="base" hangingPunct="0">
                  <a:spcBef>
                    <a:spcPct val="20000"/>
                  </a:spcBef>
                  <a:spcAft>
                    <a:spcPct val="0"/>
                  </a:spcAft>
                  <a:buChar char="»"/>
                  <a:defRPr sz="1500" baseline="0">
                    <a:solidFill>
                      <a:srgbClr val="003366"/>
                    </a:solidFill>
                    <a:latin typeface="Franklin Gothic Demi Cond" panose="020B0706030402020204" pitchFamily="34" charset="0"/>
                    <a:ea typeface="ＭＳ Ｐゴシック" charset="-128"/>
                  </a:defRPr>
                </a:lvl5pPr>
                <a:lvl6pPr marL="2514600" indent="-228600" algn="l" rtl="0" fontAlgn="base">
                  <a:spcBef>
                    <a:spcPct val="20000"/>
                  </a:spcBef>
                  <a:spcAft>
                    <a:spcPct val="0"/>
                  </a:spcAft>
                  <a:buChar char="»"/>
                  <a:defRPr sz="1500">
                    <a:solidFill>
                      <a:schemeClr val="tx1"/>
                    </a:solidFill>
                    <a:latin typeface="+mn-lt"/>
                    <a:ea typeface="ＭＳ Ｐゴシック" charset="-128"/>
                  </a:defRPr>
                </a:lvl6pPr>
                <a:lvl7pPr marL="2971800" indent="-228600" algn="l" rtl="0" fontAlgn="base">
                  <a:spcBef>
                    <a:spcPct val="20000"/>
                  </a:spcBef>
                  <a:spcAft>
                    <a:spcPct val="0"/>
                  </a:spcAft>
                  <a:buChar char="»"/>
                  <a:defRPr sz="1500">
                    <a:solidFill>
                      <a:schemeClr val="tx1"/>
                    </a:solidFill>
                    <a:latin typeface="+mn-lt"/>
                    <a:ea typeface="ＭＳ Ｐゴシック" charset="-128"/>
                  </a:defRPr>
                </a:lvl7pPr>
                <a:lvl8pPr marL="3429000" indent="-228600" algn="l" rtl="0" fontAlgn="base">
                  <a:spcBef>
                    <a:spcPct val="20000"/>
                  </a:spcBef>
                  <a:spcAft>
                    <a:spcPct val="0"/>
                  </a:spcAft>
                  <a:buChar char="»"/>
                  <a:defRPr sz="1500">
                    <a:solidFill>
                      <a:schemeClr val="tx1"/>
                    </a:solidFill>
                    <a:latin typeface="+mn-lt"/>
                    <a:ea typeface="ＭＳ Ｐゴシック" charset="-128"/>
                  </a:defRPr>
                </a:lvl8pPr>
                <a:lvl9pPr marL="3886200" indent="-228600" algn="l" rtl="0" fontAlgn="base">
                  <a:spcBef>
                    <a:spcPct val="20000"/>
                  </a:spcBef>
                  <a:spcAft>
                    <a:spcPct val="0"/>
                  </a:spcAft>
                  <a:buChar char="»"/>
                  <a:defRPr sz="1500">
                    <a:solidFill>
                      <a:schemeClr val="tx1"/>
                    </a:solidFill>
                    <a:latin typeface="+mn-lt"/>
                    <a:ea typeface="ＭＳ Ｐゴシック" charset="-128"/>
                  </a:defRPr>
                </a:lvl9pPr>
              </a:lstStyle>
              <a:p>
                <a14:m>
                  <m:oMath xmlns:m="http://schemas.openxmlformats.org/officeDocument/2006/math">
                    <m:sSub>
                      <m:sSubPr>
                        <m:ctrlPr>
                          <a:rPr lang="en-US" sz="2200" i="1" kern="0" smtClean="0">
                            <a:latin typeface="Cambria Math" panose="02040503050406030204" pitchFamily="18" charset="0"/>
                          </a:rPr>
                        </m:ctrlPr>
                      </m:sSubPr>
                      <m:e>
                        <m:r>
                          <a:rPr lang="en-US" sz="2200" i="1" kern="0" smtClean="0">
                            <a:latin typeface="Cambria Math" panose="02040503050406030204" pitchFamily="18" charset="0"/>
                          </a:rPr>
                          <m:t>𝐻</m:t>
                        </m:r>
                      </m:e>
                      <m:sub>
                        <m:r>
                          <a:rPr lang="en-US" sz="2200" i="1" kern="0" smtClean="0">
                            <a:latin typeface="Cambria Math" panose="02040503050406030204" pitchFamily="18" charset="0"/>
                          </a:rPr>
                          <m:t>0</m:t>
                        </m:r>
                      </m:sub>
                    </m:sSub>
                    <m:r>
                      <a:rPr lang="en-US" sz="2200" i="1" kern="0" smtClean="0">
                        <a:latin typeface="Cambria Math" panose="02040503050406030204" pitchFamily="18" charset="0"/>
                      </a:rPr>
                      <m:t>: </m:t>
                    </m:r>
                    <m:sSub>
                      <m:sSubPr>
                        <m:ctrlPr>
                          <a:rPr lang="en-US" sz="2200" i="1" kern="0">
                            <a:latin typeface="Cambria Math" panose="02040503050406030204" pitchFamily="18" charset="0"/>
                          </a:rPr>
                        </m:ctrlPr>
                      </m:sSubPr>
                      <m:e>
                        <m:r>
                          <a:rPr lang="en-US" sz="2200" i="1" kern="0">
                            <a:latin typeface="Cambria Math"/>
                          </a:rPr>
                          <m:t>𝜎</m:t>
                        </m:r>
                      </m:e>
                      <m:sub>
                        <m:r>
                          <a:rPr lang="en-US" sz="2200" i="1" kern="0">
                            <a:latin typeface="Cambria Math"/>
                          </a:rPr>
                          <m:t>1</m:t>
                        </m:r>
                      </m:sub>
                    </m:sSub>
                    <m:r>
                      <a:rPr lang="en-US" sz="2200" i="1" kern="0">
                        <a:latin typeface="Cambria Math"/>
                      </a:rPr>
                      <m:t>=</m:t>
                    </m:r>
                    <m:sSub>
                      <m:sSubPr>
                        <m:ctrlPr>
                          <a:rPr lang="en-US" sz="2200" i="1" kern="0">
                            <a:latin typeface="Cambria Math" panose="02040503050406030204" pitchFamily="18" charset="0"/>
                          </a:rPr>
                        </m:ctrlPr>
                      </m:sSubPr>
                      <m:e>
                        <m:r>
                          <a:rPr lang="en-US" sz="2200" i="1" kern="0">
                            <a:latin typeface="Cambria Math"/>
                          </a:rPr>
                          <m:t>𝜎</m:t>
                        </m:r>
                      </m:e>
                      <m:sub>
                        <m:r>
                          <a:rPr lang="en-US" sz="2200" i="1" kern="0">
                            <a:latin typeface="Cambria Math"/>
                          </a:rPr>
                          <m:t>2</m:t>
                        </m:r>
                      </m:sub>
                    </m:sSub>
                    <m:r>
                      <a:rPr lang="en-US" sz="2200" i="1" kern="0">
                        <a:latin typeface="Cambria Math"/>
                      </a:rPr>
                      <m:t>=</m:t>
                    </m:r>
                    <m:sSub>
                      <m:sSubPr>
                        <m:ctrlPr>
                          <a:rPr lang="en-US" sz="2200" i="1" kern="0">
                            <a:latin typeface="Cambria Math" panose="02040503050406030204" pitchFamily="18" charset="0"/>
                          </a:rPr>
                        </m:ctrlPr>
                      </m:sSubPr>
                      <m:e>
                        <m:r>
                          <a:rPr lang="en-US" sz="2200" i="1" kern="0">
                            <a:latin typeface="Cambria Math"/>
                          </a:rPr>
                          <m:t>𝜎</m:t>
                        </m:r>
                      </m:e>
                      <m:sub>
                        <m:r>
                          <a:rPr lang="en-US" sz="2200" i="1" kern="0">
                            <a:latin typeface="Cambria Math" panose="02040503050406030204" pitchFamily="18" charset="0"/>
                          </a:rPr>
                          <m:t>3</m:t>
                        </m:r>
                      </m:sub>
                    </m:sSub>
                    <m:r>
                      <a:rPr lang="en-US" sz="2200" i="1" kern="0">
                        <a:latin typeface="Cambria Math"/>
                      </a:rPr>
                      <m:t>=</m:t>
                    </m:r>
                    <m:sSub>
                      <m:sSubPr>
                        <m:ctrlPr>
                          <a:rPr lang="en-US" sz="2200" i="1" kern="0">
                            <a:latin typeface="Cambria Math" panose="02040503050406030204" pitchFamily="18" charset="0"/>
                          </a:rPr>
                        </m:ctrlPr>
                      </m:sSubPr>
                      <m:e>
                        <m:r>
                          <a:rPr lang="en-US" sz="2200" i="1" kern="0">
                            <a:latin typeface="Cambria Math"/>
                          </a:rPr>
                          <m:t>𝜎</m:t>
                        </m:r>
                      </m:e>
                      <m:sub>
                        <m:r>
                          <a:rPr lang="en-US" sz="2200" i="1" kern="0">
                            <a:latin typeface="Cambria Math" panose="02040503050406030204" pitchFamily="18" charset="0"/>
                          </a:rPr>
                          <m:t>4</m:t>
                        </m:r>
                      </m:sub>
                    </m:sSub>
                    <m:r>
                      <a:rPr lang="en-US" sz="2200" i="1" kern="0">
                        <a:latin typeface="Cambria Math"/>
                      </a:rPr>
                      <m:t>=</m:t>
                    </m:r>
                    <m:sSub>
                      <m:sSubPr>
                        <m:ctrlPr>
                          <a:rPr lang="en-US" sz="2200" i="1" kern="0">
                            <a:latin typeface="Cambria Math" panose="02040503050406030204" pitchFamily="18" charset="0"/>
                          </a:rPr>
                        </m:ctrlPr>
                      </m:sSubPr>
                      <m:e>
                        <m:r>
                          <a:rPr lang="en-US" sz="2200" i="1" kern="0">
                            <a:latin typeface="Cambria Math"/>
                          </a:rPr>
                          <m:t>𝜎</m:t>
                        </m:r>
                      </m:e>
                      <m:sub>
                        <m:r>
                          <a:rPr lang="en-US" sz="2200" i="1" kern="0">
                            <a:latin typeface="Cambria Math" panose="02040503050406030204" pitchFamily="18" charset="0"/>
                          </a:rPr>
                          <m:t>5</m:t>
                        </m:r>
                      </m:sub>
                    </m:sSub>
                  </m:oMath>
                </a14:m>
                <a:endParaRPr lang="en-US" sz="2200" kern="0" dirty="0"/>
              </a:p>
              <a:p>
                <a:endParaRPr lang="en-US" kern="0" dirty="0" smtClean="0"/>
              </a:p>
              <a:p>
                <a:endParaRPr lang="en-US" kern="0" dirty="0"/>
              </a:p>
              <a:p>
                <a:endParaRPr lang="en-US" kern="0" dirty="0" smtClean="0"/>
              </a:p>
              <a:p>
                <a:endParaRPr lang="en-US" kern="0" dirty="0"/>
              </a:p>
              <a:p>
                <a:endParaRPr lang="en-US" kern="0" dirty="0" smtClean="0"/>
              </a:p>
              <a:p>
                <a:endParaRPr lang="en-US" kern="0" dirty="0"/>
              </a:p>
              <a:p>
                <a:endParaRPr lang="en-US" kern="0" dirty="0" smtClean="0"/>
              </a:p>
              <a:p>
                <a:r>
                  <a:rPr lang="en-US" kern="0" dirty="0" err="1" smtClean="0"/>
                  <a:t>Levene’s</a:t>
                </a:r>
                <a:r>
                  <a:rPr lang="en-US" kern="0" dirty="0" smtClean="0"/>
                  <a:t> test </a:t>
                </a:r>
                <a14:m>
                  <m:oMath xmlns:m="http://schemas.openxmlformats.org/officeDocument/2006/math">
                    <m:r>
                      <a:rPr lang="en-US" i="1" kern="0" dirty="0" smtClean="0">
                        <a:latin typeface="Cambria Math" panose="02040503050406030204" pitchFamily="18" charset="0"/>
                      </a:rPr>
                      <m:t>𝑝</m:t>
                    </m:r>
                    <m:r>
                      <a:rPr lang="en-US" i="1" kern="0" dirty="0" smtClean="0">
                        <a:latin typeface="Cambria Math" panose="02040503050406030204" pitchFamily="18" charset="0"/>
                      </a:rPr>
                      <m:t>−</m:t>
                    </m:r>
                    <m:r>
                      <a:rPr lang="en-US" i="1" kern="0" dirty="0" smtClean="0">
                        <a:latin typeface="Cambria Math" panose="02040503050406030204" pitchFamily="18" charset="0"/>
                      </a:rPr>
                      <m:t>𝑣𝑎𝑙𝑢𝑒</m:t>
                    </m:r>
                  </m:oMath>
                </a14:m>
                <a:r>
                  <a:rPr lang="en-US" kern="0" dirty="0" smtClean="0"/>
                  <a:t> is </a:t>
                </a:r>
                <a14:m>
                  <m:oMath xmlns:m="http://schemas.openxmlformats.org/officeDocument/2006/math">
                    <m:r>
                      <a:rPr lang="en-US" i="1" kern="0" dirty="0" smtClean="0">
                        <a:latin typeface="Cambria Math" panose="02040503050406030204" pitchFamily="18" charset="0"/>
                      </a:rPr>
                      <m:t>0.</m:t>
                    </m:r>
                    <m:r>
                      <a:rPr lang="en-US" i="1" kern="0" dirty="0">
                        <a:latin typeface="Cambria Math" panose="02040503050406030204" pitchFamily="18" charset="0"/>
                      </a:rPr>
                      <m:t>996</m:t>
                    </m:r>
                  </m:oMath>
                </a14:m>
                <a:r>
                  <a:rPr lang="en-US" kern="0" dirty="0"/>
                  <a:t>. Fail to reject equality of the variances</a:t>
                </a:r>
              </a:p>
            </p:txBody>
          </p:sp>
        </mc:Choice>
        <mc:Fallback xmlns="">
          <p:sp>
            <p:nvSpPr>
              <p:cNvPr id="5" name="Content Placeholder 2"/>
              <p:cNvSpPr txBox="1">
                <a:spLocks noRot="1" noChangeAspect="1" noMove="1" noResize="1" noEditPoints="1" noAdjustHandles="1" noChangeArrowheads="1" noChangeShapeType="1" noTextEdit="1"/>
              </p:cNvSpPr>
              <p:nvPr/>
            </p:nvSpPr>
            <p:spPr bwMode="auto">
              <a:xfrm>
                <a:off x="313182" y="1216152"/>
                <a:ext cx="3839718" cy="4495800"/>
              </a:xfrm>
              <a:prstGeom prst="rect">
                <a:avLst/>
              </a:prstGeom>
              <a:blipFill rotWithShape="0">
                <a:blip r:embed="rId6"/>
                <a:stretch>
                  <a:fillRect l="-2540" t="-950" b="-1533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6" name="Oval 5"/>
          <p:cNvSpPr/>
          <p:nvPr/>
        </p:nvSpPr>
        <p:spPr>
          <a:xfrm>
            <a:off x="313182" y="4038600"/>
            <a:ext cx="2811018" cy="44472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 name="Straight Arrow Connector 6"/>
          <p:cNvCxnSpPr>
            <a:endCxn id="6" idx="5"/>
          </p:cNvCxnSpPr>
          <p:nvPr/>
        </p:nvCxnSpPr>
        <p:spPr>
          <a:xfrm flipH="1" flipV="1">
            <a:off x="2712536" y="4418192"/>
            <a:ext cx="492055" cy="6110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Content Placeholder 2"/>
              <p:cNvSpPr txBox="1">
                <a:spLocks/>
              </p:cNvSpPr>
              <p:nvPr/>
            </p:nvSpPr>
            <p:spPr bwMode="auto">
              <a:xfrm>
                <a:off x="4495800" y="1216152"/>
                <a:ext cx="4572000" cy="449580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600" baseline="0">
                    <a:solidFill>
                      <a:srgbClr val="003366"/>
                    </a:solidFill>
                    <a:latin typeface="Franklin Gothic Demi Cond" panose="020B0706030402020204" pitchFamily="34" charset="0"/>
                    <a:ea typeface="ＭＳ Ｐゴシック" charset="-128"/>
                    <a:cs typeface="+mn-cs"/>
                  </a:defRPr>
                </a:lvl1pPr>
                <a:lvl2pPr marL="742950" indent="-285750" algn="l" rtl="0" eaLnBrk="0" fontAlgn="base" hangingPunct="0">
                  <a:spcBef>
                    <a:spcPct val="20000"/>
                  </a:spcBef>
                  <a:spcAft>
                    <a:spcPct val="0"/>
                  </a:spcAft>
                  <a:buChar char="–"/>
                  <a:defRPr sz="2000" baseline="0">
                    <a:solidFill>
                      <a:srgbClr val="003366"/>
                    </a:solidFill>
                    <a:latin typeface="Franklin Gothic Demi Cond" panose="020B0706030402020204" pitchFamily="34" charset="0"/>
                    <a:ea typeface="ＭＳ Ｐゴシック" charset="-128"/>
                  </a:defRPr>
                </a:lvl2pPr>
                <a:lvl3pPr marL="1143000" indent="-228600" algn="l" rtl="0" eaLnBrk="0" fontAlgn="base" hangingPunct="0">
                  <a:spcBef>
                    <a:spcPct val="20000"/>
                  </a:spcBef>
                  <a:spcAft>
                    <a:spcPct val="0"/>
                  </a:spcAft>
                  <a:buChar char="•"/>
                  <a:defRPr baseline="0">
                    <a:solidFill>
                      <a:srgbClr val="003366"/>
                    </a:solidFill>
                    <a:latin typeface="Franklin Gothic Demi Cond" panose="020B0706030402020204" pitchFamily="34" charset="0"/>
                    <a:ea typeface="ＭＳ Ｐゴシック" charset="-128"/>
                  </a:defRPr>
                </a:lvl3pPr>
                <a:lvl4pPr marL="1600200" indent="-228600" algn="l" rtl="0" eaLnBrk="0" fontAlgn="base" hangingPunct="0">
                  <a:spcBef>
                    <a:spcPct val="20000"/>
                  </a:spcBef>
                  <a:spcAft>
                    <a:spcPct val="0"/>
                  </a:spcAft>
                  <a:buChar char="–"/>
                  <a:defRPr sz="1600" baseline="0">
                    <a:solidFill>
                      <a:srgbClr val="003366"/>
                    </a:solidFill>
                    <a:latin typeface="Franklin Gothic Demi Cond" panose="020B0706030402020204" pitchFamily="34" charset="0"/>
                    <a:ea typeface="ＭＳ Ｐゴシック" charset="-128"/>
                  </a:defRPr>
                </a:lvl4pPr>
                <a:lvl5pPr marL="2057400" indent="-228600" algn="l" rtl="0" eaLnBrk="0" fontAlgn="base" hangingPunct="0">
                  <a:spcBef>
                    <a:spcPct val="20000"/>
                  </a:spcBef>
                  <a:spcAft>
                    <a:spcPct val="0"/>
                  </a:spcAft>
                  <a:buChar char="»"/>
                  <a:defRPr sz="1500" baseline="0">
                    <a:solidFill>
                      <a:srgbClr val="003366"/>
                    </a:solidFill>
                    <a:latin typeface="Franklin Gothic Demi Cond" panose="020B0706030402020204" pitchFamily="34" charset="0"/>
                    <a:ea typeface="ＭＳ Ｐゴシック" charset="-128"/>
                  </a:defRPr>
                </a:lvl5pPr>
                <a:lvl6pPr marL="2514600" indent="-228600" algn="l" rtl="0" fontAlgn="base">
                  <a:spcBef>
                    <a:spcPct val="20000"/>
                  </a:spcBef>
                  <a:spcAft>
                    <a:spcPct val="0"/>
                  </a:spcAft>
                  <a:buChar char="»"/>
                  <a:defRPr sz="1500">
                    <a:solidFill>
                      <a:schemeClr val="tx1"/>
                    </a:solidFill>
                    <a:latin typeface="+mn-lt"/>
                    <a:ea typeface="ＭＳ Ｐゴシック" charset="-128"/>
                  </a:defRPr>
                </a:lvl6pPr>
                <a:lvl7pPr marL="2971800" indent="-228600" algn="l" rtl="0" fontAlgn="base">
                  <a:spcBef>
                    <a:spcPct val="20000"/>
                  </a:spcBef>
                  <a:spcAft>
                    <a:spcPct val="0"/>
                  </a:spcAft>
                  <a:buChar char="»"/>
                  <a:defRPr sz="1500">
                    <a:solidFill>
                      <a:schemeClr val="tx1"/>
                    </a:solidFill>
                    <a:latin typeface="+mn-lt"/>
                    <a:ea typeface="ＭＳ Ｐゴシック" charset="-128"/>
                  </a:defRPr>
                </a:lvl7pPr>
                <a:lvl8pPr marL="3429000" indent="-228600" algn="l" rtl="0" fontAlgn="base">
                  <a:spcBef>
                    <a:spcPct val="20000"/>
                  </a:spcBef>
                  <a:spcAft>
                    <a:spcPct val="0"/>
                  </a:spcAft>
                  <a:buChar char="»"/>
                  <a:defRPr sz="1500">
                    <a:solidFill>
                      <a:schemeClr val="tx1"/>
                    </a:solidFill>
                    <a:latin typeface="+mn-lt"/>
                    <a:ea typeface="ＭＳ Ｐゴシック" charset="-128"/>
                  </a:defRPr>
                </a:lvl8pPr>
                <a:lvl9pPr marL="3886200" indent="-228600" algn="l" rtl="0" fontAlgn="base">
                  <a:spcBef>
                    <a:spcPct val="20000"/>
                  </a:spcBef>
                  <a:spcAft>
                    <a:spcPct val="0"/>
                  </a:spcAft>
                  <a:buChar char="»"/>
                  <a:defRPr sz="1500">
                    <a:solidFill>
                      <a:schemeClr val="tx1"/>
                    </a:solidFill>
                    <a:latin typeface="+mn-lt"/>
                    <a:ea typeface="ＭＳ Ｐゴシック" charset="-128"/>
                  </a:defRPr>
                </a:lvl9pPr>
              </a:lstStyle>
              <a:p>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0</m:t>
                        </m:r>
                      </m:sub>
                    </m:sSub>
                    <m:r>
                      <a:rPr lang="en-US" sz="2400" i="1">
                        <a:latin typeface="Cambria Math" panose="02040503050406030204" pitchFamily="18" charset="0"/>
                      </a:rPr>
                      <m:t>: </m:t>
                    </m:r>
                  </m:oMath>
                </a14:m>
                <a:r>
                  <a:rPr lang="en-US" sz="2400" dirty="0"/>
                  <a:t>Data is generated from normal distribution for each type of food</a:t>
                </a:r>
                <a:r>
                  <a:rPr lang="en-US" sz="2400" dirty="0" smtClean="0"/>
                  <a:t>.</a:t>
                </a:r>
              </a:p>
              <a:p>
                <a:endParaRPr lang="en-US" sz="2400" dirty="0"/>
              </a:p>
              <a:p>
                <a:endParaRPr lang="en-US" sz="2400" dirty="0" smtClean="0"/>
              </a:p>
              <a:p>
                <a:endParaRPr lang="en-US" sz="2400" dirty="0"/>
              </a:p>
              <a:p>
                <a:pPr lvl="3"/>
                <a:endParaRPr lang="en-US" sz="1400" dirty="0" smtClean="0"/>
              </a:p>
              <a:p>
                <a:endParaRPr lang="en-US" sz="2400" dirty="0"/>
              </a:p>
              <a:p>
                <a:endParaRPr lang="en-US" sz="2400" dirty="0" smtClean="0"/>
              </a:p>
              <a:p>
                <a:endParaRPr lang="en-US" sz="2400" dirty="0"/>
              </a:p>
              <a:p>
                <a:endParaRPr lang="en-US" sz="2400" dirty="0" smtClean="0"/>
              </a:p>
              <a:p>
                <a:endParaRPr lang="en-US" sz="1600" dirty="0" smtClean="0"/>
              </a:p>
              <a:p>
                <a:r>
                  <a:rPr lang="en-US" sz="2400" dirty="0" smtClean="0"/>
                  <a:t>Large  </a:t>
                </a:r>
                <a14:m>
                  <m:oMath xmlns:m="http://schemas.openxmlformats.org/officeDocument/2006/math">
                    <m:r>
                      <a:rPr lang="en-US" sz="2400" i="1" dirty="0">
                        <a:latin typeface="Cambria Math" panose="02040503050406030204" pitchFamily="18" charset="0"/>
                      </a:rPr>
                      <m:t>𝑝</m:t>
                    </m:r>
                    <m:r>
                      <a:rPr lang="en-US" sz="2400" i="1" dirty="0">
                        <a:latin typeface="Cambria Math" panose="02040503050406030204" pitchFamily="18" charset="0"/>
                      </a:rPr>
                      <m:t>−</m:t>
                    </m:r>
                    <m:r>
                      <a:rPr lang="en-US" sz="2400" i="1" dirty="0">
                        <a:latin typeface="Cambria Math" panose="02040503050406030204" pitchFamily="18" charset="0"/>
                      </a:rPr>
                      <m:t>𝑣𝑎𝑙𝑢𝑒</m:t>
                    </m:r>
                  </m:oMath>
                </a14:m>
                <a:r>
                  <a:rPr lang="en-US" sz="2400" dirty="0" smtClean="0"/>
                  <a:t>s. Fail to reject Normality assumption.</a:t>
                </a:r>
                <a:endParaRPr lang="en-US" sz="2400" dirty="0"/>
              </a:p>
            </p:txBody>
          </p:sp>
        </mc:Choice>
        <mc:Fallback xmlns="">
          <p:sp>
            <p:nvSpPr>
              <p:cNvPr id="8" name="Content Placeholder 2"/>
              <p:cNvSpPr txBox="1">
                <a:spLocks noRot="1" noChangeAspect="1" noMove="1" noResize="1" noEditPoints="1" noAdjustHandles="1" noChangeArrowheads="1" noChangeShapeType="1" noTextEdit="1"/>
              </p:cNvSpPr>
              <p:nvPr/>
            </p:nvSpPr>
            <p:spPr bwMode="auto">
              <a:xfrm>
                <a:off x="4495800" y="1216152"/>
                <a:ext cx="4572000" cy="4495800"/>
              </a:xfrm>
              <a:prstGeom prst="rect">
                <a:avLst/>
              </a:prstGeom>
              <a:blipFill rotWithShape="0">
                <a:blip r:embed="rId7"/>
                <a:stretch>
                  <a:fillRect l="-2000" t="-950" r="-2533" b="-1994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0" name="Oval 9"/>
          <p:cNvSpPr/>
          <p:nvPr/>
        </p:nvSpPr>
        <p:spPr>
          <a:xfrm>
            <a:off x="8479680" y="3429000"/>
            <a:ext cx="381000" cy="609600"/>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 name="Straight Arrow Connector 10"/>
          <p:cNvCxnSpPr>
            <a:stCxn id="8" idx="2"/>
          </p:cNvCxnSpPr>
          <p:nvPr/>
        </p:nvCxnSpPr>
        <p:spPr>
          <a:xfrm flipV="1">
            <a:off x="6781800" y="3991232"/>
            <a:ext cx="1676400" cy="17207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4"/>
          </p:nvPr>
        </p:nvSpPr>
        <p:spPr/>
        <p:txBody>
          <a:bodyPr/>
          <a:lstStyle/>
          <a:p>
            <a:fld id="{A9A949EE-02F8-4E24-B346-EA33FC0EA551}" type="slidenum">
              <a:rPr lang="en-US" smtClean="0"/>
              <a:t>9</a:t>
            </a:fld>
            <a:endParaRPr lang="en-US"/>
          </a:p>
        </p:txBody>
      </p:sp>
    </p:spTree>
    <p:extLst>
      <p:ext uri="{BB962C8B-B14F-4D97-AF65-F5344CB8AC3E}">
        <p14:creationId xmlns:p14="http://schemas.microsoft.com/office/powerpoint/2010/main" val="3894535681"/>
      </p:ext>
    </p:extLst>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8" end="8"/>
                                            </p:txEl>
                                          </p:spTgt>
                                        </p:tgtEl>
                                        <p:attrNameLst>
                                          <p:attrName>style.visibility</p:attrName>
                                        </p:attrNameLst>
                                      </p:cBhvr>
                                      <p:to>
                                        <p:strVal val="visible"/>
                                      </p:to>
                                    </p:set>
                                    <p:anim calcmode="lin" valueType="num">
                                      <p:cBhvr additive="base">
                                        <p:cTn id="19"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ppt_x"/>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p:cTn id="38" dur="500" fill="hold"/>
                                        <p:tgtEl>
                                          <p:spTgt spid="13"/>
                                        </p:tgtEl>
                                        <p:attrNameLst>
                                          <p:attrName>ppt_w</p:attrName>
                                        </p:attrNameLst>
                                      </p:cBhvr>
                                      <p:tavLst>
                                        <p:tav tm="0">
                                          <p:val>
                                            <p:fltVal val="0"/>
                                          </p:val>
                                        </p:tav>
                                        <p:tav tm="100000">
                                          <p:val>
                                            <p:strVal val="#ppt_w"/>
                                          </p:val>
                                        </p:tav>
                                      </p:tavLst>
                                    </p:anim>
                                    <p:anim calcmode="lin" valueType="num">
                                      <p:cBhvr>
                                        <p:cTn id="39" dur="500" fill="hold"/>
                                        <p:tgtEl>
                                          <p:spTgt spid="13"/>
                                        </p:tgtEl>
                                        <p:attrNameLst>
                                          <p:attrName>ppt_h</p:attrName>
                                        </p:attrNameLst>
                                      </p:cBhvr>
                                      <p:tavLst>
                                        <p:tav tm="0">
                                          <p:val>
                                            <p:fltVal val="0"/>
                                          </p:val>
                                        </p:tav>
                                        <p:tav tm="100000">
                                          <p:val>
                                            <p:strVal val="#ppt_h"/>
                                          </p:val>
                                        </p:tav>
                                      </p:tavLst>
                                    </p:anim>
                                    <p:animEffect transition="in" filter="fade">
                                      <p:cBhvr>
                                        <p:cTn id="40" dur="500"/>
                                        <p:tgtEl>
                                          <p:spTgt spid="13"/>
                                        </p:tgtEl>
                                      </p:cBhvr>
                                    </p:animEffec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8">
                                            <p:txEl>
                                              <p:pRg st="10" end="10"/>
                                            </p:txEl>
                                          </p:spTgt>
                                        </p:tgtEl>
                                        <p:attrNameLst>
                                          <p:attrName>style.visibility</p:attrName>
                                        </p:attrNameLst>
                                      </p:cBhvr>
                                      <p:to>
                                        <p:strVal val="visible"/>
                                      </p:to>
                                    </p:set>
                                    <p:anim calcmode="lin" valueType="num">
                                      <p:cBhvr additive="base">
                                        <p:cTn id="53" dur="500" fill="hold"/>
                                        <p:tgtEl>
                                          <p:spTgt spid="8">
                                            <p:txEl>
                                              <p:pRg st="10" end="1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theme/theme1.xml><?xml version="1.0" encoding="utf-8"?>
<a:theme xmlns:a="http://schemas.openxmlformats.org/drawingml/2006/main" name="CLSC_Overview">
  <a:themeElements>
    <a:clrScheme name="CLSC_Overview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3333FF"/>
      </a:folHlink>
    </a:clrScheme>
    <a:fontScheme name="MU">
      <a:majorFont>
        <a:latin typeface="Baskerville Old Face"/>
        <a:ea typeface=""/>
        <a:cs typeface=""/>
      </a:majorFont>
      <a:minorFont>
        <a:latin typeface="Franklin Gothic Demi C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CLSC_Overview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LSC_Overview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SC_Overview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SC_Overview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SC_Overview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SC_Overview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LSC_Overview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LSC_Overview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FF"/>
        </a:hlink>
        <a:folHlink>
          <a:srgbClr val="3333F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11605</TotalTime>
  <Words>623</Words>
  <Application>Microsoft Office PowerPoint</Application>
  <PresentationFormat>On-screen Show (4:3)</PresentationFormat>
  <Paragraphs>325</Paragraphs>
  <Slides>23</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3" baseType="lpstr">
      <vt:lpstr>ＭＳ Ｐゴシック</vt:lpstr>
      <vt:lpstr>Arial</vt:lpstr>
      <vt:lpstr>Baskerville Old Face</vt:lpstr>
      <vt:lpstr>Book Antiqua</vt:lpstr>
      <vt:lpstr>Cambria Math</vt:lpstr>
      <vt:lpstr>Franklin Gothic Demi Cond</vt:lpstr>
      <vt:lpstr>Times New Roman</vt:lpstr>
      <vt:lpstr>Wingdings</vt:lpstr>
      <vt:lpstr>CLSC_Overview</vt:lpstr>
      <vt:lpstr>Graph</vt:lpstr>
      <vt:lpstr>PowerPoint Presentation</vt:lpstr>
      <vt:lpstr>Multiple Comparison  (Post hoc ANOVA)</vt:lpstr>
      <vt:lpstr>Multiple Comparison Cont’D</vt:lpstr>
      <vt:lpstr>Multiple Comparison Cont’D</vt:lpstr>
      <vt:lpstr>Familywise Error Rate (FEW)</vt:lpstr>
      <vt:lpstr>Bonferroni Method</vt:lpstr>
      <vt:lpstr>Beyond Bonferroni</vt:lpstr>
      <vt:lpstr>Book Example 9.3</vt:lpstr>
      <vt:lpstr>Example 9.3: Assumptions</vt:lpstr>
      <vt:lpstr>Example 9.3: ANOVA</vt:lpstr>
      <vt:lpstr>Post Hoc ANOVA</vt:lpstr>
      <vt:lpstr>What to Do?</vt:lpstr>
      <vt:lpstr>Bonferroni’s Method</vt:lpstr>
      <vt:lpstr>Example 9.3: Bonferroni’s Method </vt:lpstr>
      <vt:lpstr>Fisher’s LSD</vt:lpstr>
      <vt:lpstr>Tukey’s Method</vt:lpstr>
      <vt:lpstr>Tukey’s Method Cont’D</vt:lpstr>
      <vt:lpstr>Dunnett’s Method</vt:lpstr>
      <vt:lpstr>Dunnett’s Method: Example 9.3</vt:lpstr>
      <vt:lpstr>Comparison of Bonferroni,  LSD, Tukey’s and Dunnett’s methods.</vt:lpstr>
      <vt:lpstr>Australian Institute of Sport</vt:lpstr>
      <vt:lpstr>Australian Institute of Sport</vt:lpstr>
      <vt:lpstr>Conclusion</vt:lpstr>
    </vt:vector>
  </TitlesOfParts>
  <Company>Texas A&amp;M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Department of Statistics</dc:creator>
  <cp:lastModifiedBy>Mehdi</cp:lastModifiedBy>
  <cp:revision>410</cp:revision>
  <dcterms:created xsi:type="dcterms:W3CDTF">2006-07-17T20:20:48Z</dcterms:created>
  <dcterms:modified xsi:type="dcterms:W3CDTF">2015-01-10T16:46:10Z</dcterms:modified>
</cp:coreProperties>
</file>