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42" r:id="rId5"/>
    <p:sldId id="375" r:id="rId6"/>
    <p:sldId id="376" r:id="rId7"/>
    <p:sldId id="378" r:id="rId8"/>
    <p:sldId id="3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showGuides="1">
      <p:cViewPr varScale="1">
        <p:scale>
          <a:sx n="83" d="100"/>
          <a:sy n="83" d="100"/>
        </p:scale>
        <p:origin x="643"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12/13/2024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5314B-FBEE-D8DA-C64E-C76E92F85A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43BAF-ADF6-A7FF-D8F1-DC6B8B5D7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18E7E-4195-F432-3411-FB0F3C72A4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D22624-5412-6DD1-99DC-D7974E7042FA}"/>
              </a:ext>
            </a:extLst>
          </p:cNvPr>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09873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D31B0-452B-3A13-4A9A-5316C64763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19B6AE-19C7-7CB3-837F-39B94E53C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6A57A5-D652-5071-82E1-8E011099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CB1C7F-1127-492D-80C3-A3CD4242482B}"/>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54090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FE8-1B31-2998-7E6D-260E0F921F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19D5E-4F76-68E7-7FC4-A6F7833C2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CEB50-7517-690E-6E4C-C82357E964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EB8D11-7BB2-332D-F852-E7B73A98D1B8}"/>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85980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Proyecto</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Sistemas </a:t>
            </a:r>
            <a:r>
              <a:rPr lang="en-US" dirty="0" err="1"/>
              <a:t>operativos</a:t>
            </a:r>
            <a:r>
              <a:rPr lang="en-US" dirty="0"/>
              <a:t> 2</a:t>
            </a: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err="1"/>
              <a:t>Objetivo</a:t>
            </a:r>
            <a:r>
              <a:rPr lang="en-US" dirty="0"/>
              <a:t> general</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buNone/>
            </a:pPr>
            <a:r>
              <a:rPr lang="es-ES" dirty="0"/>
              <a:t>Aplicar los conceptos de balanceo de cargas vistos en clase para el diseño de una aplicación web en la nube que cuente con los principios de alta disponibilidad, alto rendimiento, escalabilidad y seguridad. </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461C6-230A-D7BC-BA27-28AE160C3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EFD8E-BEEE-DE92-9FDD-5B9805CC77DC}"/>
              </a:ext>
            </a:extLst>
          </p:cNvPr>
          <p:cNvSpPr>
            <a:spLocks noGrp="1"/>
          </p:cNvSpPr>
          <p:nvPr>
            <p:ph type="title"/>
          </p:nvPr>
        </p:nvSpPr>
        <p:spPr>
          <a:xfrm>
            <a:off x="3305669" y="113097"/>
            <a:ext cx="7420819" cy="1656304"/>
          </a:xfrm>
        </p:spPr>
        <p:txBody>
          <a:bodyPr/>
          <a:lstStyle/>
          <a:p>
            <a:r>
              <a:rPr lang="en-US" dirty="0" err="1"/>
              <a:t>Objetivos</a:t>
            </a:r>
            <a:r>
              <a:rPr lang="en-US" dirty="0"/>
              <a:t> </a:t>
            </a:r>
            <a:r>
              <a:rPr lang="en-US" dirty="0" err="1"/>
              <a:t>especificos</a:t>
            </a:r>
            <a:endParaRPr lang="en-US" dirty="0"/>
          </a:p>
        </p:txBody>
      </p:sp>
      <p:sp>
        <p:nvSpPr>
          <p:cNvPr id="4" name="Content Placeholder 3">
            <a:extLst>
              <a:ext uri="{FF2B5EF4-FFF2-40B4-BE49-F238E27FC236}">
                <a16:creationId xmlns:a16="http://schemas.microsoft.com/office/drawing/2014/main" id="{0C24D5A8-2169-4372-5778-8FF50B2B02F6}"/>
              </a:ext>
            </a:extLst>
          </p:cNvPr>
          <p:cNvSpPr>
            <a:spLocks noGrp="1"/>
          </p:cNvSpPr>
          <p:nvPr>
            <p:ph sz="quarter" idx="31"/>
          </p:nvPr>
        </p:nvSpPr>
        <p:spPr>
          <a:xfrm>
            <a:off x="3305669" y="2174586"/>
            <a:ext cx="8452222" cy="4416737"/>
          </a:xfrm>
        </p:spPr>
        <p:txBody>
          <a:bodyPr/>
          <a:lstStyle/>
          <a:p>
            <a:pPr marL="0" indent="0">
              <a:buNone/>
            </a:pPr>
            <a:r>
              <a:rPr lang="es-ES" dirty="0"/>
              <a:t>• Demostrar el principio de alta disponibilidad a partir de la implementación de balanceo de carga de capa 3 y 4 y balanceo de carga de capa 7 a través de la implementación de un servidor NGINX en Linux. </a:t>
            </a:r>
          </a:p>
          <a:p>
            <a:pPr marL="0" indent="0">
              <a:buNone/>
            </a:pPr>
            <a:r>
              <a:rPr lang="es-ES" dirty="0"/>
              <a:t>• Explicar el principio de alto rendimiento a través de la implementación de un Content Delivery Network (CDN) que asegure tiempos de respuesta óptimos en la aplicación. </a:t>
            </a:r>
          </a:p>
          <a:p>
            <a:pPr marL="0" indent="0">
              <a:buNone/>
            </a:pPr>
            <a:r>
              <a:rPr lang="es-ES" dirty="0"/>
              <a:t>• Ilustrar el principio de seguridad con la inclusión de un servicio de Access Control </a:t>
            </a:r>
            <a:r>
              <a:rPr lang="es-ES" dirty="0" err="1"/>
              <a:t>List</a:t>
            </a:r>
            <a:r>
              <a:rPr lang="es-ES" dirty="0"/>
              <a:t> (ACL) y un Web Application Firewall (WAF). </a:t>
            </a:r>
          </a:p>
          <a:p>
            <a:pPr marL="0" indent="0">
              <a:buNone/>
            </a:pPr>
            <a:r>
              <a:rPr lang="es-ES" dirty="0"/>
              <a:t>• Planear la escalabilidad de la solución a través de la utilización de balanceadores de carga, Virtual Machine </a:t>
            </a:r>
            <a:r>
              <a:rPr lang="es-ES" dirty="0" err="1"/>
              <a:t>Scale</a:t>
            </a:r>
            <a:r>
              <a:rPr lang="es-ES" dirty="0"/>
              <a:t> Set y Reverse Proxy</a:t>
            </a:r>
            <a:endParaRPr lang="en-US" dirty="0"/>
          </a:p>
        </p:txBody>
      </p:sp>
      <p:sp>
        <p:nvSpPr>
          <p:cNvPr id="3" name="Slide Number Placeholder 2">
            <a:extLst>
              <a:ext uri="{FF2B5EF4-FFF2-40B4-BE49-F238E27FC236}">
                <a16:creationId xmlns:a16="http://schemas.microsoft.com/office/drawing/2014/main" id="{D06D8E7F-59B8-2056-7E9E-819DEC9F3A2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314242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D2883-9E78-A289-5B74-E1D77EB45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EA96F-B6E3-D637-8BB0-5DF1B96D63F1}"/>
              </a:ext>
            </a:extLst>
          </p:cNvPr>
          <p:cNvSpPr>
            <a:spLocks noGrp="1"/>
          </p:cNvSpPr>
          <p:nvPr>
            <p:ph type="title"/>
          </p:nvPr>
        </p:nvSpPr>
        <p:spPr>
          <a:xfrm>
            <a:off x="3305669" y="113097"/>
            <a:ext cx="7420819" cy="967558"/>
          </a:xfrm>
        </p:spPr>
        <p:txBody>
          <a:bodyPr/>
          <a:lstStyle/>
          <a:p>
            <a:r>
              <a:rPr lang="en-US" dirty="0" err="1"/>
              <a:t>Topologia</a:t>
            </a:r>
            <a:endParaRPr lang="en-US" dirty="0"/>
          </a:p>
        </p:txBody>
      </p:sp>
      <p:pic>
        <p:nvPicPr>
          <p:cNvPr id="6" name="Content Placeholder 5">
            <a:extLst>
              <a:ext uri="{FF2B5EF4-FFF2-40B4-BE49-F238E27FC236}">
                <a16:creationId xmlns:a16="http://schemas.microsoft.com/office/drawing/2014/main" id="{D10BA3C7-9293-7081-6D2F-C9FA79BA0714}"/>
              </a:ext>
            </a:extLst>
          </p:cNvPr>
          <p:cNvPicPr>
            <a:picLocks noGrp="1" noChangeAspect="1"/>
          </p:cNvPicPr>
          <p:nvPr>
            <p:ph sz="quarter" idx="31"/>
          </p:nvPr>
        </p:nvPicPr>
        <p:blipFill>
          <a:blip r:embed="rId3"/>
          <a:stretch>
            <a:fillRect/>
          </a:stretch>
        </p:blipFill>
        <p:spPr>
          <a:xfrm>
            <a:off x="3812391" y="1334366"/>
            <a:ext cx="7031099" cy="5410270"/>
          </a:xfrm>
        </p:spPr>
      </p:pic>
      <p:sp>
        <p:nvSpPr>
          <p:cNvPr id="3" name="Slide Number Placeholder 2">
            <a:extLst>
              <a:ext uri="{FF2B5EF4-FFF2-40B4-BE49-F238E27FC236}">
                <a16:creationId xmlns:a16="http://schemas.microsoft.com/office/drawing/2014/main" id="{F451C52A-95B5-3DAF-3A9E-016100F1D90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910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39031-FA56-3564-3509-48D154B7256C}"/>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EE98EF42-6D9C-6F2A-7040-F4B64864FD26}"/>
              </a:ext>
            </a:extLst>
          </p:cNvPr>
          <p:cNvSpPr>
            <a:spLocks noGrp="1"/>
          </p:cNvSpPr>
          <p:nvPr>
            <p:ph type="title"/>
          </p:nvPr>
        </p:nvSpPr>
        <p:spPr>
          <a:xfrm>
            <a:off x="0" y="304799"/>
            <a:ext cx="12191998" cy="3215641"/>
          </a:xfrm>
        </p:spPr>
        <p:txBody>
          <a:bodyPr anchor="b"/>
          <a:lstStyle/>
          <a:p>
            <a:r>
              <a:rPr lang="en-US" dirty="0"/>
              <a:t>Proyecto</a:t>
            </a:r>
          </a:p>
        </p:txBody>
      </p:sp>
      <p:sp>
        <p:nvSpPr>
          <p:cNvPr id="9" name="Subtitle 3">
            <a:extLst>
              <a:ext uri="{FF2B5EF4-FFF2-40B4-BE49-F238E27FC236}">
                <a16:creationId xmlns:a16="http://schemas.microsoft.com/office/drawing/2014/main" id="{8AD2F630-271C-2EB2-B7DF-41BBF4B90768}"/>
              </a:ext>
            </a:extLst>
          </p:cNvPr>
          <p:cNvSpPr>
            <a:spLocks noGrp="1"/>
          </p:cNvSpPr>
          <p:nvPr>
            <p:ph type="subTitle" idx="1"/>
          </p:nvPr>
        </p:nvSpPr>
        <p:spPr>
          <a:xfrm>
            <a:off x="3" y="3670628"/>
            <a:ext cx="12191997" cy="2577772"/>
          </a:xfrm>
        </p:spPr>
        <p:txBody>
          <a:bodyPr/>
          <a:lstStyle/>
          <a:p>
            <a:r>
              <a:rPr lang="en-US" dirty="0"/>
              <a:t>Sistemas </a:t>
            </a:r>
            <a:r>
              <a:rPr lang="en-US" dirty="0" err="1"/>
              <a:t>operativos</a:t>
            </a:r>
            <a:r>
              <a:rPr lang="en-US" dirty="0"/>
              <a:t> 2</a:t>
            </a:r>
          </a:p>
        </p:txBody>
      </p:sp>
    </p:spTree>
    <p:extLst>
      <p:ext uri="{BB962C8B-B14F-4D97-AF65-F5344CB8AC3E}">
        <p14:creationId xmlns:p14="http://schemas.microsoft.com/office/powerpoint/2010/main" val="284161730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{837292B3-E1B7-4E69-9301-1F36F1EAECFC}tf11936837_win32</Template>
  <TotalTime>11</TotalTime>
  <Words>178</Words>
  <Application>Microsoft Office PowerPoint</Application>
  <PresentationFormat>Widescreen</PresentationFormat>
  <Paragraphs>20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Nova</vt:lpstr>
      <vt:lpstr>Biome</vt:lpstr>
      <vt:lpstr>Calibri</vt:lpstr>
      <vt:lpstr>Custom</vt:lpstr>
      <vt:lpstr>Proyecto</vt:lpstr>
      <vt:lpstr>Objetivo general</vt:lpstr>
      <vt:lpstr>Objetivos especificos</vt:lpstr>
      <vt:lpstr>Topologia</vt:lpstr>
      <vt:lpstr>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Madrigal Barrantes</dc:creator>
  <cp:lastModifiedBy>Max Madrigal Barrantes</cp:lastModifiedBy>
  <cp:revision>1</cp:revision>
  <dcterms:created xsi:type="dcterms:W3CDTF">2024-12-13T23:07:35Z</dcterms:created>
  <dcterms:modified xsi:type="dcterms:W3CDTF">2024-12-13T23:18:41Z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