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37"/>
  </p:notesMasterIdLst>
  <p:sldIdLst>
    <p:sldId id="427" r:id="rId3"/>
    <p:sldId id="429" r:id="rId4"/>
    <p:sldId id="428" r:id="rId5"/>
    <p:sldId id="376" r:id="rId6"/>
    <p:sldId id="391" r:id="rId7"/>
    <p:sldId id="392" r:id="rId8"/>
    <p:sldId id="393" r:id="rId9"/>
    <p:sldId id="395" r:id="rId10"/>
    <p:sldId id="396" r:id="rId11"/>
    <p:sldId id="397" r:id="rId12"/>
    <p:sldId id="399" r:id="rId13"/>
    <p:sldId id="398" r:id="rId14"/>
    <p:sldId id="400" r:id="rId15"/>
    <p:sldId id="401" r:id="rId16"/>
    <p:sldId id="402" r:id="rId17"/>
    <p:sldId id="430" r:id="rId18"/>
    <p:sldId id="394" r:id="rId19"/>
    <p:sldId id="405" r:id="rId20"/>
    <p:sldId id="407" r:id="rId21"/>
    <p:sldId id="408" r:id="rId22"/>
    <p:sldId id="409" r:id="rId23"/>
    <p:sldId id="410" r:id="rId24"/>
    <p:sldId id="406" r:id="rId25"/>
    <p:sldId id="423" r:id="rId26"/>
    <p:sldId id="412" r:id="rId27"/>
    <p:sldId id="413" r:id="rId28"/>
    <p:sldId id="414" r:id="rId29"/>
    <p:sldId id="431" r:id="rId30"/>
    <p:sldId id="415" r:id="rId31"/>
    <p:sldId id="416" r:id="rId32"/>
    <p:sldId id="418" r:id="rId33"/>
    <p:sldId id="419" r:id="rId34"/>
    <p:sldId id="426" r:id="rId35"/>
    <p:sldId id="42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2FFF0"/>
    <a:srgbClr val="CC6600"/>
    <a:srgbClr val="0033CC"/>
    <a:srgbClr val="669900"/>
    <a:srgbClr val="CCFFCC"/>
    <a:srgbClr val="99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 autoAdjust="0"/>
    <p:restoredTop sz="90493" autoAdjust="0"/>
  </p:normalViewPr>
  <p:slideViewPr>
    <p:cSldViewPr>
      <p:cViewPr varScale="1">
        <p:scale>
          <a:sx n="64" d="100"/>
          <a:sy n="64" d="100"/>
        </p:scale>
        <p:origin x="50" y="3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01B13D-4C58-4117-8A77-034C433E3F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19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CE7FDA8-0906-4D1F-9A87-80960A7816F9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53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17488E-0097-4FF1-A075-5441711B3412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683180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446B01-B381-4F21-B0A2-9517DBACBDB1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13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785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94420D7-6B59-4AC4-88B9-595E72F3B8D1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3305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F26C813-B04C-4AD5-967B-2684573C5B06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604286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F26C813-B04C-4AD5-967B-2684573C5B06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3768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EC6E5C-084B-4202-9D08-A662693D7520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18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6438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6AB136-66C9-4685-B0C4-DE29E1B2CD24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19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474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2149F8-6502-44B7-AC22-56155801BB82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20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5682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8D8837-12F7-4603-BF23-96BA71DF2404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21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5430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48EEF4-8AC7-487F-BB07-562B258637D6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22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075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CD2FE59-7934-4802-AFC7-CF8CCA9EAB2A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18937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1785FF-BE04-40D7-AB94-C832192037A0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23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4623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C3A323-0853-4355-87F2-320A395B34C3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25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8281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3E1164-5B95-412C-9F53-CBFF25673190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26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015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A65BE9-B2EA-4F7D-9EC3-38068C125DB3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27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9362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7B434BA-7B75-4EAC-B9BC-8FD2E147779A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67166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6F680E-679A-4AA5-A75B-9D583E7E9DA5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29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9107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D9F7DC-E440-416E-8DC1-03780AE786D6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30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2772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E497D2-79BD-49D5-BB67-F2AF15834A3E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31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8816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7E11F4-B1BC-4B0F-BFAB-3C55497F0DDA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32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4606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EB94B1-E17B-4D18-B14C-FF6474F5F83F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33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878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91AD54-A026-4ADD-B133-ACA8BA37778A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3409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F3FADE-9637-4F56-97C6-1F17F19B2A58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22238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BF4DE75-9B85-4FE3-B7DB-93B974737A37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76467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9F24C3F-D747-423D-9D67-60AC90E3A078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2441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0FE6CAE-6405-4DC2-BB67-AC692F63C200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3858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08461FA-80D1-4EFA-8F3C-74B907F64855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60663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28A51F-B34B-4360-AE1E-87481245F1EA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0508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29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569C3-C8FE-4B76-9D8E-5385BE4E9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2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B4CAE-F3C8-44EF-8763-45314CB19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320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40069-8855-45F4-9C79-0FA3D0AAE2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391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86528-8ED8-4C2C-92EB-E5A19CCA7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66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E0BBC-088B-458F-A630-52AD713E9D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92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44899-F1BE-457B-A680-66D5533A45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140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8EF50-1FB0-4EA3-BCB4-BD990B803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624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24D9E-1B2C-4F9B-AB1B-28E7578B3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68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668DB-83C6-4A6C-92AF-35406FCD9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573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38F60-E2E7-4CF7-9E57-A5AA135A0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04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3200"/>
            </a:lvl3pPr>
            <a:lvl4pPr algn="r" rtl="1">
              <a:defRPr sz="2000"/>
            </a:lvl4pPr>
            <a:lvl5pPr algn="r" rtl="1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846A9-CC4A-47C7-B8B7-92880D8C1A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409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BC76C-97F9-417C-87DC-788B0FE43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077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31A6C-4384-47DD-9246-883F9B1AEE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1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84DF-6EB4-4934-BF6A-E8C4DFEBB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17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6501-A0FA-4611-A866-4A81F82238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35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774A4-0D96-4DA5-ACFC-34EB779F4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5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B2ED-1AB1-4160-B728-B532A6198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3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7027B-FDD9-422C-A0BC-76C1B2DE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32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B4CC9-18C6-4994-BEDD-8458AA3C4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24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A361B-EC60-415F-B6C4-C72556F393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12CFE-FD11-4BC8-BF94-A236553C7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0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6B4DB4-EE71-4039-808D-A23E9CB2C1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43" r:id="rId2"/>
    <p:sldLayoutId id="2147484844" r:id="rId3"/>
    <p:sldLayoutId id="2147484845" r:id="rId4"/>
    <p:sldLayoutId id="2147484846" r:id="rId5"/>
    <p:sldLayoutId id="2147484847" r:id="rId6"/>
    <p:sldLayoutId id="2147484848" r:id="rId7"/>
    <p:sldLayoutId id="2147484849" r:id="rId8"/>
    <p:sldLayoutId id="2147484850" r:id="rId9"/>
    <p:sldLayoutId id="2147484851" r:id="rId10"/>
    <p:sldLayoutId id="2147484852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B7F3605-A81C-42EF-BE4E-F2A0C5C58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تمرین سری اول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F571020-9B27-444E-9838-9CAA5B14A4C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805519"/>
              </p:ext>
            </p:extLst>
          </p:nvPr>
        </p:nvGraphicFramePr>
        <p:xfrm>
          <a:off x="1603375" y="1654175"/>
          <a:ext cx="6497638" cy="4402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54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61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66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800" b="1">
                          <a:effectLst/>
                          <a:cs typeface="B Nazanin" panose="00000400000000000000" pitchFamily="2" charset="-78"/>
                        </a:rPr>
                        <a:t>تحویل تمرین سری 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cs typeface="B Nazanin" panose="00000400000000000000" pitchFamily="2" charset="-78"/>
                        </a:rPr>
                        <a:t>9</a:t>
                      </a:r>
                      <a:r>
                        <a:rPr lang="ar-SA" sz="1800" b="1" dirty="0" smtClean="0">
                          <a:effectLst/>
                          <a:cs typeface="B Nazanin" panose="00000400000000000000" pitchFamily="2" charset="-78"/>
                        </a:rPr>
                        <a:t> اسفند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cs typeface="B Nazanin" panose="00000400000000000000" pitchFamily="2" charset="-78"/>
                        </a:rPr>
                        <a:t>5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800" b="1">
                          <a:effectLst/>
                          <a:cs typeface="B Nazanin" panose="00000400000000000000" pitchFamily="2" charset="-78"/>
                        </a:rPr>
                        <a:t>تحویل تمرین سری 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cs typeface="B Nazanin" panose="00000400000000000000" pitchFamily="2" charset="-78"/>
                        </a:rPr>
                        <a:t>23</a:t>
                      </a:r>
                      <a:r>
                        <a:rPr lang="ar-SA" sz="1800" b="1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ar-SA" sz="1800" b="1" dirty="0">
                          <a:effectLst/>
                          <a:cs typeface="B Nazanin" panose="00000400000000000000" pitchFamily="2" charset="-78"/>
                        </a:rPr>
                        <a:t>اسفند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cs typeface="B Nazanin" panose="00000400000000000000" pitchFamily="2" charset="-78"/>
                        </a:rPr>
                        <a:t>7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  <a:cs typeface="B Nazanin" panose="00000400000000000000" pitchFamily="2" charset="-78"/>
                        </a:rPr>
                        <a:t>تحویل تمرین سری 3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cs typeface="B Nazanin" panose="00000400000000000000" pitchFamily="2" charset="-78"/>
                        </a:rPr>
                        <a:t>21</a:t>
                      </a:r>
                      <a:r>
                        <a:rPr lang="ar-SA" sz="1800" b="1" dirty="0" smtClean="0">
                          <a:effectLst/>
                          <a:cs typeface="B Nazanin" panose="00000400000000000000" pitchFamily="2" charset="-78"/>
                        </a:rPr>
                        <a:t> فروردین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cs typeface="B Nazanin" panose="00000400000000000000" pitchFamily="2" charset="-78"/>
                        </a:rPr>
                        <a:t>9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  <a:cs typeface="B Nazanin" panose="00000400000000000000" pitchFamily="2" charset="-78"/>
                        </a:rPr>
                        <a:t>میان ترم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  <a:cs typeface="B Nazanin" panose="00000400000000000000" pitchFamily="2" charset="-78"/>
                        </a:rPr>
                        <a:t>23 </a:t>
                      </a:r>
                      <a:r>
                        <a:rPr lang="ar-SA" sz="1800" b="1" dirty="0" smtClean="0">
                          <a:effectLst/>
                          <a:cs typeface="B Nazanin" panose="00000400000000000000" pitchFamily="2" charset="-78"/>
                        </a:rPr>
                        <a:t>فروردین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  <a:cs typeface="B Nazanin" panose="00000400000000000000" pitchFamily="2" charset="-78"/>
                        </a:rPr>
                        <a:t>-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  <a:cs typeface="B Nazanin" panose="00000400000000000000" pitchFamily="2" charset="-78"/>
                        </a:rPr>
                        <a:t>تحویل تمرین سری 4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 اردیبهشت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cs typeface="B Nazanin" panose="00000400000000000000" pitchFamily="2" charset="-78"/>
                        </a:rPr>
                        <a:t>11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800" b="1">
                          <a:effectLst/>
                          <a:cs typeface="B Nazanin" panose="00000400000000000000" pitchFamily="2" charset="-78"/>
                        </a:rPr>
                        <a:t>تحویل تمرین سری 5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cs typeface="B Nazanin" panose="00000400000000000000" pitchFamily="2" charset="-78"/>
                        </a:rPr>
                        <a:t>18 </a:t>
                      </a:r>
                      <a:r>
                        <a:rPr lang="ar-SA" sz="1800" b="1" dirty="0" smtClean="0">
                          <a:effectLst/>
                          <a:cs typeface="B Nazanin" panose="00000400000000000000" pitchFamily="2" charset="-78"/>
                        </a:rPr>
                        <a:t>اردیبهشت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cs typeface="B Nazanin" panose="00000400000000000000" pitchFamily="2" charset="-78"/>
                        </a:rPr>
                        <a:t>13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800" b="1">
                          <a:effectLst/>
                          <a:cs typeface="B Nazanin" panose="00000400000000000000" pitchFamily="2" charset="-78"/>
                        </a:rPr>
                        <a:t>تحویل تمرین سری 6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cs typeface="B Nazanin" panose="00000400000000000000" pitchFamily="2" charset="-78"/>
                        </a:rPr>
                        <a:t>1 خرداد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 smtClean="0">
                          <a:effectLst/>
                          <a:cs typeface="B Nazanin" panose="00000400000000000000" pitchFamily="2" charset="-78"/>
                        </a:rPr>
                        <a:t>15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7" marR="68587" marT="0" marB="0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194" name="TextBox 1"/>
          <p:cNvSpPr txBox="1">
            <a:spLocks noChangeArrowheads="1"/>
          </p:cNvSpPr>
          <p:nvPr/>
        </p:nvSpPr>
        <p:spPr bwMode="auto">
          <a:xfrm>
            <a:off x="6488113" y="1265238"/>
            <a:ext cx="1397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fa-IR" altLang="fa-IR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هفته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195" name="TextBox 10"/>
          <p:cNvSpPr txBox="1">
            <a:spLocks noChangeArrowheads="1"/>
          </p:cNvSpPr>
          <p:nvPr/>
        </p:nvSpPr>
        <p:spPr bwMode="auto">
          <a:xfrm>
            <a:off x="3132138" y="1265238"/>
            <a:ext cx="283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fa-IR" altLang="fa-IR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تاریخ (دوشنبه 11 تا 13)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42988" y="1000125"/>
            <a:ext cx="7889875" cy="5214938"/>
          </a:xfrm>
        </p:spPr>
        <p:txBody>
          <a:bodyPr/>
          <a:lstStyle/>
          <a:p>
            <a:pPr>
              <a:defRPr/>
            </a:pPr>
            <a:r>
              <a:rPr lang="fa-IR" altLang="en-US" dirty="0" smtClean="0"/>
              <a:t>کاربردها:</a:t>
            </a:r>
            <a:endParaRPr lang="en-US" altLang="en-US" dirty="0" smtClean="0"/>
          </a:p>
          <a:p>
            <a:pPr lvl="1">
              <a:defRPr/>
            </a:pPr>
            <a:r>
              <a:rPr lang="fa-IR" altLang="en-US" dirty="0" smtClean="0"/>
              <a:t>درستی‌سنجی</a:t>
            </a:r>
          </a:p>
          <a:p>
            <a:pPr lvl="2">
              <a:defRPr/>
            </a:pPr>
            <a:r>
              <a:rPr lang="fa-IR" altLang="en-US" sz="2800" dirty="0" smtClean="0"/>
              <a:t> تولید بردارهای ورودی:</a:t>
            </a:r>
          </a:p>
          <a:p>
            <a:pPr marL="1828800" lvl="3" indent="-457200">
              <a:buFont typeface="+mj-lt"/>
              <a:buAutoNum type="arabicPeriod"/>
              <a:defRPr/>
            </a:pPr>
            <a:r>
              <a:rPr lang="fa-IR" altLang="en-US" dirty="0" smtClean="0"/>
              <a:t>تصادفی</a:t>
            </a:r>
          </a:p>
          <a:p>
            <a:pPr marL="1828800" lvl="3" indent="-457200">
              <a:buFont typeface="+mj-lt"/>
              <a:buAutoNum type="arabicPeriod"/>
              <a:defRPr/>
            </a:pPr>
            <a:r>
              <a:rPr lang="fa-IR" altLang="en-US" dirty="0" smtClean="0"/>
              <a:t>انتخاب هوشمندانه</a:t>
            </a:r>
          </a:p>
          <a:p>
            <a:pPr marL="1828800" lvl="3" indent="-457200">
              <a:buFont typeface="+mj-lt"/>
              <a:buAutoNum type="arabicPeriod"/>
              <a:defRPr/>
            </a:pPr>
            <a:r>
              <a:rPr lang="fa-IR" altLang="en-US" dirty="0" smtClean="0"/>
              <a:t>الگوریتم‌های تولید خودکار بردارهای آزمون (</a:t>
            </a:r>
            <a:r>
              <a:rPr lang="en-US" altLang="en-US" dirty="0" smtClean="0"/>
              <a:t>ATPG</a:t>
            </a:r>
            <a:r>
              <a:rPr lang="fa-IR" altLang="en-US" dirty="0" smtClean="0"/>
              <a:t>)</a:t>
            </a:r>
          </a:p>
          <a:p>
            <a:pPr lvl="2">
              <a:defRPr/>
            </a:pPr>
            <a:r>
              <a:rPr lang="fa-IR" altLang="en-US" sz="2800" dirty="0"/>
              <a:t> </a:t>
            </a:r>
            <a:r>
              <a:rPr lang="fa-IR" altLang="en-US" sz="2800" dirty="0" smtClean="0"/>
              <a:t>نیاز به توصیف با کد </a:t>
            </a:r>
            <a:r>
              <a:rPr lang="en-US" altLang="en-US" sz="2400" dirty="0" smtClean="0"/>
              <a:t>VHDL</a:t>
            </a:r>
          </a:p>
          <a:p>
            <a:pPr lvl="3">
              <a:defRPr/>
            </a:pPr>
            <a:r>
              <a:rPr lang="fa-IR" altLang="en-US" dirty="0"/>
              <a:t>برنامه‌نویسی </a:t>
            </a:r>
            <a:r>
              <a:rPr lang="fa-IR" altLang="en-US" dirty="0" smtClean="0"/>
              <a:t>روالی</a:t>
            </a:r>
          </a:p>
          <a:p>
            <a:pPr lvl="3">
              <a:defRPr/>
            </a:pPr>
            <a:r>
              <a:rPr lang="fa-IR" altLang="en-US" dirty="0" smtClean="0"/>
              <a:t>خواندن از فایل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fa-IR" altLang="en-US" dirty="0" smtClean="0"/>
              <a:t> </a:t>
            </a: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882568B-B1BF-4DFB-9751-3AE27B2969A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51050" y="908050"/>
            <a:ext cx="6881813" cy="5214938"/>
          </a:xfrm>
        </p:spPr>
        <p:txBody>
          <a:bodyPr/>
          <a:lstStyle/>
          <a:p>
            <a:pPr lvl="1"/>
            <a:r>
              <a:rPr lang="fa-IR" altLang="en-US" smtClean="0"/>
              <a:t>مثال: </a:t>
            </a:r>
            <a:endParaRPr lang="en-US" altLang="en-US" smtClean="0"/>
          </a:p>
          <a:p>
            <a:pPr lvl="2"/>
            <a:r>
              <a:rPr lang="fa-IR" altLang="en-US" sz="2800" smtClean="0"/>
              <a:t> سخت‌افزار محاسبة </a:t>
            </a:r>
            <a:r>
              <a:rPr lang="en-US" altLang="en-US" sz="2800" smtClean="0"/>
              <a:t>(x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 + y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)</a:t>
            </a:r>
            <a:r>
              <a:rPr lang="en-US" altLang="en-US" sz="2800" baseline="30000" smtClean="0"/>
              <a:t>1/2</a:t>
            </a:r>
          </a:p>
          <a:p>
            <a:pPr lvl="2"/>
            <a:r>
              <a:rPr lang="fa-IR" altLang="en-US" sz="2800" smtClean="0"/>
              <a:t> مقایسه با نتیجة رفتاری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BFA1864-C151-46B5-8873-B106A4FE5BA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468313" y="2616200"/>
            <a:ext cx="6767512" cy="36004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TBENCH of ENT_BENCH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procedure WAVE_GEN (signal X:out integer, signal Y:out integer)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variable I integer:= 0;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for VX in 0 to 63 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for VY in 0 to 63 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X &lt;= VX after I*10 ns;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Y &lt;= VY after I*10 ns;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I:= I + 1;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end loop;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end procedure WAVE_GEN;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WAVE_GEN (X, Y);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L1:L_MODULE port map(X,Y,L);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L_BEHAVE &lt;= (X**2 + Y**2)**0.5;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ERROR_SIG &lt;= L_BEHAVE xor L;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end architecture TBENCH;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 (</a:t>
            </a:r>
            <a:r>
              <a:rPr lang="en-US" altLang="en-US" smtClean="0"/>
              <a:t>Levels of Abstraction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r>
              <a:rPr lang="fa-IR" altLang="en-US" smtClean="0"/>
              <a:t>رفتاری:</a:t>
            </a:r>
            <a:endParaRPr lang="en-US" altLang="en-US" smtClean="0"/>
          </a:p>
          <a:p>
            <a:pPr lvl="2"/>
            <a:r>
              <a:rPr lang="fa-IR" altLang="en-US" smtClean="0"/>
              <a:t> توصیف عملکرد مطلوب (الگوریتمی)</a:t>
            </a:r>
          </a:p>
          <a:p>
            <a:pPr lvl="2"/>
            <a:r>
              <a:rPr lang="fa-IR" altLang="en-US" smtClean="0"/>
              <a:t> بدون پرداختن به مدار</a:t>
            </a:r>
          </a:p>
          <a:p>
            <a:pPr lvl="2"/>
            <a:r>
              <a:rPr lang="fa-IR" altLang="en-US" smtClean="0"/>
              <a:t> همة امکانات </a:t>
            </a:r>
            <a:r>
              <a:rPr lang="en-US" altLang="en-US" sz="2800" smtClean="0"/>
              <a:t>VHDL</a:t>
            </a:r>
            <a:endParaRPr lang="fa-IR" altLang="en-US" smtClean="0"/>
          </a:p>
          <a:p>
            <a:pPr lvl="2"/>
            <a:r>
              <a:rPr lang="fa-IR" altLang="en-US" smtClean="0"/>
              <a:t> قابل نمایش با روندنما (</a:t>
            </a:r>
            <a:r>
              <a:rPr lang="en-US" altLang="en-US" sz="2400" smtClean="0"/>
              <a:t>flow chart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1365824-A3E2-485E-9110-4506CF48A17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5605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475" y="549275"/>
            <a:ext cx="7178675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B2B5E033-A8F7-4883-92BA-8CD4A62B7821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سطوح تجرید</a:t>
            </a:r>
            <a:endParaRPr lang="en-US" altLang="en-US" smtClean="0"/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77963"/>
            <a:ext cx="601980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54513"/>
            <a:ext cx="2590800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r>
              <a:rPr lang="fa-IR" altLang="en-US" smtClean="0"/>
              <a:t>انتقال ثبات (</a:t>
            </a:r>
            <a:r>
              <a:rPr lang="en-US" altLang="en-US" sz="2400" smtClean="0"/>
              <a:t>Register-Transfer Level</a:t>
            </a:r>
            <a:r>
              <a:rPr lang="fa-IR" altLang="en-US" smtClean="0"/>
              <a:t>) </a:t>
            </a:r>
            <a:r>
              <a:rPr lang="en-US" altLang="en-US" sz="2400" smtClean="0"/>
              <a:t>RTL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fa-IR" altLang="en-US" smtClean="0"/>
              <a:t> مسیر داده</a:t>
            </a:r>
          </a:p>
          <a:p>
            <a:pPr lvl="2"/>
            <a:r>
              <a:rPr lang="fa-IR" altLang="en-US" sz="2400" smtClean="0"/>
              <a:t> ثبات‌ها</a:t>
            </a:r>
          </a:p>
          <a:p>
            <a:pPr lvl="2"/>
            <a:r>
              <a:rPr lang="fa-IR" altLang="en-US" sz="2400" smtClean="0"/>
              <a:t> مدارهای ترکیبی</a:t>
            </a:r>
          </a:p>
          <a:p>
            <a:pPr lvl="2"/>
            <a:r>
              <a:rPr lang="fa-IR" altLang="en-US" sz="2400" smtClean="0"/>
              <a:t> منابع ارتباط دهنده‌ بین آنها</a:t>
            </a:r>
          </a:p>
          <a:p>
            <a:pPr lvl="3"/>
            <a:r>
              <a:rPr lang="fa-IR" altLang="en-US" smtClean="0"/>
              <a:t>گذرگاه</a:t>
            </a:r>
          </a:p>
          <a:p>
            <a:pPr lvl="3"/>
            <a:r>
              <a:rPr lang="fa-IR" altLang="en-US" smtClean="0"/>
              <a:t>مالتی‌پلکسر</a:t>
            </a:r>
          </a:p>
          <a:p>
            <a:pPr lvl="3"/>
            <a:r>
              <a:rPr lang="fa-IR" altLang="en-US" smtClean="0"/>
              <a:t>سیم</a:t>
            </a:r>
          </a:p>
          <a:p>
            <a:pPr lvl="3"/>
            <a:r>
              <a:rPr lang="fa-IR" altLang="en-US" smtClean="0"/>
              <a:t>...</a:t>
            </a:r>
          </a:p>
          <a:p>
            <a:pPr lvl="1"/>
            <a:r>
              <a:rPr lang="fa-IR" altLang="en-US" smtClean="0"/>
              <a:t> کنترل‌کننده (مسیر کنترل)</a:t>
            </a:r>
          </a:p>
          <a:p>
            <a:pPr lvl="2"/>
            <a:r>
              <a:rPr lang="fa-IR" altLang="en-US" sz="2400" smtClean="0"/>
              <a:t> ماشین حالت متناهی </a:t>
            </a:r>
            <a:r>
              <a:rPr lang="en-US" altLang="en-US" sz="2400" smtClean="0"/>
              <a:t>FSM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17320F2-1540-481D-817B-271F4447380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368935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r>
              <a:rPr lang="fa-IR" altLang="en-US" smtClean="0"/>
              <a:t>انتقال ثبات:</a:t>
            </a:r>
            <a:endParaRPr lang="en-US" altLang="en-US" smtClean="0"/>
          </a:p>
          <a:p>
            <a:pPr marL="457200" lvl="1" indent="0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6EE4BA-9EFF-4918-BEB8-88518BA9966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539750" y="1757363"/>
            <a:ext cx="4319588" cy="13843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(CLK)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(CLK’event and CLK = ’1’)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Z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539750" y="3078163"/>
            <a:ext cx="4319588" cy="1816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(A, B, M)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(M = '1‘)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D &lt;= A *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D &lt;= A –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r>
              <a:rPr lang="fa-IR" altLang="en-US" dirty="0" smtClean="0"/>
              <a:t>گیت:</a:t>
            </a:r>
            <a:endParaRPr lang="en-US" altLang="en-US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en-US" sz="2400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6EE4BA-9EFF-4918-BEB8-88518BA9966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899592" y="980728"/>
            <a:ext cx="3960440" cy="122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899592" y="2348880"/>
            <a:ext cx="3960440" cy="122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 bwMode="auto">
          <a:xfrm>
            <a:off x="4644008" y="184482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467544" y="2276872"/>
            <a:ext cx="41764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67544" y="2276872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67544" y="342900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899592" y="3933056"/>
            <a:ext cx="3960440" cy="122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 bwMode="auto">
          <a:xfrm>
            <a:off x="4644008" y="4797152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67544" y="5229200"/>
            <a:ext cx="41764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67544" y="5229200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67544" y="638132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899592" y="5301208"/>
            <a:ext cx="3960440" cy="122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20" name="Straight Connector 19"/>
          <p:cNvCxnSpPr/>
          <p:nvPr/>
        </p:nvCxnSpPr>
        <p:spPr bwMode="auto">
          <a:xfrm>
            <a:off x="4644008" y="3212976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67544" y="3645024"/>
            <a:ext cx="41764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67544" y="3645024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7544" y="4797152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086654" y="2176612"/>
            <a:ext cx="3576464" cy="2462213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GATE_LEVEL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of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ADDER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 dirty="0" smtClean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….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L1:XORG port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map(X1,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Y1,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T1);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 L2:ANDG port map(X1, Y1, T2);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   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L3:XORG 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 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map(T1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, 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Z, S1);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   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L4:ANDG 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 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map(T1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, 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Z, T3);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   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L5:ORG 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 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map(T3, T2, C1);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  ….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GATE_LEVEL;</a:t>
            </a:r>
            <a:endParaRPr lang="en-US" altLang="en-US" sz="1400" b="0" dirty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64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توصیف سخت‌افزار با </a:t>
            </a:r>
            <a:r>
              <a:rPr lang="en-US" altLang="en-US" smtClean="0"/>
              <a:t>VHDL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جزئیات:</a:t>
            </a:r>
          </a:p>
          <a:p>
            <a:pPr lvl="1"/>
            <a:r>
              <a:rPr lang="en-US" altLang="en-US" smtClean="0"/>
              <a:t>Language Reference Manual</a:t>
            </a:r>
          </a:p>
          <a:p>
            <a:pPr lvl="2"/>
            <a:r>
              <a:rPr lang="fa-IR" altLang="en-US" smtClean="0"/>
              <a:t> به عنوان مرجع اصلی</a:t>
            </a:r>
            <a:endParaRPr lang="en-US" altLang="en-US" smtClean="0"/>
          </a:p>
          <a:p>
            <a:pPr lvl="2"/>
            <a:r>
              <a:rPr lang="en-US" altLang="en-US" sz="2400" smtClean="0"/>
              <a:t>1076 LRM Ieee Standard Vhdl Language Reference Manual.pdf</a:t>
            </a:r>
            <a:endParaRPr lang="fa-IR" altLang="en-US" sz="2400" smtClean="0"/>
          </a:p>
          <a:p>
            <a:pPr lvl="1" eaLnBrk="1" hangingPunct="1">
              <a:buFontTx/>
              <a:buChar char="•"/>
            </a:pPr>
            <a:r>
              <a:rPr lang="fa-IR" altLang="en-US" smtClean="0"/>
              <a:t> </a:t>
            </a:r>
            <a:r>
              <a:rPr lang="ar-SA" altLang="en-US" smtClean="0">
                <a:cs typeface="B Nazanin" panose="00000400000000000000" pitchFamily="2" charset="-78"/>
              </a:rPr>
              <a:t>زيرمجموعة قابل سنتز</a:t>
            </a:r>
            <a:r>
              <a:rPr lang="fa-IR" altLang="en-US" smtClean="0">
                <a:cs typeface="B Nazanin" panose="00000400000000000000" pitchFamily="2" charset="-78"/>
              </a:rPr>
              <a:t>: استاندارد</a:t>
            </a:r>
            <a:r>
              <a:rPr lang="ar-SA" altLang="en-US" smtClean="0">
                <a:cs typeface="B Nazanin" panose="00000400000000000000" pitchFamily="2" charset="-78"/>
              </a:rPr>
              <a:t> </a:t>
            </a:r>
            <a:r>
              <a:rPr lang="en-US" altLang="en-US" smtClean="0">
                <a:cs typeface="B Nazanin" panose="00000400000000000000" pitchFamily="2" charset="-78"/>
              </a:rPr>
              <a:t>1076.6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VHDL-AMS 1076.1</a:t>
            </a:r>
          </a:p>
          <a:p>
            <a:pPr lvl="2" eaLnBrk="1" hangingPunct="1">
              <a:buFontTx/>
              <a:buChar char="•"/>
            </a:pPr>
            <a:r>
              <a:rPr lang="fa-IR" altLang="en-US" smtClean="0"/>
              <a:t>فقط شبیه‌سازی</a:t>
            </a:r>
          </a:p>
          <a:p>
            <a:pPr lvl="2" eaLnBrk="1" hangingPunct="1">
              <a:buFontTx/>
              <a:buChar char="•"/>
            </a:pPr>
            <a:r>
              <a:rPr lang="fa-IR" altLang="en-US" smtClean="0"/>
              <a:t>نحوة شبیه‌سازی: معادلات دیفرانسیل</a:t>
            </a:r>
          </a:p>
          <a:p>
            <a:pPr lvl="2"/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8B9FF8D-4733-45FA-9CC9-6D86B80BC4D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C79FE503-ED64-489C-8A84-E13F3018C240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VHDL Structural Elements</a:t>
            </a: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381000" y="1547813"/>
            <a:ext cx="78486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Entity: 	Interface </a:t>
            </a:r>
          </a:p>
          <a:p>
            <a:pPr algn="l" rtl="0" eaLnBrk="1" hangingPunct="1">
              <a:spcBef>
                <a:spcPct val="0"/>
              </a:spcBef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Architecture: 	Implementation, behavior</a:t>
            </a:r>
          </a:p>
          <a:p>
            <a:pPr algn="l" rtl="0" eaLnBrk="1" hangingPunct="1">
              <a:spcBef>
                <a:spcPct val="0"/>
              </a:spcBef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Configuration: Structure, hierarchy </a:t>
            </a:r>
          </a:p>
          <a:p>
            <a:pPr algn="l" rtl="0" eaLnBrk="1" hangingPunct="1">
              <a:spcBef>
                <a:spcPct val="0"/>
              </a:spcBef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Process: 	Sequential Execution</a:t>
            </a:r>
          </a:p>
          <a:p>
            <a:pPr algn="l" rtl="0" eaLnBrk="1" hangingPunct="1">
              <a:spcBef>
                <a:spcPct val="0"/>
              </a:spcBef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Package: 	Components (Modular design), Utilities (data types, 			constants, subprograms)</a:t>
            </a:r>
          </a:p>
          <a:p>
            <a:pPr algn="l" rtl="0" eaLnBrk="1" hangingPunct="1">
              <a:spcBef>
                <a:spcPct val="0"/>
              </a:spcBef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Library: 	Group of compiled units, object code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5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5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5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5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E3B4183E-FCEE-45E0-A38C-CD226AEE79D3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Entity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46113" y="1600200"/>
            <a:ext cx="4191000" cy="15875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HALFADDER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   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 CARRY: out bit);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endParaRPr lang="en-US" altLang="en-US" sz="16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  <p:pic>
        <p:nvPicPr>
          <p:cNvPr id="537612" name="Picture 12" descr="t_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2743200"/>
            <a:ext cx="27654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3" name="Text Box 13"/>
          <p:cNvSpPr txBox="1">
            <a:spLocks noChangeArrowheads="1"/>
          </p:cNvSpPr>
          <p:nvPr/>
        </p:nvSpPr>
        <p:spPr bwMode="auto">
          <a:xfrm>
            <a:off x="4913313" y="1600200"/>
            <a:ext cx="4267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Interface description 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No behavior/implementation definition </a:t>
            </a:r>
          </a:p>
        </p:txBody>
      </p:sp>
      <p:sp>
        <p:nvSpPr>
          <p:cNvPr id="537614" name="Text Box 14"/>
          <p:cNvSpPr txBox="1">
            <a:spLocks noChangeArrowheads="1"/>
          </p:cNvSpPr>
          <p:nvPr/>
        </p:nvSpPr>
        <p:spPr bwMode="auto">
          <a:xfrm>
            <a:off x="349250" y="3532188"/>
            <a:ext cx="4798814" cy="156966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ADDER is</a:t>
            </a:r>
            <a:b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port(</a:t>
            </a:r>
            <a:b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in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 range 15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downto</a:t>
            </a:r>
            <a:r>
              <a:rPr lang="en-US" altLang="en-US" sz="16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0;</a:t>
            </a:r>
            <a:b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SUM:</a:t>
            </a: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   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 range 15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downto</a:t>
            </a:r>
            <a:r>
              <a:rPr lang="en-US" altLang="en-US" sz="16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0;</a:t>
            </a:r>
            <a:b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CARRY: </a:t>
            </a: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 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bit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  <a:b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ADDER</a:t>
            </a:r>
            <a:r>
              <a:rPr lang="en-US" altLang="en-US" sz="1600" b="0" dirty="0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;</a:t>
            </a:r>
            <a:endParaRPr lang="en-US" altLang="en-US" sz="1600" b="0" dirty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  <p:sp>
        <p:nvSpPr>
          <p:cNvPr id="537615" name="Text Box 15"/>
          <p:cNvSpPr txBox="1">
            <a:spLocks noChangeArrowheads="1"/>
          </p:cNvSpPr>
          <p:nvPr/>
        </p:nvSpPr>
        <p:spPr bwMode="auto">
          <a:xfrm>
            <a:off x="4768850" y="4419600"/>
            <a:ext cx="42672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Linking via port signals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data types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width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direction 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692275" y="3554413"/>
            <a:ext cx="2971800" cy="522287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9pPr>
          </a:lstStyle>
          <a:p>
            <a:pPr eaLnBrk="1" hangingPunct="1">
              <a:defRPr/>
            </a:pP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        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in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    </a:t>
            </a:r>
            <a:r>
              <a:rPr lang="en-US" sz="1400" b="0" dirty="0" err="1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bit_vector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(3 </a:t>
            </a:r>
            <a:r>
              <a:rPr lang="en-US" sz="1400" b="0" dirty="0" err="1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downto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0);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/>
            </a:r>
            <a:br>
              <a:rPr lang="en-US" sz="1400" b="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</a:b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         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out   </a:t>
            </a:r>
            <a:r>
              <a:rPr lang="en-US" sz="1400" b="0" dirty="0" err="1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bit_vector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(3 </a:t>
            </a:r>
            <a:r>
              <a:rPr lang="en-US" sz="1400" b="0" dirty="0" err="1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downto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0);</a:t>
            </a:r>
            <a:endParaRPr lang="en-US" sz="1400" b="0" dirty="0">
              <a:solidFill>
                <a:schemeClr val="accent1">
                  <a:lumMod val="75000"/>
                </a:schemeClr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7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7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7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7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7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3" grpId="0" build="p" bldLvl="3" autoUpdateAnimBg="0"/>
      <p:bldP spid="537614" grpId="0" animBg="1" autoUpdateAnimBg="0"/>
      <p:bldP spid="537615" grpId="0" build="p" bldLvl="3" autoUpdateAnimBg="0"/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dirty="0" smtClean="0"/>
              <a:t>تمرین ها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388" y="692150"/>
            <a:ext cx="8286750" cy="151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fa-IR" altLang="fa-IR" dirty="0" smtClean="0"/>
          </a:p>
          <a:p>
            <a:pPr lvl="1" algn="l" rtl="0">
              <a:defRPr/>
            </a:pPr>
            <a:r>
              <a:rPr lang="fa-IR" altLang="fa-IR" dirty="0" smtClean="0"/>
              <a:t>  </a:t>
            </a:r>
            <a:r>
              <a:rPr lang="en-US" altLang="fa-IR" dirty="0"/>
              <a:t>\\fileserver\common\szamani\Design Automation (BS)\homework and </a:t>
            </a:r>
            <a:r>
              <a:rPr lang="en-US" altLang="fa-IR" dirty="0" smtClean="0"/>
              <a:t>project\</a:t>
            </a:r>
            <a:endParaRPr lang="fa-IR" altLang="fa-IR" dirty="0" smtClean="0"/>
          </a:p>
          <a:p>
            <a:pPr lvl="1">
              <a:defRPr/>
            </a:pPr>
            <a:r>
              <a:rPr lang="fa-IR" altLang="fa-IR" dirty="0" smtClean="0"/>
              <a:t> دوشنبه‌ها ساعت 11 تا 13</a:t>
            </a:r>
          </a:p>
          <a:p>
            <a:pPr lvl="1">
              <a:defRPr/>
            </a:pPr>
            <a:r>
              <a:rPr lang="fa-IR" altLang="fa-IR" dirty="0" smtClean="0"/>
              <a:t>آزمایشگاه طراحی خودکار سیستم های دیجیتال</a:t>
            </a:r>
          </a:p>
          <a:p>
            <a:pPr>
              <a:defRPr/>
            </a:pPr>
            <a:endParaRPr lang="fa-IR" altLang="fa-IR" dirty="0" smtClean="0"/>
          </a:p>
          <a:p>
            <a:pPr>
              <a:defRPr/>
            </a:pPr>
            <a:endParaRPr lang="fa-IR" alt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4D40C85-144D-4F95-9EE0-A25CDA6C4FD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92B074D5-0FCD-48E5-8916-068EC432A8CA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Architecture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815975" y="1412875"/>
            <a:ext cx="3810000" cy="280987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HALFADDER is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 CARRY: out bit);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HALFADDER;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of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HALFADDER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&lt;= A xor B;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 &lt;= A and B;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RTL;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625975" y="1952625"/>
            <a:ext cx="4267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868363" indent="-1905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Implementation of the design 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Always connected with a specific entity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one entity can have several architectures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entity ports are available as signals within the architecture 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Contains concurrent statements </a:t>
            </a:r>
          </a:p>
        </p:txBody>
      </p:sp>
      <p:pic>
        <p:nvPicPr>
          <p:cNvPr id="40967" name="Picture 15" descr="t_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827588"/>
            <a:ext cx="2822575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0F9DED6F-1C3D-4D9B-B578-3386E4267B1D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Architecture Structure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531813" y="1579563"/>
            <a:ext cx="4648200" cy="3046412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of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STRUCTURE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is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subtype DIGIT is integer range 0 to 9;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constant BASE: integer := 10;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 DIGIT_A, DIGIT_B: DIGIT;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 CARRY: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DIGIT;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DIGIT_A &lt;= 3;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 &lt;= DIGIT_A + DIGIT_B;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DIGIT_B &lt;= 7;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 &lt;= 0 when SUM &lt; BASE else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1;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EXAMPLE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;</a:t>
            </a:r>
            <a:endParaRPr lang="en-US" altLang="en-US" sz="16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5103813" y="1517650"/>
            <a:ext cx="34290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571500" indent="-1905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5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Declarative part: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data types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constants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intermediate signals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component declarations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... </a:t>
            </a:r>
          </a:p>
          <a:p>
            <a:pPr algn="l" rtl="0" eaLnBrk="1" hangingPunct="1">
              <a:spcBef>
                <a:spcPct val="15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Statement part (after 'begin'):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assignments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processes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component instantiations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concurrent statements:</a:t>
            </a:r>
            <a:b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</a:b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order not important </a:t>
            </a:r>
          </a:p>
          <a:p>
            <a:pPr lvl="1" algn="l" rtl="0" eaLnBrk="1" hangingPunct="1">
              <a:spcBef>
                <a:spcPct val="15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  <a:sym typeface="Wingdings" panose="05000000000000000000" pitchFamily="2" charset="2"/>
              </a:rPr>
              <a:t> Simulator recalculates </a:t>
            </a: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  <a:sym typeface="Wingdings" panose="05000000000000000000" pitchFamily="2" charset="2"/>
              </a:rPr>
              <a:t>sum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  <a:sym typeface="Wingdings" panose="05000000000000000000" pitchFamily="2" charset="2"/>
              </a:rPr>
              <a:t>  any time an operand changes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539667" name="Text Box 19"/>
          <p:cNvSpPr txBox="1">
            <a:spLocks noChangeArrowheads="1"/>
          </p:cNvSpPr>
          <p:nvPr/>
        </p:nvSpPr>
        <p:spPr bwMode="auto">
          <a:xfrm>
            <a:off x="989013" y="5851525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Port is a kind of signal.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7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Port Modes</a:t>
            </a: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4344988" y="904875"/>
            <a:ext cx="440372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values are read-only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out: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values are write-only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multiple drivers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buffer: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similar to out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values may be read from inside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only 1 driver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inout: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bidirectional port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200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Output port modes have to match.</a:t>
            </a:r>
            <a:endParaRPr lang="fa-IR" altLang="en-US"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10000"/>
              </a:spcBef>
            </a:pPr>
            <a:endParaRPr lang="en-US" altLang="en-US" sz="20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45061" name="Rectangle 1"/>
          <p:cNvSpPr>
            <a:spLocks noChangeArrowheads="1"/>
          </p:cNvSpPr>
          <p:nvPr/>
        </p:nvSpPr>
        <p:spPr bwMode="auto">
          <a:xfrm>
            <a:off x="1692275" y="1323975"/>
            <a:ext cx="1800225" cy="952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5062" name="Straight Arrow Connector 3"/>
          <p:cNvCxnSpPr>
            <a:cxnSpLocks noChangeShapeType="1"/>
          </p:cNvCxnSpPr>
          <p:nvPr/>
        </p:nvCxnSpPr>
        <p:spPr bwMode="auto">
          <a:xfrm flipH="1">
            <a:off x="3492500" y="1628775"/>
            <a:ext cx="6477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3" name="Straight Arrow Connector 12"/>
          <p:cNvCxnSpPr>
            <a:cxnSpLocks noChangeShapeType="1"/>
          </p:cNvCxnSpPr>
          <p:nvPr/>
        </p:nvCxnSpPr>
        <p:spPr bwMode="auto">
          <a:xfrm flipH="1">
            <a:off x="2843213" y="1628775"/>
            <a:ext cx="649287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4" name="Rectangle 4"/>
          <p:cNvSpPr>
            <a:spLocks noChangeArrowheads="1"/>
          </p:cNvSpPr>
          <p:nvPr/>
        </p:nvSpPr>
        <p:spPr bwMode="auto">
          <a:xfrm>
            <a:off x="3482975" y="1585913"/>
            <a:ext cx="73025" cy="714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065" name="Rectangle 14"/>
          <p:cNvSpPr>
            <a:spLocks noChangeArrowheads="1"/>
          </p:cNvSpPr>
          <p:nvPr/>
        </p:nvSpPr>
        <p:spPr bwMode="auto">
          <a:xfrm>
            <a:off x="1692275" y="2492375"/>
            <a:ext cx="1800225" cy="952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5066" name="Straight Arrow Connector 15"/>
          <p:cNvCxnSpPr>
            <a:cxnSpLocks noChangeShapeType="1"/>
          </p:cNvCxnSpPr>
          <p:nvPr/>
        </p:nvCxnSpPr>
        <p:spPr bwMode="auto">
          <a:xfrm>
            <a:off x="2843213" y="2797175"/>
            <a:ext cx="649287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Straight Arrow Connector 16"/>
          <p:cNvCxnSpPr>
            <a:cxnSpLocks noChangeShapeType="1"/>
          </p:cNvCxnSpPr>
          <p:nvPr/>
        </p:nvCxnSpPr>
        <p:spPr bwMode="auto">
          <a:xfrm>
            <a:off x="3492500" y="2797175"/>
            <a:ext cx="6477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8" name="Rectangle 17"/>
          <p:cNvSpPr>
            <a:spLocks noChangeArrowheads="1"/>
          </p:cNvSpPr>
          <p:nvPr/>
        </p:nvSpPr>
        <p:spPr bwMode="auto">
          <a:xfrm>
            <a:off x="3482975" y="2754313"/>
            <a:ext cx="73025" cy="714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069" name="Rectangle 21"/>
          <p:cNvSpPr>
            <a:spLocks noChangeArrowheads="1"/>
          </p:cNvSpPr>
          <p:nvPr/>
        </p:nvSpPr>
        <p:spPr bwMode="auto">
          <a:xfrm>
            <a:off x="1692275" y="3700463"/>
            <a:ext cx="1800225" cy="952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5070" name="Straight Arrow Connector 22"/>
          <p:cNvCxnSpPr>
            <a:cxnSpLocks noChangeShapeType="1"/>
          </p:cNvCxnSpPr>
          <p:nvPr/>
        </p:nvCxnSpPr>
        <p:spPr bwMode="auto">
          <a:xfrm>
            <a:off x="2843213" y="4005263"/>
            <a:ext cx="649287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Arrow Connector 23"/>
          <p:cNvCxnSpPr>
            <a:cxnSpLocks noChangeShapeType="1"/>
          </p:cNvCxnSpPr>
          <p:nvPr/>
        </p:nvCxnSpPr>
        <p:spPr bwMode="auto">
          <a:xfrm>
            <a:off x="3492500" y="4005263"/>
            <a:ext cx="6477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2" name="Rectangle 24"/>
          <p:cNvSpPr>
            <a:spLocks noChangeArrowheads="1"/>
          </p:cNvSpPr>
          <p:nvPr/>
        </p:nvSpPr>
        <p:spPr bwMode="auto">
          <a:xfrm>
            <a:off x="3482975" y="3962400"/>
            <a:ext cx="73025" cy="714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5073" name="Elbow Connector 9"/>
          <p:cNvCxnSpPr>
            <a:cxnSpLocks noChangeShapeType="1"/>
          </p:cNvCxnSpPr>
          <p:nvPr/>
        </p:nvCxnSpPr>
        <p:spPr bwMode="auto">
          <a:xfrm rot="10800000" flipV="1">
            <a:off x="2951163" y="4005263"/>
            <a:ext cx="325437" cy="265112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4" name="Rectangle 27"/>
          <p:cNvSpPr>
            <a:spLocks noChangeArrowheads="1"/>
          </p:cNvSpPr>
          <p:nvPr/>
        </p:nvSpPr>
        <p:spPr bwMode="auto">
          <a:xfrm>
            <a:off x="1692275" y="4941888"/>
            <a:ext cx="1800225" cy="950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5075" name="Straight Arrow Connector 28"/>
          <p:cNvCxnSpPr>
            <a:cxnSpLocks noChangeShapeType="1"/>
          </p:cNvCxnSpPr>
          <p:nvPr/>
        </p:nvCxnSpPr>
        <p:spPr bwMode="auto">
          <a:xfrm>
            <a:off x="2843213" y="5084763"/>
            <a:ext cx="649287" cy="2317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Straight Arrow Connector 29"/>
          <p:cNvCxnSpPr>
            <a:cxnSpLocks noChangeShapeType="1"/>
          </p:cNvCxnSpPr>
          <p:nvPr/>
        </p:nvCxnSpPr>
        <p:spPr bwMode="auto">
          <a:xfrm flipV="1">
            <a:off x="3492500" y="5084763"/>
            <a:ext cx="647700" cy="2317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7" name="Rectangle 30"/>
          <p:cNvSpPr>
            <a:spLocks noChangeArrowheads="1"/>
          </p:cNvSpPr>
          <p:nvPr/>
        </p:nvSpPr>
        <p:spPr bwMode="auto">
          <a:xfrm>
            <a:off x="3482975" y="5273675"/>
            <a:ext cx="73025" cy="730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5078" name="Straight Arrow Connector 33"/>
          <p:cNvCxnSpPr>
            <a:cxnSpLocks noChangeShapeType="1"/>
          </p:cNvCxnSpPr>
          <p:nvPr/>
        </p:nvCxnSpPr>
        <p:spPr bwMode="auto">
          <a:xfrm flipH="1">
            <a:off x="2840038" y="5300663"/>
            <a:ext cx="652462" cy="2349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Straight Arrow Connector 37"/>
          <p:cNvCxnSpPr>
            <a:cxnSpLocks noChangeShapeType="1"/>
            <a:endCxn id="45077" idx="1"/>
          </p:cNvCxnSpPr>
          <p:nvPr/>
        </p:nvCxnSpPr>
        <p:spPr bwMode="auto">
          <a:xfrm flipH="1" flipV="1">
            <a:off x="3482975" y="5310188"/>
            <a:ext cx="657225" cy="2524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0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0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6CD8F36C-7C01-4F30-98F1-5B26324F11DB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of VHDL Objects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-47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fa-IR" altLang="en-US" sz="7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a-IR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a-IR" altLang="en-US" sz="21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110" name="Object 8"/>
          <p:cNvGraphicFramePr>
            <a:graphicFrameLocks noChangeAspect="1"/>
          </p:cNvGraphicFramePr>
          <p:nvPr/>
        </p:nvGraphicFramePr>
        <p:xfrm>
          <a:off x="539750" y="1773238"/>
          <a:ext cx="79819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Visio" r:id="rId4" imgW="13535076" imgH="5477036" progId="Visio.Drawing.11">
                  <p:embed/>
                </p:oleObj>
              </mc:Choice>
              <mc:Fallback>
                <p:oleObj name="Visio" r:id="rId4" imgW="13535076" imgH="547703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7981950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Structural Model</a:t>
            </a:r>
          </a:p>
        </p:txBody>
      </p:sp>
      <p:sp>
        <p:nvSpPr>
          <p:cNvPr id="49155" name="Content Placeholder 4"/>
          <p:cNvSpPr>
            <a:spLocks noGrp="1"/>
          </p:cNvSpPr>
          <p:nvPr>
            <p:ph idx="1"/>
          </p:nvPr>
        </p:nvSpPr>
        <p:spPr>
          <a:xfrm>
            <a:off x="492125" y="5013325"/>
            <a:ext cx="7772400" cy="1273175"/>
          </a:xfrm>
        </p:spPr>
        <p:txBody>
          <a:bodyPr/>
          <a:lstStyle/>
          <a:p>
            <a:pPr lvl="1"/>
            <a:r>
              <a:rPr lang="ar-SA" altLang="en-US" dirty="0" smtClean="0"/>
              <a:t>توصيف ساختاري </a:t>
            </a:r>
            <a:r>
              <a:rPr lang="en-US" altLang="en-US" dirty="0" smtClean="0"/>
              <a:t>functionality </a:t>
            </a:r>
            <a:r>
              <a:rPr lang="ar-SA" altLang="en-US" dirty="0" smtClean="0"/>
              <a:t> </a:t>
            </a:r>
            <a:r>
              <a:rPr lang="ar-SA" altLang="en-US" smtClean="0"/>
              <a:t>را صريحا</a:t>
            </a:r>
            <a:r>
              <a:rPr lang="fa-IR" altLang="en-US" smtClean="0"/>
              <a:t>ً</a:t>
            </a:r>
            <a:r>
              <a:rPr lang="ar-SA" altLang="en-US" smtClean="0"/>
              <a:t> </a:t>
            </a:r>
            <a:r>
              <a:rPr lang="ar-SA" altLang="en-US" dirty="0" smtClean="0"/>
              <a:t>توصيف نمي كند بلكه فقط ليستي از اجزا و نحوة اتصال آنهاست.</a:t>
            </a:r>
            <a:endParaRPr lang="en-US" altLang="en-US" dirty="0" smtClean="0"/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DC0F915-8FB6-40E6-99EA-1C962CD19E7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9157" name="Picture 3" descr="t_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268413"/>
            <a:ext cx="75469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9C2B4942-DD9B-49C2-97D7-9E1356C61855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Component Declaration</a:t>
            </a: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395288" y="1447800"/>
            <a:ext cx="4724400" cy="50165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(A,B,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CARRY_IN: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of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component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(X,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Y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end</a:t>
            </a:r>
            <a:r>
              <a:rPr lang="en-US" altLang="en-US" sz="16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component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ORGATE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(X,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Y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RES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end</a:t>
            </a:r>
            <a:r>
              <a:rPr lang="en-US" altLang="en-US" sz="16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component;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endParaRPr lang="en-US" altLang="en-US" sz="160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W_SUM,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W_CARRY1,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W_CARRY2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.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.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.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11188" y="3195638"/>
            <a:ext cx="2971800" cy="1143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611188" y="4454525"/>
            <a:ext cx="2971800" cy="990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184" name="Text Box 6"/>
          <p:cNvSpPr txBox="1">
            <a:spLocks noChangeArrowheads="1"/>
          </p:cNvSpPr>
          <p:nvPr/>
        </p:nvSpPr>
        <p:spPr bwMode="auto">
          <a:xfrm>
            <a:off x="5314950" y="3067050"/>
            <a:ext cx="32004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 declarative part of architecture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Can use any name for the components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but better to use the same as entity name</a:t>
            </a:r>
          </a:p>
        </p:txBody>
      </p:sp>
      <p:pic>
        <p:nvPicPr>
          <p:cNvPr id="50185" name="Picture 6" descr="t_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856163"/>
            <a:ext cx="403860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Text Box 4"/>
          <p:cNvSpPr txBox="1">
            <a:spLocks noChangeArrowheads="1"/>
          </p:cNvSpPr>
          <p:nvPr/>
        </p:nvSpPr>
        <p:spPr bwMode="auto">
          <a:xfrm>
            <a:off x="5391150" y="838200"/>
            <a:ext cx="3124200" cy="1016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HALFADDER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X, Y: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   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 CARRY: out bit);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HALFADDER;</a:t>
            </a:r>
          </a:p>
        </p:txBody>
      </p:sp>
      <p:sp>
        <p:nvSpPr>
          <p:cNvPr id="50187" name="Text Box 4"/>
          <p:cNvSpPr txBox="1">
            <a:spLocks noChangeArrowheads="1"/>
          </p:cNvSpPr>
          <p:nvPr/>
        </p:nvSpPr>
        <p:spPr bwMode="auto">
          <a:xfrm>
            <a:off x="5391150" y="1885950"/>
            <a:ext cx="3124200" cy="1016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ORGATE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X, Y: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   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RES: out bit);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ORGATE;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pic>
        <p:nvPicPr>
          <p:cNvPr id="52227" name="Picture 6" descr="t_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56163"/>
            <a:ext cx="403860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 Instantiation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374650" y="1235075"/>
            <a:ext cx="4800600" cy="440055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of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(X,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Y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ORGATE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(X,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Y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RES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 W_SUM, W_CARRY1, W_CARRY2: 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MODULE1: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port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map(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A,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W_CARRY1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MODULE2: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port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W_SUM,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CARRY_IN,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W_CARRY2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MODULE3: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ORGATE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port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W_CARRY2,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W_CARRY1,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5243513" y="1052513"/>
            <a:ext cx="3505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May need many of each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Instantiation in statement part of architecture (after 'begin')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Wires signals together: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default: positional association </a:t>
            </a:r>
          </a:p>
        </p:txBody>
      </p:sp>
      <p:sp>
        <p:nvSpPr>
          <p:cNvPr id="543751" name="Line 7"/>
          <p:cNvSpPr>
            <a:spLocks noChangeShapeType="1"/>
          </p:cNvSpPr>
          <p:nvPr/>
        </p:nvSpPr>
        <p:spPr bwMode="auto">
          <a:xfrm>
            <a:off x="984250" y="2119313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752" name="Line 8"/>
          <p:cNvSpPr>
            <a:spLocks noChangeShapeType="1"/>
          </p:cNvSpPr>
          <p:nvPr/>
        </p:nvSpPr>
        <p:spPr bwMode="auto">
          <a:xfrm>
            <a:off x="1974850" y="4100513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753" name="Line 9"/>
          <p:cNvSpPr>
            <a:spLocks noChangeShapeType="1"/>
          </p:cNvSpPr>
          <p:nvPr/>
        </p:nvSpPr>
        <p:spPr bwMode="auto">
          <a:xfrm>
            <a:off x="1593850" y="4710113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754" name="Line 10"/>
          <p:cNvSpPr>
            <a:spLocks noChangeShapeType="1"/>
          </p:cNvSpPr>
          <p:nvPr/>
        </p:nvSpPr>
        <p:spPr bwMode="auto">
          <a:xfrm>
            <a:off x="984250" y="1890713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235" name="TextBox 1"/>
          <p:cNvSpPr txBox="1">
            <a:spLocks noChangeArrowheads="1"/>
          </p:cNvSpPr>
          <p:nvPr/>
        </p:nvSpPr>
        <p:spPr bwMode="auto">
          <a:xfrm>
            <a:off x="5724525" y="4941888"/>
            <a:ext cx="1428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236" name="TextBox 12"/>
          <p:cNvSpPr txBox="1">
            <a:spLocks noChangeArrowheads="1"/>
          </p:cNvSpPr>
          <p:nvPr/>
        </p:nvSpPr>
        <p:spPr bwMode="auto">
          <a:xfrm>
            <a:off x="5724525" y="5229225"/>
            <a:ext cx="142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2237" name="TextBox 13"/>
          <p:cNvSpPr txBox="1">
            <a:spLocks noChangeArrowheads="1"/>
          </p:cNvSpPr>
          <p:nvPr/>
        </p:nvSpPr>
        <p:spPr bwMode="auto">
          <a:xfrm>
            <a:off x="6732588" y="4941888"/>
            <a:ext cx="1428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238" name="TextBox 14"/>
          <p:cNvSpPr txBox="1">
            <a:spLocks noChangeArrowheads="1"/>
          </p:cNvSpPr>
          <p:nvPr/>
        </p:nvSpPr>
        <p:spPr bwMode="auto">
          <a:xfrm>
            <a:off x="6732588" y="5229225"/>
            <a:ext cx="142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2239" name="TextBox 15"/>
          <p:cNvSpPr txBox="1">
            <a:spLocks noChangeArrowheads="1"/>
          </p:cNvSpPr>
          <p:nvPr/>
        </p:nvSpPr>
        <p:spPr bwMode="auto">
          <a:xfrm>
            <a:off x="6011863" y="5013325"/>
            <a:ext cx="3603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SUM</a:t>
            </a:r>
          </a:p>
        </p:txBody>
      </p:sp>
      <p:sp>
        <p:nvSpPr>
          <p:cNvPr id="52240" name="TextBox 16"/>
          <p:cNvSpPr txBox="1">
            <a:spLocks noChangeArrowheads="1"/>
          </p:cNvSpPr>
          <p:nvPr/>
        </p:nvSpPr>
        <p:spPr bwMode="auto">
          <a:xfrm>
            <a:off x="5940425" y="5260975"/>
            <a:ext cx="5032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CARRY</a:t>
            </a:r>
          </a:p>
        </p:txBody>
      </p:sp>
      <p:sp>
        <p:nvSpPr>
          <p:cNvPr id="52241" name="TextBox 17"/>
          <p:cNvSpPr txBox="1">
            <a:spLocks noChangeArrowheads="1"/>
          </p:cNvSpPr>
          <p:nvPr/>
        </p:nvSpPr>
        <p:spPr bwMode="auto">
          <a:xfrm>
            <a:off x="6969125" y="5035550"/>
            <a:ext cx="3587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SUM</a:t>
            </a:r>
          </a:p>
        </p:txBody>
      </p:sp>
      <p:sp>
        <p:nvSpPr>
          <p:cNvPr id="52242" name="TextBox 18"/>
          <p:cNvSpPr txBox="1">
            <a:spLocks noChangeArrowheads="1"/>
          </p:cNvSpPr>
          <p:nvPr/>
        </p:nvSpPr>
        <p:spPr bwMode="auto">
          <a:xfrm>
            <a:off x="6896100" y="5283200"/>
            <a:ext cx="504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CARRY</a:t>
            </a:r>
          </a:p>
        </p:txBody>
      </p:sp>
      <p:sp>
        <p:nvSpPr>
          <p:cNvPr id="52243" name="TextBox 19"/>
          <p:cNvSpPr txBox="1">
            <a:spLocks noChangeArrowheads="1"/>
          </p:cNvSpPr>
          <p:nvPr/>
        </p:nvSpPr>
        <p:spPr bwMode="auto">
          <a:xfrm>
            <a:off x="7451725" y="5635625"/>
            <a:ext cx="3603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244" name="TextBox 20"/>
          <p:cNvSpPr txBox="1">
            <a:spLocks noChangeArrowheads="1"/>
          </p:cNvSpPr>
          <p:nvPr/>
        </p:nvSpPr>
        <p:spPr bwMode="auto">
          <a:xfrm>
            <a:off x="7451725" y="5883275"/>
            <a:ext cx="504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2245" name="TextBox 21"/>
          <p:cNvSpPr txBox="1">
            <a:spLocks noChangeArrowheads="1"/>
          </p:cNvSpPr>
          <p:nvPr/>
        </p:nvSpPr>
        <p:spPr bwMode="auto">
          <a:xfrm>
            <a:off x="7885113" y="5764213"/>
            <a:ext cx="503237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3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3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A84A35FE-7F0E-40B9-AA3D-DCAD1453F760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Named Signal Association</a:t>
            </a: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395288" y="1484313"/>
            <a:ext cx="4303712" cy="458787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(A,B,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CARRY_IN: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of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(X,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Y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. . .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W_CARRY1,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W_CARRY2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MODULE1: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X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=&gt;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         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=&gt;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W_SUM,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         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Y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=&gt;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B,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         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=&gt;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W_CARRY1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. . .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STRUCT;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4800600" y="2057400"/>
            <a:ext cx="32766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571500" indent="-1905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Named association: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left side: "formals"</a:t>
            </a:r>
            <a:b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</a:b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(port names from component declaration)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right side: "actuals"</a:t>
            </a:r>
            <a:b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</a:b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(architecture signals)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Independent of order in component declaration </a:t>
            </a:r>
          </a:p>
          <a:p>
            <a:pPr algn="l" rtl="0" eaLnBrk="1" hangingPunct="1">
              <a:spcBef>
                <a:spcPct val="10000"/>
              </a:spcBef>
            </a:pPr>
            <a:endParaRPr lang="en-US" altLang="en-US" sz="18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pic>
        <p:nvPicPr>
          <p:cNvPr id="54279" name="Picture 6" descr="t_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48213"/>
            <a:ext cx="403860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TextBox 9"/>
          <p:cNvSpPr txBox="1">
            <a:spLocks noChangeArrowheads="1"/>
          </p:cNvSpPr>
          <p:nvPr/>
        </p:nvSpPr>
        <p:spPr bwMode="auto">
          <a:xfrm>
            <a:off x="5724525" y="4814888"/>
            <a:ext cx="142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4281" name="TextBox 10"/>
          <p:cNvSpPr txBox="1">
            <a:spLocks noChangeArrowheads="1"/>
          </p:cNvSpPr>
          <p:nvPr/>
        </p:nvSpPr>
        <p:spPr bwMode="auto">
          <a:xfrm>
            <a:off x="5724525" y="5103813"/>
            <a:ext cx="1428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4282" name="TextBox 11"/>
          <p:cNvSpPr txBox="1">
            <a:spLocks noChangeArrowheads="1"/>
          </p:cNvSpPr>
          <p:nvPr/>
        </p:nvSpPr>
        <p:spPr bwMode="auto">
          <a:xfrm>
            <a:off x="6732588" y="4814888"/>
            <a:ext cx="142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4283" name="TextBox 12"/>
          <p:cNvSpPr txBox="1">
            <a:spLocks noChangeArrowheads="1"/>
          </p:cNvSpPr>
          <p:nvPr/>
        </p:nvSpPr>
        <p:spPr bwMode="auto">
          <a:xfrm>
            <a:off x="6732588" y="5103813"/>
            <a:ext cx="142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4284" name="TextBox 13"/>
          <p:cNvSpPr txBox="1">
            <a:spLocks noChangeArrowheads="1"/>
          </p:cNvSpPr>
          <p:nvPr/>
        </p:nvSpPr>
        <p:spPr bwMode="auto">
          <a:xfrm>
            <a:off x="6011863" y="4887913"/>
            <a:ext cx="3603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SUM</a:t>
            </a:r>
          </a:p>
        </p:txBody>
      </p:sp>
      <p:sp>
        <p:nvSpPr>
          <p:cNvPr id="54285" name="TextBox 14"/>
          <p:cNvSpPr txBox="1">
            <a:spLocks noChangeArrowheads="1"/>
          </p:cNvSpPr>
          <p:nvPr/>
        </p:nvSpPr>
        <p:spPr bwMode="auto">
          <a:xfrm>
            <a:off x="5940425" y="5135563"/>
            <a:ext cx="5032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CARRY</a:t>
            </a:r>
          </a:p>
        </p:txBody>
      </p:sp>
      <p:sp>
        <p:nvSpPr>
          <p:cNvPr id="54286" name="TextBox 15"/>
          <p:cNvSpPr txBox="1">
            <a:spLocks noChangeArrowheads="1"/>
          </p:cNvSpPr>
          <p:nvPr/>
        </p:nvSpPr>
        <p:spPr bwMode="auto">
          <a:xfrm>
            <a:off x="6969125" y="4910138"/>
            <a:ext cx="3587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SUM</a:t>
            </a:r>
          </a:p>
        </p:txBody>
      </p:sp>
      <p:sp>
        <p:nvSpPr>
          <p:cNvPr id="54287" name="TextBox 16"/>
          <p:cNvSpPr txBox="1">
            <a:spLocks noChangeArrowheads="1"/>
          </p:cNvSpPr>
          <p:nvPr/>
        </p:nvSpPr>
        <p:spPr bwMode="auto">
          <a:xfrm>
            <a:off x="6896100" y="5156200"/>
            <a:ext cx="5048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CARRY</a:t>
            </a:r>
          </a:p>
        </p:txBody>
      </p:sp>
      <p:sp>
        <p:nvSpPr>
          <p:cNvPr id="54288" name="TextBox 17"/>
          <p:cNvSpPr txBox="1">
            <a:spLocks noChangeArrowheads="1"/>
          </p:cNvSpPr>
          <p:nvPr/>
        </p:nvSpPr>
        <p:spPr bwMode="auto">
          <a:xfrm>
            <a:off x="7451725" y="5510213"/>
            <a:ext cx="3603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4289" name="TextBox 18"/>
          <p:cNvSpPr txBox="1">
            <a:spLocks noChangeArrowheads="1"/>
          </p:cNvSpPr>
          <p:nvPr/>
        </p:nvSpPr>
        <p:spPr bwMode="auto">
          <a:xfrm>
            <a:off x="7451725" y="5757863"/>
            <a:ext cx="504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4290" name="TextBox 19"/>
          <p:cNvSpPr txBox="1">
            <a:spLocks noChangeArrowheads="1"/>
          </p:cNvSpPr>
          <p:nvPr/>
        </p:nvSpPr>
        <p:spPr bwMode="auto">
          <a:xfrm>
            <a:off x="7885113" y="5638800"/>
            <a:ext cx="5032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6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4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 smtClean="0"/>
              <a:t>توصیف ساختاری</a:t>
            </a:r>
            <a:endParaRPr lang="en-US" alt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pPr>
              <a:defRPr/>
            </a:pPr>
            <a:r>
              <a:rPr lang="fa-IR" altLang="en-US" dirty="0" smtClean="0"/>
              <a:t>ساختاری (</a:t>
            </a:r>
            <a:r>
              <a:rPr lang="en-US" altLang="en-US" sz="2400" dirty="0" smtClean="0"/>
              <a:t>structural</a:t>
            </a:r>
            <a:r>
              <a:rPr lang="fa-IR" altLang="en-US" dirty="0" smtClean="0"/>
              <a:t>):</a:t>
            </a:r>
          </a:p>
          <a:p>
            <a:pPr lvl="1">
              <a:defRPr/>
            </a:pPr>
            <a:endParaRPr lang="en-US" altLang="en-US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en-US" sz="2400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21F2A77-50F1-48B5-B52C-D162FBB3932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 bwMode="auto">
          <a:xfrm>
            <a:off x="996950" y="1557338"/>
            <a:ext cx="74691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1"/>
          <p:cNvSpPr>
            <a:spLocks noChangeArrowheads="1"/>
          </p:cNvSpPr>
          <p:nvPr/>
        </p:nvSpPr>
        <p:spPr bwMode="auto">
          <a:xfrm>
            <a:off x="971550" y="2060575"/>
            <a:ext cx="6840538" cy="1296988"/>
          </a:xfrm>
          <a:prstGeom prst="rect">
            <a:avLst/>
          </a:prstGeom>
          <a:noFill/>
          <a:ln w="381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8313" y="4076700"/>
            <a:ext cx="64071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⋮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FA1:FULL_ADDER port map (C0, A0, B0, S0, C1);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FA2:FULL_ADDER port map (C1, A1, B1, S1, C2);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FA3:FULL_ADDER port map (C2, A2, B2, S2, C3);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FA4:FULL_ADDER port map (C3, A3, B3, S3, C4);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⋮</a:t>
            </a:r>
          </a:p>
        </p:txBody>
      </p:sp>
    </p:spTree>
    <p:extLst>
      <p:ext uri="{BB962C8B-B14F-4D97-AF65-F5344CB8AC3E}">
        <p14:creationId xmlns:p14="http://schemas.microsoft.com/office/powerpoint/2010/main" val="35995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723075D2-2ADA-46C2-98C8-1A3F67B5B912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3206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Configuration</a:t>
            </a:r>
          </a:p>
        </p:txBody>
      </p:sp>
      <p:sp>
        <p:nvSpPr>
          <p:cNvPr id="56325" name="Text Box 9"/>
          <p:cNvSpPr txBox="1">
            <a:spLocks noChangeArrowheads="1"/>
          </p:cNvSpPr>
          <p:nvPr/>
        </p:nvSpPr>
        <p:spPr bwMode="auto">
          <a:xfrm>
            <a:off x="395288" y="1149350"/>
            <a:ext cx="4768850" cy="3970338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 …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 HA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port(X, Y: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 CARRY: out bit);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HALFADDER;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 W_SUM, W_CARRY1, W_CARRY2: 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MODULE1 : HA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 map(A, B, W_SUM, W_CARRY1);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 MODULE2: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port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W_SUM,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CARRY_IN, 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W_CARRY2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endParaRPr lang="en-US" altLang="en-US" sz="14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27050" y="5403850"/>
            <a:ext cx="8437563" cy="1049338"/>
            <a:chOff x="331" y="3744"/>
            <a:chExt cx="4901" cy="661"/>
          </a:xfrm>
        </p:grpSpPr>
        <p:grpSp>
          <p:nvGrpSpPr>
            <p:cNvPr id="56336" name="Group 18"/>
            <p:cNvGrpSpPr>
              <a:grpSpLocks/>
            </p:cNvGrpSpPr>
            <p:nvPr/>
          </p:nvGrpSpPr>
          <p:grpSpPr bwMode="auto">
            <a:xfrm>
              <a:off x="331" y="3744"/>
              <a:ext cx="4901" cy="636"/>
              <a:chOff x="427" y="3744"/>
              <a:chExt cx="4901" cy="636"/>
            </a:xfrm>
          </p:grpSpPr>
          <p:grpSp>
            <p:nvGrpSpPr>
              <p:cNvPr id="56338" name="Group 17"/>
              <p:cNvGrpSpPr>
                <a:grpSpLocks/>
              </p:cNvGrpSpPr>
              <p:nvPr/>
            </p:nvGrpSpPr>
            <p:grpSpPr bwMode="auto">
              <a:xfrm>
                <a:off x="436" y="3744"/>
                <a:ext cx="4883" cy="636"/>
                <a:chOff x="436" y="3744"/>
                <a:chExt cx="4883" cy="636"/>
              </a:xfrm>
            </p:grpSpPr>
            <p:sp>
              <p:nvSpPr>
                <p:cNvPr id="56340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" y="3952"/>
                  <a:ext cx="4883" cy="4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l" rtl="0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rgbClr val="000000"/>
                      </a:solidFill>
                      <a:latin typeface="Helvetica" panose="020B0604020202020204" pitchFamily="34" charset="0"/>
                      <a:cs typeface="Times New Roman" panose="02020603050405020304" pitchFamily="18" charset="0"/>
                    </a:rPr>
                    <a:t>         </a:t>
                  </a:r>
                  <a:r>
                    <a:rPr lang="en-US" altLang="en-US" sz="1800" b="0">
                      <a:solidFill>
                        <a:srgbClr val="000000"/>
                      </a:solidFill>
                      <a:latin typeface="Helvetica" panose="020B0604020202020204" pitchFamily="34" charset="0"/>
                      <a:cs typeface="Times New Roman" panose="02020603050405020304" pitchFamily="18" charset="0"/>
                    </a:rPr>
                    <a:t>Entities may be instantiated directly without  preceding component declaration</a:t>
                  </a:r>
                </a:p>
              </p:txBody>
            </p:sp>
            <p:sp>
              <p:nvSpPr>
                <p:cNvPr id="56341" name="Rectangle 15"/>
                <p:cNvSpPr>
                  <a:spLocks noChangeArrowheads="1"/>
                </p:cNvSpPr>
                <p:nvPr/>
              </p:nvSpPr>
              <p:spPr bwMode="auto">
                <a:xfrm>
                  <a:off x="436" y="3744"/>
                  <a:ext cx="4883" cy="4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l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339" name="Rectangle 16"/>
              <p:cNvSpPr>
                <a:spLocks noChangeArrowheads="1"/>
              </p:cNvSpPr>
              <p:nvPr/>
            </p:nvSpPr>
            <p:spPr bwMode="auto">
              <a:xfrm>
                <a:off x="427" y="3744"/>
                <a:ext cx="4901" cy="480"/>
              </a:xfrm>
              <a:prstGeom prst="rect">
                <a:avLst/>
              </a:prstGeom>
              <a:noFill/>
              <a:ln w="1428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2400" b="1">
                    <a:solidFill>
                      <a:srgbClr val="FF5050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B Mitra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  <a:buFontTx/>
                  <a:buNone/>
                </a:pPr>
                <a:endParaRPr lang="en-US" altLang="en-US" sz="21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337" name="Text Box 20"/>
            <p:cNvSpPr txBox="1">
              <a:spLocks noChangeArrowheads="1"/>
            </p:cNvSpPr>
            <p:nvPr/>
          </p:nvSpPr>
          <p:spPr bwMode="auto">
            <a:xfrm>
              <a:off x="2064" y="4117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rPr>
                <a:t>(Not recommended)</a:t>
              </a:r>
            </a:p>
          </p:txBody>
        </p:sp>
      </p:grpSp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5364163" y="1268413"/>
            <a:ext cx="3124200" cy="1016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HALFADDER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   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 CARRY: out bit);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HALFADDER;</a:t>
            </a:r>
          </a:p>
        </p:txBody>
      </p:sp>
      <p:sp>
        <p:nvSpPr>
          <p:cNvPr id="56328" name="Text Box 4"/>
          <p:cNvSpPr txBox="1">
            <a:spLocks noChangeArrowheads="1"/>
          </p:cNvSpPr>
          <p:nvPr/>
        </p:nvSpPr>
        <p:spPr bwMode="auto">
          <a:xfrm>
            <a:off x="5408613" y="3284538"/>
            <a:ext cx="3124200" cy="1016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ORGATE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   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RES: out bit);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ORGATE;</a:t>
            </a:r>
          </a:p>
        </p:txBody>
      </p:sp>
      <p:sp>
        <p:nvSpPr>
          <p:cNvPr id="56329" name="Text Box 4"/>
          <p:cNvSpPr txBox="1">
            <a:spLocks noChangeArrowheads="1"/>
          </p:cNvSpPr>
          <p:nvPr/>
        </p:nvSpPr>
        <p:spPr bwMode="auto">
          <a:xfrm>
            <a:off x="5364163" y="2276475"/>
            <a:ext cx="3124200" cy="83185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 of HALFADDER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…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RTL;</a:t>
            </a:r>
          </a:p>
        </p:txBody>
      </p:sp>
      <p:sp>
        <p:nvSpPr>
          <p:cNvPr id="56330" name="Text Box 4"/>
          <p:cNvSpPr txBox="1">
            <a:spLocks noChangeArrowheads="1"/>
          </p:cNvSpPr>
          <p:nvPr/>
        </p:nvSpPr>
        <p:spPr bwMode="auto">
          <a:xfrm>
            <a:off x="5408613" y="4292600"/>
            <a:ext cx="3124200" cy="83185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 of ORGATE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…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RTL;</a:t>
            </a:r>
          </a:p>
        </p:txBody>
      </p:sp>
      <p:sp>
        <p:nvSpPr>
          <p:cNvPr id="56331" name="Rectangle 16"/>
          <p:cNvSpPr>
            <a:spLocks noChangeArrowheads="1"/>
          </p:cNvSpPr>
          <p:nvPr/>
        </p:nvSpPr>
        <p:spPr bwMode="auto">
          <a:xfrm>
            <a:off x="5219700" y="700088"/>
            <a:ext cx="3673475" cy="4960937"/>
          </a:xfrm>
          <a:prstGeom prst="rect">
            <a:avLst/>
          </a:prstGeom>
          <a:solidFill>
            <a:srgbClr val="C2FFF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Library (work)</a:t>
            </a:r>
          </a:p>
        </p:txBody>
      </p:sp>
      <p:sp>
        <p:nvSpPr>
          <p:cNvPr id="56332" name="Oval 2"/>
          <p:cNvSpPr>
            <a:spLocks noChangeArrowheads="1"/>
          </p:cNvSpPr>
          <p:nvPr/>
        </p:nvSpPr>
        <p:spPr bwMode="auto">
          <a:xfrm>
            <a:off x="527050" y="3357563"/>
            <a:ext cx="3900488" cy="7921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333" name="Oval 18"/>
          <p:cNvSpPr>
            <a:spLocks noChangeArrowheads="1"/>
          </p:cNvSpPr>
          <p:nvPr/>
        </p:nvSpPr>
        <p:spPr bwMode="auto">
          <a:xfrm>
            <a:off x="539750" y="1484313"/>
            <a:ext cx="3887788" cy="12239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334" name="Oval 19"/>
          <p:cNvSpPr>
            <a:spLocks noChangeArrowheads="1"/>
          </p:cNvSpPr>
          <p:nvPr/>
        </p:nvSpPr>
        <p:spPr bwMode="auto">
          <a:xfrm>
            <a:off x="4859338" y="1149350"/>
            <a:ext cx="3370262" cy="20288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1" name="Rectangle 4"/>
          <p:cNvSpPr>
            <a:spLocks noChangeArrowheads="1"/>
          </p:cNvSpPr>
          <p:nvPr/>
        </p:nvSpPr>
        <p:spPr bwMode="auto">
          <a:xfrm>
            <a:off x="485775" y="2895600"/>
            <a:ext cx="646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FF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for MODULE1: HA use entity work.HALFADDER (RTL);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00FF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for MODULE2: HA use entity work.HALFADDER (RTL);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زبان توصیف سخت‌افزار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Hardware Description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AEFD36D9-D1A5-497F-868B-636063C740D8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Configuration</a:t>
            </a: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76962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571500" indent="-1905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Selects entity/architecture pairs for instantiated components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Generates the hierarchy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Default binding rules: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selects entity with the same name as component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last compiled architecture is used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7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7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7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69230791-9D3B-47AE-B2F1-C8D4958B6AAF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Simple Configuration Specification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23850" y="830263"/>
            <a:ext cx="4953000" cy="4770437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9pPr>
          </a:lstStyle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	entity FULLADDER is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port(A, B, CARRY_IN: in </a:t>
            </a:r>
            <a:r>
              <a:rPr lang="en-US" sz="1600" b="0" dirty="0">
                <a:solidFill>
                  <a:srgbClr val="0000CC"/>
                </a:solidFill>
              </a:rPr>
              <a:t>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bit;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SUM, CARRY:</a:t>
            </a: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out bit);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end FULLADDER;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architecture STRUCT of FULLADDER is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component HA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port(A, B: </a:t>
            </a:r>
            <a:r>
              <a:rPr lang="en-US" sz="1600" b="0" dirty="0">
                <a:solidFill>
                  <a:srgbClr val="0000CC"/>
                </a:solidFill>
              </a:rPr>
              <a:t>         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in </a:t>
            </a:r>
            <a:r>
              <a:rPr lang="en-US" sz="1600" b="0" dirty="0">
                <a:solidFill>
                  <a:srgbClr val="0000CC"/>
                </a:solidFill>
              </a:rPr>
              <a:t>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bit;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 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SUM, CARRY: out bit);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end component;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Helvetica" pitchFamily="34" charset="0"/>
              </a:rPr>
              <a:t>for </a:t>
            </a:r>
            <a:r>
              <a:rPr lang="en-US" sz="1600" dirty="0" smtClean="0">
                <a:solidFill>
                  <a:srgbClr val="FF0000"/>
                </a:solidFill>
                <a:latin typeface="Helvetica" pitchFamily="34" charset="0"/>
              </a:rPr>
              <a:t>MODULE1:HA </a:t>
            </a:r>
            <a:endParaRPr lang="en-US" sz="1600" dirty="0">
              <a:solidFill>
                <a:srgbClr val="FF0000"/>
              </a:solidFill>
              <a:latin typeface="Helvetica" pitchFamily="34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               use entity </a:t>
            </a:r>
            <a:r>
              <a:rPr lang="en-US" sz="1600" dirty="0" err="1" smtClean="0">
                <a:solidFill>
                  <a:srgbClr val="0000CC"/>
                </a:solidFill>
                <a:latin typeface="Helvetica" pitchFamily="34" charset="0"/>
              </a:rPr>
              <a:t>work.HALFADDER</a:t>
            </a:r>
            <a:r>
              <a:rPr lang="en-US" sz="1600" dirty="0" smtClean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Helvetica" pitchFamily="34" charset="0"/>
              </a:rPr>
              <a:t>RTL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	</a:t>
            </a:r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for MODULE2:HA 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               use entity </a:t>
            </a:r>
            <a:r>
              <a:rPr lang="en-US" sz="1600" dirty="0" err="1" smtClean="0">
                <a:solidFill>
                  <a:srgbClr val="0000CC"/>
                </a:solidFill>
                <a:latin typeface="Helvetica" pitchFamily="34" charset="0"/>
              </a:rPr>
              <a:t>work.HALFADDER</a:t>
            </a:r>
            <a:r>
              <a:rPr lang="en-US" sz="1600" dirty="0" smtClean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(</a:t>
            </a:r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GATE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);</a:t>
            </a:r>
          </a:p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signal W_SUM, W_CARRY1, W_CARRY2: bit;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begin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b="0" dirty="0" smtClean="0">
                <a:solidFill>
                  <a:srgbClr val="FF0000"/>
                </a:solidFill>
                <a:latin typeface="Helvetica" pitchFamily="34" charset="0"/>
              </a:rPr>
              <a:t>MODULE1:HA</a:t>
            </a:r>
            <a:r>
              <a:rPr lang="en-US" sz="1600" b="0" dirty="0">
                <a:solidFill>
                  <a:srgbClr val="0000CC"/>
                </a:solidFill>
              </a:rPr>
              <a:t>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port map (</a:t>
            </a:r>
            <a:r>
              <a:rPr lang="en-US" sz="1600" b="0" dirty="0">
                <a:solidFill>
                  <a:srgbClr val="0000CC"/>
                </a:solidFill>
              </a:rPr>
              <a:t>…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, </a:t>
            </a:r>
            <a:r>
              <a:rPr lang="en-US" sz="1600" b="0" dirty="0">
                <a:solidFill>
                  <a:srgbClr val="0000CC"/>
                </a:solidFill>
              </a:rPr>
              <a:t>…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);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/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MODULE2:HA </a:t>
            </a:r>
            <a:r>
              <a:rPr lang="en-US" sz="1600" b="0" dirty="0">
                <a:solidFill>
                  <a:srgbClr val="0000CC"/>
                </a:solidFill>
              </a:rPr>
              <a:t>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port map(</a:t>
            </a:r>
            <a:r>
              <a:rPr lang="en-US" sz="1600" b="0" dirty="0">
                <a:solidFill>
                  <a:srgbClr val="0000CC"/>
                </a:solidFill>
              </a:rPr>
              <a:t>…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, </a:t>
            </a:r>
            <a:r>
              <a:rPr lang="en-US" sz="1600" b="0" dirty="0">
                <a:solidFill>
                  <a:srgbClr val="0000CC"/>
                </a:solidFill>
              </a:rPr>
              <a:t>…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);</a:t>
            </a:r>
          </a:p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	end STRUCT;</a:t>
            </a:r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323850" y="1820863"/>
            <a:ext cx="4953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5564188" y="1125538"/>
            <a:ext cx="2743200" cy="1465262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HALFADDER is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 port(A,B: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S, CY: out bit);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A;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endParaRPr lang="en-US" altLang="en-US" sz="16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  <p:sp>
        <p:nvSpPr>
          <p:cNvPr id="60424" name="Text Box 9"/>
          <p:cNvSpPr txBox="1">
            <a:spLocks noChangeArrowheads="1"/>
          </p:cNvSpPr>
          <p:nvPr/>
        </p:nvSpPr>
        <p:spPr bwMode="auto">
          <a:xfrm>
            <a:off x="5564188" y="3259138"/>
            <a:ext cx="2895600" cy="107632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 </a:t>
            </a:r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RTL of HALFADDER 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endParaRPr lang="en-US" altLang="en-US" sz="16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RTL;</a:t>
            </a: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5564188" y="4664075"/>
            <a:ext cx="2895600" cy="107632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9pPr>
          </a:lstStyle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architecture </a:t>
            </a:r>
            <a:r>
              <a:rPr lang="en-US" sz="1600" b="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GATE of HALFADDER</a:t>
            </a:r>
            <a:r>
              <a:rPr lang="en-US" sz="1600" b="0" dirty="0">
                <a:solidFill>
                  <a:srgbClr val="FF0000"/>
                </a:solidFill>
                <a:latin typeface="Helvetica" pitchFamily="34" charset="0"/>
              </a:rPr>
              <a:t> 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is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·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b="0" dirty="0">
                <a:solidFill>
                  <a:srgbClr val="0000CC"/>
                </a:solidFill>
              </a:rPr>
              <a:t>·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b="0" dirty="0">
                <a:solidFill>
                  <a:srgbClr val="0000CC"/>
                </a:solidFill>
              </a:rPr>
              <a:t>·</a:t>
            </a:r>
            <a:endParaRPr lang="en-US" sz="1600" b="0" dirty="0">
              <a:solidFill>
                <a:srgbClr val="0000CC"/>
              </a:solidFill>
              <a:latin typeface="Helvetica" pitchFamily="34" charset="0"/>
            </a:endParaRPr>
          </a:p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end GATE;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704850" y="2125663"/>
            <a:ext cx="3581400" cy="91440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r" rtl="1" eaLnBrk="1" hangingPunct="1">
              <a:spcBef>
                <a:spcPct val="50000"/>
              </a:spcBef>
              <a:defRPr/>
            </a:pPr>
            <a:endParaRPr lang="en-US" sz="2400" b="1">
              <a:cs typeface="Lotus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81050" y="3068638"/>
            <a:ext cx="4251325" cy="50323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r" rtl="1" eaLnBrk="1" hangingPunct="1">
              <a:spcBef>
                <a:spcPct val="50000"/>
              </a:spcBef>
              <a:defRPr/>
            </a:pPr>
            <a:endParaRPr lang="en-US" sz="2400" b="1">
              <a:cs typeface="Lotus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809625" y="4491038"/>
            <a:ext cx="3371850" cy="365125"/>
          </a:xfrm>
          <a:custGeom>
            <a:avLst/>
            <a:gdLst>
              <a:gd name="connsiteX0" fmla="*/ 0 w 4267200"/>
              <a:gd name="connsiteY0" fmla="*/ 342900 h 685800"/>
              <a:gd name="connsiteX1" fmla="*/ 342900 w 4267200"/>
              <a:gd name="connsiteY1" fmla="*/ 0 h 685800"/>
              <a:gd name="connsiteX2" fmla="*/ 3924300 w 4267200"/>
              <a:gd name="connsiteY2" fmla="*/ 0 h 685800"/>
              <a:gd name="connsiteX3" fmla="*/ 4267200 w 4267200"/>
              <a:gd name="connsiteY3" fmla="*/ 342900 h 685800"/>
              <a:gd name="connsiteX4" fmla="*/ 4267200 w 4267200"/>
              <a:gd name="connsiteY4" fmla="*/ 342900 h 685800"/>
              <a:gd name="connsiteX5" fmla="*/ 3924300 w 4267200"/>
              <a:gd name="connsiteY5" fmla="*/ 685800 h 685800"/>
              <a:gd name="connsiteX6" fmla="*/ 342900 w 4267200"/>
              <a:gd name="connsiteY6" fmla="*/ 685800 h 685800"/>
              <a:gd name="connsiteX7" fmla="*/ 0 w 4267200"/>
              <a:gd name="connsiteY7" fmla="*/ 342900 h 685800"/>
              <a:gd name="connsiteX0" fmla="*/ 0 w 4267200"/>
              <a:gd name="connsiteY0" fmla="*/ 342900 h 685800"/>
              <a:gd name="connsiteX1" fmla="*/ 342900 w 4267200"/>
              <a:gd name="connsiteY1" fmla="*/ 0 h 685800"/>
              <a:gd name="connsiteX2" fmla="*/ 1838325 w 4267200"/>
              <a:gd name="connsiteY2" fmla="*/ 0 h 685800"/>
              <a:gd name="connsiteX3" fmla="*/ 3924300 w 4267200"/>
              <a:gd name="connsiteY3" fmla="*/ 0 h 685800"/>
              <a:gd name="connsiteX4" fmla="*/ 4267200 w 4267200"/>
              <a:gd name="connsiteY4" fmla="*/ 342900 h 685800"/>
              <a:gd name="connsiteX5" fmla="*/ 4267200 w 4267200"/>
              <a:gd name="connsiteY5" fmla="*/ 342900 h 685800"/>
              <a:gd name="connsiteX6" fmla="*/ 3924300 w 4267200"/>
              <a:gd name="connsiteY6" fmla="*/ 685800 h 685800"/>
              <a:gd name="connsiteX7" fmla="*/ 342900 w 4267200"/>
              <a:gd name="connsiteY7" fmla="*/ 685800 h 685800"/>
              <a:gd name="connsiteX8" fmla="*/ 0 w 4267200"/>
              <a:gd name="connsiteY8" fmla="*/ 3429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685800">
                <a:moveTo>
                  <a:pt x="0" y="342900"/>
                </a:moveTo>
                <a:cubicBezTo>
                  <a:pt x="0" y="153522"/>
                  <a:pt x="153522" y="0"/>
                  <a:pt x="342900" y="0"/>
                </a:cubicBezTo>
                <a:lnTo>
                  <a:pt x="1838325" y="0"/>
                </a:lnTo>
                <a:lnTo>
                  <a:pt x="3924300" y="0"/>
                </a:lnTo>
                <a:cubicBezTo>
                  <a:pt x="4113678" y="0"/>
                  <a:pt x="4267200" y="153522"/>
                  <a:pt x="4267200" y="342900"/>
                </a:cubicBezTo>
                <a:lnTo>
                  <a:pt x="4267200" y="342900"/>
                </a:lnTo>
                <a:cubicBezTo>
                  <a:pt x="4267200" y="532278"/>
                  <a:pt x="4113678" y="685800"/>
                  <a:pt x="3924300" y="685800"/>
                </a:cubicBezTo>
                <a:lnTo>
                  <a:pt x="342900" y="685800"/>
                </a:lnTo>
                <a:cubicBezTo>
                  <a:pt x="153522" y="685800"/>
                  <a:pt x="0" y="532278"/>
                  <a:pt x="0" y="34290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r" rtl="1" eaLnBrk="1" hangingPunct="1">
              <a:spcBef>
                <a:spcPct val="50000"/>
              </a:spcBef>
              <a:defRPr/>
            </a:pPr>
            <a:endParaRPr lang="en-US" sz="2400" b="1">
              <a:cs typeface="Lotus" pitchFamily="2" charset="-78"/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5489575" y="692150"/>
            <a:ext cx="3403600" cy="5545138"/>
          </a:xfrm>
          <a:prstGeom prst="rect">
            <a:avLst/>
          </a:prstGeom>
          <a:solidFill>
            <a:srgbClr val="C2FFF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Library (work)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380DB0F6-A870-49C2-ADF4-E311FD5B5F6B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Configuration Declaration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611188" y="1898650"/>
            <a:ext cx="7696200" cy="255587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9pPr>
          </a:lstStyle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configuration CFG_FULLADDER of FULLADDER is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for STRUCT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for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b="0" dirty="0" smtClean="0">
                <a:solidFill>
                  <a:srgbClr val="0000CC"/>
                </a:solidFill>
                <a:latin typeface="Helvetica" pitchFamily="34" charset="0"/>
              </a:rPr>
              <a:t>MODULE2:HA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/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   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use </a:t>
            </a:r>
            <a:r>
              <a:rPr lang="en-US" sz="1600" dirty="0" smtClean="0">
                <a:solidFill>
                  <a:srgbClr val="0000CC"/>
                </a:solidFill>
                <a:latin typeface="Helvetica" pitchFamily="34" charset="0"/>
              </a:rPr>
              <a:t>entity </a:t>
            </a:r>
            <a:r>
              <a:rPr lang="en-US" sz="1600" b="0" dirty="0" err="1">
                <a:solidFill>
                  <a:srgbClr val="0000CC"/>
                </a:solidFill>
                <a:latin typeface="Helvetica" pitchFamily="34" charset="0"/>
              </a:rPr>
              <a:t>work.</a:t>
            </a:r>
            <a:r>
              <a:rPr lang="en-US" sz="1600" b="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HALFADDER</a:t>
            </a:r>
            <a:r>
              <a:rPr lang="en-US" sz="1600" b="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(GATE)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end for;</a:t>
            </a:r>
            <a:br>
              <a:rPr lang="en-US" sz="160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/>
            </a:r>
            <a:br>
              <a:rPr lang="en-US" sz="160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for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  <a:latin typeface="Helvetica" pitchFamily="34" charset="0"/>
              </a:rPr>
              <a:t>others</a:t>
            </a:r>
            <a:r>
              <a:rPr lang="en-US" sz="1600" b="0" dirty="0" err="1" smtClean="0">
                <a:solidFill>
                  <a:srgbClr val="0000CC"/>
                </a:solidFill>
                <a:latin typeface="Helvetica" pitchFamily="34" charset="0"/>
              </a:rPr>
              <a:t>:HA</a:t>
            </a:r>
            <a:r>
              <a:rPr lang="en-US" sz="1600" b="0" dirty="0" smtClean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dirty="0" smtClean="0">
                <a:solidFill>
                  <a:srgbClr val="0000CC"/>
                </a:solidFill>
                <a:latin typeface="Helvetica" pitchFamily="34" charset="0"/>
              </a:rPr>
              <a:t>use entity </a:t>
            </a:r>
            <a:r>
              <a:rPr lang="en-US" sz="1600" b="0" dirty="0" err="1" smtClean="0">
                <a:solidFill>
                  <a:srgbClr val="0000CC"/>
                </a:solidFill>
                <a:latin typeface="Helvetica" pitchFamily="34" charset="0"/>
              </a:rPr>
              <a:t>work.</a:t>
            </a:r>
            <a:r>
              <a:rPr lang="en-US" sz="1600" dirty="0" err="1">
                <a:solidFill>
                  <a:srgbClr val="FF0000"/>
                </a:solidFill>
                <a:latin typeface="Helvetica" pitchFamily="34" charset="0"/>
              </a:rPr>
              <a:t>HALFADDER</a:t>
            </a:r>
            <a:r>
              <a:rPr lang="en-US" sz="1600" dirty="0">
                <a:solidFill>
                  <a:srgbClr val="FF0000"/>
                </a:solidFill>
                <a:latin typeface="Helvetica" pitchFamily="34" charset="0"/>
              </a:rPr>
              <a:t>(RTL)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end for;</a:t>
            </a:r>
            <a:br>
              <a:rPr lang="en-US" sz="160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end for;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end CFG_FULLADDER;</a:t>
            </a:r>
          </a:p>
        </p:txBody>
      </p:sp>
      <p:sp>
        <p:nvSpPr>
          <p:cNvPr id="549899" name="Text Box 11"/>
          <p:cNvSpPr txBox="1">
            <a:spLocks noChangeArrowheads="1"/>
          </p:cNvSpPr>
          <p:nvPr/>
        </p:nvSpPr>
        <p:spPr bwMode="auto">
          <a:xfrm>
            <a:off x="1296988" y="4489450"/>
            <a:ext cx="72390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Entity/architecture pairs may be selected by use of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instance names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'all': all instances of the specified component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'others': all instances not explicitly mentioned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Possible to reference an existing configuration of a submodule </a:t>
            </a:r>
          </a:p>
        </p:txBody>
      </p:sp>
      <p:sp>
        <p:nvSpPr>
          <p:cNvPr id="62471" name="Text Box 13"/>
          <p:cNvSpPr txBox="1">
            <a:spLocks noChangeArrowheads="1"/>
          </p:cNvSpPr>
          <p:nvPr/>
        </p:nvSpPr>
        <p:spPr bwMode="auto">
          <a:xfrm>
            <a:off x="611188" y="908050"/>
            <a:ext cx="6858000" cy="73977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configuration CONFNAME of ENTITYNAME is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for ARCHNAME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for INSTANCENAME  use entity LIBNAME.ENTNAME(ARNAME);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01788" y="6056313"/>
            <a:ext cx="5105400" cy="338137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for all:FA use configuration work.CFG_FULLADDER;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9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9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9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9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9" grpId="0" build="p" autoUpdateAnimBg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Configuration Declaration</a:t>
            </a:r>
          </a:p>
        </p:txBody>
      </p:sp>
      <p:graphicFrame>
        <p:nvGraphicFramePr>
          <p:cNvPr id="64515" name="Object 2"/>
          <p:cNvGraphicFramePr>
            <a:graphicFrameLocks noChangeAspect="1"/>
          </p:cNvGraphicFramePr>
          <p:nvPr/>
        </p:nvGraphicFramePr>
        <p:xfrm>
          <a:off x="1476375" y="836613"/>
          <a:ext cx="5553075" cy="549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Visio" r:id="rId4" imgW="9087231" imgH="8988742" progId="Visio.Drawing.11">
                  <p:embed/>
                </p:oleObj>
              </mc:Choice>
              <mc:Fallback>
                <p:oleObj name="Visio" r:id="rId4" imgW="9087231" imgH="898874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836613"/>
                        <a:ext cx="5553075" cy="549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Configuration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سنتز:</a:t>
            </a:r>
          </a:p>
          <a:p>
            <a:pPr lvl="1" eaLnBrk="1" hangingPunct="1"/>
            <a:r>
              <a:rPr lang="fa-IR" altLang="en-US" smtClean="0"/>
              <a:t>ابزارهای امروزی پشتیبانی می‌کنند</a:t>
            </a:r>
          </a:p>
          <a:p>
            <a:pPr lvl="1" eaLnBrk="1" hangingPunct="1"/>
            <a:r>
              <a:rPr lang="fa-IR" altLang="en-US" smtClean="0"/>
              <a:t>بعضي از ابزارهاي سنتز جملات </a:t>
            </a:r>
            <a:r>
              <a:rPr lang="en-US" altLang="en-US" sz="2400" smtClean="0"/>
              <a:t>configuration </a:t>
            </a:r>
            <a:r>
              <a:rPr lang="fa-IR" altLang="en-US" smtClean="0"/>
              <a:t> را در نظر نمي‌گيرند و ممکن است قوانين پيش فرض را اعمال کنند.</a:t>
            </a:r>
          </a:p>
          <a:p>
            <a:pPr lvl="2" eaLnBrk="1" hangingPunct="1"/>
            <a:r>
              <a:rPr lang="fa-IR" altLang="en-US" smtClean="0"/>
              <a:t> در این ابزارها در </a:t>
            </a:r>
            <a:r>
              <a:rPr lang="en-US" altLang="en-US" sz="2400" smtClean="0"/>
              <a:t>declaration</a:t>
            </a:r>
            <a:r>
              <a:rPr lang="fa-IR" altLang="en-US" smtClean="0"/>
              <a:t>ها:</a:t>
            </a:r>
          </a:p>
          <a:p>
            <a:pPr lvl="3" eaLnBrk="1" hangingPunct="1">
              <a:buFontTx/>
              <a:buChar char="•"/>
            </a:pPr>
            <a:r>
              <a:rPr lang="fa-IR" altLang="en-US" smtClean="0"/>
              <a:t>نام</a:t>
            </a:r>
            <a:r>
              <a:rPr lang="fa-IR" altLang="en-US" sz="1800" smtClean="0"/>
              <a:t> </a:t>
            </a:r>
            <a:r>
              <a:rPr lang="en-US" altLang="en-US" sz="1800" smtClean="0"/>
              <a:t>component</a:t>
            </a:r>
            <a:r>
              <a:rPr lang="fa-IR" altLang="en-US" smtClean="0"/>
              <a:t>ها عين نام</a:t>
            </a:r>
            <a:r>
              <a:rPr lang="fa-IR" altLang="en-US" sz="1800" smtClean="0"/>
              <a:t> </a:t>
            </a:r>
            <a:r>
              <a:rPr lang="en-US" altLang="en-US" sz="1800" smtClean="0"/>
              <a:t>entity</a:t>
            </a:r>
            <a:r>
              <a:rPr lang="fa-IR" altLang="en-US" smtClean="0"/>
              <a:t> باشد.</a:t>
            </a:r>
          </a:p>
          <a:p>
            <a:pPr lvl="3" eaLnBrk="1" hangingPunct="1">
              <a:buFontTx/>
              <a:buChar char="•"/>
            </a:pPr>
            <a:r>
              <a:rPr lang="fa-IR" altLang="en-US" smtClean="0"/>
              <a:t>نام، مود و نوع </a:t>
            </a:r>
            <a:r>
              <a:rPr lang="en-US" altLang="en-US" sz="1800" smtClean="0"/>
              <a:t>port</a:t>
            </a:r>
            <a:r>
              <a:rPr lang="fa-IR" altLang="en-US" smtClean="0"/>
              <a:t>ها عين  پورت </a:t>
            </a:r>
            <a:r>
              <a:rPr lang="en-US" altLang="en-US" sz="1800" smtClean="0"/>
              <a:t>entity</a:t>
            </a:r>
            <a:r>
              <a:rPr lang="fa-IR" altLang="en-US" sz="1800" smtClean="0"/>
              <a:t> </a:t>
            </a:r>
            <a:r>
              <a:rPr lang="fa-IR" altLang="en-US" smtClean="0"/>
              <a:t>باشد.</a:t>
            </a:r>
          </a:p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C875D7B-1DF0-4B58-AFC7-D2AF01717BF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زبان‌ها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00125"/>
            <a:ext cx="8032750" cy="5214938"/>
          </a:xfrm>
        </p:spPr>
        <p:txBody>
          <a:bodyPr/>
          <a:lstStyle/>
          <a:p>
            <a:pPr lvl="1"/>
            <a:r>
              <a:rPr lang="en-US" altLang="en-US" smtClean="0"/>
              <a:t>VHDL</a:t>
            </a:r>
          </a:p>
          <a:p>
            <a:pPr lvl="2"/>
            <a:r>
              <a:rPr lang="fa-IR" altLang="en-US" smtClean="0"/>
              <a:t> یادگیری حداقل یک زبان به طور کامل</a:t>
            </a:r>
          </a:p>
          <a:p>
            <a:pPr lvl="3"/>
            <a:r>
              <a:rPr lang="fa-IR" altLang="en-US" sz="2400" smtClean="0"/>
              <a:t>یادگیری ناقص و سعی و خطا </a:t>
            </a:r>
            <a:r>
              <a:rPr lang="fa-IR" altLang="en-US" sz="2400" smtClean="0">
                <a:sym typeface="Wingdings" panose="05000000000000000000" pitchFamily="2" charset="2"/>
              </a:rPr>
              <a:t> سخت شدن توصیف و اشکال‌زدایی</a:t>
            </a:r>
            <a:endParaRPr lang="fa-IR" altLang="en-US" sz="2400" smtClean="0"/>
          </a:p>
          <a:p>
            <a:pPr lvl="2"/>
            <a:endParaRPr lang="fa-IR" altLang="en-US" smtClean="0"/>
          </a:p>
          <a:p>
            <a:pPr lvl="2"/>
            <a:r>
              <a:rPr lang="fa-IR" altLang="en-US" smtClean="0"/>
              <a:t> اصول یکسان – ساختارهای نحوی متفاوت</a:t>
            </a:r>
          </a:p>
          <a:p>
            <a:pPr lvl="2"/>
            <a:r>
              <a:rPr lang="fa-IR" altLang="en-US" smtClean="0"/>
              <a:t> </a:t>
            </a:r>
            <a:r>
              <a:rPr lang="en-US" altLang="en-US" smtClean="0"/>
              <a:t>VHSIC HDL</a:t>
            </a:r>
            <a:r>
              <a:rPr lang="fa-IR" altLang="en-US" smtClean="0"/>
              <a:t> (اوایل دهة </a:t>
            </a:r>
            <a:r>
              <a:rPr lang="en-US" altLang="en-US" smtClean="0"/>
              <a:t>1980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 مبتنی بر زبان </a:t>
            </a:r>
            <a:r>
              <a:rPr lang="en-US" altLang="en-US" smtClean="0"/>
              <a:t>ADA</a:t>
            </a:r>
            <a:endParaRPr lang="fa-IR" altLang="en-US" smtClean="0"/>
          </a:p>
          <a:p>
            <a:pPr lvl="2"/>
            <a:endParaRPr lang="fa-IR" altLang="en-US" smtClean="0"/>
          </a:p>
          <a:p>
            <a:pPr lvl="3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ED34F6A-B66E-4FF9-93FB-9A43A3A5CFF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9750" y="1527175"/>
            <a:ext cx="8032750" cy="377348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مستندسازی:</a:t>
            </a:r>
          </a:p>
          <a:p>
            <a:pPr lvl="2"/>
            <a:r>
              <a:rPr lang="fa-IR" altLang="en-US" smtClean="0"/>
              <a:t> به جای توصیف زبان طبیعی:</a:t>
            </a:r>
          </a:p>
          <a:p>
            <a:pPr lvl="3"/>
            <a:r>
              <a:rPr lang="fa-IR" altLang="en-US" sz="2400" smtClean="0"/>
              <a:t>نادقیق (برداشت‌های مختلف)</a:t>
            </a:r>
          </a:p>
          <a:p>
            <a:pPr lvl="3"/>
            <a:r>
              <a:rPr lang="fa-IR" altLang="en-US" sz="2400" smtClean="0"/>
              <a:t>غیر قابل پردازش</a:t>
            </a:r>
          </a:p>
          <a:p>
            <a:pPr lvl="1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4833428-5F54-472B-8E08-1D6D4B2C4DE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9750" y="1000125"/>
            <a:ext cx="8032750" cy="5214938"/>
          </a:xfrm>
        </p:spPr>
        <p:txBody>
          <a:bodyPr/>
          <a:lstStyle/>
          <a:p>
            <a:r>
              <a:rPr lang="fa-IR" altLang="en-US" sz="3600" smtClean="0"/>
              <a:t>کاربردها:</a:t>
            </a:r>
            <a:endParaRPr lang="en-US" altLang="en-US" sz="3600" smtClean="0"/>
          </a:p>
          <a:p>
            <a:pPr lvl="1"/>
            <a:r>
              <a:rPr lang="fa-IR" altLang="en-US" sz="3200" smtClean="0"/>
              <a:t>مدل‌سازی:</a:t>
            </a:r>
          </a:p>
          <a:p>
            <a:pPr lvl="2"/>
            <a:r>
              <a:rPr lang="fa-IR" altLang="en-US" sz="3600" smtClean="0"/>
              <a:t> مراحل اولیة طراحی:</a:t>
            </a:r>
          </a:p>
          <a:p>
            <a:pPr lvl="3"/>
            <a:r>
              <a:rPr lang="fa-IR" altLang="en-US" sz="2400" smtClean="0"/>
              <a:t>عملکرد و رفتار کلی مشخص است</a:t>
            </a:r>
          </a:p>
          <a:p>
            <a:pPr lvl="3"/>
            <a:r>
              <a:rPr lang="fa-IR" altLang="en-US" sz="2400" smtClean="0"/>
              <a:t>توصیف الگوریتم با دستورهای رفتاری</a:t>
            </a:r>
          </a:p>
          <a:p>
            <a:pPr lvl="3"/>
            <a:r>
              <a:rPr lang="fa-IR" altLang="en-US" sz="2400" smtClean="0"/>
              <a:t>کمک به فهم صورت مسأله</a:t>
            </a:r>
          </a:p>
          <a:p>
            <a:pPr lvl="3"/>
            <a:r>
              <a:rPr lang="fa-IR" altLang="en-US" sz="2400" smtClean="0"/>
              <a:t>جلوگیری از سرایت اشکالات به سطوح پایین طراحی</a:t>
            </a:r>
          </a:p>
          <a:p>
            <a:pPr lvl="1"/>
            <a:endParaRPr lang="fa-IR" altLang="en-US" sz="3200" smtClean="0"/>
          </a:p>
          <a:p>
            <a:pPr lvl="2"/>
            <a:endParaRPr lang="en-US" altLang="en-US" sz="360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7554D4B-ECBC-4F98-9061-32E1164F845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292725" y="1000125"/>
            <a:ext cx="3640138" cy="521493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مدل‌سازی:</a:t>
            </a:r>
          </a:p>
          <a:p>
            <a:pPr lvl="2"/>
            <a:r>
              <a:rPr lang="fa-IR" altLang="en-US" sz="2400" smtClean="0"/>
              <a:t>مثال: کنترل‌کنندة آسانسور</a:t>
            </a:r>
          </a:p>
          <a:p>
            <a:pPr lvl="1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21F4EEB-483D-47CA-B51B-50550C7FDA1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468313" y="2060575"/>
            <a:ext cx="4824412" cy="41544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(true) loop</a:t>
            </a: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(REQUEST = true)then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(REQUEST_FLOOR &gt; CURRENT_FLOOR)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MOVE_UP (CURRENT_FLOOR, ...);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MOVE_DOWN (CURRENT_FLOOR, ...);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loop;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042988" y="1000125"/>
            <a:ext cx="7889875" cy="5214938"/>
          </a:xfrm>
        </p:spPr>
        <p:txBody>
          <a:bodyPr/>
          <a:lstStyle/>
          <a:p>
            <a:r>
              <a:rPr lang="fa-IR" altLang="en-US" dirty="0" smtClean="0"/>
              <a:t>کاربردها:</a:t>
            </a:r>
            <a:endParaRPr lang="en-US" altLang="en-US" dirty="0" smtClean="0"/>
          </a:p>
          <a:p>
            <a:pPr lvl="1"/>
            <a:r>
              <a:rPr lang="fa-IR" altLang="en-US" dirty="0" smtClean="0"/>
              <a:t>سنتز</a:t>
            </a:r>
          </a:p>
          <a:p>
            <a:pPr lvl="2"/>
            <a:r>
              <a:rPr lang="fa-IR" altLang="en-US" sz="2800" dirty="0" smtClean="0"/>
              <a:t> تولید خودکار مدار از توصیف</a:t>
            </a:r>
          </a:p>
          <a:p>
            <a:pPr lvl="2"/>
            <a:r>
              <a:rPr lang="fa-IR" altLang="en-US" sz="2800" dirty="0" smtClean="0"/>
              <a:t> زیرمجموعة قابل سنتز</a:t>
            </a:r>
          </a:p>
          <a:p>
            <a:pPr lvl="3"/>
            <a:r>
              <a:rPr lang="fa-IR" altLang="en-US" dirty="0" smtClean="0"/>
              <a:t>لزوم آشنایی با این زیرمجموعه</a:t>
            </a:r>
          </a:p>
          <a:p>
            <a:pPr lvl="3"/>
            <a:r>
              <a:rPr lang="fa-IR" altLang="en-US" dirty="0" smtClean="0"/>
              <a:t>تفاوت ابزارها </a:t>
            </a:r>
            <a:r>
              <a:rPr lang="fa-IR" altLang="en-US" dirty="0" smtClean="0">
                <a:sym typeface="Wingdings" panose="05000000000000000000" pitchFamily="2" charset="2"/>
              </a:rPr>
              <a:t> </a:t>
            </a:r>
            <a:r>
              <a:rPr lang="en-US" altLang="en-US" dirty="0" smtClean="0">
                <a:sym typeface="Wingdings" panose="05000000000000000000" pitchFamily="2" charset="2"/>
              </a:rPr>
              <a:t>portable code</a:t>
            </a:r>
            <a:r>
              <a:rPr lang="fa-IR" altLang="en-US" dirty="0" smtClean="0">
                <a:sym typeface="Wingdings" panose="05000000000000000000" pitchFamily="2" charset="2"/>
              </a:rPr>
              <a:t> </a:t>
            </a:r>
          </a:p>
          <a:p>
            <a:pPr lvl="4"/>
            <a:r>
              <a:rPr lang="fa-IR" altLang="en-US" dirty="0" smtClean="0">
                <a:sym typeface="Wingdings" panose="05000000000000000000" pitchFamily="2" charset="2"/>
              </a:rPr>
              <a:t>کد غیر قابل سنتز برای دیگری</a:t>
            </a:r>
          </a:p>
          <a:p>
            <a:pPr lvl="4"/>
            <a:r>
              <a:rPr lang="fa-IR" altLang="en-US" dirty="0" smtClean="0">
                <a:sym typeface="Wingdings" panose="05000000000000000000" pitchFamily="2" charset="2"/>
              </a:rPr>
              <a:t>مدار متفاوت</a:t>
            </a:r>
          </a:p>
          <a:p>
            <a:pPr lvl="3"/>
            <a:r>
              <a:rPr lang="fa-IR" altLang="en-US" dirty="0" smtClean="0">
                <a:sym typeface="Wingdings" panose="05000000000000000000" pitchFamily="2" charset="2"/>
              </a:rPr>
              <a:t>کلیات یکسان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 این درس:</a:t>
            </a:r>
          </a:p>
          <a:p>
            <a:pPr lvl="3"/>
            <a:r>
              <a:rPr lang="fa-IR" altLang="en-US" dirty="0" smtClean="0">
                <a:sym typeface="Wingdings" panose="05000000000000000000" pitchFamily="2" charset="2"/>
              </a:rPr>
              <a:t>موارد کلی مشترک</a:t>
            </a:r>
          </a:p>
          <a:p>
            <a:pPr lvl="3"/>
            <a:r>
              <a:rPr lang="fa-IR" altLang="en-US" dirty="0">
                <a:sym typeface="Wingdings" panose="05000000000000000000" pitchFamily="2" charset="2"/>
              </a:rPr>
              <a:t>ن</a:t>
            </a:r>
            <a:r>
              <a:rPr lang="fa-IR" altLang="en-US" dirty="0" smtClean="0">
                <a:sym typeface="Wingdings" panose="05000000000000000000" pitchFamily="2" charset="2"/>
              </a:rPr>
              <a:t>حوة کدنویسی مناسب</a:t>
            </a:r>
            <a:endParaRPr lang="fa-IR" altLang="en-US" dirty="0" smtClean="0"/>
          </a:p>
          <a:p>
            <a:pPr lvl="3"/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C2FEB48-4F57-41D8-ADAC-A9A46F0D554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42988" y="1000125"/>
            <a:ext cx="7889875" cy="521493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درستی‌سنجی</a:t>
            </a:r>
          </a:p>
          <a:p>
            <a:pPr lvl="2"/>
            <a:r>
              <a:rPr lang="fa-IR" altLang="en-US" sz="2800" smtClean="0"/>
              <a:t> محیط درستی‌سنجی: </a:t>
            </a:r>
            <a:r>
              <a:rPr lang="en-US" altLang="en-US" sz="2400" smtClean="0"/>
              <a:t>testbench</a:t>
            </a:r>
            <a:endParaRPr lang="fa-IR" altLang="en-US" sz="2800" smtClean="0"/>
          </a:p>
          <a:p>
            <a:pPr lvl="3"/>
            <a:endParaRPr lang="fa-IR" altLang="en-US" smtClean="0"/>
          </a:p>
          <a:p>
            <a:pPr lvl="2"/>
            <a:r>
              <a:rPr lang="fa-IR" altLang="en-US" smtClean="0"/>
              <a:t> عناصر اصلی:</a:t>
            </a:r>
          </a:p>
          <a:p>
            <a:pPr lvl="3"/>
            <a:r>
              <a:rPr lang="fa-IR" altLang="en-US" smtClean="0"/>
              <a:t>طرح مورد آزمون</a:t>
            </a:r>
          </a:p>
          <a:p>
            <a:pPr lvl="3"/>
            <a:r>
              <a:rPr lang="fa-IR" altLang="en-US" smtClean="0"/>
              <a:t>تولید و اِعمال بردارهای ورودی</a:t>
            </a:r>
          </a:p>
          <a:p>
            <a:pPr lvl="3"/>
            <a:r>
              <a:rPr lang="fa-IR" altLang="en-US" smtClean="0"/>
              <a:t>مشاهده و تحلیل خروجی‌ها</a:t>
            </a:r>
          </a:p>
          <a:p>
            <a:pPr lvl="2"/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E742C28-2A03-47EC-A4BE-0EFB41E39E2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20744</TotalTime>
  <Words>1317</Words>
  <Application>Microsoft Office PowerPoint</Application>
  <PresentationFormat>On-screen Show (4:3)</PresentationFormat>
  <Paragraphs>444</Paragraphs>
  <Slides>34</Slides>
  <Notes>29</Notes>
  <HiddenSlides>7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B Mitra</vt:lpstr>
      <vt:lpstr>B Nazanin</vt:lpstr>
      <vt:lpstr>B Titr</vt:lpstr>
      <vt:lpstr>Calibri</vt:lpstr>
      <vt:lpstr>Courier New</vt:lpstr>
      <vt:lpstr>Helvetica</vt:lpstr>
      <vt:lpstr>Lotus</vt:lpstr>
      <vt:lpstr>Times New Roman</vt:lpstr>
      <vt:lpstr>Wingdings</vt:lpstr>
      <vt:lpstr>1_presentation_template</vt:lpstr>
      <vt:lpstr>Custom Design</vt:lpstr>
      <vt:lpstr>Visio</vt:lpstr>
      <vt:lpstr>تمرین سری اول</vt:lpstr>
      <vt:lpstr>تمرین ها</vt:lpstr>
      <vt:lpstr>زبان توصیف سخت‌افزار</vt:lpstr>
      <vt:lpstr>زبان‌ها</vt:lpstr>
      <vt:lpstr>VHDL</vt:lpstr>
      <vt:lpstr>VHDL</vt:lpstr>
      <vt:lpstr>VHDL</vt:lpstr>
      <vt:lpstr>VHDL</vt:lpstr>
      <vt:lpstr>VHDL</vt:lpstr>
      <vt:lpstr>VHDL</vt:lpstr>
      <vt:lpstr>VHDL</vt:lpstr>
      <vt:lpstr>سطوح تجرید (Levels of Abstraction)</vt:lpstr>
      <vt:lpstr>سطوح تجرید</vt:lpstr>
      <vt:lpstr>سطوح تجرید</vt:lpstr>
      <vt:lpstr>سطوح تجرید</vt:lpstr>
      <vt:lpstr>سطوح تجرید</vt:lpstr>
      <vt:lpstr>توصیف سخت‌افزار با VHDL</vt:lpstr>
      <vt:lpstr>VHDL Structural Elements</vt:lpstr>
      <vt:lpstr>Entity</vt:lpstr>
      <vt:lpstr>Architecture</vt:lpstr>
      <vt:lpstr>Architecture Structure</vt:lpstr>
      <vt:lpstr>Entity Port Modes</vt:lpstr>
      <vt:lpstr>Use of VHDL Objects</vt:lpstr>
      <vt:lpstr>Structural Model</vt:lpstr>
      <vt:lpstr>Component Declaration</vt:lpstr>
      <vt:lpstr>Component Instantiation</vt:lpstr>
      <vt:lpstr>Named Signal Association</vt:lpstr>
      <vt:lpstr>توصیف ساختاری</vt:lpstr>
      <vt:lpstr>Configuration</vt:lpstr>
      <vt:lpstr>Configuration</vt:lpstr>
      <vt:lpstr>Simple Configuration Specification</vt:lpstr>
      <vt:lpstr>Configuration Declaration</vt:lpstr>
      <vt:lpstr>Configuration Declaration</vt:lpstr>
      <vt:lpstr>Configuration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709</cp:revision>
  <dcterms:created xsi:type="dcterms:W3CDTF">1601-01-01T00:00:00Z</dcterms:created>
  <dcterms:modified xsi:type="dcterms:W3CDTF">2017-02-11T17:58:09Z</dcterms:modified>
</cp:coreProperties>
</file>