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30"/>
  </p:notesMasterIdLst>
  <p:sldIdLst>
    <p:sldId id="586" r:id="rId3"/>
    <p:sldId id="632" r:id="rId4"/>
    <p:sldId id="686" r:id="rId5"/>
    <p:sldId id="683" r:id="rId6"/>
    <p:sldId id="684" r:id="rId7"/>
    <p:sldId id="685" r:id="rId8"/>
    <p:sldId id="687" r:id="rId9"/>
    <p:sldId id="637" r:id="rId10"/>
    <p:sldId id="688" r:id="rId11"/>
    <p:sldId id="692" r:id="rId12"/>
    <p:sldId id="689" r:id="rId13"/>
    <p:sldId id="690" r:id="rId14"/>
    <p:sldId id="691" r:id="rId15"/>
    <p:sldId id="696" r:id="rId16"/>
    <p:sldId id="693" r:id="rId17"/>
    <p:sldId id="694" r:id="rId18"/>
    <p:sldId id="697" r:id="rId19"/>
    <p:sldId id="699" r:id="rId20"/>
    <p:sldId id="698" r:id="rId21"/>
    <p:sldId id="700" r:id="rId22"/>
    <p:sldId id="701" r:id="rId23"/>
    <p:sldId id="702" r:id="rId24"/>
    <p:sldId id="703" r:id="rId25"/>
    <p:sldId id="704" r:id="rId26"/>
    <p:sldId id="705" r:id="rId27"/>
    <p:sldId id="706" r:id="rId28"/>
    <p:sldId id="70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99FF"/>
    <a:srgbClr val="0033CC"/>
    <a:srgbClr val="47FFD1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7" autoAdjust="0"/>
    <p:restoredTop sz="90493" autoAdjust="0"/>
  </p:normalViewPr>
  <p:slideViewPr>
    <p:cSldViewPr>
      <p:cViewPr varScale="1">
        <p:scale>
          <a:sx n="64" d="100"/>
          <a:sy n="64" d="100"/>
        </p:scale>
        <p:origin x="773" y="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D495D4-DFEA-4791-BDAC-A539B2FBB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67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6C6CDC2-0C6C-45E5-94AF-5A300A9CD150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099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6DB42B-E0C6-4DE6-ADF7-3A2066A0F063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59704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47C4569-5B71-4426-8063-4CA5578FB2B2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1111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E0AE106-E0CC-4198-B60A-D3AE15E0C2B1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58998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121C37-5B99-4188-BC52-BE938D4558E7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2203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40F743-A90E-4E74-BEBE-FF591AC8805B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2794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40F743-A90E-4E74-BEBE-FF591AC8805B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1399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3532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3905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6947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3D660E8-456B-42AE-8C94-A6D340290F61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0804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7321FAC-BBE0-45D0-8153-C78BA2CF317C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5533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4F69769-6DCC-47BE-B74E-C45F4BD065CC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7506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65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7227B-6AFD-440E-B351-21B357B73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17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4CE78-6B8C-4381-9903-6B3DE64B3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20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2174-1894-42A9-AB66-8E96FF5C01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9A44-E286-4798-8A8D-DD9642FC27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86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B387-CAD3-45AC-BF71-D87BE3EA7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4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24D3C-F103-4C54-92EC-D368C3884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DC0B-F9A0-48B0-A31A-9FEC32A76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4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219BB-3C6F-4042-B0D3-F31D745A9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081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A0B5-F88E-462D-B876-30C0AC3C5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169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A39C1-5248-4DA9-BCB8-28432FC8D7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B1581-2FDF-4DA0-8CA5-6FBE80F2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495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5BB3D-4FD1-4C71-8DFD-A4E3B5799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55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4A49F-2615-4866-919A-379580D73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708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C544-DD48-4E71-AE96-0CC2F1B4E2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33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C19E-5ABC-4EC5-B788-33988AE9F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20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20B31-338A-4FCA-B06F-81742930B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96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B1942-9B66-478D-B054-946E7E38E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21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3BC1-2829-4041-8338-D8E7F7ED0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8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093ED-A064-4A10-BA51-1A25904A1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6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1EBF-5602-46DB-8BFA-9C4FF27A0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86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D99BA-BE2A-404A-9D40-C31620712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3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56D9FD-E649-4EE8-8B72-8E4DA8967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8" r:id="rId1"/>
    <p:sldLayoutId id="2147485517" r:id="rId2"/>
    <p:sldLayoutId id="2147485518" r:id="rId3"/>
    <p:sldLayoutId id="2147485519" r:id="rId4"/>
    <p:sldLayoutId id="2147485520" r:id="rId5"/>
    <p:sldLayoutId id="2147485521" r:id="rId6"/>
    <p:sldLayoutId id="2147485522" r:id="rId7"/>
    <p:sldLayoutId id="2147485523" r:id="rId8"/>
    <p:sldLayoutId id="2147485524" r:id="rId9"/>
    <p:sldLayoutId id="2147485525" r:id="rId10"/>
    <p:sldLayoutId id="2147485526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56BC6F7-A88A-4205-B450-60CC7700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28" r:id="rId2"/>
    <p:sldLayoutId id="2147485529" r:id="rId3"/>
    <p:sldLayoutId id="2147485530" r:id="rId4"/>
    <p:sldLayoutId id="2147485531" r:id="rId5"/>
    <p:sldLayoutId id="2147485532" r:id="rId6"/>
    <p:sldLayoutId id="2147485533" r:id="rId7"/>
    <p:sldLayoutId id="2147485534" r:id="rId8"/>
    <p:sldLayoutId id="2147485535" r:id="rId9"/>
    <p:sldLayoutId id="2147485536" r:id="rId10"/>
    <p:sldLayoutId id="21474855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tera.com/devices/fpga/cyclone-v-fpgas/overview/cyv-overview.html#notetable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tera.com/devices/fpga/cyclone-v-fpgas/overview/cyv-overview.html#notetable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dirty="0" smtClean="0"/>
              <a:t>تراشه هاي</a:t>
            </a:r>
            <a:r>
              <a:rPr lang="fa-IR" altLang="en-US" dirty="0"/>
              <a:t> </a:t>
            </a:r>
            <a:r>
              <a:rPr lang="fa-IR" altLang="en-US" dirty="0" smtClean="0"/>
              <a:t>تجاری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مدار </a:t>
            </a:r>
            <a:r>
              <a:rPr lang="en-US" altLang="en-US" dirty="0" smtClean="0"/>
              <a:t>ALM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331641" y="1219200"/>
            <a:ext cx="7126560" cy="2424113"/>
          </a:xfrm>
        </p:spPr>
        <p:txBody>
          <a:bodyPr/>
          <a:lstStyle/>
          <a:p>
            <a:r>
              <a:rPr lang="fa-IR" altLang="en-US" dirty="0" smtClean="0"/>
              <a:t>تطبیق‌پذیری </a:t>
            </a:r>
            <a:r>
              <a:rPr lang="en-US" altLang="en-US" dirty="0" smtClean="0"/>
              <a:t>ALM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یک </a:t>
            </a:r>
            <a:r>
              <a:rPr lang="en-US" altLang="en-US" dirty="0" smtClean="0"/>
              <a:t>LUT</a:t>
            </a:r>
            <a:r>
              <a:rPr lang="fa-IR" altLang="en-US" dirty="0" smtClean="0"/>
              <a:t> 6 ورودی</a:t>
            </a:r>
          </a:p>
          <a:p>
            <a:pPr lvl="1"/>
            <a:r>
              <a:rPr lang="fa-IR" altLang="en-US" dirty="0" smtClean="0"/>
              <a:t>دو </a:t>
            </a:r>
            <a:r>
              <a:rPr lang="en-US" altLang="en-US" dirty="0" smtClean="0"/>
              <a:t>LUT</a:t>
            </a:r>
            <a:r>
              <a:rPr lang="fa-IR" altLang="en-US" dirty="0" smtClean="0"/>
              <a:t> 4 ورودی</a:t>
            </a:r>
          </a:p>
          <a:p>
            <a:pPr lvl="1"/>
            <a:r>
              <a:rPr lang="fa-IR" altLang="en-US" dirty="0" smtClean="0"/>
              <a:t>یک </a:t>
            </a:r>
            <a:r>
              <a:rPr lang="en-US" altLang="en-US" dirty="0" smtClean="0"/>
              <a:t>LUT</a:t>
            </a:r>
            <a:r>
              <a:rPr lang="fa-IR" altLang="en-US" dirty="0" smtClean="0"/>
              <a:t> 4 ورودی + دو </a:t>
            </a:r>
            <a:r>
              <a:rPr lang="en-US" altLang="en-US" dirty="0"/>
              <a:t>LUT</a:t>
            </a:r>
            <a:r>
              <a:rPr lang="fa-IR" altLang="en-US" dirty="0"/>
              <a:t> 3 ورودی </a:t>
            </a:r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مدار </a:t>
            </a:r>
            <a:r>
              <a:rPr lang="en-US" dirty="0" smtClean="0"/>
              <a:t>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0851"/>
            <a:ext cx="7200800" cy="611145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4067944" y="260648"/>
            <a:ext cx="1008112" cy="58707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118886" y="3000023"/>
            <a:ext cx="943640" cy="4320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118886" y="3429000"/>
            <a:ext cx="765482" cy="32456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771207"/>
              </p:ext>
            </p:extLst>
          </p:nvPr>
        </p:nvGraphicFramePr>
        <p:xfrm>
          <a:off x="692150" y="1484784"/>
          <a:ext cx="6768752" cy="4536504"/>
        </p:xfrm>
        <a:graphic>
          <a:graphicData uri="http://schemas.openxmlformats.org/drawingml/2006/table">
            <a:tbl>
              <a:tblPr rtl="1" firstRow="1" firstCol="1" lastCol="1" bandRow="1" bandCol="1">
                <a:tableStyleId>{5C22544A-7EE6-4342-B048-85BDC9FD1C3A}</a:tableStyleId>
              </a:tblPr>
              <a:tblGrid>
                <a:gridCol w="1250452">
                  <a:extLst>
                    <a:ext uri="{9D8B030D-6E8A-4147-A177-3AD203B41FA5}">
                      <a16:colId xmlns:a16="http://schemas.microsoft.com/office/drawing/2014/main" xmlns="" val="2093328278"/>
                    </a:ext>
                  </a:extLst>
                </a:gridCol>
                <a:gridCol w="1291227">
                  <a:extLst>
                    <a:ext uri="{9D8B030D-6E8A-4147-A177-3AD203B41FA5}">
                      <a16:colId xmlns:a16="http://schemas.microsoft.com/office/drawing/2014/main" xmlns="" val="2341487455"/>
                    </a:ext>
                  </a:extLst>
                </a:gridCol>
                <a:gridCol w="1495106">
                  <a:extLst>
                    <a:ext uri="{9D8B030D-6E8A-4147-A177-3AD203B41FA5}">
                      <a16:colId xmlns:a16="http://schemas.microsoft.com/office/drawing/2014/main" xmlns="" val="147911646"/>
                    </a:ext>
                  </a:extLst>
                </a:gridCol>
                <a:gridCol w="1578168">
                  <a:extLst>
                    <a:ext uri="{9D8B030D-6E8A-4147-A177-3AD203B41FA5}">
                      <a16:colId xmlns:a16="http://schemas.microsoft.com/office/drawing/2014/main" xmlns="" val="3393615367"/>
                    </a:ext>
                  </a:extLst>
                </a:gridCol>
                <a:gridCol w="1153799">
                  <a:extLst>
                    <a:ext uri="{9D8B030D-6E8A-4147-A177-3AD203B41FA5}">
                      <a16:colId xmlns:a16="http://schemas.microsoft.com/office/drawing/2014/main" xmlns="" val="656815074"/>
                    </a:ext>
                  </a:extLst>
                </a:gridCol>
              </a:tblGrid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ثبات ها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ALMs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نام تراشه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خانواده (سری)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16735386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37,736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9,434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سایکلون 5</a:t>
                      </a:r>
                      <a:br>
                        <a:rPr lang="fa-IR" sz="1300">
                          <a:effectLst/>
                        </a:rPr>
                      </a:br>
                      <a:r>
                        <a:rPr lang="fa-IR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32395700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73,920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18,480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9821061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116,320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29,080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305619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225,920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56,480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149.5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0781955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454,240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113,560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5CEA9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9007842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47,600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11,900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سایکلون 5</a:t>
                      </a:r>
                      <a:br>
                        <a:rPr lang="fa-IR" sz="1300">
                          <a:effectLst/>
                        </a:rPr>
                      </a:br>
                      <a:r>
                        <a:rPr lang="fa-IR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GX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85514699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75,472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18,868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9394790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116,320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29,080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8035336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225,920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56,480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8077694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454,240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113,560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5CGXC9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6208350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116,320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29,080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5CGTD5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سایکلون 5</a:t>
                      </a:r>
                      <a:br>
                        <a:rPr lang="fa-IR" sz="1300">
                          <a:effectLst/>
                        </a:rPr>
                      </a:br>
                      <a:r>
                        <a:rPr lang="fa-IR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GT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65317777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225,920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56,480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149.5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5CGTD7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57614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454,240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113,560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5CGTD9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22813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779912" y="1484784"/>
            <a:ext cx="86409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48264" y="476672"/>
            <a:ext cx="207965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a-IR" altLang="en-US" sz="2000" kern="0" dirty="0" smtClean="0">
                <a:solidFill>
                  <a:srgbClr val="FF0000"/>
                </a:solidFill>
              </a:rPr>
              <a:t>تخمین ظرفیت منطقی بر حسب تعداد </a:t>
            </a:r>
            <a:r>
              <a:rPr lang="en-US" altLang="en-US" sz="2000" kern="0" dirty="0" smtClean="0">
                <a:solidFill>
                  <a:srgbClr val="FF0000"/>
                </a:solidFill>
              </a:rPr>
              <a:t>LUT</a:t>
            </a:r>
            <a:r>
              <a:rPr lang="fa-IR" altLang="en-US" sz="2000" kern="0" dirty="0" smtClean="0">
                <a:solidFill>
                  <a:srgbClr val="FF0000"/>
                </a:solidFill>
              </a:rPr>
              <a:t> چهار ورودی</a:t>
            </a:r>
          </a:p>
          <a:p>
            <a:pPr lvl="1"/>
            <a:endParaRPr lang="en-US" altLang="en-US" sz="2000" kern="0" dirty="0" smtClean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355976" y="1052736"/>
            <a:ext cx="2592288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6516216" y="1486347"/>
            <a:ext cx="785874" cy="235266"/>
          </a:xfrm>
          <a:prstGeom prst="round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solidFill>
                <a:srgbClr val="0000CC"/>
              </a:solidFill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740351" y="2193851"/>
            <a:ext cx="1403649" cy="12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a-IR" altLang="en-US" sz="2000" kern="0" dirty="0" smtClean="0">
                <a:solidFill>
                  <a:srgbClr val="0000CC"/>
                </a:solidFill>
              </a:rPr>
              <a:t>هر </a:t>
            </a:r>
            <a:r>
              <a:rPr lang="en-US" altLang="en-US" sz="2000" kern="0" dirty="0" smtClean="0">
                <a:solidFill>
                  <a:srgbClr val="0000CC"/>
                </a:solidFill>
              </a:rPr>
              <a:t>ALM</a:t>
            </a:r>
            <a:r>
              <a:rPr lang="fa-IR" altLang="en-US" sz="2000" kern="0" dirty="0" smtClean="0">
                <a:solidFill>
                  <a:srgbClr val="0000CC"/>
                </a:solidFill>
              </a:rPr>
              <a:t>، چهار </a:t>
            </a:r>
            <a:r>
              <a:rPr lang="en-US" altLang="en-US" sz="2000" kern="0" dirty="0" smtClean="0">
                <a:solidFill>
                  <a:srgbClr val="0000CC"/>
                </a:solidFill>
              </a:rPr>
              <a:t>FF</a:t>
            </a:r>
            <a:endParaRPr lang="fa-IR" altLang="en-US" sz="2000" kern="0" dirty="0" smtClean="0">
              <a:solidFill>
                <a:srgbClr val="0000CC"/>
              </a:solidFill>
            </a:endParaRPr>
          </a:p>
          <a:p>
            <a:pPr lvl="1"/>
            <a:endParaRPr lang="en-US" altLang="en-US" sz="2000" kern="0" dirty="0" smtClean="0">
              <a:solidFill>
                <a:srgbClr val="0000CC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302090" y="1628800"/>
            <a:ext cx="726294" cy="5650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57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حافظه در </a:t>
            </a:r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692696"/>
            <a:ext cx="5326360" cy="4658072"/>
          </a:xfrm>
        </p:spPr>
        <p:txBody>
          <a:bodyPr/>
          <a:lstStyle/>
          <a:p>
            <a:r>
              <a:rPr lang="fa-IR" dirty="0" smtClean="0"/>
              <a:t>دو نوع:</a:t>
            </a:r>
          </a:p>
          <a:p>
            <a:pPr lvl="1"/>
            <a:r>
              <a:rPr lang="fa-IR" dirty="0" smtClean="0"/>
              <a:t>بلوک‌های </a:t>
            </a:r>
            <a:r>
              <a:rPr lang="en-US" dirty="0" smtClean="0"/>
              <a:t>M10K</a:t>
            </a:r>
            <a:r>
              <a:rPr lang="fa-IR" dirty="0" smtClean="0"/>
              <a:t>:</a:t>
            </a:r>
            <a:endParaRPr lang="en-US" dirty="0" smtClean="0"/>
          </a:p>
          <a:p>
            <a:pPr lvl="2"/>
            <a:r>
              <a:rPr lang="fa-IR" dirty="0" smtClean="0"/>
              <a:t>8 کیلوبیت:</a:t>
            </a:r>
          </a:p>
          <a:p>
            <a:pPr lvl="3"/>
            <a:r>
              <a:rPr lang="fa-IR" dirty="0" smtClean="0"/>
              <a:t>هر 4 بیت: 1 بیت توازن (</a:t>
            </a:r>
            <a:r>
              <a:rPr lang="en-US" dirty="0" smtClean="0"/>
              <a:t>parity</a:t>
            </a:r>
            <a:r>
              <a:rPr lang="fa-IR" dirty="0" smtClean="0"/>
              <a:t>)</a:t>
            </a:r>
          </a:p>
          <a:p>
            <a:pPr lvl="2"/>
            <a:r>
              <a:rPr lang="fa-IR" dirty="0"/>
              <a:t>10 </a:t>
            </a:r>
            <a:r>
              <a:rPr lang="fa-IR" dirty="0" smtClean="0"/>
              <a:t>کیلوبیت داده</a:t>
            </a:r>
          </a:p>
          <a:p>
            <a:pPr lvl="2"/>
            <a:r>
              <a:rPr lang="en-US" dirty="0" smtClean="0"/>
              <a:t>Single/dual port</a:t>
            </a:r>
            <a:endParaRPr lang="fa-IR" dirty="0" smtClean="0"/>
          </a:p>
          <a:p>
            <a:pPr lvl="2"/>
            <a:r>
              <a:rPr lang="fa-IR" dirty="0" smtClean="0"/>
              <a:t>(در </a:t>
            </a:r>
            <a:r>
              <a:rPr lang="en-US" dirty="0" smtClean="0"/>
              <a:t>Cyclone IV</a:t>
            </a:r>
            <a:r>
              <a:rPr lang="fa-IR" dirty="0" smtClean="0"/>
              <a:t>:</a:t>
            </a:r>
          </a:p>
          <a:p>
            <a:pPr lvl="3"/>
            <a:r>
              <a:rPr lang="fa-IR" dirty="0" smtClean="0"/>
              <a:t>بلوک‌های </a:t>
            </a:r>
            <a:r>
              <a:rPr lang="en-US" dirty="0" smtClean="0"/>
              <a:t>M9K</a:t>
            </a:r>
          </a:p>
          <a:p>
            <a:pPr lvl="3"/>
            <a:r>
              <a:rPr lang="fa-IR" dirty="0" smtClean="0"/>
              <a:t>بلوک‌های </a:t>
            </a:r>
            <a:r>
              <a:rPr lang="en-US" dirty="0" smtClean="0"/>
              <a:t>M144K</a:t>
            </a:r>
            <a:r>
              <a:rPr lang="fa-IR" dirty="0" smtClean="0"/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MLAB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640-bit dual port RAM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هر </a:t>
            </a:r>
            <a:r>
              <a:rPr lang="en-US" dirty="0" smtClean="0">
                <a:sym typeface="Wingdings" panose="05000000000000000000" pitchFamily="2" charset="2"/>
              </a:rPr>
              <a:t>ALM</a:t>
            </a:r>
            <a:r>
              <a:rPr lang="fa-IR" dirty="0" smtClean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32 x 2</a:t>
            </a:r>
            <a:endParaRPr lang="fa-IR" dirty="0" smtClean="0">
              <a:sym typeface="Wingdings" panose="05000000000000000000" pitchFamily="2" charset="2"/>
            </a:endParaRP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برای </a:t>
            </a:r>
            <a:r>
              <a:rPr lang="en-US" dirty="0" smtClean="0">
                <a:sym typeface="Wingdings" panose="05000000000000000000" pitchFamily="2" charset="2"/>
              </a:rPr>
              <a:t>shift register</a:t>
            </a:r>
            <a:r>
              <a:rPr lang="fa-IR" dirty="0" smtClean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FIFO</a:t>
            </a:r>
            <a:r>
              <a:rPr lang="fa-IR" dirty="0" smtClean="0">
                <a:sym typeface="Wingdings" panose="05000000000000000000" pitchFamily="2" charset="2"/>
              </a:rPr>
              <a:t> کوچک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4978"/>
              </p:ext>
            </p:extLst>
          </p:nvPr>
        </p:nvGraphicFramePr>
        <p:xfrm>
          <a:off x="1043608" y="1412776"/>
          <a:ext cx="2833042" cy="3681070"/>
        </p:xfrm>
        <a:graphic>
          <a:graphicData uri="http://schemas.openxmlformats.org/drawingml/2006/table">
            <a:tbl>
              <a:tblPr rtl="1" firstRow="1" firstCol="1" lastCol="1" bandRow="1" bandCol="1">
                <a:tableStyleId>{5C22544A-7EE6-4342-B048-85BDC9FD1C3A}</a:tableStyleId>
              </a:tblPr>
              <a:tblGrid>
                <a:gridCol w="2833042">
                  <a:extLst>
                    <a:ext uri="{9D8B030D-6E8A-4147-A177-3AD203B41FA5}">
                      <a16:colId xmlns:a16="http://schemas.microsoft.com/office/drawing/2014/main" xmlns="" val="2368847688"/>
                    </a:ext>
                  </a:extLst>
                </a:gridCol>
              </a:tblGrid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dirty="0">
                          <a:effectLst/>
                        </a:rPr>
                        <a:t>پیکربندی ( تعداد بیت × تعداد کلمات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88682915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40 × 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7647127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32 × 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29001947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20 × 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50558898"/>
                  </a:ext>
                </a:extLst>
              </a:tr>
              <a:tr h="3474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16 × 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67866442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10 × </a:t>
                      </a:r>
                      <a:r>
                        <a:rPr lang="en-US" sz="1300">
                          <a:effectLst/>
                        </a:rPr>
                        <a:t>1k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27149445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 </a:t>
                      </a:r>
                      <a:r>
                        <a:rPr lang="fa-IR" sz="1300">
                          <a:effectLst/>
                        </a:rPr>
                        <a:t>× </a:t>
                      </a:r>
                      <a:r>
                        <a:rPr lang="en-US" sz="1300">
                          <a:effectLst/>
                        </a:rPr>
                        <a:t>1k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74436114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 </a:t>
                      </a:r>
                      <a:r>
                        <a:rPr lang="fa-IR" sz="1300">
                          <a:effectLst/>
                        </a:rPr>
                        <a:t>× </a:t>
                      </a:r>
                      <a:r>
                        <a:rPr lang="en-US" sz="1300">
                          <a:effectLst/>
                        </a:rPr>
                        <a:t>2k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30674099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</a:t>
                      </a:r>
                      <a:r>
                        <a:rPr lang="fa-IR" sz="1300">
                          <a:effectLst/>
                        </a:rPr>
                        <a:t>× </a:t>
                      </a:r>
                      <a:r>
                        <a:rPr lang="en-US" sz="1300">
                          <a:effectLst/>
                        </a:rPr>
                        <a:t>2k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5725763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</a:t>
                      </a:r>
                      <a:r>
                        <a:rPr lang="fa-IR" sz="1300">
                          <a:effectLst/>
                        </a:rPr>
                        <a:t>× </a:t>
                      </a:r>
                      <a:r>
                        <a:rPr lang="en-US" sz="1300">
                          <a:effectLst/>
                        </a:rPr>
                        <a:t>4k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7438782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 </a:t>
                      </a:r>
                      <a:r>
                        <a:rPr lang="fa-IR" sz="1300" dirty="0">
                          <a:effectLst/>
                        </a:rPr>
                        <a:t>× </a:t>
                      </a:r>
                      <a:r>
                        <a:rPr lang="en-US" sz="1300" dirty="0">
                          <a:effectLst/>
                        </a:rPr>
                        <a:t>8k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317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1" y="1412776"/>
            <a:ext cx="8024147" cy="406565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2411760" y="1759966"/>
            <a:ext cx="720080" cy="37184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محاسباتی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76056" y="764704"/>
            <a:ext cx="3598169" cy="2424113"/>
          </a:xfrm>
        </p:spPr>
        <p:txBody>
          <a:bodyPr/>
          <a:lstStyle/>
          <a:p>
            <a:r>
              <a:rPr lang="en-US" sz="2800" dirty="0"/>
              <a:t>DSP Block</a:t>
            </a:r>
            <a:r>
              <a:rPr lang="fa-IR" altLang="en-US" sz="2800" dirty="0" smtClean="0"/>
              <a:t>:</a:t>
            </a:r>
          </a:p>
          <a:p>
            <a:pPr lvl="1"/>
            <a:r>
              <a:rPr lang="fa-IR" altLang="en-US" sz="2400" dirty="0" smtClean="0"/>
              <a:t>دو ضرب </a:t>
            </a:r>
            <a:r>
              <a:rPr lang="en-US" altLang="en-US" sz="2400" dirty="0" smtClean="0"/>
              <a:t>18 x 18</a:t>
            </a:r>
          </a:p>
          <a:p>
            <a:pPr lvl="1"/>
            <a:r>
              <a:rPr lang="fa-IR" altLang="en-US" sz="2400" dirty="0" smtClean="0"/>
              <a:t>یک </a:t>
            </a:r>
            <a:r>
              <a:rPr lang="fa-IR" altLang="en-US" sz="2400" dirty="0"/>
              <a:t>ضرب </a:t>
            </a:r>
            <a:r>
              <a:rPr lang="en-US" altLang="en-US" sz="2400" dirty="0" smtClean="0"/>
              <a:t>27 </a:t>
            </a:r>
            <a:r>
              <a:rPr lang="en-US" altLang="en-US" sz="2400" dirty="0"/>
              <a:t>x </a:t>
            </a:r>
            <a:r>
              <a:rPr lang="en-US" altLang="en-US" sz="2400" dirty="0" smtClean="0"/>
              <a:t>27</a:t>
            </a:r>
          </a:p>
          <a:p>
            <a:pPr lvl="1"/>
            <a:r>
              <a:rPr lang="fa-IR" altLang="en-US" sz="2400" dirty="0" smtClean="0"/>
              <a:t>سه </a:t>
            </a:r>
            <a:r>
              <a:rPr lang="fa-IR" altLang="en-US" sz="2400" dirty="0"/>
              <a:t>ضرب </a:t>
            </a:r>
            <a:r>
              <a:rPr lang="en-US" altLang="en-US" sz="2400" dirty="0" smtClean="0"/>
              <a:t>9 </a:t>
            </a:r>
            <a:r>
              <a:rPr lang="en-US" altLang="en-US" sz="2400" dirty="0"/>
              <a:t>x </a:t>
            </a:r>
            <a:r>
              <a:rPr lang="en-US" altLang="en-US" sz="2400" dirty="0" smtClean="0"/>
              <a:t>9</a:t>
            </a:r>
            <a:endParaRPr lang="en-US" altLang="en-US" sz="2400" dirty="0"/>
          </a:p>
          <a:p>
            <a:pPr lvl="1"/>
            <a:endParaRPr lang="fa-IR" altLang="en-US" sz="2400" dirty="0" smtClean="0"/>
          </a:p>
          <a:p>
            <a:pPr lvl="1"/>
            <a:endParaRPr lang="en-US" altLang="en-US" sz="24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004141"/>
              </p:ext>
            </p:extLst>
          </p:nvPr>
        </p:nvGraphicFramePr>
        <p:xfrm>
          <a:off x="611560" y="2492896"/>
          <a:ext cx="7200800" cy="385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Visio" r:id="rId4" imgW="10077305" imgH="5400675" progId="Visio.Drawing.11">
                  <p:embed/>
                </p:oleObj>
              </mc:Choice>
              <mc:Fallback>
                <p:oleObj name="Visio" r:id="rId4" imgW="10077305" imgH="540067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2492896"/>
                        <a:ext cx="7200800" cy="3859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2483768" y="3427239"/>
            <a:ext cx="1008112" cy="58707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1" y="1412776"/>
            <a:ext cx="8024147" cy="406565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3707904" y="1772817"/>
            <a:ext cx="576064" cy="370561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پردازنده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پردازندة سخت:</a:t>
            </a:r>
          </a:p>
          <a:p>
            <a:pPr lvl="1"/>
            <a:r>
              <a:rPr lang="en-US" dirty="0" smtClean="0"/>
              <a:t>ARM</a:t>
            </a:r>
          </a:p>
          <a:p>
            <a:pPr lvl="2"/>
            <a:r>
              <a:rPr lang="fa-IR" dirty="0" smtClean="0"/>
              <a:t>بلوک‌های واسط</a:t>
            </a:r>
          </a:p>
          <a:p>
            <a:pPr lvl="2"/>
            <a:r>
              <a:rPr lang="fa-IR" dirty="0" smtClean="0"/>
              <a:t>کنترل‌کنندة حافظه</a:t>
            </a:r>
          </a:p>
          <a:p>
            <a:pPr lvl="2"/>
            <a:r>
              <a:rPr lang="fa-IR" dirty="0" smtClean="0"/>
              <a:t>حافظة نهان</a:t>
            </a:r>
          </a:p>
          <a:p>
            <a:pPr lvl="2"/>
            <a:r>
              <a:rPr lang="fa-IR" dirty="0" smtClean="0"/>
              <a:t>واحد ممیز شناور</a:t>
            </a:r>
          </a:p>
          <a:p>
            <a:pPr lvl="2"/>
            <a:r>
              <a:rPr lang="fa-IR" dirty="0" smtClean="0"/>
              <a:t>تک هسته‌ای یا دوهسته‌ای</a:t>
            </a:r>
          </a:p>
          <a:p>
            <a:pPr lvl="2"/>
            <a:r>
              <a:rPr lang="fa-IR" dirty="0" smtClean="0"/>
              <a:t>ارتباط با بلوک‌های منطقی: باس آمبا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282472"/>
              </p:ext>
            </p:extLst>
          </p:nvPr>
        </p:nvGraphicFramePr>
        <p:xfrm>
          <a:off x="611560" y="1219200"/>
          <a:ext cx="6912770" cy="491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2554">
                  <a:extLst>
                    <a:ext uri="{9D8B030D-6E8A-4147-A177-3AD203B41FA5}">
                      <a16:colId xmlns:a16="http://schemas.microsoft.com/office/drawing/2014/main" xmlns="" val="506316551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391486732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2673325963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2007409854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1509566799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r>
                        <a:rPr lang="en-US" sz="1050" b="1"/>
                        <a:t>Device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5CSEA2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5CSEA4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5CSEA5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5CSEA6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xmlns="" val="39918665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LEs (K)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1108751777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Adaptive logic modules (ALMs)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9,434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15,094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32,075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41,509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19604113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blocks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397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514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128746577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1,400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2,240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3,972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5,140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4759349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MLABs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138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480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621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4616683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18-bit x 19-bit multipliers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174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294154436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Variable-precision DSP blocks </a:t>
                      </a:r>
                      <a:r>
                        <a:rPr lang="en-US" sz="1050" b="1">
                          <a:hlinkClick r:id="rId2"/>
                        </a:rPr>
                        <a:t>(1)</a:t>
                      </a:r>
                      <a:endParaRPr lang="en-US" sz="1050" b="1"/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112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41781592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1442887815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3222284258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FPGA user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288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22545150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HPS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84716682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3100004266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3792797795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pt-BR" sz="1050" b="1"/>
                        <a:t>Processor cores (ARM Cortex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-A9 MPCore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) 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Single or dual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43960569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 bwMode="auto">
          <a:xfrm flipV="1">
            <a:off x="467544" y="5589240"/>
            <a:ext cx="7056786" cy="5448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بلوک‌های ورودی-خروجی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088" y="1219200"/>
            <a:ext cx="3094112" cy="24978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77108"/>
              </p:ext>
            </p:extLst>
          </p:nvPr>
        </p:nvGraphicFramePr>
        <p:xfrm>
          <a:off x="971600" y="1052736"/>
          <a:ext cx="5472608" cy="544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Visio" r:id="rId3" imgW="7686740" imgH="7648591" progId="Visio.Drawing.11">
                  <p:embed/>
                </p:oleObj>
              </mc:Choice>
              <mc:Fallback>
                <p:oleObj name="Visio" r:id="rId3" imgW="7686740" imgH="76485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052736"/>
                        <a:ext cx="5472608" cy="5444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5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تراشه‌های برنامه‌پذیر تجاری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fa-IR" altLang="en-US" dirty="0" smtClean="0"/>
              <a:t>هدف:</a:t>
            </a:r>
          </a:p>
          <a:p>
            <a:pPr lvl="1"/>
            <a:r>
              <a:rPr lang="fa-IR" altLang="en-US" dirty="0" smtClean="0"/>
              <a:t>آشنایی کلی و مقدماتی با تراشه‌های موجود</a:t>
            </a:r>
          </a:p>
          <a:p>
            <a:pPr lvl="1"/>
            <a:r>
              <a:rPr lang="fa-IR" altLang="en-US" dirty="0" smtClean="0"/>
              <a:t>مشاهدة امکانات تراشه‌ها</a:t>
            </a:r>
          </a:p>
          <a:p>
            <a:pPr lvl="1"/>
            <a:r>
              <a:rPr lang="fa-IR" altLang="en-US" dirty="0" smtClean="0"/>
              <a:t>تسهیل انتخاب بین آنها</a:t>
            </a:r>
          </a:p>
          <a:p>
            <a:pPr lvl="1"/>
            <a:r>
              <a:rPr lang="fa-IR" altLang="en-US" dirty="0" smtClean="0"/>
              <a:t>کمک به مطالعة داده‌برگه‌ها و کتابچه‌های راهنما</a:t>
            </a:r>
          </a:p>
          <a:p>
            <a:pPr lvl="1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A65139-92EE-4DCC-A871-6C079A3BCE1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بلوک‌های ورودی-خروجی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96483"/>
              </p:ext>
            </p:extLst>
          </p:nvPr>
        </p:nvGraphicFramePr>
        <p:xfrm>
          <a:off x="611560" y="980728"/>
          <a:ext cx="6912770" cy="491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2554">
                  <a:extLst>
                    <a:ext uri="{9D8B030D-6E8A-4147-A177-3AD203B41FA5}">
                      <a16:colId xmlns:a16="http://schemas.microsoft.com/office/drawing/2014/main" xmlns="" val="506316551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3914867322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2673325963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2007409854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1509566799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r>
                        <a:rPr lang="en-US" sz="1050" b="1"/>
                        <a:t>Device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5CSEA2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5CSEA4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5CSEA5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5CSEA6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xmlns="" val="39918665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LEs (K)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1108751777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Adaptive logic modules (ALMs)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9,434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15,094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32,075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41,509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19604113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blocks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397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514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128746577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1,400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2,240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3,972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5,140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4759349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MLABs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138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480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621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4616683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18-bit x 19-bit multipliers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174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294154436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Variable-precision DSP blocks </a:t>
                      </a:r>
                      <a:r>
                        <a:rPr lang="en-US" sz="1050" b="1">
                          <a:hlinkClick r:id="rId2"/>
                        </a:rPr>
                        <a:t>(1)</a:t>
                      </a:r>
                      <a:endParaRPr lang="en-US" sz="1050" b="1"/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112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41781592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1442887815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3222284258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FPGA user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288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22545150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HPS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84716682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3100004266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3792797795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pt-BR" sz="1050" b="1"/>
                        <a:t>Processor cores (ARM Cortex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-A9 MPCore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) 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Single or dual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xmlns="" val="43960569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 bwMode="auto">
          <a:xfrm flipV="1">
            <a:off x="539552" y="3910608"/>
            <a:ext cx="6984778" cy="4320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 flipV="1">
            <a:off x="539552" y="4342656"/>
            <a:ext cx="6984778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5949280"/>
            <a:ext cx="77724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 algn="l" rtl="0">
              <a:buNone/>
            </a:pPr>
            <a:r>
              <a:rPr lang="en-US" sz="2000" kern="0" dirty="0" smtClean="0"/>
              <a:t>HPS: Hard Processor System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7648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مدیریت کلاک</a:t>
            </a:r>
            <a:endParaRPr lang="en-US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286375" y="857250"/>
            <a:ext cx="3171825" cy="4589463"/>
          </a:xfrm>
        </p:spPr>
        <p:txBody>
          <a:bodyPr/>
          <a:lstStyle/>
          <a:p>
            <a:r>
              <a:rPr lang="fa-IR" altLang="en-US" smtClean="0"/>
              <a:t>بلوک‌های </a:t>
            </a:r>
            <a:r>
              <a:rPr lang="en-US" altLang="en-US" smtClean="0"/>
              <a:t>PLL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هر کدام 9 خروجی:</a:t>
            </a:r>
          </a:p>
          <a:p>
            <a:pPr lvl="2"/>
            <a:r>
              <a:rPr lang="fa-IR" altLang="en-US" smtClean="0"/>
              <a:t>فرکانس‌های با ضریب صحیح و کسری </a:t>
            </a:r>
          </a:p>
          <a:p>
            <a:pPr lvl="2"/>
            <a:r>
              <a:rPr lang="fa-IR" altLang="en-US" smtClean="0"/>
              <a:t>با شیفت فاز</a:t>
            </a:r>
          </a:p>
          <a:p>
            <a:pPr lvl="2"/>
            <a:r>
              <a:rPr lang="en-US" altLang="en-US" smtClean="0"/>
              <a:t>Clock deskew</a:t>
            </a:r>
          </a:p>
          <a:p>
            <a:pPr lvl="2"/>
            <a:r>
              <a:rPr lang="en-US" altLang="en-US" smtClean="0"/>
              <a:t>Jitter attenuation</a:t>
            </a:r>
          </a:p>
          <a:p>
            <a:pPr lvl="2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7A96F89-43F3-44E4-9359-DA4B63E69F85}" type="slidenum">
              <a:rPr lang="en-US" altLang="en-US" sz="1300">
                <a:latin typeface="Arial" panose="020B0604020202020204" pitchFamily="34" charset="0"/>
              </a:rPr>
              <a:pPr/>
              <a:t>21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18" b="-105"/>
          <a:stretch>
            <a:fillRect/>
          </a:stretch>
        </p:blipFill>
        <p:spPr bwMode="auto">
          <a:xfrm>
            <a:off x="285750" y="1143000"/>
            <a:ext cx="50720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 bwMode="auto">
          <a:xfrm>
            <a:off x="4714875" y="1428750"/>
            <a:ext cx="571500" cy="42862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2111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فرستنده-گیرندة گیگابیتی</a:t>
            </a:r>
            <a:endParaRPr lang="en-US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286375" y="857250"/>
            <a:ext cx="3171825" cy="4589463"/>
          </a:xfrm>
        </p:spPr>
        <p:txBody>
          <a:bodyPr/>
          <a:lstStyle/>
          <a:p>
            <a:r>
              <a:rPr lang="fa-IR" altLang="en-US" smtClean="0"/>
              <a:t>بلوک‌های </a:t>
            </a:r>
            <a:r>
              <a:rPr lang="en-US" altLang="en-US" smtClean="0"/>
              <a:t>XCVR</a:t>
            </a:r>
            <a:r>
              <a:rPr lang="fa-IR" altLang="en-US" smtClean="0"/>
              <a:t>:</a:t>
            </a:r>
          </a:p>
          <a:p>
            <a:pPr lvl="2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7F516E2-4DE8-4722-8230-80731FF5D071}" type="slidenum">
              <a:rPr lang="en-US" altLang="en-US" sz="1300">
                <a:latin typeface="Arial" panose="020B0604020202020204" pitchFamily="34" charset="0"/>
              </a:rPr>
              <a:pPr/>
              <a:t>22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000250"/>
            <a:ext cx="7583488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 bwMode="auto">
          <a:xfrm>
            <a:off x="5214938" y="2143125"/>
            <a:ext cx="571500" cy="42862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926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Stratix Family (Altera FPGA)</a:t>
            </a:r>
          </a:p>
        </p:txBody>
      </p:sp>
      <p:sp>
        <p:nvSpPr>
          <p:cNvPr id="6147" name="Subtitle 5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87C25B6-6520-40B1-94CF-8C8A8D71BD10}" type="slidenum">
              <a:rPr lang="en-US" altLang="en-US" sz="1300">
                <a:latin typeface="Arial" panose="020B0604020202020204" pitchFamily="34" charset="0"/>
              </a:rPr>
              <a:pPr/>
              <a:t>23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Stratix Family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DED14B-FE01-4666-A8FF-5855CC7C9BED}" type="slidenum">
              <a:rPr lang="en-US" altLang="en-US" sz="1300">
                <a:latin typeface="Arial" panose="020B0604020202020204" pitchFamily="34" charset="0"/>
              </a:rPr>
              <a:pPr/>
              <a:t>24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17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altLang="en-US" smtClean="0"/>
              <a:t>معماری بلوک‌های منطقی</a:t>
            </a:r>
          </a:p>
          <a:p>
            <a:pPr lvl="1"/>
            <a:r>
              <a:rPr lang="fa-IR" altLang="en-US" smtClean="0"/>
              <a:t>معماری اتصالات</a:t>
            </a:r>
          </a:p>
          <a:p>
            <a:pPr lvl="1"/>
            <a:r>
              <a:rPr lang="fa-IR" altLang="en-US" smtClean="0"/>
              <a:t>بلوک‌های محاسباتی</a:t>
            </a:r>
          </a:p>
          <a:p>
            <a:pPr lvl="1"/>
            <a:r>
              <a:rPr lang="fa-IR" altLang="en-US" smtClean="0"/>
              <a:t>بلوک‌های حافظه</a:t>
            </a:r>
          </a:p>
          <a:p>
            <a:pPr lvl="1"/>
            <a:r>
              <a:rPr lang="fa-IR" altLang="en-US" smtClean="0"/>
              <a:t>بلوک‌های ورودی-خروجی</a:t>
            </a:r>
          </a:p>
          <a:p>
            <a:pPr lvl="1"/>
            <a:r>
              <a:rPr lang="fa-IR" altLang="en-US" smtClean="0"/>
              <a:t>بلوک‌های فرستنده-گیرندة گیگابیتی</a:t>
            </a:r>
          </a:p>
          <a:p>
            <a:pPr lvl="1"/>
            <a:endParaRPr lang="fa-IR" altLang="en-US" smtClean="0"/>
          </a:p>
          <a:p>
            <a:pPr lvl="1" algn="ctr">
              <a:buFont typeface="Wingdings" pitchFamily="2" charset="2"/>
              <a:buNone/>
            </a:pPr>
            <a:r>
              <a:rPr lang="fa-IR" altLang="en-US" sz="3600" b="1" smtClean="0"/>
              <a:t>مشابه سایکلون</a:t>
            </a:r>
            <a:endParaRPr lang="en-US" altLang="en-US" sz="3600" b="1" smtClean="0"/>
          </a:p>
        </p:txBody>
      </p:sp>
    </p:spTree>
    <p:extLst>
      <p:ext uri="{BB962C8B-B14F-4D97-AF65-F5344CB8AC3E}">
        <p14:creationId xmlns:p14="http://schemas.microsoft.com/office/powerpoint/2010/main" val="20939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تفاوت خانواده‌های سایکلون و استراتیکس</a:t>
            </a:r>
            <a:endParaRPr lang="en-US" alt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36700" y="1928813"/>
          <a:ext cx="6070600" cy="3299353"/>
        </p:xfrm>
        <a:graphic>
          <a:graphicData uri="http://schemas.openxmlformats.org/drawingml/2006/table">
            <a:tbl>
              <a:tblPr rtl="1"/>
              <a:tblGrid>
                <a:gridCol w="3035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9706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خانواده‌ی </a:t>
                      </a: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سایکلون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(مزایا)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خانواده‌ی </a:t>
                      </a: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استراتیکس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(مزایا)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4560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a-IR" sz="2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B Nazanin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قیمت </a:t>
                      </a: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پایین‌تر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a-IR" sz="2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B Nazanin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پهنای باند بالاتر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مقدار مدار منطقی بیشتر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15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توان </a:t>
                      </a: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مصرفی کمتر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کارایی(سرعت</a:t>
                      </a: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) بالاتر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9835A75-2EF5-4ACE-9786-88B25B0AAAE3}" type="slidenum">
              <a:rPr lang="en-US" altLang="en-US" sz="1300">
                <a:latin typeface="Arial" panose="020B0604020202020204" pitchFamily="34" charset="0"/>
              </a:rPr>
              <a:pPr/>
              <a:t>25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9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92150" y="285750"/>
            <a:ext cx="7773988" cy="444500"/>
          </a:xfrm>
        </p:spPr>
        <p:txBody>
          <a:bodyPr/>
          <a:lstStyle/>
          <a:p>
            <a:r>
              <a:rPr lang="en-US" altLang="en-US" smtClean="0"/>
              <a:t>Stratix 10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313" y="855663"/>
          <a:ext cx="8572502" cy="5645151"/>
        </p:xfrm>
        <a:graphic>
          <a:graphicData uri="http://schemas.openxmlformats.org/drawingml/2006/table">
            <a:tbl>
              <a:tblPr/>
              <a:tblGrid>
                <a:gridCol w="2110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6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64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51531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myriad-pro"/>
                        </a:rPr>
                        <a:t>Stratix 10 Product Line</a:t>
                      </a:r>
                    </a:p>
                  </a:txBody>
                  <a:tcPr marL="17660" marR="17660" marT="17658" marB="17658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500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500</a:t>
                      </a:r>
                      <a:b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650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650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850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850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1100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1100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1650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1650</a:t>
                      </a:r>
                      <a:b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2100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2100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2500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2500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2800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2800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4500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4500</a:t>
                      </a:r>
                      <a:b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5500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5500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Equivalent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LEs</a:t>
                      </a:r>
                      <a:r>
                        <a:rPr lang="en-US" sz="1000" b="1" baseline="30000">
                          <a:latin typeface="myriad-pro"/>
                        </a:rPr>
                        <a:t>1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484,000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646,000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841,000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1,092,000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1,624,000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2,005,000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2,422,000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2,753,000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4,463,000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5,510,000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Adaptive Logic</a:t>
                      </a:r>
                      <a:endParaRPr lang="en-US" sz="1000" b="0">
                        <a:latin typeface="myriad-pro"/>
                      </a:endParaRPr>
                    </a:p>
                    <a:p>
                      <a:pPr algn="l"/>
                      <a:r>
                        <a:rPr lang="en-US" sz="1000" b="1">
                          <a:latin typeface="myriad-pro"/>
                        </a:rPr>
                        <a:t>Modules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(ALMs)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164,160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218,880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284,960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370,080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550,540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679,680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821,150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933,120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1,512,820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1,867,680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025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ALM Registers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656,640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875,520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1,139,840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1,480,320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2,202,160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2,718,720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3,284,600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3,732,480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6,051,280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7,470,720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Hyper-Registers from HyperFlex Architecture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myriad-pro"/>
                        </a:rPr>
                        <a:t>Millions of Hyper-Registers distributed throughout the monolithic FPGA fabric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Programmable Clock Trees Synthesizeable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myriad-pro"/>
                        </a:rPr>
                        <a:t>Hundreds of synthesizable clock trees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Maximum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Transceiver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Count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144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144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GXT Full Duplex</a:t>
                      </a:r>
                      <a:endParaRPr lang="en-US" sz="1000" b="0">
                        <a:latin typeface="myriad-pro"/>
                      </a:endParaRPr>
                    </a:p>
                    <a:p>
                      <a:pPr algn="l"/>
                      <a:r>
                        <a:rPr lang="en-US" sz="1000" b="1">
                          <a:latin typeface="myriad-pro"/>
                        </a:rPr>
                        <a:t>Transceiver Count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(30 Gbps)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GX Full Duplex</a:t>
                      </a:r>
                      <a:endParaRPr lang="en-US" sz="1000" b="0">
                        <a:latin typeface="myriad-pro"/>
                      </a:endParaRPr>
                    </a:p>
                    <a:p>
                      <a:pPr algn="l"/>
                      <a:r>
                        <a:rPr lang="en-US" sz="1000" b="1">
                          <a:latin typeface="myriad-pro"/>
                        </a:rPr>
                        <a:t>Transceiver Count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(17.4 Gbps)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M20K Memory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Blocks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2,196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2,583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3,477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4,401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5,851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6,501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9,963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11,721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7,033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7,033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yriad-pro"/>
                        </a:rPr>
                        <a:t>M20K Memory </a:t>
                      </a:r>
                      <a:br>
                        <a:rPr lang="en-US" sz="1000" b="1" dirty="0">
                          <a:latin typeface="myriad-pro"/>
                        </a:rPr>
                      </a:br>
                      <a:r>
                        <a:rPr lang="en-US" sz="1000" b="1" dirty="0">
                          <a:latin typeface="myriad-pro"/>
                        </a:rPr>
                        <a:t>(Mb)</a:t>
                      </a:r>
                      <a:endParaRPr lang="en-US" sz="1000" b="0" dirty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114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127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195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229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137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137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MLAB Memory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(Mb)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15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29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Variable-Precision</a:t>
                      </a:r>
                      <a:endParaRPr lang="en-US" sz="1000" b="0">
                        <a:latin typeface="myriad-pro"/>
                      </a:endParaRPr>
                    </a:p>
                    <a:p>
                      <a:pPr algn="l"/>
                      <a:r>
                        <a:rPr lang="en-US" sz="1000" b="1">
                          <a:latin typeface="myriad-pro"/>
                        </a:rPr>
                        <a:t>DSP Blocks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1,152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1,440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2,016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2,520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3,145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3,744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5,011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5,760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1,980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1,980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18 x 19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Multipliers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2,304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2,880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4,032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5,040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6290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7,488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10,022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11,520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3,960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myriad-pro"/>
                        </a:rPr>
                        <a:t>3,960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93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0D95746-981A-4CE6-9727-14DB9AE1444B}" type="slidenum">
              <a:rPr lang="en-US" altLang="en-US" sz="1300">
                <a:latin typeface="Arial" panose="020B0604020202020204" pitchFamily="34" charset="0"/>
              </a:rPr>
              <a:pPr/>
              <a:t>26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Stratix 10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88" y="1373188"/>
          <a:ext cx="8572502" cy="3308351"/>
        </p:xfrm>
        <a:graphic>
          <a:graphicData uri="http://schemas.openxmlformats.org/drawingml/2006/table">
            <a:tbl>
              <a:tblPr/>
              <a:tblGrid>
                <a:gridCol w="2110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6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64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7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583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yriad-pro"/>
                        </a:rPr>
                        <a:t>Stratix 10 Product Line</a:t>
                      </a:r>
                    </a:p>
                  </a:txBody>
                  <a:tcPr marL="17660" marR="17660" marT="17660" marB="17660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500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500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650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650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850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850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1100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1100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1650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1650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2100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2100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2500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2500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2800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2800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4500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4500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5500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5500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myriad-pro"/>
                        </a:rPr>
                        <a:t>Fixed Point Performance (TMACS)</a:t>
                      </a:r>
                      <a:r>
                        <a:rPr lang="en-US" sz="1200" b="1" baseline="30000" dirty="0">
                          <a:latin typeface="myriad-pro"/>
                        </a:rPr>
                        <a:t>2</a:t>
                      </a:r>
                      <a:endParaRPr lang="en-US" sz="1200" b="0" dirty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4.6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5.8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8.1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10.1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12.6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15.0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20.0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23.0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7.9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7.9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Single Precision Floating Point (TFLOPS)</a:t>
                      </a:r>
                      <a:r>
                        <a:rPr lang="en-US" sz="1200" b="1" baseline="30000">
                          <a:latin typeface="myriad-pro"/>
                        </a:rPr>
                        <a:t>3</a:t>
                      </a:r>
                      <a:endParaRPr lang="en-US" sz="1200" b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1.8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2.3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3.2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5.0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6.0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8.0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9.2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3.2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3.2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8202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Maximum User I/O Pins</a:t>
                      </a:r>
                      <a:endParaRPr lang="en-US" sz="1200" b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488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488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736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736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704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704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1160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1160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1640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1640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972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PCI Express</a:t>
                      </a:r>
                      <a:r>
                        <a:rPr lang="en-US" sz="1200" b="1" baseline="30000">
                          <a:latin typeface="myriad-pro"/>
                        </a:rPr>
                        <a:t>®</a:t>
                      </a:r>
                      <a:r>
                        <a:rPr lang="en-US" sz="1200" b="1">
                          <a:latin typeface="myriad-pro"/>
                        </a:rPr>
                        <a:t> </a:t>
                      </a:r>
                      <a:br>
                        <a:rPr lang="en-US" sz="1200" b="1">
                          <a:latin typeface="myriad-pro"/>
                        </a:rPr>
                      </a:br>
                      <a:r>
                        <a:rPr lang="en-US" sz="1200" b="1">
                          <a:latin typeface="myriad-pro"/>
                        </a:rPr>
                        <a:t>(PCIe</a:t>
                      </a:r>
                      <a:r>
                        <a:rPr lang="en-US" sz="1200" b="1" baseline="30000">
                          <a:latin typeface="myriad-pro"/>
                        </a:rPr>
                        <a:t>®</a:t>
                      </a:r>
                      <a:r>
                        <a:rPr lang="en-US" sz="1200" b="1">
                          <a:latin typeface="myriad-pro"/>
                        </a:rPr>
                        <a:t>) Hardened Intellectual </a:t>
                      </a:r>
                      <a:br>
                        <a:rPr lang="en-US" sz="1200" b="1">
                          <a:latin typeface="myriad-pro"/>
                        </a:rPr>
                      </a:br>
                      <a:r>
                        <a:rPr lang="en-US" sz="1200" b="1">
                          <a:latin typeface="myriad-pro"/>
                        </a:rPr>
                        <a:t>Property (IP) </a:t>
                      </a:r>
                      <a:br>
                        <a:rPr lang="en-US" sz="1200" b="1">
                          <a:latin typeface="myriad-pro"/>
                        </a:rPr>
                      </a:br>
                      <a:r>
                        <a:rPr lang="en-US" sz="1200" b="1">
                          <a:latin typeface="myriad-pro"/>
                        </a:rPr>
                        <a:t>Block(s) (up to Gen3)</a:t>
                      </a:r>
                      <a:endParaRPr lang="en-US" sz="1200" b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3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3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Secure Device Manager</a:t>
                      </a:r>
                      <a:r>
                        <a:rPr lang="en-US" sz="1200" b="0">
                          <a:latin typeface="myriad-pro"/>
                        </a:rPr>
                        <a:t/>
                      </a:r>
                      <a:br>
                        <a:rPr lang="en-US" sz="1200" b="0">
                          <a:latin typeface="myriad-pro"/>
                        </a:rPr>
                      </a:br>
                      <a:r>
                        <a:rPr lang="en-US" sz="1200" b="0">
                          <a:latin typeface="myriad-pro"/>
                        </a:rPr>
                        <a:t> </a:t>
                      </a: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AES-256/SHA-256 </a:t>
                      </a:r>
                      <a:r>
                        <a:rPr lang="en-US" sz="1200" dirty="0" err="1">
                          <a:latin typeface="myriad-pro"/>
                        </a:rPr>
                        <a:t>bitsream</a:t>
                      </a:r>
                      <a:r>
                        <a:rPr lang="en-US" sz="1200" dirty="0">
                          <a:latin typeface="myriad-pro"/>
                        </a:rPr>
                        <a:t> encryption/authentication, physically </a:t>
                      </a:r>
                      <a:r>
                        <a:rPr lang="en-US" sz="1200" dirty="0" err="1">
                          <a:latin typeface="myriad-pro"/>
                        </a:rPr>
                        <a:t>unclonable</a:t>
                      </a:r>
                      <a:r>
                        <a:rPr lang="en-US" sz="1200" dirty="0">
                          <a:latin typeface="myriad-pro"/>
                        </a:rPr>
                        <a:t> function (PUF), 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Hard Processor System</a:t>
                      </a:r>
                      <a:r>
                        <a:rPr lang="en-US" sz="1200" b="1" baseline="30000">
                          <a:latin typeface="myriad-pro"/>
                        </a:rPr>
                        <a:t>4</a:t>
                      </a:r>
                      <a:endParaRPr lang="en-US" sz="1200" b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Quad-core 64 bit ARM Cortex-A53 up to 1.5 </a:t>
                      </a:r>
                      <a:r>
                        <a:rPr lang="en-US" sz="1200" dirty="0" smtClean="0">
                          <a:latin typeface="myriad-pro"/>
                        </a:rPr>
                        <a:t>GHz</a:t>
                      </a:r>
                      <a:endParaRPr lang="en-US" sz="1200" dirty="0">
                        <a:latin typeface="myriad-pro"/>
                      </a:endParaRP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3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B914D53-C45D-4D96-9267-7856E47F0BF6}" type="slidenum">
              <a:rPr lang="en-US" altLang="en-US" sz="1300">
                <a:latin typeface="Arial" panose="020B0604020202020204" pitchFamily="34" charset="0"/>
              </a:rPr>
              <a:pPr/>
              <a:t>27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تراشه‌های برنامه‌پذیر تجاری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04056" y="980728"/>
            <a:ext cx="7772400" cy="4648200"/>
          </a:xfrm>
        </p:spPr>
        <p:txBody>
          <a:bodyPr/>
          <a:lstStyle/>
          <a:p>
            <a:pPr lvl="1"/>
            <a:r>
              <a:rPr lang="fa-IR" altLang="en-US" dirty="0" smtClean="0"/>
              <a:t>معماری کلی، بسیار شبیه</a:t>
            </a:r>
          </a:p>
          <a:p>
            <a:pPr lvl="2" algn="r"/>
            <a:r>
              <a:rPr lang="fa-IR" altLang="en-US" dirty="0" smtClean="0"/>
              <a:t>حتی در تراشه‌های دو خانوادة مختلف با نام متفاوت</a:t>
            </a:r>
          </a:p>
          <a:p>
            <a:pPr lvl="2" algn="r"/>
            <a:r>
              <a:rPr lang="fa-IR" altLang="en-US" dirty="0" smtClean="0"/>
              <a:t>و حتی دو شرکت مختلف</a:t>
            </a:r>
          </a:p>
          <a:p>
            <a:pPr lvl="1"/>
            <a:r>
              <a:rPr lang="fa-IR" altLang="en-US" dirty="0" smtClean="0"/>
              <a:t>تفاوت‌ها:</a:t>
            </a:r>
          </a:p>
          <a:p>
            <a:pPr lvl="2"/>
            <a:r>
              <a:rPr lang="fa-IR" altLang="en-US" dirty="0" smtClean="0"/>
              <a:t>جنبه‌هایی که بحث شد</a:t>
            </a:r>
          </a:p>
          <a:p>
            <a:pPr lvl="1"/>
            <a:r>
              <a:rPr lang="fa-IR" altLang="en-US" dirty="0" smtClean="0"/>
              <a:t>بازار متغیر:</a:t>
            </a:r>
          </a:p>
          <a:p>
            <a:pPr lvl="2"/>
            <a:r>
              <a:rPr lang="fa-IR" altLang="en-US" dirty="0" smtClean="0"/>
              <a:t>هر دو سال یک یا چند نوع تراشة جدید</a:t>
            </a:r>
          </a:p>
          <a:p>
            <a:pPr lvl="2"/>
            <a:r>
              <a:rPr lang="fa-IR" altLang="en-US" dirty="0" smtClean="0"/>
              <a:t>توقف تولید قبلی‌ها</a:t>
            </a:r>
          </a:p>
          <a:p>
            <a:pPr lvl="3"/>
            <a:r>
              <a:rPr lang="fa-IR" altLang="en-US" dirty="0" smtClean="0">
                <a:sym typeface="Wingdings" panose="05000000000000000000" pitchFamily="2" charset="2"/>
              </a:rPr>
              <a:t> مراقبت هنگام انتخاب تراشه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اصول حاکم ثابت مانده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 آشنایی با اصول: </a:t>
            </a:r>
          </a:p>
          <a:p>
            <a:pPr lvl="3"/>
            <a:r>
              <a:rPr lang="fa-IR" altLang="en-US" dirty="0" smtClean="0">
                <a:sym typeface="Wingdings" panose="05000000000000000000" pitchFamily="2" charset="2"/>
              </a:rPr>
              <a:t> آشنایی سریع با محصولات جدید</a:t>
            </a:r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A65139-92EE-4DCC-A871-6C079A3BCE1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1766888"/>
            <a:ext cx="48672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4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28" y="980728"/>
            <a:ext cx="5360055" cy="54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898978"/>
              </p:ext>
            </p:extLst>
          </p:nvPr>
        </p:nvGraphicFramePr>
        <p:xfrm>
          <a:off x="692150" y="1268762"/>
          <a:ext cx="7773987" cy="460851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29607">
                  <a:extLst>
                    <a:ext uri="{9D8B030D-6E8A-4147-A177-3AD203B41FA5}">
                      <a16:colId xmlns:a16="http://schemas.microsoft.com/office/drawing/2014/main" xmlns="" val="3389702455"/>
                    </a:ext>
                  </a:extLst>
                </a:gridCol>
                <a:gridCol w="6444380">
                  <a:extLst>
                    <a:ext uri="{9D8B030D-6E8A-4147-A177-3AD203B41FA5}">
                      <a16:colId xmlns:a16="http://schemas.microsoft.com/office/drawing/2014/main" xmlns="" val="4164678841"/>
                    </a:ext>
                  </a:extLst>
                </a:gridCol>
              </a:tblGrid>
              <a:tr h="8762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گروه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مشخصات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27269193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fa-IR" sz="1300">
                          <a:effectLst/>
                        </a:rPr>
                        <a:t>فقط شامل بلوک های منطقی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2557813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 </a:t>
                      </a:r>
                      <a:r>
                        <a:rPr lang="en-US" sz="1300">
                          <a:effectLst/>
                        </a:rPr>
                        <a:t>GX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شامل بلوک های منطقی و بلوک های فرستنده/گیرنده ی 3.125 گیگا بیت در ثانیه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13991502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GT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شامل بلوک های منطقی و بلوک های فرستنده/گیرنده ی 6.143 گیگا بیت در ثانیه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85916501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 </a:t>
                      </a:r>
                      <a:r>
                        <a:rPr lang="en-US" sz="1300">
                          <a:effectLst/>
                        </a:rPr>
                        <a:t>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بلوک های منطقی و پردازنده ی سخت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83108632"/>
                  </a:ext>
                </a:extLst>
              </a:tr>
              <a:tr h="68938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SX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بلوک های منطقی و پردازنده ی سخت و  بلوک های فرستنده/گیرنده ی 3.125 گیگابیت در ثانیه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1958094"/>
                  </a:ext>
                </a:extLst>
              </a:tr>
              <a:tr h="62353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>
                          <a:effectLst/>
                        </a:rPr>
                        <a:t>سری </a:t>
                      </a:r>
                      <a:r>
                        <a:rPr lang="en-US" sz="1300">
                          <a:effectLst/>
                        </a:rPr>
                        <a:t>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dirty="0">
                          <a:effectLst/>
                        </a:rPr>
                        <a:t>بلوک های منطقی و پردازنده ی سخت و  بلوک های فرستنده/گیرنده ی 5 گیگابیت در ثانیه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53829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0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بلوک‌های منطقی و معماری اتصالات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5" y="1196752"/>
            <a:ext cx="8736578" cy="481861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3563888" y="2780928"/>
            <a:ext cx="367184" cy="259228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732240" y="2780928"/>
            <a:ext cx="432048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19872" y="2708920"/>
            <a:ext cx="1164538" cy="278965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796136" y="1197098"/>
            <a:ext cx="1368152" cy="3596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133508" y="5365994"/>
            <a:ext cx="1368152" cy="3596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547664" y="3573016"/>
            <a:ext cx="1074091" cy="5040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64188" y="5306514"/>
            <a:ext cx="612068" cy="19206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4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بلوک‌های منطقی و معماری اتصالات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357563" y="1219200"/>
            <a:ext cx="5100637" cy="2424113"/>
          </a:xfrm>
        </p:spPr>
        <p:txBody>
          <a:bodyPr/>
          <a:lstStyle/>
          <a:p>
            <a:r>
              <a:rPr lang="fa-IR" altLang="en-US" dirty="0" smtClean="0"/>
              <a:t>معماری اتصالات:</a:t>
            </a:r>
          </a:p>
          <a:p>
            <a:pPr lvl="1"/>
            <a:r>
              <a:rPr lang="fa-IR" altLang="en-US" dirty="0" smtClean="0"/>
              <a:t>سلسله‌مراتبی</a:t>
            </a:r>
          </a:p>
          <a:p>
            <a:pPr lvl="1"/>
            <a:r>
              <a:rPr lang="fa-IR" altLang="en-US" dirty="0" smtClean="0"/>
              <a:t>دوسطحی</a:t>
            </a:r>
          </a:p>
          <a:p>
            <a:pPr lvl="1"/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مدار </a:t>
            </a:r>
            <a:r>
              <a:rPr lang="en-US" dirty="0" smtClean="0"/>
              <a:t>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80" y="797024"/>
            <a:ext cx="7772400" cy="4648200"/>
          </a:xfrm>
        </p:spPr>
        <p:txBody>
          <a:bodyPr/>
          <a:lstStyle/>
          <a:p>
            <a:r>
              <a:rPr lang="en-US" dirty="0" smtClean="0"/>
              <a:t>Adaptive Logic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28043"/>
            <a:ext cx="6984776" cy="51021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120080" y="1844824"/>
            <a:ext cx="1147664" cy="3600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43808" y="1484784"/>
            <a:ext cx="220488" cy="435423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283968" y="1844825"/>
            <a:ext cx="2160240" cy="122413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24336</TotalTime>
  <Words>1153</Words>
  <Application>Microsoft Office PowerPoint</Application>
  <PresentationFormat>On-screen Show (4:3)</PresentationFormat>
  <Paragraphs>607</Paragraphs>
  <Slides>27</Slides>
  <Notes>13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B Mitra</vt:lpstr>
      <vt:lpstr>B Nazanin</vt:lpstr>
      <vt:lpstr>B Titr</vt:lpstr>
      <vt:lpstr>Calibri</vt:lpstr>
      <vt:lpstr>myriad-pro</vt:lpstr>
      <vt:lpstr>Times New Roman</vt:lpstr>
      <vt:lpstr>Wingdings</vt:lpstr>
      <vt:lpstr>1_presentation_template</vt:lpstr>
      <vt:lpstr>Custom Design</vt:lpstr>
      <vt:lpstr>Visio</vt:lpstr>
      <vt:lpstr>تراشه هاي تجاری</vt:lpstr>
      <vt:lpstr>تراشه‌های برنامه‌پذیر تجاری</vt:lpstr>
      <vt:lpstr>تراشه‌های برنامه‌پذیر تجاری</vt:lpstr>
      <vt:lpstr>Cyclone</vt:lpstr>
      <vt:lpstr>Cyclone</vt:lpstr>
      <vt:lpstr>Cyclone V</vt:lpstr>
      <vt:lpstr>بلوک‌های منطقی و معماری اتصالات</vt:lpstr>
      <vt:lpstr>بلوک‌های منطقی و معماری اتصالات</vt:lpstr>
      <vt:lpstr>مدار ALM</vt:lpstr>
      <vt:lpstr>مدار ALM</vt:lpstr>
      <vt:lpstr>مدار ALM</vt:lpstr>
      <vt:lpstr>Cyclone V</vt:lpstr>
      <vt:lpstr>حافظه در Cyclone</vt:lpstr>
      <vt:lpstr>Cyclone V</vt:lpstr>
      <vt:lpstr>بلوک‌های محاسباتی</vt:lpstr>
      <vt:lpstr>Cyclone V</vt:lpstr>
      <vt:lpstr>پردازنده</vt:lpstr>
      <vt:lpstr>PowerPoint Presentation</vt:lpstr>
      <vt:lpstr>بلوک‌های ورودی-خروجی</vt:lpstr>
      <vt:lpstr>بلوک‌های ورودی-خروجی</vt:lpstr>
      <vt:lpstr>مدیریت کلاک</vt:lpstr>
      <vt:lpstr>فرستنده-گیرندة گیگابیتی</vt:lpstr>
      <vt:lpstr>Stratix Family (Altera FPGA)</vt:lpstr>
      <vt:lpstr>Stratix Family</vt:lpstr>
      <vt:lpstr>تفاوت خانواده‌های سایکلون و استراتیکس</vt:lpstr>
      <vt:lpstr>Stratix 10</vt:lpstr>
      <vt:lpstr>Stratix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1091</cp:revision>
  <dcterms:created xsi:type="dcterms:W3CDTF">1601-01-01T00:00:00Z</dcterms:created>
  <dcterms:modified xsi:type="dcterms:W3CDTF">2017-05-07T05:20:49Z</dcterms:modified>
</cp:coreProperties>
</file>