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30"/>
  </p:notesMasterIdLst>
  <p:sldIdLst>
    <p:sldId id="256" r:id="rId3"/>
    <p:sldId id="532" r:id="rId4"/>
    <p:sldId id="535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6" r:id="rId14"/>
    <p:sldId id="547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48" r:id="rId26"/>
    <p:sldId id="559" r:id="rId27"/>
    <p:sldId id="560" r:id="rId28"/>
    <p:sldId id="56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FFD1"/>
    <a:srgbClr val="0000CC"/>
    <a:srgbClr val="0000FF"/>
    <a:srgbClr val="0033CC"/>
    <a:srgbClr val="CC6600"/>
    <a:srgbClr val="669900"/>
    <a:srgbClr val="CCFF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0493" autoAdjust="0"/>
  </p:normalViewPr>
  <p:slideViewPr>
    <p:cSldViewPr showGuides="1">
      <p:cViewPr varScale="1">
        <p:scale>
          <a:sx n="64" d="100"/>
          <a:sy n="64" d="100"/>
        </p:scale>
        <p:origin x="50" y="3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4671DD-7221-477E-B280-BE17186A2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619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FFBA78D-919A-4D54-BA02-2EF6065F85BA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692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64E95B5-096E-4AED-9AB9-F047F0C6BE08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6648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99EAF50-06EE-404E-B1C9-34080B2108F7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8206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BF9355A-8076-47BE-B5CB-504292ACE79C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8654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763E143-0CC6-467B-ACDE-E846C779FEF8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39916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35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CCA84-C7D6-4F89-89D6-DD7A3FCD19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03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8D89-0CBF-4DD8-A681-7320C0B50C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0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7D7BA-987A-4871-8A8F-179961D5A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88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3A10E-92E0-491E-87ED-D693214EE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18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37C2E-F076-422D-ABF7-17545BBF87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687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120F-9CAF-42EE-A2D1-09A79D9AF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62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FA5F9-5E97-4F77-B9C5-CDFC8CF13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9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A0997-4639-4447-97C3-1C9E421358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566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9BC00-1E17-4754-9E47-73799578F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99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EEAE-4CD7-4BE1-96F9-CB0021982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00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22F94-F7D4-431B-B8FC-ACFD0A8FC5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886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4BE80-1FB8-4B02-88BF-2355AF40C7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010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52AD0-3D8B-4F84-A44B-9400EE8DE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689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97721-38BE-428D-B4AE-B9296AA7C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3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A41A8-FA26-4C5B-A179-2670B03F2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32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17798-AD25-406A-AE81-E3581E1D1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30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4FD0B-9114-43F2-B189-B52FA7DDA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30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A99BD-E40E-4019-8EE8-BB1A692D4D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9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62C9D-E697-4A16-B0C1-0B1C9B093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FDABF-E2D4-423F-A4BB-955AB06088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45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2E1F-8C37-4168-B850-EE56A1528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89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3409F10-04C2-4163-9102-11FE7527B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4" r:id="rId1"/>
    <p:sldLayoutId id="2147485333" r:id="rId2"/>
    <p:sldLayoutId id="2147485334" r:id="rId3"/>
    <p:sldLayoutId id="2147485335" r:id="rId4"/>
    <p:sldLayoutId id="2147485336" r:id="rId5"/>
    <p:sldLayoutId id="2147485337" r:id="rId6"/>
    <p:sldLayoutId id="2147485338" r:id="rId7"/>
    <p:sldLayoutId id="2147485339" r:id="rId8"/>
    <p:sldLayoutId id="2147485340" r:id="rId9"/>
    <p:sldLayoutId id="2147485341" r:id="rId10"/>
    <p:sldLayoutId id="2147485342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A085F7D-204F-4E01-91FC-66886D72FD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3" r:id="rId1"/>
    <p:sldLayoutId id="2147485344" r:id="rId2"/>
    <p:sldLayoutId id="2147485345" r:id="rId3"/>
    <p:sldLayoutId id="2147485346" r:id="rId4"/>
    <p:sldLayoutId id="2147485347" r:id="rId5"/>
    <p:sldLayoutId id="2147485348" r:id="rId6"/>
    <p:sldLayoutId id="2147485349" r:id="rId7"/>
    <p:sldLayoutId id="2147485350" r:id="rId8"/>
    <p:sldLayoutId id="2147485351" r:id="rId9"/>
    <p:sldLayoutId id="2147485352" r:id="rId10"/>
    <p:sldLayoutId id="214748535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ماشین حالت متناهی ایمن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Safe FSM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گزارش ابزار سنتز</a:t>
            </a:r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000125"/>
            <a:ext cx="7772400" cy="4648200"/>
          </a:xfrm>
        </p:spPr>
        <p:txBody>
          <a:bodyPr/>
          <a:lstStyle/>
          <a:p>
            <a:r>
              <a:rPr lang="fa-IR" altLang="en-US" smtClean="0"/>
              <a:t>گزارش از سنتز </a:t>
            </a:r>
            <a:r>
              <a:rPr lang="en-US" altLang="en-US" smtClean="0"/>
              <a:t>FSM</a:t>
            </a:r>
          </a:p>
          <a:p>
            <a:pPr lvl="2"/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E0445FA-D29C-48E6-9518-C3B1AA54F41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2938" y="1519238"/>
            <a:ext cx="8072437" cy="5295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=========================================================================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ourier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* HDL Synthesis *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ourier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=========================================================================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ourier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Synthesizing Unit &lt;fsm_1&gt;.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Found 1-bit register for signal &lt;outp&gt;.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Found 2-bit register for signal &lt;state&gt;.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Found finite state machine &lt;FSM_0&gt; for signal &lt;state&gt;.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-----------------------------------------------------------------------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States | 4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Transitions | 5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Inputs | 1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Outputs | 2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Clock | clk (rising_edge)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Reset | reset (positive)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Reset type | asynchronous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Reset State | s1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Power Up State | s1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Encoding | gray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Implementation | LUT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-----------------------------------------------------------------------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گزارش ابزار سنتز</a:t>
            </a:r>
            <a:endParaRPr lang="en-US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157288"/>
            <a:ext cx="7772400" cy="4648200"/>
          </a:xfrm>
        </p:spPr>
        <p:txBody>
          <a:bodyPr/>
          <a:lstStyle/>
          <a:p>
            <a:r>
              <a:rPr lang="fa-IR" altLang="en-US" smtClean="0"/>
              <a:t>گزارش از سنتز </a:t>
            </a:r>
            <a:r>
              <a:rPr lang="en-US" altLang="en-US" smtClean="0"/>
              <a:t>FSM</a:t>
            </a:r>
          </a:p>
          <a:p>
            <a:pPr lvl="2"/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D565132-D9E1-479D-9054-E47433EBEA1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7188" y="2049463"/>
            <a:ext cx="8429625" cy="36258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...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ourier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=========================================================================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ourier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* Low Level Synthesis *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=========================================================================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Optimizing FSM &lt;state&gt; on signal &lt;state[1:2]&gt; with gray encoding.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-------------------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State | Encoding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-------------------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s1 | 00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s2 | 11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s3 | 01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s4 | 10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-------------------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altLang="en-US" smtClean="0"/>
              <a:t>تولید خروجی‌ها در </a:t>
            </a:r>
            <a:r>
              <a:rPr lang="en-US" altLang="en-US" smtClean="0"/>
              <a:t>FSM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B0A2DED-B195-4863-8246-DB9D655A65F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2532" name="Picture 2" descr="fig7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28875"/>
            <a:ext cx="80518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685800" y="1157288"/>
            <a:ext cx="7772400" cy="4648200"/>
          </a:xfrm>
        </p:spPr>
        <p:txBody>
          <a:bodyPr/>
          <a:lstStyle/>
          <a:p>
            <a:r>
              <a:rPr lang="fa-IR" altLang="en-US" smtClean="0"/>
              <a:t>مدل کلی </a:t>
            </a:r>
            <a:r>
              <a:rPr lang="en-US" altLang="en-US" smtClean="0"/>
              <a:t>FSM</a:t>
            </a:r>
          </a:p>
          <a:p>
            <a:pPr lvl="2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2974754-FF82-4BB5-88EB-EA2883860D6E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مدل مدودف (</a:t>
            </a:r>
            <a:r>
              <a:rPr lang="en-US" altLang="en-US" smtClean="0"/>
              <a:t>Medvedev</a:t>
            </a:r>
            <a:r>
              <a:rPr lang="fa-IR" altLang="en-US" smtClean="0"/>
              <a:t>)</a:t>
            </a:r>
            <a:endParaRPr lang="en-US" altLang="en-US" smtClean="0"/>
          </a:p>
          <a:p>
            <a:pPr lvl="2"/>
            <a:endParaRPr lang="en-US" altLang="en-US" smtClean="0"/>
          </a:p>
        </p:txBody>
      </p:sp>
      <p:pic>
        <p:nvPicPr>
          <p:cNvPr id="23557" name="Picture 7" descr="fig7_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05038"/>
            <a:ext cx="59055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650" y="5576888"/>
            <a:ext cx="44243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outputs = f</a:t>
            </a:r>
            <a:r>
              <a:rPr lang="en-US" altLang="en-US" b="0" baseline="-250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 </a:t>
            </a: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(cur_state) = cur_state</a:t>
            </a:r>
            <a:endParaRPr lang="en-US" altLang="en-US" sz="1800" b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A867BC5-3ECF-42C2-9EAC-58280E92106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مدل مدودف (</a:t>
            </a:r>
            <a:r>
              <a:rPr lang="en-US" altLang="en-US" smtClean="0"/>
              <a:t>Medvedev</a:t>
            </a:r>
            <a:r>
              <a:rPr lang="fa-IR" altLang="en-US" smtClean="0"/>
              <a:t>):</a:t>
            </a:r>
          </a:p>
          <a:p>
            <a:pPr lvl="1"/>
            <a:r>
              <a:rPr lang="fa-IR" altLang="en-US" smtClean="0"/>
              <a:t>مزیت:</a:t>
            </a:r>
          </a:p>
          <a:p>
            <a:pPr lvl="2"/>
            <a:r>
              <a:rPr lang="fa-IR" altLang="en-US" smtClean="0"/>
              <a:t>آماده شدن سریع خروجی‌ها</a:t>
            </a:r>
          </a:p>
          <a:p>
            <a:pPr lvl="2"/>
            <a:r>
              <a:rPr lang="fa-IR" altLang="en-US" smtClean="0"/>
              <a:t>تأخیر = ؟</a:t>
            </a:r>
          </a:p>
          <a:p>
            <a:pPr lvl="1"/>
            <a:r>
              <a:rPr lang="fa-IR" altLang="en-US" smtClean="0"/>
              <a:t>برای ماشین مور، باید کدگذاری حالات به درستی انجام شود.</a:t>
            </a:r>
          </a:p>
          <a:p>
            <a:pPr lvl="2"/>
            <a:r>
              <a:rPr lang="fa-IR" altLang="en-US" smtClean="0"/>
              <a:t>ممکن است تعداد </a:t>
            </a:r>
            <a:r>
              <a:rPr lang="en-US" altLang="en-US" smtClean="0"/>
              <a:t>FF</a:t>
            </a:r>
            <a:r>
              <a:rPr lang="fa-IR" altLang="en-US" smtClean="0"/>
              <a:t> بیشتر بخواهد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9D8D46C-F1F8-45F0-8204-6524D65B91B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مدل مدودف (</a:t>
            </a:r>
            <a:r>
              <a:rPr lang="en-US" altLang="en-US" smtClean="0"/>
              <a:t>Medvedev</a:t>
            </a:r>
            <a:r>
              <a:rPr lang="fa-IR" altLang="en-US" smtClean="0"/>
              <a:t>): مثال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420938"/>
          <a:ext cx="3624263" cy="3657600"/>
        </p:xfrm>
        <a:graphic>
          <a:graphicData uri="http://schemas.openxmlformats.org/drawingml/2006/table">
            <a:tbl>
              <a:tblPr rtl="1"/>
              <a:tblGrid>
                <a:gridCol w="976335">
                  <a:extLst>
                    <a:ext uri="{9D8B030D-6E8A-4147-A177-3AD203B41FA5}">
                      <a16:colId xmlns="" xmlns:a16="http://schemas.microsoft.com/office/drawing/2014/main" val="4287205703"/>
                    </a:ext>
                  </a:extLst>
                </a:gridCol>
                <a:gridCol w="1826186">
                  <a:extLst>
                    <a:ext uri="{9D8B030D-6E8A-4147-A177-3AD203B41FA5}">
                      <a16:colId xmlns="" xmlns:a16="http://schemas.microsoft.com/office/drawing/2014/main" val="713665235"/>
                    </a:ext>
                  </a:extLst>
                </a:gridCol>
                <a:gridCol w="821742">
                  <a:extLst>
                    <a:ext uri="{9D8B030D-6E8A-4147-A177-3AD203B41FA5}">
                      <a16:colId xmlns="" xmlns:a16="http://schemas.microsoft.com/office/drawing/2014/main" val="1338667492"/>
                    </a:ext>
                  </a:extLst>
                </a:gridCol>
              </a:tblGrid>
              <a:tr h="104224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خروجی‌ها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Z3Z2Z1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کد حالت جاری (ترتیبی)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S2 …S0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حالت جاری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6997869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6083323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2104307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2652719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7639945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2848726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0009170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5739909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9604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29150" y="2349500"/>
          <a:ext cx="3614738" cy="3757613"/>
        </p:xfrm>
        <a:graphic>
          <a:graphicData uri="http://schemas.openxmlformats.org/drawingml/2006/table">
            <a:tbl>
              <a:tblPr rtl="1"/>
              <a:tblGrid>
                <a:gridCol w="1710631">
                  <a:extLst>
                    <a:ext uri="{9D8B030D-6E8A-4147-A177-3AD203B41FA5}">
                      <a16:colId xmlns="" xmlns:a16="http://schemas.microsoft.com/office/drawing/2014/main" val="3194768418"/>
                    </a:ext>
                  </a:extLst>
                </a:gridCol>
                <a:gridCol w="1033908">
                  <a:extLst>
                    <a:ext uri="{9D8B030D-6E8A-4147-A177-3AD203B41FA5}">
                      <a16:colId xmlns="" xmlns:a16="http://schemas.microsoft.com/office/drawing/2014/main" val="2527455898"/>
                    </a:ext>
                  </a:extLst>
                </a:gridCol>
                <a:gridCol w="870199">
                  <a:extLst>
                    <a:ext uri="{9D8B030D-6E8A-4147-A177-3AD203B41FA5}">
                      <a16:colId xmlns="" xmlns:a16="http://schemas.microsoft.com/office/drawing/2014/main" val="2077611826"/>
                    </a:ext>
                  </a:extLst>
                </a:gridCol>
              </a:tblGrid>
              <a:tr h="87551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خروجی‌ها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Z3Z2Z1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کد مدودف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S2S1S0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حالت جاری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3855562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7163051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9979495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617561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5114763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6497364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575995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5861478"/>
                  </a:ext>
                </a:extLst>
              </a:tr>
              <a:tr h="30175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7688523"/>
                  </a:ext>
                </a:extLst>
              </a:tr>
            </a:tbl>
          </a:graphicData>
        </a:graphic>
      </p:graphicFrame>
      <p:sp>
        <p:nvSpPr>
          <p:cNvPr id="11" name="Curved Down Arrow 10"/>
          <p:cNvSpPr/>
          <p:nvPr/>
        </p:nvSpPr>
        <p:spPr bwMode="auto">
          <a:xfrm>
            <a:off x="3635375" y="1844675"/>
            <a:ext cx="1584325" cy="360363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04B21C2-BD6F-4233-ACF4-E45BD497353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مدل مدودف (</a:t>
            </a:r>
            <a:r>
              <a:rPr lang="en-US" altLang="en-US" smtClean="0"/>
              <a:t>Medvedev</a:t>
            </a:r>
            <a:r>
              <a:rPr lang="fa-IR" altLang="en-US" smtClean="0"/>
              <a:t>): مثال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8938" y="2589213"/>
          <a:ext cx="4694237" cy="3648075"/>
        </p:xfrm>
        <a:graphic>
          <a:graphicData uri="http://schemas.openxmlformats.org/drawingml/2006/table">
            <a:tbl>
              <a:tblPr rtl="1"/>
              <a:tblGrid>
                <a:gridCol w="1780467">
                  <a:extLst>
                    <a:ext uri="{9D8B030D-6E8A-4147-A177-3AD203B41FA5}">
                      <a16:colId xmlns="" xmlns:a16="http://schemas.microsoft.com/office/drawing/2014/main" val="3256545348"/>
                    </a:ext>
                  </a:extLst>
                </a:gridCol>
                <a:gridCol w="1688161">
                  <a:extLst>
                    <a:ext uri="{9D8B030D-6E8A-4147-A177-3AD203B41FA5}">
                      <a16:colId xmlns="" xmlns:a16="http://schemas.microsoft.com/office/drawing/2014/main" val="450273076"/>
                    </a:ext>
                  </a:extLst>
                </a:gridCol>
                <a:gridCol w="1225609">
                  <a:extLst>
                    <a:ext uri="{9D8B030D-6E8A-4147-A177-3AD203B41FA5}">
                      <a16:colId xmlns="" xmlns:a16="http://schemas.microsoft.com/office/drawing/2014/main" val="510485494"/>
                    </a:ext>
                  </a:extLst>
                </a:gridCol>
              </a:tblGrid>
              <a:tr h="68703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خروجی‌ها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Z3Z2Z1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کد مدودف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S4S3S2S1S0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حالت جاری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0707080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2530008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100x0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89518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110xx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4386291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94296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 x1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572752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352526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111xx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4078968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00091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492375"/>
          <a:ext cx="3614738" cy="3757613"/>
        </p:xfrm>
        <a:graphic>
          <a:graphicData uri="http://schemas.openxmlformats.org/drawingml/2006/table">
            <a:tbl>
              <a:tblPr rtl="1"/>
              <a:tblGrid>
                <a:gridCol w="1710631">
                  <a:extLst>
                    <a:ext uri="{9D8B030D-6E8A-4147-A177-3AD203B41FA5}">
                      <a16:colId xmlns="" xmlns:a16="http://schemas.microsoft.com/office/drawing/2014/main" val="3194768418"/>
                    </a:ext>
                  </a:extLst>
                </a:gridCol>
                <a:gridCol w="1033908">
                  <a:extLst>
                    <a:ext uri="{9D8B030D-6E8A-4147-A177-3AD203B41FA5}">
                      <a16:colId xmlns="" xmlns:a16="http://schemas.microsoft.com/office/drawing/2014/main" val="2527455898"/>
                    </a:ext>
                  </a:extLst>
                </a:gridCol>
                <a:gridCol w="870199">
                  <a:extLst>
                    <a:ext uri="{9D8B030D-6E8A-4147-A177-3AD203B41FA5}">
                      <a16:colId xmlns="" xmlns:a16="http://schemas.microsoft.com/office/drawing/2014/main" val="2077611826"/>
                    </a:ext>
                  </a:extLst>
                </a:gridCol>
              </a:tblGrid>
              <a:tr h="87551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خروجی‌ها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Z3Z2Z1</a:t>
                      </a:r>
                      <a:r>
                        <a:rPr lang="fa-IR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کد مدودف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S2S1S0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حالت جاری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3855562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7163051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9979495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617561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5114763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6497364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575995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5861478"/>
                  </a:ext>
                </a:extLst>
              </a:tr>
              <a:tr h="30175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7688523"/>
                  </a:ext>
                </a:extLst>
              </a:tr>
            </a:tbl>
          </a:graphicData>
        </a:graphic>
      </p:graphicFrame>
      <p:sp>
        <p:nvSpPr>
          <p:cNvPr id="2" name="Curved Down Arrow 1"/>
          <p:cNvSpPr/>
          <p:nvPr/>
        </p:nvSpPr>
        <p:spPr bwMode="auto">
          <a:xfrm>
            <a:off x="3635375" y="1844675"/>
            <a:ext cx="1584325" cy="360363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833B5DD-EF19-496B-8435-5494FFDCEA7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تولید خروجی‌ها به صورت ثبت شده (مدل اول)</a:t>
            </a:r>
            <a:endParaRPr lang="en-US" altLang="en-US" smtClean="0"/>
          </a:p>
        </p:txBody>
      </p:sp>
      <p:pic>
        <p:nvPicPr>
          <p:cNvPr id="27653" name="Picture 2" descr="fig7_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5" b="61124"/>
          <a:stretch>
            <a:fillRect/>
          </a:stretch>
        </p:blipFill>
        <p:spPr bwMode="auto">
          <a:xfrm>
            <a:off x="539750" y="2420938"/>
            <a:ext cx="8062913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76F2141-B740-4B87-8891-67B16859285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تولید خروجی‌ها به صورت ثبت شده:</a:t>
            </a:r>
          </a:p>
          <a:p>
            <a:pPr lvl="1"/>
            <a:r>
              <a:rPr lang="fa-IR" altLang="en-US" smtClean="0"/>
              <a:t>مزیت: </a:t>
            </a:r>
          </a:p>
          <a:p>
            <a:pPr lvl="2"/>
            <a:r>
              <a:rPr lang="fa-IR" altLang="en-US" smtClean="0"/>
              <a:t>تغییر خروجی‌ها همگام با کلاک</a:t>
            </a:r>
          </a:p>
          <a:p>
            <a:pPr lvl="1"/>
            <a:r>
              <a:rPr lang="fa-IR" altLang="en-US" smtClean="0"/>
              <a:t>اشکال:</a:t>
            </a:r>
          </a:p>
          <a:p>
            <a:pPr lvl="2"/>
            <a:r>
              <a:rPr lang="fa-IR" altLang="en-US" smtClean="0"/>
              <a:t>عقب افتادن خروجی به اندازة یک سیکل ساعت</a:t>
            </a:r>
          </a:p>
          <a:p>
            <a:pPr lvl="2"/>
            <a:r>
              <a:rPr lang="fa-IR" altLang="en-US" smtClean="0"/>
              <a:t>در بعضی از کاربردها عیبی ندارد</a:t>
            </a:r>
          </a:p>
          <a:p>
            <a:pPr lvl="1"/>
            <a:r>
              <a:rPr lang="fa-IR" altLang="en-US" smtClean="0"/>
              <a:t>راه حل؟</a:t>
            </a:r>
          </a:p>
          <a:p>
            <a:pPr lvl="2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altLang="en-US" smtClean="0"/>
              <a:t>FSM</a:t>
            </a:r>
            <a:r>
              <a:rPr lang="fa-IR" altLang="en-US" smtClean="0"/>
              <a:t> ایمن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86125" y="857250"/>
            <a:ext cx="5172075" cy="2786063"/>
          </a:xfrm>
        </p:spPr>
        <p:txBody>
          <a:bodyPr/>
          <a:lstStyle/>
          <a:p>
            <a:r>
              <a:rPr lang="fa-IR" altLang="en-US" dirty="0" smtClean="0"/>
              <a:t>اغتشاش در سیستم:</a:t>
            </a:r>
          </a:p>
          <a:p>
            <a:pPr lvl="1"/>
            <a:r>
              <a:rPr lang="fa-IR" altLang="en-US" dirty="0" smtClean="0">
                <a:sym typeface="Wingdings" panose="05000000000000000000" pitchFamily="2" charset="2"/>
              </a:rPr>
              <a:t> رفتن به حالات اضافی</a:t>
            </a:r>
          </a:p>
          <a:p>
            <a:pPr lvl="1"/>
            <a:r>
              <a:rPr lang="fa-IR" altLang="en-US" dirty="0" smtClean="0">
                <a:sym typeface="Wingdings" panose="05000000000000000000" pitchFamily="2" charset="2"/>
              </a:rPr>
              <a:t>بد اقبالی: در </a:t>
            </a:r>
            <a:r>
              <a:rPr lang="en-US" altLang="en-US" dirty="0" smtClean="0">
                <a:sym typeface="Wingdings" panose="05000000000000000000" pitchFamily="2" charset="2"/>
              </a:rPr>
              <a:t>STATE5</a:t>
            </a:r>
            <a:r>
              <a:rPr lang="fa-IR" altLang="en-US" dirty="0" smtClean="0">
                <a:sym typeface="Wingdings" panose="05000000000000000000" pitchFamily="2" charset="2"/>
              </a:rPr>
              <a:t>، بیت وسطی 1 شود</a:t>
            </a:r>
          </a:p>
          <a:p>
            <a:pPr lvl="1"/>
            <a:endParaRPr lang="fa-IR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8DEF682-5EBA-4FB9-AB65-692EF454CFC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14375" y="1000125"/>
            <a:ext cx="18605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STATE0: 000</a:t>
            </a:r>
            <a:endParaRPr lang="en-US" altLang="en-US" sz="1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STATE1: 001</a:t>
            </a:r>
            <a:endParaRPr lang="en-US" altLang="en-US" sz="1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STATE2: 010</a:t>
            </a:r>
            <a:endParaRPr lang="en-US" altLang="en-US" sz="1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STATE3: 011</a:t>
            </a:r>
            <a:endParaRPr lang="en-US" altLang="en-US" sz="1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STATE4: 100</a:t>
            </a:r>
            <a:endParaRPr lang="en-US" altLang="en-US" sz="1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STATE5: 101</a:t>
            </a:r>
            <a:endParaRPr lang="en-US" altLang="en-US" sz="40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71868" y="3214686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000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857752" y="3214686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001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643570" y="4643446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010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214810" y="5286388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011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643174" y="4857760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100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215206" y="3071810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110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643834" y="4857760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111</a:t>
            </a:r>
          </a:p>
        </p:txBody>
      </p:sp>
      <p:cxnSp>
        <p:nvCxnSpPr>
          <p:cNvPr id="16" name="Curved Connector 15"/>
          <p:cNvCxnSpPr>
            <a:cxnSpLocks noChangeShapeType="1"/>
            <a:stCxn id="6" idx="0"/>
            <a:endCxn id="8" idx="0"/>
          </p:cNvCxnSpPr>
          <p:nvPr/>
        </p:nvCxnSpPr>
        <p:spPr bwMode="auto">
          <a:xfrm rot="5400000" flipH="1" flipV="1">
            <a:off x="4679157" y="2570956"/>
            <a:ext cx="1588" cy="12858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hape 19"/>
          <p:cNvCxnSpPr>
            <a:cxnSpLocks noChangeShapeType="1"/>
          </p:cNvCxnSpPr>
          <p:nvPr/>
        </p:nvCxnSpPr>
        <p:spPr bwMode="auto">
          <a:xfrm>
            <a:off x="5786438" y="3679825"/>
            <a:ext cx="649287" cy="1100138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urved Connector 21"/>
          <p:cNvCxnSpPr>
            <a:cxnSpLocks noChangeShapeType="1"/>
            <a:stCxn id="6" idx="3"/>
            <a:endCxn id="11" idx="0"/>
          </p:cNvCxnSpPr>
          <p:nvPr/>
        </p:nvCxnSpPr>
        <p:spPr bwMode="auto">
          <a:xfrm rot="5400000">
            <a:off x="2982119" y="4131469"/>
            <a:ext cx="850900" cy="60166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hape 23"/>
          <p:cNvCxnSpPr>
            <a:cxnSpLocks noChangeShapeType="1"/>
          </p:cNvCxnSpPr>
          <p:nvPr/>
        </p:nvCxnSpPr>
        <p:spPr bwMode="auto">
          <a:xfrm flipV="1">
            <a:off x="3571875" y="4143375"/>
            <a:ext cx="1751013" cy="1179513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Curved Connector 27"/>
          <p:cNvCxnSpPr>
            <a:cxnSpLocks noChangeShapeType="1"/>
          </p:cNvCxnSpPr>
          <p:nvPr/>
        </p:nvCxnSpPr>
        <p:spPr bwMode="auto">
          <a:xfrm rot="5400000" flipH="1" flipV="1">
            <a:off x="3202781" y="5553870"/>
            <a:ext cx="136525" cy="328612"/>
          </a:xfrm>
          <a:prstGeom prst="curvedConnector3">
            <a:avLst>
              <a:gd name="adj1" fmla="val -41781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Curved Connector 30"/>
          <p:cNvCxnSpPr>
            <a:cxnSpLocks noChangeShapeType="1"/>
            <a:stCxn id="10" idx="1"/>
          </p:cNvCxnSpPr>
          <p:nvPr/>
        </p:nvCxnSpPr>
        <p:spPr bwMode="auto">
          <a:xfrm rot="16200000" flipV="1">
            <a:off x="2899569" y="3971132"/>
            <a:ext cx="1201737" cy="1701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urved Connector 35"/>
          <p:cNvCxnSpPr>
            <a:cxnSpLocks noChangeShapeType="1"/>
          </p:cNvCxnSpPr>
          <p:nvPr/>
        </p:nvCxnSpPr>
        <p:spPr bwMode="auto">
          <a:xfrm rot="5400000">
            <a:off x="6203950" y="5340350"/>
            <a:ext cx="136525" cy="327025"/>
          </a:xfrm>
          <a:prstGeom prst="curvedConnector3">
            <a:avLst>
              <a:gd name="adj1" fmla="val 63306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hape 38"/>
          <p:cNvCxnSpPr>
            <a:cxnSpLocks noChangeShapeType="1"/>
            <a:stCxn id="9" idx="3"/>
          </p:cNvCxnSpPr>
          <p:nvPr/>
        </p:nvCxnSpPr>
        <p:spPr bwMode="auto">
          <a:xfrm rot="5400000">
            <a:off x="5303837" y="5275263"/>
            <a:ext cx="315913" cy="636588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hape 40"/>
          <p:cNvCxnSpPr>
            <a:cxnSpLocks noChangeShapeType="1"/>
          </p:cNvCxnSpPr>
          <p:nvPr/>
        </p:nvCxnSpPr>
        <p:spPr bwMode="auto">
          <a:xfrm rot="5400000" flipH="1" flipV="1">
            <a:off x="5168106" y="4947444"/>
            <a:ext cx="314325" cy="636588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Curved Connector 42"/>
          <p:cNvCxnSpPr>
            <a:cxnSpLocks noChangeShapeType="1"/>
            <a:stCxn id="8" idx="3"/>
          </p:cNvCxnSpPr>
          <p:nvPr/>
        </p:nvCxnSpPr>
        <p:spPr bwMode="auto">
          <a:xfrm rot="5400000">
            <a:off x="4679156" y="3693319"/>
            <a:ext cx="1588" cy="628650"/>
          </a:xfrm>
          <a:prstGeom prst="curvedConnector3">
            <a:avLst>
              <a:gd name="adj1" fmla="val 1144357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hape 49"/>
          <p:cNvCxnSpPr>
            <a:cxnSpLocks noChangeShapeType="1"/>
          </p:cNvCxnSpPr>
          <p:nvPr/>
        </p:nvCxnSpPr>
        <p:spPr bwMode="auto">
          <a:xfrm>
            <a:off x="8143875" y="3614738"/>
            <a:ext cx="292100" cy="1457325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Curved Connector 54"/>
          <p:cNvCxnSpPr>
            <a:cxnSpLocks noChangeShapeType="1"/>
            <a:stCxn id="13" idx="2"/>
            <a:endCxn id="12" idx="3"/>
          </p:cNvCxnSpPr>
          <p:nvPr/>
        </p:nvCxnSpPr>
        <p:spPr bwMode="auto">
          <a:xfrm rot="10800000">
            <a:off x="7351713" y="3863975"/>
            <a:ext cx="292100" cy="1458913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1857356" y="3429000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 smtClean="0">
                <a:ln w="19050">
                  <a:solidFill>
                    <a:schemeClr val="tx1"/>
                  </a:solidFill>
                </a:ln>
              </a:rPr>
              <a:t>101</a:t>
            </a: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7" name="Curved Connector 66"/>
          <p:cNvCxnSpPr>
            <a:cxnSpLocks noChangeShapeType="1"/>
            <a:stCxn id="64" idx="0"/>
            <a:endCxn id="6" idx="1"/>
          </p:cNvCxnSpPr>
          <p:nvPr/>
        </p:nvCxnSpPr>
        <p:spPr bwMode="auto">
          <a:xfrm rot="5400000" flipH="1" flipV="1">
            <a:off x="2975769" y="2696369"/>
            <a:ext cx="77787" cy="1387475"/>
          </a:xfrm>
          <a:prstGeom prst="curvedConnector3">
            <a:avLst>
              <a:gd name="adj1" fmla="val 56559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Curved Connector 68"/>
          <p:cNvCxnSpPr>
            <a:cxnSpLocks noChangeShapeType="1"/>
            <a:stCxn id="64" idx="3"/>
          </p:cNvCxnSpPr>
          <p:nvPr/>
        </p:nvCxnSpPr>
        <p:spPr bwMode="auto">
          <a:xfrm rot="16200000" flipH="1">
            <a:off x="2089150" y="4125913"/>
            <a:ext cx="136525" cy="327025"/>
          </a:xfrm>
          <a:prstGeom prst="curvedConnector3">
            <a:avLst>
              <a:gd name="adj1" fmla="val 54662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A3E0911-95B2-4A31-8C9A-D367006B4DB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تولید خروجی‌ها به صورت ثبت شده (مدل دوم)</a:t>
            </a:r>
            <a:endParaRPr lang="en-US" altLang="en-US" smtClean="0"/>
          </a:p>
        </p:txBody>
      </p:sp>
      <p:pic>
        <p:nvPicPr>
          <p:cNvPr id="29701" name="Picture 2" descr="fig7_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42863" r="89" b="5299"/>
          <a:stretch>
            <a:fillRect/>
          </a:stretch>
        </p:blipFill>
        <p:spPr bwMode="auto">
          <a:xfrm>
            <a:off x="692150" y="2060575"/>
            <a:ext cx="746918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6558061-A0F9-4FC8-9FAA-D4D781E1779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تولید خروجی‌ها به صورت ثبت شده (مدل دوم):</a:t>
            </a:r>
          </a:p>
          <a:p>
            <a:pPr lvl="1"/>
            <a:r>
              <a:rPr lang="fa-IR" altLang="en-US" smtClean="0"/>
              <a:t>اشکال:</a:t>
            </a:r>
          </a:p>
          <a:p>
            <a:pPr lvl="2"/>
            <a:r>
              <a:rPr lang="fa-IR" altLang="en-US" smtClean="0"/>
              <a:t>تأخیر بیشتر مدار ترکیبی بین </a:t>
            </a:r>
            <a:r>
              <a:rPr lang="en-US" altLang="en-US" smtClean="0"/>
              <a:t>FF</a:t>
            </a:r>
            <a:r>
              <a:rPr lang="fa-IR" altLang="en-US" smtClean="0"/>
              <a:t>ها </a:t>
            </a:r>
          </a:p>
          <a:p>
            <a:pPr lvl="3"/>
            <a:r>
              <a:rPr lang="fa-IR" altLang="en-US" smtClean="0"/>
              <a:t>مخصوصاً اگر باعث شود تعداد </a:t>
            </a:r>
            <a:r>
              <a:rPr lang="en-US" altLang="en-US" smtClean="0"/>
              <a:t>logic block</a:t>
            </a:r>
            <a:r>
              <a:rPr lang="fa-IR" altLang="en-US" smtClean="0"/>
              <a:t>ها بیشتر شود</a:t>
            </a:r>
          </a:p>
          <a:p>
            <a:pPr lvl="2"/>
            <a:r>
              <a:rPr lang="fa-IR" altLang="en-US" smtClean="0"/>
              <a:t>ممکن است مشکلی نباشد</a:t>
            </a:r>
          </a:p>
          <a:p>
            <a:pPr lvl="2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4A60E92-148C-43CB-8A65-7E865B32DD7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5508625" y="1157288"/>
            <a:ext cx="2949575" cy="831850"/>
          </a:xfrm>
        </p:spPr>
        <p:txBody>
          <a:bodyPr/>
          <a:lstStyle/>
          <a:p>
            <a:r>
              <a:rPr lang="fa-IR" altLang="en-US" smtClean="0"/>
              <a:t>توصیف مدل اول:</a:t>
            </a:r>
          </a:p>
          <a:p>
            <a:pPr lvl="2"/>
            <a:endParaRPr lang="en-US" altLang="en-US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8463" y="857250"/>
            <a:ext cx="3640137" cy="23082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process(CLK)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RESET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CUR_STATE &lt;= RST_ST;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OUTPUTS &lt;= “00…0”;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CUR_STATE &lt;= NEXT_STATE;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OUTPUTS &lt;= OUTPUTS_Q;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4826000" y="1736725"/>
            <a:ext cx="3640138" cy="36004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process(CUR_STATE, INPUTS)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case CUR_STATE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RST_ST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if (INPUTS = ...)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ST1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if (INPUTS = 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  <p:sp>
        <p:nvSpPr>
          <p:cNvPr id="31751" name="Rectangle 2"/>
          <p:cNvSpPr>
            <a:spLocks noChangeArrowheads="1"/>
          </p:cNvSpPr>
          <p:nvPr/>
        </p:nvSpPr>
        <p:spPr bwMode="auto">
          <a:xfrm>
            <a:off x="398463" y="3449638"/>
            <a:ext cx="4029075" cy="8302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process(CUR_STATE, INPUTS)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      </a:t>
            </a:r>
            <a:r>
              <a:rPr lang="fa-IR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توصیف مدار ترکیبی و تولید خروجی‌ها در  </a:t>
            </a:r>
            <a:r>
              <a:rPr lang="en-US" altLang="en-US" sz="1200">
                <a:solidFill>
                  <a:srgbClr val="FF0000"/>
                </a:solidFill>
                <a:latin typeface="Bodoni MT" panose="02070603080606020203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OUTPUTS_Q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  <p:sp>
        <p:nvSpPr>
          <p:cNvPr id="31752" name="Rectangle 2"/>
          <p:cNvSpPr>
            <a:spLocks noChangeArrowheads="1"/>
          </p:cNvSpPr>
          <p:nvPr/>
        </p:nvSpPr>
        <p:spPr bwMode="auto">
          <a:xfrm>
            <a:off x="468313" y="4449763"/>
            <a:ext cx="3640137" cy="19383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process(CLK)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RESET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OUTPUTS &lt;= “00…0”;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OUTPUTS &lt;= OUTPUTS_Q;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 flipH="1">
            <a:off x="468313" y="4449763"/>
            <a:ext cx="3640137" cy="193833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68313" y="4449763"/>
            <a:ext cx="3640137" cy="193833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E8485BB-D946-480F-883D-057A0864ECB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5292725" y="1157288"/>
            <a:ext cx="3165475" cy="831850"/>
          </a:xfrm>
        </p:spPr>
        <p:txBody>
          <a:bodyPr/>
          <a:lstStyle/>
          <a:p>
            <a:r>
              <a:rPr lang="fa-IR" altLang="en-US" smtClean="0"/>
              <a:t>توصیف مدل دوم:</a:t>
            </a:r>
          </a:p>
          <a:p>
            <a:pPr lvl="2"/>
            <a:endParaRPr lang="en-US" altLang="en-US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8463" y="857250"/>
            <a:ext cx="3640137" cy="23082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process(CLK)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RESET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CUR_STATE &lt;= RST_ST;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OUTPUTS &lt;= “00…0”;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CUR_STATE &lt;= NEXT_STATE;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OUTPUTS &lt;= OUTPUTS_Q;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4826000" y="1736725"/>
            <a:ext cx="3640138" cy="36004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process(CUR_STATE, INPUTS)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case CUR_STATE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RST_ST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if (INPUTS = ...)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ST1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if (INPUTS = 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  <p:sp>
        <p:nvSpPr>
          <p:cNvPr id="32775" name="Rectangle 2"/>
          <p:cNvSpPr>
            <a:spLocks noChangeArrowheads="1"/>
          </p:cNvSpPr>
          <p:nvPr/>
        </p:nvSpPr>
        <p:spPr bwMode="auto">
          <a:xfrm>
            <a:off x="398463" y="3449638"/>
            <a:ext cx="4029075" cy="8302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NEXT_STATE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INPUTS)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      </a:t>
            </a:r>
            <a:r>
              <a:rPr lang="fa-IR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توصیف مدار ترکیبی و تولید خروجی‌ها در  </a:t>
            </a:r>
            <a:r>
              <a:rPr lang="en-US" altLang="en-US" sz="1200">
                <a:solidFill>
                  <a:srgbClr val="FF0000"/>
                </a:solidFill>
                <a:latin typeface="Bodoni MT" panose="02070603080606020203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OUTPUTS_Q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بازنشانی و پیش‌نشانی</a:t>
            </a:r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Reset</a:t>
            </a:r>
            <a:r>
              <a:rPr lang="fa-IR" altLang="en-US" smtClean="0"/>
              <a:t> و </a:t>
            </a:r>
            <a:r>
              <a:rPr lang="en-US" altLang="en-US" smtClean="0"/>
              <a:t>Preset</a:t>
            </a:r>
            <a:endParaRPr lang="fa-IR" altLang="en-US" smtClean="0"/>
          </a:p>
          <a:p>
            <a:pPr lvl="1"/>
            <a:r>
              <a:rPr lang="fa-IR" altLang="en-US" smtClean="0"/>
              <a:t>شروع سیستم از یک حالت اولیة مشخص</a:t>
            </a:r>
          </a:p>
          <a:p>
            <a:pPr lvl="2"/>
            <a:r>
              <a:rPr lang="fa-IR" altLang="en-US" smtClean="0"/>
              <a:t>مثلاً همة </a:t>
            </a:r>
            <a:r>
              <a:rPr lang="en-US" altLang="en-US" smtClean="0"/>
              <a:t>FF</a:t>
            </a:r>
            <a:r>
              <a:rPr lang="fa-IR" altLang="en-US" smtClean="0"/>
              <a:t>ها صفر</a:t>
            </a:r>
          </a:p>
          <a:p>
            <a:pPr lvl="1"/>
            <a:r>
              <a:rPr lang="fa-IR" altLang="en-US" smtClean="0"/>
              <a:t>نیاز به همزمانی دریافت توسط همة </a:t>
            </a:r>
            <a:r>
              <a:rPr lang="en-US" altLang="en-US" smtClean="0"/>
              <a:t>FF</a:t>
            </a:r>
            <a:r>
              <a:rPr lang="fa-IR" altLang="en-US" smtClean="0"/>
              <a:t>ها</a:t>
            </a:r>
          </a:p>
          <a:p>
            <a:pPr lvl="2"/>
            <a:r>
              <a:rPr lang="fa-IR" altLang="en-US" smtClean="0"/>
              <a:t>از خط </a:t>
            </a:r>
            <a:r>
              <a:rPr lang="en-US" altLang="en-US" smtClean="0"/>
              <a:t>reset</a:t>
            </a:r>
            <a:r>
              <a:rPr lang="fa-IR" altLang="en-US" smtClean="0"/>
              <a:t> سراسری در </a:t>
            </a:r>
            <a:r>
              <a:rPr lang="en-US" altLang="en-US" smtClean="0"/>
              <a:t>PLD</a:t>
            </a:r>
            <a:r>
              <a:rPr lang="fa-IR" altLang="en-US" smtClean="0"/>
              <a:t>ها با </a:t>
            </a:r>
            <a:r>
              <a:rPr lang="en-US" altLang="en-US" smtClean="0"/>
              <a:t>skew</a:t>
            </a:r>
            <a:r>
              <a:rPr lang="fa-IR" altLang="en-US" smtClean="0"/>
              <a:t> کم استفاده کنید</a:t>
            </a:r>
          </a:p>
          <a:p>
            <a:pPr lvl="2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8467042-EC1A-40A7-9342-AEDA3C56DEC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بازنشانی و پیش‌نشانی</a:t>
            </a:r>
            <a:endParaRPr lang="en-US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Reset</a:t>
            </a:r>
            <a:r>
              <a:rPr lang="fa-IR" altLang="en-US" smtClean="0"/>
              <a:t> همگام یا ناهمگام؟</a:t>
            </a:r>
          </a:p>
          <a:p>
            <a:pPr lvl="1"/>
            <a:r>
              <a:rPr lang="fa-IR" altLang="en-US" smtClean="0"/>
              <a:t>اگر نمی‌دانید کدام برای سیستم شما بهتر است، با همگام شروع کنید (اگر لازم شد، ناهمگام)</a:t>
            </a:r>
          </a:p>
          <a:p>
            <a:pPr lvl="1"/>
            <a:r>
              <a:rPr lang="fa-IR" altLang="en-US" smtClean="0"/>
              <a:t>مزایای همگام:</a:t>
            </a:r>
          </a:p>
          <a:p>
            <a:pPr lvl="2"/>
            <a:r>
              <a:rPr lang="fa-IR" altLang="en-US" smtClean="0"/>
              <a:t>همة سیستم با کلاک همگام است </a:t>
            </a:r>
            <a:r>
              <a:rPr lang="fa-IR" altLang="en-US" smtClean="0">
                <a:sym typeface="Wingdings" panose="05000000000000000000" pitchFamily="2" charset="2"/>
              </a:rPr>
              <a:t> درک و اشکال‌زدایی آسان‌تر</a:t>
            </a:r>
            <a:endParaRPr lang="fa-IR" altLang="en-US" smtClean="0"/>
          </a:p>
          <a:p>
            <a:pPr lvl="2"/>
            <a:r>
              <a:rPr lang="fa-IR" altLang="en-US" smtClean="0"/>
              <a:t>با </a:t>
            </a:r>
            <a:r>
              <a:rPr lang="en-US" altLang="en-US" smtClean="0"/>
              <a:t>glitch</a:t>
            </a:r>
            <a:r>
              <a:rPr lang="fa-IR" altLang="en-US" smtClean="0"/>
              <a:t> روی خط </a:t>
            </a:r>
            <a:r>
              <a:rPr lang="en-US" altLang="en-US" smtClean="0"/>
              <a:t>reset</a:t>
            </a:r>
            <a:r>
              <a:rPr lang="fa-IR" altLang="en-US" smtClean="0"/>
              <a:t> کل سیستم بازنشانی نمی‌شود.</a:t>
            </a:r>
          </a:p>
          <a:p>
            <a:pPr lvl="2"/>
            <a:r>
              <a:rPr lang="fa-IR" altLang="en-US" smtClean="0"/>
              <a:t>شبیه‌سازهای </a:t>
            </a:r>
            <a:r>
              <a:rPr lang="en-US" altLang="en-US" smtClean="0"/>
              <a:t>cycle-based</a:t>
            </a:r>
            <a:r>
              <a:rPr lang="fa-IR" altLang="en-US" smtClean="0"/>
              <a:t> آنها را می‌فهمند.</a:t>
            </a:r>
          </a:p>
          <a:p>
            <a:pPr lvl="1"/>
            <a:endParaRPr lang="fa-IR" altLang="en-US" smtClean="0"/>
          </a:p>
          <a:p>
            <a:pPr lvl="2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04D917F-4037-4DE3-8DFB-C36B6F24C98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بازنشانی و پیش‌نشانی</a:t>
            </a:r>
            <a:endParaRPr lang="en-US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Reset</a:t>
            </a:r>
            <a:r>
              <a:rPr lang="fa-IR" altLang="en-US" smtClean="0"/>
              <a:t> همگام یا ناهمگام؟</a:t>
            </a:r>
          </a:p>
          <a:p>
            <a:pPr lvl="1"/>
            <a:r>
              <a:rPr lang="fa-IR" altLang="en-US" smtClean="0"/>
              <a:t>مزایای ناهمگام:</a:t>
            </a:r>
          </a:p>
          <a:p>
            <a:pPr lvl="2"/>
            <a:r>
              <a:rPr lang="fa-IR" altLang="en-US" smtClean="0"/>
              <a:t>عدم نیاز به انتظار برای لبة کلاک</a:t>
            </a:r>
          </a:p>
          <a:p>
            <a:pPr lvl="3"/>
            <a:r>
              <a:rPr lang="fa-IR" altLang="en-US" smtClean="0"/>
              <a:t>گاهی کلاک بخش‌هایی را غیرفعال می‌کنند (صرفه‌جویی در توان)</a:t>
            </a:r>
          </a:p>
          <a:p>
            <a:pPr lvl="3"/>
            <a:r>
              <a:rPr lang="fa-IR" altLang="en-US" smtClean="0">
                <a:sym typeface="Wingdings" panose="05000000000000000000" pitchFamily="2" charset="2"/>
              </a:rPr>
              <a:t> کنترل روی زمان </a:t>
            </a:r>
            <a:r>
              <a:rPr lang="en-US" altLang="en-US" smtClean="0">
                <a:sym typeface="Wingdings" panose="05000000000000000000" pitchFamily="2" charset="2"/>
              </a:rPr>
              <a:t>reset</a:t>
            </a:r>
            <a:r>
              <a:rPr lang="fa-IR" altLang="en-US" smtClean="0">
                <a:sym typeface="Wingdings" panose="05000000000000000000" pitchFamily="2" charset="2"/>
              </a:rPr>
              <a:t> کردن از بین نمی‌رود.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برای </a:t>
            </a:r>
            <a:r>
              <a:rPr lang="en-US" altLang="en-US" smtClean="0">
                <a:sym typeface="Wingdings" panose="05000000000000000000" pitchFamily="2" charset="2"/>
              </a:rPr>
              <a:t>reset</a:t>
            </a:r>
            <a:r>
              <a:rPr lang="fa-IR" altLang="en-US" smtClean="0">
                <a:sym typeface="Wingdings" panose="05000000000000000000" pitchFamily="2" charset="2"/>
              </a:rPr>
              <a:t> همگام باید پهنای پالس به اندازة کافی بزرگ شود</a:t>
            </a:r>
            <a:endParaRPr lang="fa-IR" altLang="en-US" smtClean="0"/>
          </a:p>
          <a:p>
            <a:pPr lvl="2"/>
            <a:endParaRPr lang="fa-IR" altLang="en-US" smtClean="0"/>
          </a:p>
          <a:p>
            <a:pPr lvl="1"/>
            <a:endParaRPr lang="fa-IR" altLang="en-US" smtClean="0"/>
          </a:p>
          <a:p>
            <a:pPr lvl="2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5389B47-6911-4B1E-80F2-5DC39E5984B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بازنشانی و پیش‌نشانی</a:t>
            </a:r>
            <a:endParaRPr lang="en-US" alt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908050"/>
            <a:ext cx="7772400" cy="4648200"/>
          </a:xfrm>
        </p:spPr>
        <p:txBody>
          <a:bodyPr/>
          <a:lstStyle/>
          <a:p>
            <a:r>
              <a:rPr lang="en-US" altLang="en-US" dirty="0" smtClean="0"/>
              <a:t>synchronizer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غیرفعال کردن </a:t>
            </a:r>
            <a:r>
              <a:rPr lang="en-US" altLang="en-US" dirty="0" smtClean="0"/>
              <a:t>Reset</a:t>
            </a:r>
            <a:r>
              <a:rPr lang="fa-IR" altLang="en-US" smtClean="0"/>
              <a:t> ناهمگام باید </a:t>
            </a:r>
            <a:r>
              <a:rPr lang="fa-IR" altLang="en-US" smtClean="0"/>
              <a:t>با کلاک همگام </a:t>
            </a:r>
            <a:r>
              <a:rPr lang="fa-IR" altLang="en-US" smtClean="0"/>
              <a:t>شود</a:t>
            </a:r>
          </a:p>
          <a:p>
            <a:pPr lvl="1"/>
            <a:r>
              <a:rPr lang="fa-IR" altLang="en-US" dirty="0" smtClean="0"/>
              <a:t>احتمال تخلف محدودیت‌های </a:t>
            </a:r>
            <a:r>
              <a:rPr lang="en-US" altLang="en-US" dirty="0" smtClean="0"/>
              <a:t>set-up</a:t>
            </a:r>
            <a:r>
              <a:rPr lang="fa-IR" altLang="en-US" dirty="0" smtClean="0"/>
              <a:t> و </a:t>
            </a:r>
            <a:r>
              <a:rPr lang="en-US" altLang="en-US" dirty="0" smtClean="0"/>
              <a:t>hold</a:t>
            </a:r>
            <a:r>
              <a:rPr lang="fa-IR" altLang="en-US" dirty="0" smtClean="0"/>
              <a:t> در زمان غیرفعال کردن </a:t>
            </a:r>
            <a:r>
              <a:rPr lang="en-US" altLang="en-US" dirty="0" smtClean="0"/>
              <a:t>reset</a:t>
            </a:r>
            <a:r>
              <a:rPr lang="fa-IR" altLang="en-US" dirty="0" smtClean="0"/>
              <a:t> ناهمگام</a:t>
            </a: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 حالت </a:t>
            </a:r>
            <a:r>
              <a:rPr lang="en-US" altLang="en-US" dirty="0" smtClean="0">
                <a:sym typeface="Wingdings" panose="05000000000000000000" pitchFamily="2" charset="2"/>
              </a:rPr>
              <a:t>meta-stable</a:t>
            </a:r>
            <a:endParaRPr lang="fa-IR" altLang="en-US" dirty="0" smtClean="0"/>
          </a:p>
          <a:p>
            <a:pPr lvl="2"/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2"/>
            <a:endParaRPr lang="fa-IR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4CB8AAA-D8CF-4499-A90B-071A6C830CF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6869" name="Picture 2" descr="fig7_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3429000"/>
            <a:ext cx="64357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altLang="en-US" smtClean="0"/>
              <a:t>FSM</a:t>
            </a:r>
            <a:r>
              <a:rPr lang="fa-IR" altLang="en-US" smtClean="0"/>
              <a:t> ایمن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157288"/>
            <a:ext cx="7772400" cy="4648200"/>
          </a:xfrm>
        </p:spPr>
        <p:txBody>
          <a:bodyPr/>
          <a:lstStyle/>
          <a:p>
            <a:r>
              <a:rPr lang="fa-IR" altLang="en-US" dirty="0" smtClean="0"/>
              <a:t>کد حالت ترتیبی:</a:t>
            </a:r>
          </a:p>
          <a:p>
            <a:pPr lvl="1"/>
            <a:r>
              <a:rPr lang="fa-IR" altLang="en-US" dirty="0" smtClean="0"/>
              <a:t>برای </a:t>
            </a:r>
            <a:r>
              <a:rPr lang="en-US" altLang="en-US" dirty="0" smtClean="0"/>
              <a:t>N</a:t>
            </a:r>
            <a:r>
              <a:rPr lang="en-US" altLang="en-US" baseline="-25000" dirty="0" smtClean="0"/>
              <a:t>s</a:t>
            </a:r>
            <a:r>
              <a:rPr lang="fa-IR" altLang="en-US" dirty="0" smtClean="0"/>
              <a:t> حالت:</a:t>
            </a:r>
          </a:p>
          <a:p>
            <a:pPr lvl="2"/>
            <a:r>
              <a:rPr lang="fa-IR" altLang="en-US" dirty="0" smtClean="0"/>
              <a:t>تعداد حالات اضافی: </a:t>
            </a:r>
            <a:r>
              <a:rPr lang="en-US" altLang="en-US" dirty="0" smtClean="0"/>
              <a:t>N</a:t>
            </a:r>
            <a:r>
              <a:rPr lang="en-US" altLang="en-US" baseline="-25000" dirty="0" smtClean="0"/>
              <a:t>e</a:t>
            </a:r>
            <a:r>
              <a:rPr lang="en-US" altLang="en-US" dirty="0" smtClean="0"/>
              <a:t> = 2</a:t>
            </a:r>
            <a:r>
              <a:rPr lang="en-US" altLang="en-US" baseline="30000" dirty="0" smtClean="0"/>
              <a:t>⌈</a:t>
            </a:r>
            <a:r>
              <a:rPr lang="en-US" altLang="en-US" baseline="30000" smtClean="0"/>
              <a:t>log</a:t>
            </a:r>
            <a:r>
              <a:rPr lang="en-US" altLang="en-US" baseline="-25000" smtClean="0"/>
              <a:t>2</a:t>
            </a:r>
            <a:r>
              <a:rPr lang="en-US" altLang="en-US" baseline="30000" smtClean="0"/>
              <a:t>Ns ⌉</a:t>
            </a:r>
            <a:r>
              <a:rPr lang="en-US" altLang="en-US"/>
              <a:t> -</a:t>
            </a:r>
            <a:r>
              <a:rPr lang="en-US" altLang="en-US" smtClean="0"/>
              <a:t> </a:t>
            </a:r>
            <a:r>
              <a:rPr lang="en-US" altLang="en-US" dirty="0" smtClean="0"/>
              <a:t>N</a:t>
            </a:r>
            <a:r>
              <a:rPr lang="en-US" altLang="en-US" baseline="-25000" dirty="0" smtClean="0"/>
              <a:t>s</a:t>
            </a:r>
            <a:endParaRPr lang="en-US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FF34505-E188-47EF-A295-8457B97EFEC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786313" y="357188"/>
            <a:ext cx="4357687" cy="454025"/>
          </a:xfrm>
        </p:spPr>
        <p:txBody>
          <a:bodyPr/>
          <a:lstStyle/>
          <a:p>
            <a:r>
              <a:rPr lang="fa-IR" altLang="en-US" smtClean="0"/>
              <a:t>حالات اضافی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715000" y="908050"/>
            <a:ext cx="3217863" cy="5214938"/>
          </a:xfrm>
        </p:spPr>
        <p:txBody>
          <a:bodyPr/>
          <a:lstStyle/>
          <a:p>
            <a:r>
              <a:rPr lang="fa-IR" altLang="en-US" smtClean="0"/>
              <a:t>راه اول: </a:t>
            </a:r>
            <a:r>
              <a:rPr lang="en-US" altLang="en-US" smtClean="0"/>
              <a:t>when others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برخی ابزارها </a:t>
            </a:r>
            <a:r>
              <a:rPr lang="en-US" altLang="en-US" smtClean="0"/>
              <a:t>others</a:t>
            </a:r>
            <a:r>
              <a:rPr lang="fa-IR" altLang="en-US" smtClean="0"/>
              <a:t> را بی‌مورد می‌بینند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 حذف می‌کنند!</a:t>
            </a:r>
            <a:endParaRPr lang="fa-IR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00EDD77-E4E4-4181-B5BE-F4A86E5159E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571500" y="336550"/>
            <a:ext cx="5143500" cy="61864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ARCH of ENTY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type STATE_TYPE is (START, S1, S2, S3, S4, S5);</a:t>
            </a:r>
            <a:b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STATE: STATE_TYPE;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process(CLK, RESET)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RESET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when START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if (INPUTS = ...)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when S5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if (INPUTS = 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others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786313" y="357188"/>
            <a:ext cx="4357687" cy="454025"/>
          </a:xfrm>
        </p:spPr>
        <p:txBody>
          <a:bodyPr/>
          <a:lstStyle/>
          <a:p>
            <a:r>
              <a:rPr lang="fa-IR" altLang="en-US" smtClean="0"/>
              <a:t>حالات اضافی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715000" y="908050"/>
            <a:ext cx="3217863" cy="5214938"/>
          </a:xfrm>
        </p:spPr>
        <p:txBody>
          <a:bodyPr/>
          <a:lstStyle/>
          <a:p>
            <a:r>
              <a:rPr lang="fa-IR" altLang="en-US" smtClean="0"/>
              <a:t>راه دوم: حالات ساختگی:</a:t>
            </a:r>
          </a:p>
          <a:p>
            <a:pPr lvl="1"/>
            <a:r>
              <a:rPr lang="fa-IR" altLang="en-US" smtClean="0"/>
              <a:t>دیگر </a:t>
            </a:r>
            <a:r>
              <a:rPr lang="en-US" altLang="en-US" smtClean="0"/>
              <a:t>others</a:t>
            </a:r>
            <a:r>
              <a:rPr lang="fa-IR" altLang="en-US" smtClean="0"/>
              <a:t> بی‌مورد نیست.</a:t>
            </a:r>
          </a:p>
          <a:p>
            <a:pPr lvl="1" algn="just"/>
            <a:r>
              <a:rPr lang="fa-IR" altLang="en-US" smtClean="0"/>
              <a:t>تعداد حالات ساختگی می‌تواند زیاد باشد.</a:t>
            </a:r>
          </a:p>
          <a:p>
            <a:pPr lvl="2" algn="just"/>
            <a:r>
              <a:rPr lang="fa-IR" altLang="en-US" smtClean="0"/>
              <a:t>برای 18 حالت اصلی؟</a:t>
            </a:r>
          </a:p>
          <a:p>
            <a:pPr lvl="2" algn="just"/>
            <a:r>
              <a:rPr lang="fa-IR" altLang="en-US" smtClean="0"/>
              <a:t>تغییر به </a:t>
            </a:r>
            <a:r>
              <a:rPr lang="en-US" altLang="en-US" smtClean="0"/>
              <a:t>one-hot?</a:t>
            </a:r>
            <a:endParaRPr lang="fa-IR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4EDC1D0-92C6-4249-94F4-5D15673F790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571500" y="168275"/>
            <a:ext cx="5143500" cy="63706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ARCH of ENTY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type STATE_TYPE is (START, S1, S2, S3, S4, S5, DUMMY1, DUMMY2);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STATE: STATE_TYPE;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process(CLK, RESET)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RESET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when START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if (INPUTS = ...)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when S5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if (INPUTS = 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others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786313" y="357188"/>
            <a:ext cx="4357687" cy="454025"/>
          </a:xfrm>
        </p:spPr>
        <p:txBody>
          <a:bodyPr/>
          <a:lstStyle/>
          <a:p>
            <a:r>
              <a:rPr lang="fa-IR" altLang="en-US" smtClean="0"/>
              <a:t>حالات اضافی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715000" y="908050"/>
            <a:ext cx="3217863" cy="5214938"/>
          </a:xfrm>
        </p:spPr>
        <p:txBody>
          <a:bodyPr/>
          <a:lstStyle/>
          <a:p>
            <a:r>
              <a:rPr lang="fa-IR" altLang="en-US" smtClean="0"/>
              <a:t>راه سوم: انتساب دستی:</a:t>
            </a:r>
          </a:p>
          <a:p>
            <a:pPr lvl="1"/>
            <a:r>
              <a:rPr lang="fa-IR" altLang="en-US" smtClean="0"/>
              <a:t>دیگر </a:t>
            </a:r>
            <a:r>
              <a:rPr lang="en-US" altLang="en-US" smtClean="0"/>
              <a:t>others</a:t>
            </a:r>
            <a:r>
              <a:rPr lang="fa-IR" altLang="en-US" smtClean="0"/>
              <a:t> بی‌مورد نیست.</a:t>
            </a:r>
          </a:p>
          <a:p>
            <a:pPr lvl="1" algn="just"/>
            <a:r>
              <a:rPr lang="fa-IR" altLang="en-US" sz="2400" smtClean="0"/>
              <a:t>کار طراح بیشتر</a:t>
            </a:r>
          </a:p>
          <a:p>
            <a:pPr lvl="1" algn="just"/>
            <a:r>
              <a:rPr lang="fa-IR" altLang="en-US" sz="2400" smtClean="0"/>
              <a:t>نیاز به تغییر در کد و کامپایل مجدد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93B5E55-2450-44A2-882F-DDC8022964F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571500" y="336550"/>
            <a:ext cx="5143500" cy="63706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ARCH of ENTY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subtype STATE_TYPE is std_logic_vector (2 downto 0);</a:t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 STATE: STATE_TYPE;</a:t>
            </a:r>
            <a:b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constant START: STATE_TYPE := "000";</a:t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constant S1: STATE_TYPE := "001";</a:t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constant S2: STATE_TYPE := "010";</a:t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constant S3: STATE_TYPE := "011";</a:t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constant S4: STATE_TYPE := "100";</a:t>
            </a:r>
            <a:endParaRPr lang="fa-IR" altLang="en-US" sz="1200">
              <a:solidFill>
                <a:srgbClr val="FF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constant S5: STATE_TYPE := "101";</a:t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process(CLK, RESET)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RESET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when S5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if (INPUTS = 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others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14563" y="357188"/>
            <a:ext cx="4357687" cy="454025"/>
          </a:xfrm>
        </p:spPr>
        <p:txBody>
          <a:bodyPr/>
          <a:lstStyle/>
          <a:p>
            <a:r>
              <a:rPr lang="fa-IR" altLang="en-US" smtClean="0"/>
              <a:t>حالات اضافی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00063" y="857250"/>
            <a:ext cx="8432800" cy="1306513"/>
          </a:xfrm>
        </p:spPr>
        <p:txBody>
          <a:bodyPr/>
          <a:lstStyle/>
          <a:p>
            <a:pPr lvl="1" algn="just"/>
            <a:r>
              <a:rPr lang="fa-IR" altLang="en-US" sz="2400" smtClean="0"/>
              <a:t>گاهی ابزار می‌فهمد حالات </a:t>
            </a:r>
            <a:r>
              <a:rPr lang="en-US" altLang="en-US" sz="2400" smtClean="0"/>
              <a:t>others</a:t>
            </a:r>
            <a:r>
              <a:rPr lang="fa-IR" altLang="en-US" sz="2400" smtClean="0"/>
              <a:t> حالت اضافی است </a:t>
            </a:r>
            <a:r>
              <a:rPr lang="fa-IR" altLang="en-US" sz="2400" smtClean="0">
                <a:sym typeface="Wingdings" panose="05000000000000000000" pitchFamily="2" charset="2"/>
              </a:rPr>
              <a:t> در بهینه‌سازی، حذف می‌کند.</a:t>
            </a:r>
          </a:p>
          <a:p>
            <a:pPr lvl="1" algn="just"/>
            <a:r>
              <a:rPr lang="fa-IR" altLang="en-US" sz="2400" smtClean="0">
                <a:sym typeface="Wingdings" panose="05000000000000000000" pitchFamily="2" charset="2"/>
              </a:rPr>
              <a:t>به ابزار بفهمانید که </a:t>
            </a:r>
            <a:r>
              <a:rPr lang="en-US" altLang="en-US" sz="2400" smtClean="0">
                <a:sym typeface="Wingdings" panose="05000000000000000000" pitchFamily="2" charset="2"/>
              </a:rPr>
              <a:t>FSM</a:t>
            </a:r>
            <a:r>
              <a:rPr lang="fa-IR" altLang="en-US" sz="2400" smtClean="0">
                <a:sym typeface="Wingdings" panose="05000000000000000000" pitchFamily="2" charset="2"/>
              </a:rPr>
              <a:t> ایمن باشد و حالت </a:t>
            </a:r>
            <a:r>
              <a:rPr lang="en-US" altLang="en-US" sz="2400" smtClean="0">
                <a:sym typeface="Wingdings" panose="05000000000000000000" pitchFamily="2" charset="2"/>
              </a:rPr>
              <a:t>recovery</a:t>
            </a:r>
            <a:r>
              <a:rPr lang="fa-IR" altLang="en-US" sz="2400" smtClean="0">
                <a:sym typeface="Wingdings" panose="05000000000000000000" pitchFamily="2" charset="2"/>
              </a:rPr>
              <a:t> را تعیین کنید.</a:t>
            </a:r>
          </a:p>
          <a:p>
            <a:pPr lvl="1" algn="just"/>
            <a:endParaRPr lang="fa-IR" altLang="en-US" sz="240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10914A2-40E9-4B2C-A494-6D572CF303F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571500" y="2954338"/>
            <a:ext cx="8215313" cy="35385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STATE_TYPE is (START, S1, S2, S3, S4, S5,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RECOVERY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safe_recovery_state: string;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safe_recovery_state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of STATE: signal is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"RECOVERY"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START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RECOVERY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571500" y="2143125"/>
            <a:ext cx="8215313" cy="8302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safe_implementation: string;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fa-IR" altLang="en-US" sz="16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safe_implementation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of STATE: signal is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"yes"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اشتراک منابع در </a:t>
            </a:r>
            <a:r>
              <a:rPr lang="en-US" altLang="en-US" smtClean="0"/>
              <a:t>FSM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495425"/>
          </a:xfrm>
        </p:spPr>
        <p:txBody>
          <a:bodyPr/>
          <a:lstStyle/>
          <a:p>
            <a:r>
              <a:rPr lang="fa-IR" altLang="en-US" smtClean="0"/>
              <a:t>اشتراک منابع (</a:t>
            </a:r>
            <a:r>
              <a:rPr lang="en-US" altLang="en-US" smtClean="0"/>
              <a:t>resource sharing</a:t>
            </a:r>
            <a:r>
              <a:rPr lang="fa-IR" altLang="en-US" smtClean="0"/>
              <a:t>):</a:t>
            </a:r>
          </a:p>
          <a:p>
            <a:pPr lvl="1"/>
            <a:r>
              <a:rPr lang="fa-IR" altLang="en-US" smtClean="0"/>
              <a:t>برای صرفه‌جویی در سخت‌افزار</a:t>
            </a:r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805ACE4-D417-4C96-BC99-BBCF89E9A94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B0DAE2B-C41F-41CB-B633-4172313841D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85750" y="714375"/>
            <a:ext cx="3786188" cy="52625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(STATE, A, B)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ST0 =&gt;</a:t>
            </a:r>
            <a:r>
              <a:rPr lang="fa-IR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ST1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(A &gt;= 0)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NEXT_STATE &lt;= ST2;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 &lt;=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NEXT_STATE &lt;= ST1;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 &lt;= A -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ST2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NEXT_STATE &lt;= ST3;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(B &gt; A)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 &lt;=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 &lt;= A -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ST3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  <a:endParaRPr lang="en-US" altLang="en-US" sz="16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071938" y="357188"/>
            <a:ext cx="5000625" cy="64944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(STATE, A, B)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variable TEMP1: unsigned (7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variable TEMP2: unsigned (7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TEMP1:=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TEMP2:= A -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ST0 =&gt;</a:t>
            </a:r>
            <a:r>
              <a:rPr lang="fa-IR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ST1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(A &gt;= 0)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ST2;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 &lt;= TEMP1;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ST1;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 &lt;= TEMP2;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ST2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NEXT_STATE &lt;= ST3;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(B &gt; A)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 &lt;= TEMP1;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 &lt;= TEMP2;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ST3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  <a:endParaRPr lang="en-US" altLang="en-US" sz="16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22904</TotalTime>
  <Words>1681</Words>
  <Application>Microsoft Office PowerPoint</Application>
  <PresentationFormat>On-screen Show (4:3)</PresentationFormat>
  <Paragraphs>532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B Mitra</vt:lpstr>
      <vt:lpstr>B Nazanin</vt:lpstr>
      <vt:lpstr>B Titr</vt:lpstr>
      <vt:lpstr>Bodoni MT</vt:lpstr>
      <vt:lpstr>Calibri</vt:lpstr>
      <vt:lpstr>Courier</vt:lpstr>
      <vt:lpstr>Courier New</vt:lpstr>
      <vt:lpstr>Lotus</vt:lpstr>
      <vt:lpstr>Times New Roman</vt:lpstr>
      <vt:lpstr>Wingdings</vt:lpstr>
      <vt:lpstr>1_presentation_template</vt:lpstr>
      <vt:lpstr>Custom Design</vt:lpstr>
      <vt:lpstr>ماشین حالت متناهی ایمن</vt:lpstr>
      <vt:lpstr>FSM ایمن</vt:lpstr>
      <vt:lpstr>FSM ایمن</vt:lpstr>
      <vt:lpstr>حالات اضافی</vt:lpstr>
      <vt:lpstr>حالات اضافی</vt:lpstr>
      <vt:lpstr>حالات اضافی</vt:lpstr>
      <vt:lpstr>حالات اضافی</vt:lpstr>
      <vt:lpstr>اشتراک منابع در FSM</vt:lpstr>
      <vt:lpstr>PowerPoint Presentation</vt:lpstr>
      <vt:lpstr>گزارش ابزار سنتز</vt:lpstr>
      <vt:lpstr>گزارش ابزار سنتز</vt:lpstr>
      <vt:lpstr>تولید خروجی‌ها در FSM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بازنشانی و پیش‌نشانی</vt:lpstr>
      <vt:lpstr>بازنشانی و پیش‌نشانی</vt:lpstr>
      <vt:lpstr>بازنشانی و پیش‌نشانی</vt:lpstr>
      <vt:lpstr>بازنشانی و پیش‌نشانی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962</cp:revision>
  <dcterms:created xsi:type="dcterms:W3CDTF">1601-01-01T00:00:00Z</dcterms:created>
  <dcterms:modified xsi:type="dcterms:W3CDTF">2017-03-11T16:59:52Z</dcterms:modified>
</cp:coreProperties>
</file>