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  <p:sldMasterId id="2147483654" r:id="rId2"/>
  </p:sldMasterIdLst>
  <p:notesMasterIdLst>
    <p:notesMasterId r:id="rId30"/>
  </p:notesMasterIdLst>
  <p:sldIdLst>
    <p:sldId id="256" r:id="rId3"/>
    <p:sldId id="532" r:id="rId4"/>
    <p:sldId id="535" r:id="rId5"/>
    <p:sldId id="565" r:id="rId6"/>
    <p:sldId id="566" r:id="rId7"/>
    <p:sldId id="568" r:id="rId8"/>
    <p:sldId id="569" r:id="rId9"/>
    <p:sldId id="567" r:id="rId10"/>
    <p:sldId id="563" r:id="rId11"/>
    <p:sldId id="586" r:id="rId12"/>
    <p:sldId id="571" r:id="rId13"/>
    <p:sldId id="573" r:id="rId14"/>
    <p:sldId id="570" r:id="rId15"/>
    <p:sldId id="574" r:id="rId16"/>
    <p:sldId id="575" r:id="rId17"/>
    <p:sldId id="572" r:id="rId18"/>
    <p:sldId id="576" r:id="rId19"/>
    <p:sldId id="564" r:id="rId20"/>
    <p:sldId id="577" r:id="rId21"/>
    <p:sldId id="578" r:id="rId22"/>
    <p:sldId id="579" r:id="rId23"/>
    <p:sldId id="580" r:id="rId24"/>
    <p:sldId id="581" r:id="rId25"/>
    <p:sldId id="582" r:id="rId26"/>
    <p:sldId id="583" r:id="rId27"/>
    <p:sldId id="584" r:id="rId28"/>
    <p:sldId id="585" r:id="rId2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r" defTabSz="914400" rtl="1" eaLnBrk="1" latinLnBrk="0" hangingPunct="1"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r" defTabSz="914400" rtl="1" eaLnBrk="1" latinLnBrk="0" hangingPunct="1"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r" defTabSz="914400" rtl="1" eaLnBrk="1" latinLnBrk="0" hangingPunct="1"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r" defTabSz="914400" rtl="1" eaLnBrk="1" latinLnBrk="0" hangingPunct="1"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20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FFD1"/>
    <a:srgbClr val="0000CC"/>
    <a:srgbClr val="0000FF"/>
    <a:srgbClr val="0033CC"/>
    <a:srgbClr val="CC6600"/>
    <a:srgbClr val="669900"/>
    <a:srgbClr val="CCFFCC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17" autoAdjust="0"/>
    <p:restoredTop sz="90493" autoAdjust="0"/>
  </p:normalViewPr>
  <p:slideViewPr>
    <p:cSldViewPr showGuides="1">
      <p:cViewPr varScale="1">
        <p:scale>
          <a:sx n="64" d="100"/>
          <a:sy n="64" d="100"/>
        </p:scale>
        <p:origin x="773" y="36"/>
      </p:cViewPr>
      <p:guideLst>
        <p:guide orient="horz" pos="2205"/>
        <p:guide pos="2880"/>
      </p:guideLst>
    </p:cSldViewPr>
  </p:slideViewPr>
  <p:outlineViewPr>
    <p:cViewPr>
      <p:scale>
        <a:sx n="33" d="100"/>
        <a:sy n="33" d="100"/>
      </p:scale>
      <p:origin x="0" y="76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2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2962E36-7D72-4B48-87E2-BBF8EED23D4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44425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2C18BA04-F4CA-4C7F-BC84-776F607A903F}" type="slidenum">
              <a:rPr lang="en-US" altLang="en-US" sz="1200" smtClean="0"/>
              <a:pPr/>
              <a:t>1</a:t>
            </a:fld>
            <a:endParaRPr lang="en-US" altLang="en-US" sz="1200" smtClean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040852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AA5739B6-959C-4A95-8A40-5996E9869B18}" type="slidenum">
              <a:rPr lang="en-US" altLang="en-US" sz="1200" smtClean="0"/>
              <a:pPr/>
              <a:t>16</a:t>
            </a:fld>
            <a:endParaRPr lang="en-US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23290747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E6044378-78D9-4174-A81E-3335374852B4}" type="slidenum">
              <a:rPr lang="en-US" altLang="en-US" sz="1200" smtClean="0"/>
              <a:pPr/>
              <a:t>17</a:t>
            </a:fld>
            <a:endParaRPr lang="en-US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19917698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BD919049-7871-4D0C-B5F1-19C2EA4D8A31}" type="slidenum">
              <a:rPr lang="en-US" altLang="en-US" sz="1200" smtClean="0"/>
              <a:pPr/>
              <a:t>18</a:t>
            </a:fld>
            <a:endParaRPr lang="en-US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34746410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04751848-4D88-4904-BAC5-38B66039818F}" type="slidenum">
              <a:rPr lang="en-US" altLang="en-US" sz="1200" smtClean="0"/>
              <a:pPr/>
              <a:t>2</a:t>
            </a:fld>
            <a:endParaRPr lang="en-US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4679068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2C569BCB-9F63-4DDE-91C8-3AF11896173B}" type="slidenum">
              <a:rPr lang="en-US" altLang="en-US" sz="1200" smtClean="0"/>
              <a:pPr/>
              <a:t>3</a:t>
            </a:fld>
            <a:endParaRPr lang="en-US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37631445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F615AE1E-9511-4E11-814D-4583199D765A}" type="slidenum">
              <a:rPr lang="en-US" altLang="en-US" sz="1200" smtClean="0"/>
              <a:pPr/>
              <a:t>4</a:t>
            </a:fld>
            <a:endParaRPr lang="en-US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42193499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4E182955-3B10-442D-8934-BDA8ABBCFB49}" type="slidenum">
              <a:rPr lang="en-US" altLang="en-US" sz="1200" smtClean="0"/>
              <a:pPr/>
              <a:t>5</a:t>
            </a:fld>
            <a:endParaRPr lang="en-US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10102635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203AB423-8A01-46FD-9D09-0A9D94E7AB9F}" type="slidenum">
              <a:rPr lang="en-US" altLang="en-US" sz="1200" smtClean="0"/>
              <a:pPr/>
              <a:t>6</a:t>
            </a:fld>
            <a:endParaRPr lang="en-US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31756569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DB23465E-70A6-4706-9AE5-E7AEBC0FDC1F}" type="slidenum">
              <a:rPr lang="en-US" altLang="en-US" sz="1200" smtClean="0"/>
              <a:pPr/>
              <a:t>7</a:t>
            </a:fld>
            <a:endParaRPr lang="en-US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33323614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1925283-62B8-4405-82A1-B85981E4998A}" type="slidenum">
              <a:rPr lang="en-US" altLang="en-US" sz="1200" smtClean="0"/>
              <a:pPr/>
              <a:t>8</a:t>
            </a:fld>
            <a:endParaRPr lang="en-US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19706555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950D73C5-9DA5-4F8F-8B6A-8DAA0C88F8F3}" type="slidenum">
              <a:rPr lang="en-US" altLang="en-US" sz="1200" smtClean="0"/>
              <a:pPr/>
              <a:t>9</a:t>
            </a:fld>
            <a:endParaRPr lang="en-US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2624360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/>
        </p:spPr>
        <p:txBody>
          <a:bodyPr wrap="none" anchor="ctr"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/>
        </p:spPr>
        <p:txBody>
          <a:bodyPr lIns="101828" tIns="50914" rIns="101828" bIns="50914"/>
          <a:lstStyle>
            <a:lvl1pPr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 sz="1300" smtClean="0"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/>
        </p:spPr>
        <p:txBody>
          <a:bodyPr lIns="101828" tIns="50914" rIns="101828" bIns="50914"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2400" smtClean="0"/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692150" y="2286000"/>
            <a:ext cx="7759700" cy="1143000"/>
          </a:xfrm>
          <a:ln w="12700"/>
        </p:spPr>
        <p:txBody>
          <a:bodyPr wrap="none" lIns="82030" tIns="41015" rIns="82030" bIns="41015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85888" y="3898900"/>
            <a:ext cx="6372225" cy="1749425"/>
          </a:xfrm>
          <a:ln w="12700"/>
        </p:spPr>
        <p:txBody>
          <a:bodyPr wrap="none" lIns="82030" tIns="41015" rIns="82030" bIns="41015"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010940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ED3FDF-92EB-43A7-B850-999D3B5D379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1256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403225"/>
            <a:ext cx="1944688" cy="54641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03225"/>
            <a:ext cx="5683250" cy="5464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FBC096-3A58-4712-B9F9-3DFD4A5F9F8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19914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FE89A2-35F1-416D-BA10-055395341F3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36111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B6B9D2-D01D-40FE-901E-5652844460C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72886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5CF72C-0CB5-4755-AE28-6E3E9435EF7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13703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628FB4-4338-4739-87D6-AF617CBA93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31346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B00043-3584-4C1D-9258-B6A1328C48A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14680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375DC4-518F-4B3A-9F94-57A2083CFDF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42598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C8526E-FB25-43B8-8A06-12686337963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62492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87AA67-5BAF-4732-B8DF-6337F8C4236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5533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r" rtl="1">
              <a:defRPr sz="3200"/>
            </a:lvl1pPr>
            <a:lvl2pPr marL="990600" indent="-533400" algn="r" rtl="1">
              <a:buFont typeface="Wingdings" pitchFamily="2" charset="2"/>
              <a:buChar char="q"/>
              <a:defRPr sz="2800"/>
            </a:lvl2pPr>
            <a:lvl3pPr algn="r" rtl="1">
              <a:defRPr sz="2400"/>
            </a:lvl3pPr>
            <a:lvl4pPr algn="r" rtl="1">
              <a:defRPr sz="2000"/>
            </a:lvl4pPr>
            <a:lvl5pPr algn="r" rtl="1"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6789C2-A7EB-4D82-B664-5B341197B87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61690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6A4A4C-E81C-475C-A517-77D208FEF3A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10938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A0F22C-3B46-4C82-8B15-9110043D297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63453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1055FC-B128-4B86-ABA0-184B5503E89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4848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486EE6-3F55-4A95-B89B-6DB344D3C52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5620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1E25BE-E487-468C-B743-BB22056321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9505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699B39-1B1D-4AB1-8102-7EC108968C4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6584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03EE25-13CB-43BB-8D17-997809CFF8C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518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9ADE28-8E42-46BE-98F9-3B80903A96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7497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7B24FA-FF38-45B5-B05A-9F2C0E46DEB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3851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8FFEAA-7E9E-4A79-99C2-A4358F81B13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4341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  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92150" y="403225"/>
            <a:ext cx="7773988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/>
        </p:spPr>
        <p:txBody>
          <a:bodyPr wrap="none" anchor="ctr"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/>
        </p:spPr>
        <p:txBody>
          <a:bodyPr lIns="101828" tIns="50914" rIns="101828" bIns="50914"/>
          <a:lstStyle>
            <a:lvl1pPr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 sz="1300" smtClean="0">
              <a:latin typeface="Arial" panose="020B0604020202020204" pitchFamily="34" charset="0"/>
            </a:endParaRPr>
          </a:p>
        </p:txBody>
      </p:sp>
      <p:sp>
        <p:nvSpPr>
          <p:cNvPr id="182281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388100"/>
            <a:ext cx="554037" cy="334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82030" tIns="41015" rIns="82030" bIns="41015" numCol="1" anchor="ctr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8215C16C-6C45-4401-9566-4A65118B001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423" r:id="rId1"/>
    <p:sldLayoutId id="2147485402" r:id="rId2"/>
    <p:sldLayoutId id="2147485403" r:id="rId3"/>
    <p:sldLayoutId id="2147485404" r:id="rId4"/>
    <p:sldLayoutId id="2147485405" r:id="rId5"/>
    <p:sldLayoutId id="2147485406" r:id="rId6"/>
    <p:sldLayoutId id="2147485407" r:id="rId7"/>
    <p:sldLayoutId id="2147485408" r:id="rId8"/>
    <p:sldLayoutId id="2147485409" r:id="rId9"/>
    <p:sldLayoutId id="2147485410" r:id="rId10"/>
    <p:sldLayoutId id="2147485411" r:id="rId11"/>
  </p:sldLayoutIdLst>
  <p:hf hdr="0" ftr="0" dt="0"/>
  <p:txStyles>
    <p:titleStyle>
      <a:lvl1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+mj-lt"/>
          <a:ea typeface="+mj-ea"/>
          <a:cs typeface="B Titr" pitchFamily="2" charset="-78"/>
        </a:defRPr>
      </a:lvl1pPr>
      <a:lvl2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B Titr" pitchFamily="2" charset="-78"/>
        </a:defRPr>
      </a:lvl2pPr>
      <a:lvl3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B Titr" pitchFamily="2" charset="-78"/>
        </a:defRPr>
      </a:lvl3pPr>
      <a:lvl4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B Titr" pitchFamily="2" charset="-78"/>
        </a:defRPr>
      </a:lvl4pPr>
      <a:lvl5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B Titr" pitchFamily="2" charset="-78"/>
        </a:defRPr>
      </a:lvl5pPr>
      <a:lvl6pPr marL="457200" algn="ctr" defTabSz="1019175" rtl="0" fontAlgn="base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Arial" pitchFamily="34" charset="0"/>
        </a:defRPr>
      </a:lvl6pPr>
      <a:lvl7pPr marL="914400" algn="ctr" defTabSz="1019175" rtl="0" fontAlgn="base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Arial" pitchFamily="34" charset="0"/>
        </a:defRPr>
      </a:lvl7pPr>
      <a:lvl8pPr marL="1371600" algn="ctr" defTabSz="1019175" rtl="0" fontAlgn="base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Arial" pitchFamily="34" charset="0"/>
        </a:defRPr>
      </a:lvl8pPr>
      <a:lvl9pPr marL="1828800" algn="ctr" defTabSz="1019175" rtl="0" fontAlgn="base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r" rtl="1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FF5050"/>
          </a:solidFill>
          <a:latin typeface="+mn-lt"/>
          <a:ea typeface="+mn-ea"/>
          <a:cs typeface="B Mitra" pitchFamily="2" charset="-78"/>
        </a:defRPr>
      </a:lvl1pPr>
      <a:lvl2pPr marL="895350" indent="-438150" algn="r" rtl="1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q"/>
        <a:defRPr sz="2200">
          <a:solidFill>
            <a:srgbClr val="0000FF"/>
          </a:solidFill>
          <a:latin typeface="+mn-lt"/>
          <a:cs typeface="B Mitra" pitchFamily="2" charset="-78"/>
        </a:defRPr>
      </a:lvl2pPr>
      <a:lvl3pPr marL="1143000" indent="-228600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2400">
          <a:solidFill>
            <a:schemeClr val="tx1"/>
          </a:solidFill>
          <a:latin typeface="+mn-lt"/>
          <a:cs typeface="B Mitra" pitchFamily="2" charset="-78"/>
        </a:defRPr>
      </a:lvl3pPr>
      <a:lvl4pPr marL="1600200" indent="-228600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1600">
          <a:solidFill>
            <a:schemeClr val="tx1"/>
          </a:solidFill>
          <a:latin typeface="+mn-lt"/>
          <a:cs typeface="B Mitra" pitchFamily="2" charset="-78"/>
        </a:defRPr>
      </a:lvl4pPr>
      <a:lvl5pPr marL="2057400" indent="-231775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1200">
          <a:solidFill>
            <a:schemeClr val="tx1"/>
          </a:solidFill>
          <a:latin typeface="+mn-lt"/>
          <a:cs typeface="B Mitra" pitchFamily="2" charset="-78"/>
        </a:defRPr>
      </a:lvl5pPr>
      <a:lvl6pPr marL="2514600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−"/>
        <a:defRPr sz="1200">
          <a:solidFill>
            <a:schemeClr val="tx1"/>
          </a:solidFill>
          <a:latin typeface="+mn-lt"/>
          <a:cs typeface="+mn-cs"/>
        </a:defRPr>
      </a:lvl6pPr>
      <a:lvl7pPr marL="2971800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−"/>
        <a:defRPr sz="1200">
          <a:solidFill>
            <a:schemeClr val="tx1"/>
          </a:solidFill>
          <a:latin typeface="+mn-lt"/>
          <a:cs typeface="+mn-cs"/>
        </a:defRPr>
      </a:lvl7pPr>
      <a:lvl8pPr marL="3429000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−"/>
        <a:defRPr sz="1200">
          <a:solidFill>
            <a:schemeClr val="tx1"/>
          </a:solidFill>
          <a:latin typeface="+mn-lt"/>
          <a:cs typeface="+mn-cs"/>
        </a:defRPr>
      </a:lvl8pPr>
      <a:lvl9pPr marL="3886200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−"/>
        <a:defRPr sz="12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150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3AB59D9D-E535-4A5F-BA6D-58423CC7C54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412" r:id="rId1"/>
    <p:sldLayoutId id="2147485413" r:id="rId2"/>
    <p:sldLayoutId id="2147485414" r:id="rId3"/>
    <p:sldLayoutId id="2147485415" r:id="rId4"/>
    <p:sldLayoutId id="2147485416" r:id="rId5"/>
    <p:sldLayoutId id="2147485417" r:id="rId6"/>
    <p:sldLayoutId id="2147485418" r:id="rId7"/>
    <p:sldLayoutId id="2147485419" r:id="rId8"/>
    <p:sldLayoutId id="2147485420" r:id="rId9"/>
    <p:sldLayoutId id="2147485421" r:id="rId10"/>
    <p:sldLayoutId id="2147485422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ln w="9525"/>
        </p:spPr>
        <p:txBody>
          <a:bodyPr/>
          <a:lstStyle/>
          <a:p>
            <a:pPr rtl="1" eaLnBrk="1" hangingPunct="1"/>
            <a:r>
              <a:rPr lang="fa-IR" altLang="en-US" smtClean="0"/>
              <a:t>ملاحظات سنتز</a:t>
            </a:r>
            <a:endParaRPr lang="en-US" altLang="en-US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ln w="9525"/>
        </p:spPr>
        <p:txBody>
          <a:bodyPr/>
          <a:lstStyle/>
          <a:p>
            <a:pPr eaLnBrk="1" hangingPunct="1"/>
            <a:r>
              <a:rPr lang="en-US" altLang="en-US" smtClean="0"/>
              <a:t>Synthesis Considerations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تکلیف 4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تا آخر وقت امروز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6789C2-A7EB-4D82-B664-5B341197B87B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10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7276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ctrTitle" sz="quarter"/>
          </p:nvPr>
        </p:nvSpPr>
        <p:spPr>
          <a:ln w="9525"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a-IR" altLang="en-US" smtClean="0"/>
              <a:t>موردکاوی</a:t>
            </a:r>
            <a:endParaRPr lang="en-US" altLang="en-US" smtClean="0"/>
          </a:p>
        </p:txBody>
      </p:sp>
      <p:sp>
        <p:nvSpPr>
          <p:cNvPr id="23555" name="Subtitle 2"/>
          <p:cNvSpPr>
            <a:spLocks noGrp="1"/>
          </p:cNvSpPr>
          <p:nvPr>
            <p:ph type="subTitle" sz="quarter" idx="1"/>
          </p:nvPr>
        </p:nvSpPr>
        <p:spPr>
          <a:ln w="9525"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a-IR" altLang="en-US" dirty="0" smtClean="0"/>
              <a:t>ابزار ویوادو</a:t>
            </a: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altLang="en-US" dirty="0" smtClean="0"/>
              <a:t>ابزار </a:t>
            </a:r>
            <a:r>
              <a:rPr lang="en-US" altLang="en-US" dirty="0" err="1" smtClean="0"/>
              <a:t>Vivado</a:t>
            </a:r>
            <a:endParaRPr lang="en-US" altLang="en-US" dirty="0" smtClean="0"/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altLang="en-US" dirty="0" smtClean="0"/>
              <a:t>نکات کلی پیش + موارد جدید</a:t>
            </a:r>
          </a:p>
          <a:p>
            <a:pPr lvl="1"/>
            <a:r>
              <a:rPr lang="fa-IR" altLang="en-US" dirty="0" smtClean="0"/>
              <a:t>ابزارهای دیگر (</a:t>
            </a:r>
            <a:r>
              <a:rPr lang="en-US" altLang="en-US" dirty="0" err="1" smtClean="0"/>
              <a:t>Quartus</a:t>
            </a:r>
            <a:r>
              <a:rPr lang="en-US" altLang="en-US" dirty="0" smtClean="0"/>
              <a:t> II</a:t>
            </a:r>
            <a:r>
              <a:rPr lang="fa-IR" altLang="en-US" dirty="0" smtClean="0"/>
              <a:t> و </a:t>
            </a:r>
            <a:r>
              <a:rPr lang="en-US" altLang="en-US" dirty="0" err="1" smtClean="0"/>
              <a:t>Synplify</a:t>
            </a:r>
            <a:r>
              <a:rPr lang="fa-IR" altLang="en-US" dirty="0" smtClean="0"/>
              <a:t>)</a:t>
            </a:r>
          </a:p>
          <a:p>
            <a:pPr lvl="2"/>
            <a:r>
              <a:rPr lang="fa-IR" altLang="en-US" dirty="0" smtClean="0"/>
              <a:t>مشابه ولی نه دقیقاً</a:t>
            </a:r>
            <a:endParaRPr lang="en-US" altLang="en-US" dirty="0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096E0E26-8D21-4752-90EE-FAADBB41DE38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altLang="en-US" smtClean="0"/>
              <a:t>انواع داده</a:t>
            </a:r>
            <a:endParaRPr lang="en-US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altLang="en-US" smtClean="0"/>
              <a:t>نوع‌های مجاز:</a:t>
            </a:r>
          </a:p>
          <a:p>
            <a:pPr lvl="1"/>
            <a:r>
              <a:rPr lang="en-US" altLang="en-US" smtClean="0"/>
              <a:t>std_ulogic</a:t>
            </a:r>
            <a:r>
              <a:rPr lang="fa-IR" altLang="en-US" smtClean="0"/>
              <a:t> و مشتقات:</a:t>
            </a:r>
          </a:p>
          <a:p>
            <a:pPr lvl="2"/>
            <a:r>
              <a:rPr lang="en-US" altLang="en-US" smtClean="0"/>
              <a:t>‘U’</a:t>
            </a:r>
            <a:r>
              <a:rPr lang="fa-IR" altLang="en-US" smtClean="0"/>
              <a:t> و </a:t>
            </a:r>
            <a:r>
              <a:rPr lang="en-US" altLang="en-US" smtClean="0"/>
              <a:t>‘W’</a:t>
            </a:r>
            <a:r>
              <a:rPr lang="fa-IR" altLang="en-US" smtClean="0"/>
              <a:t> غیرقابل استفاده</a:t>
            </a:r>
          </a:p>
          <a:p>
            <a:pPr lvl="2"/>
            <a:r>
              <a:rPr lang="en-US" altLang="en-US" smtClean="0"/>
              <a:t>‘H’ = ‘1’</a:t>
            </a:r>
          </a:p>
          <a:p>
            <a:pPr lvl="2"/>
            <a:r>
              <a:rPr lang="en-US" altLang="en-US" smtClean="0"/>
              <a:t>‘L’ = ‘0’</a:t>
            </a:r>
          </a:p>
          <a:p>
            <a:pPr lvl="2"/>
            <a:r>
              <a:rPr lang="en-US" altLang="en-US" smtClean="0"/>
              <a:t>‘X’ = ‘-’</a:t>
            </a:r>
            <a:endParaRPr lang="fa-IR" altLang="en-US" smtClean="0"/>
          </a:p>
          <a:p>
            <a:pPr lvl="1"/>
            <a:r>
              <a:rPr lang="en-US" altLang="en-US" smtClean="0"/>
              <a:t>time</a:t>
            </a:r>
            <a:r>
              <a:rPr lang="fa-IR" altLang="en-US" smtClean="0"/>
              <a:t>:</a:t>
            </a:r>
          </a:p>
          <a:p>
            <a:pPr lvl="2"/>
            <a:r>
              <a:rPr lang="fa-IR" altLang="en-US" smtClean="0"/>
              <a:t>نادیده گرفته می‌شود</a:t>
            </a:r>
          </a:p>
          <a:p>
            <a:pPr lvl="1"/>
            <a:r>
              <a:rPr lang="fa-IR" altLang="en-US" smtClean="0"/>
              <a:t>آرایه:</a:t>
            </a:r>
          </a:p>
          <a:p>
            <a:pPr lvl="2"/>
            <a:r>
              <a:rPr lang="fa-IR" altLang="en-US" smtClean="0"/>
              <a:t>بدون محدودیت روی تعداد ابعاد</a:t>
            </a:r>
          </a:p>
          <a:p>
            <a:pPr lvl="2"/>
            <a:r>
              <a:rPr lang="en-US" altLang="en-US" smtClean="0"/>
              <a:t>port</a:t>
            </a:r>
            <a:r>
              <a:rPr lang="fa-IR" altLang="en-US" smtClean="0"/>
              <a:t>ها فقط یک بعدی</a:t>
            </a:r>
            <a:endParaRPr lang="en-US" altLang="en-US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080197B6-F3F6-43EC-9B60-989ED0493A1C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6910993"/>
              </p:ext>
            </p:extLst>
          </p:nvPr>
        </p:nvGraphicFramePr>
        <p:xfrm>
          <a:off x="1187450" y="1341438"/>
          <a:ext cx="2182813" cy="3295653"/>
        </p:xfrm>
        <a:graphic>
          <a:graphicData uri="http://schemas.openxmlformats.org/drawingml/2006/table">
            <a:tbl>
              <a:tblPr rtl="1" firstRow="1" firstCol="1" bandRow="1">
                <a:tableStyleId>{5C22544A-7EE6-4342-B048-85BDC9FD1C3A}</a:tableStyleId>
              </a:tblPr>
              <a:tblGrid>
                <a:gridCol w="2182813">
                  <a:extLst>
                    <a:ext uri="{9D8B030D-6E8A-4147-A177-3AD203B41FA5}">
                      <a16:colId xmlns:a16="http://schemas.microsoft.com/office/drawing/2014/main" xmlns="" val="3357882550"/>
                    </a:ext>
                  </a:extLst>
                </a:gridCol>
              </a:tblGrid>
              <a:tr h="350601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fa-IR" sz="2000" dirty="0">
                          <a:solidFill>
                            <a:schemeClr val="accent2"/>
                          </a:solidFill>
                          <a:effectLst/>
                        </a:rPr>
                        <a:t>نوع داده</a:t>
                      </a:r>
                      <a:endParaRPr lang="en-US" sz="1600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70" marR="685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96335422"/>
                  </a:ext>
                </a:extLst>
              </a:tr>
              <a:tr h="245421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solidFill>
                            <a:schemeClr val="accent2"/>
                          </a:solidFill>
                          <a:effectLst/>
                        </a:rPr>
                        <a:t>bit</a:t>
                      </a:r>
                      <a:endParaRPr lang="en-US" sz="110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70" marR="685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84163571"/>
                  </a:ext>
                </a:extLst>
              </a:tr>
              <a:tr h="245421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solidFill>
                            <a:schemeClr val="accent2"/>
                          </a:solidFill>
                          <a:effectLst/>
                        </a:rPr>
                        <a:t>bit_vector</a:t>
                      </a:r>
                      <a:endParaRPr lang="en-US" sz="110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70" marR="685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99507774"/>
                  </a:ext>
                </a:extLst>
              </a:tr>
              <a:tr h="245421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solidFill>
                            <a:schemeClr val="accent2"/>
                          </a:solidFill>
                          <a:effectLst/>
                        </a:rPr>
                        <a:t>boolean</a:t>
                      </a:r>
                      <a:endParaRPr lang="en-US" sz="1100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70" marR="685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40162992"/>
                  </a:ext>
                </a:extLst>
              </a:tr>
              <a:tr h="245421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solidFill>
                            <a:schemeClr val="accent2"/>
                          </a:solidFill>
                          <a:effectLst/>
                        </a:rPr>
                        <a:t>std_ulogic</a:t>
                      </a:r>
                      <a:endParaRPr lang="en-US" sz="110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70" marR="685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83867067"/>
                  </a:ext>
                </a:extLst>
              </a:tr>
              <a:tr h="245421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solidFill>
                            <a:schemeClr val="accent2"/>
                          </a:solidFill>
                          <a:effectLst/>
                        </a:rPr>
                        <a:t>std_logic</a:t>
                      </a:r>
                      <a:endParaRPr lang="en-US" sz="110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70" marR="685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25013838"/>
                  </a:ext>
                </a:extLst>
              </a:tr>
              <a:tr h="245421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solidFill>
                            <a:schemeClr val="accent2"/>
                          </a:solidFill>
                          <a:effectLst/>
                        </a:rPr>
                        <a:t>std_ulogic_vector</a:t>
                      </a:r>
                      <a:endParaRPr lang="en-US" sz="110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70" marR="685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871730"/>
                  </a:ext>
                </a:extLst>
              </a:tr>
              <a:tr h="245421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 err="1" smtClean="0">
                          <a:solidFill>
                            <a:schemeClr val="accent2"/>
                          </a:solidFill>
                          <a:effectLst/>
                        </a:rPr>
                        <a:t>std_logic_vector</a:t>
                      </a:r>
                      <a:endParaRPr lang="en-US" sz="1100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70" marR="685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98188335"/>
                  </a:ext>
                </a:extLst>
              </a:tr>
              <a:tr h="245421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solidFill>
                            <a:schemeClr val="accent2"/>
                          </a:solidFill>
                          <a:effectLst/>
                        </a:rPr>
                        <a:t>integer</a:t>
                      </a:r>
                      <a:endParaRPr lang="en-US" sz="110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70" marR="685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3669822"/>
                  </a:ext>
                </a:extLst>
              </a:tr>
              <a:tr h="245421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solidFill>
                            <a:schemeClr val="accent2"/>
                          </a:solidFill>
                          <a:effectLst/>
                        </a:rPr>
                        <a:t>signed</a:t>
                      </a:r>
                      <a:endParaRPr lang="en-US" sz="110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70" marR="685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05504939"/>
                  </a:ext>
                </a:extLst>
              </a:tr>
              <a:tr h="245421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solidFill>
                            <a:schemeClr val="accent2"/>
                          </a:solidFill>
                          <a:effectLst/>
                        </a:rPr>
                        <a:t>unsigned</a:t>
                      </a:r>
                      <a:endParaRPr lang="en-US" sz="110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70" marR="685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792544"/>
                  </a:ext>
                </a:extLst>
              </a:tr>
              <a:tr h="245421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solidFill>
                            <a:schemeClr val="accent2"/>
                          </a:solidFill>
                          <a:effectLst/>
                        </a:rPr>
                        <a:t>natural</a:t>
                      </a:r>
                      <a:endParaRPr lang="en-US" sz="110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70" marR="685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57891924"/>
                  </a:ext>
                </a:extLst>
              </a:tr>
              <a:tr h="245421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solidFill>
                            <a:schemeClr val="accent2"/>
                          </a:solidFill>
                          <a:effectLst/>
                        </a:rPr>
                        <a:t>positive</a:t>
                      </a:r>
                      <a:endParaRPr lang="en-US" sz="1100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70" marR="685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2339158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altLang="en-US" smtClean="0"/>
              <a:t>انواع داده</a:t>
            </a:r>
            <a:endParaRPr lang="en-US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altLang="en-US" smtClean="0"/>
              <a:t>نوع‌های مجاز:</a:t>
            </a:r>
          </a:p>
          <a:p>
            <a:pPr lvl="1"/>
            <a:r>
              <a:rPr lang="en-US" altLang="en-US" smtClean="0"/>
              <a:t>Port</a:t>
            </a:r>
            <a:r>
              <a:rPr lang="fa-IR" altLang="en-US" smtClean="0"/>
              <a:t>های </a:t>
            </a:r>
            <a:r>
              <a:rPr lang="en-US" altLang="en-US" smtClean="0"/>
              <a:t>in</a:t>
            </a:r>
            <a:r>
              <a:rPr lang="fa-IR" altLang="en-US" smtClean="0"/>
              <a:t>، </a:t>
            </a:r>
            <a:r>
              <a:rPr lang="en-US" altLang="en-US" smtClean="0"/>
              <a:t>out</a:t>
            </a:r>
            <a:r>
              <a:rPr lang="fa-IR" altLang="en-US" smtClean="0"/>
              <a:t> و </a:t>
            </a:r>
            <a:r>
              <a:rPr lang="en-US" altLang="en-US" smtClean="0"/>
              <a:t>inout</a:t>
            </a:r>
          </a:p>
          <a:p>
            <a:pPr lvl="2"/>
            <a:r>
              <a:rPr lang="fa-IR" altLang="en-US" smtClean="0"/>
              <a:t>توصیه می‌کند از </a:t>
            </a:r>
            <a:r>
              <a:rPr lang="en-US" altLang="en-US" smtClean="0"/>
              <a:t>buffer</a:t>
            </a:r>
            <a:r>
              <a:rPr lang="fa-IR" altLang="en-US" smtClean="0"/>
              <a:t> استفاده نشود</a:t>
            </a:r>
          </a:p>
          <a:p>
            <a:pPr lvl="1"/>
            <a:r>
              <a:rPr lang="en-US" altLang="en-US" smtClean="0"/>
              <a:t>record</a:t>
            </a:r>
            <a:r>
              <a:rPr lang="fa-IR" altLang="en-US" smtClean="0"/>
              <a:t>:</a:t>
            </a:r>
            <a:endParaRPr lang="en-US" altLang="en-US" smtClean="0"/>
          </a:p>
          <a:p>
            <a:pPr lvl="2"/>
            <a:r>
              <a:rPr lang="en-US" altLang="en-US" smtClean="0"/>
              <a:t>Record</a:t>
            </a:r>
            <a:r>
              <a:rPr lang="fa-IR" altLang="en-US" smtClean="0"/>
              <a:t> تودرتو</a:t>
            </a:r>
          </a:p>
          <a:p>
            <a:pPr lvl="1"/>
            <a:r>
              <a:rPr lang="en-US" altLang="en-US" smtClean="0"/>
              <a:t>Aggregation</a:t>
            </a:r>
            <a:r>
              <a:rPr lang="fa-IR" altLang="en-US" smtClean="0"/>
              <a:t>:</a:t>
            </a:r>
          </a:p>
          <a:p>
            <a:pPr lvl="2"/>
            <a:r>
              <a:rPr lang="en-US" altLang="en-US" smtClean="0"/>
              <a:t>Array aggregation</a:t>
            </a:r>
          </a:p>
          <a:p>
            <a:pPr lvl="2"/>
            <a:r>
              <a:rPr lang="en-US" altLang="en-US" smtClean="0"/>
              <a:t>Record aggregation</a:t>
            </a: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2FFA3B1A-FD01-4D30-A234-FB8663715C9A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altLang="en-US" smtClean="0"/>
              <a:t>عملگرها</a:t>
            </a:r>
            <a:endParaRPr lang="en-US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4688" y="1196975"/>
            <a:ext cx="7772400" cy="4648200"/>
          </a:xfrm>
        </p:spPr>
        <p:txBody>
          <a:bodyPr/>
          <a:lstStyle/>
          <a:p>
            <a:r>
              <a:rPr lang="fa-IR" altLang="en-US" smtClean="0"/>
              <a:t>عملگرهای مجاز:</a:t>
            </a:r>
          </a:p>
          <a:p>
            <a:endParaRPr lang="fa-IR" altLang="en-US" smtClean="0"/>
          </a:p>
          <a:p>
            <a:r>
              <a:rPr lang="fa-IR" altLang="en-US" smtClean="0"/>
              <a:t>عملگرهای غیرمجاز:</a:t>
            </a:r>
          </a:p>
          <a:p>
            <a:pPr lvl="1"/>
            <a:r>
              <a:rPr lang="fa-IR" altLang="en-US" smtClean="0"/>
              <a:t>تقسیم (</a:t>
            </a:r>
            <a:r>
              <a:rPr lang="en-US" altLang="en-US" smtClean="0"/>
              <a:t>/</a:t>
            </a:r>
            <a:r>
              <a:rPr lang="fa-IR" altLang="en-US" smtClean="0"/>
              <a:t>)</a:t>
            </a:r>
            <a:endParaRPr lang="en-US" altLang="en-US" smtClean="0"/>
          </a:p>
          <a:p>
            <a:pPr lvl="1"/>
            <a:r>
              <a:rPr lang="fa-IR" altLang="en-US" smtClean="0"/>
              <a:t>توان (</a:t>
            </a:r>
            <a:r>
              <a:rPr lang="en-US" altLang="en-US" smtClean="0"/>
              <a:t>**</a:t>
            </a:r>
            <a:r>
              <a:rPr lang="fa-IR" altLang="en-US" smtClean="0"/>
              <a:t>)</a:t>
            </a:r>
          </a:p>
          <a:p>
            <a:pPr lvl="1"/>
            <a:r>
              <a:rPr lang="fa-IR" altLang="en-US" smtClean="0"/>
              <a:t>باقیمانده (</a:t>
            </a:r>
            <a:r>
              <a:rPr lang="en-US" altLang="en-US" smtClean="0"/>
              <a:t>rem</a:t>
            </a:r>
            <a:r>
              <a:rPr lang="fa-IR" altLang="en-US" smtClean="0"/>
              <a:t> و </a:t>
            </a:r>
            <a:r>
              <a:rPr lang="en-US" altLang="en-US" smtClean="0"/>
              <a:t>mod</a:t>
            </a:r>
            <a:r>
              <a:rPr lang="fa-IR" altLang="en-US" smtClean="0"/>
              <a:t>)</a:t>
            </a:r>
          </a:p>
          <a:p>
            <a:pPr lvl="2"/>
            <a:r>
              <a:rPr lang="fa-IR" altLang="en-US" smtClean="0"/>
              <a:t>مجاز اگر هر دو عملوند ثابت</a:t>
            </a:r>
          </a:p>
          <a:p>
            <a:pPr lvl="2"/>
            <a:r>
              <a:rPr lang="fa-IR" altLang="en-US" smtClean="0"/>
              <a:t>تقسیم و توان: عملوند سمت راست، توانی از 2</a:t>
            </a:r>
          </a:p>
          <a:p>
            <a:pPr lvl="2"/>
            <a:r>
              <a:rPr lang="fa-IR" altLang="en-US" smtClean="0"/>
              <a:t>توان: عملوند سمت چپ، توانی از 2</a:t>
            </a:r>
          </a:p>
          <a:p>
            <a:endParaRPr lang="fa-IR" altLang="en-US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84ADD0A1-4F87-4139-AC14-3868E3309ADC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5" name="Content Placeholder 4"/>
          <p:cNvGraphicFramePr>
            <a:graphicFrameLocks/>
          </p:cNvGraphicFramePr>
          <p:nvPr/>
        </p:nvGraphicFramePr>
        <p:xfrm>
          <a:off x="1187450" y="1341438"/>
          <a:ext cx="2182813" cy="3527424"/>
        </p:xfrm>
        <a:graphic>
          <a:graphicData uri="http://schemas.openxmlformats.org/drawingml/2006/table">
            <a:tbl>
              <a:tblPr rtl="1" firstRow="1" firstCol="1" bandRow="1">
                <a:tableStyleId>{5C22544A-7EE6-4342-B048-85BDC9FD1C3A}</a:tableStyleId>
              </a:tblPr>
              <a:tblGrid>
                <a:gridCol w="2182813">
                  <a:extLst>
                    <a:ext uri="{9D8B030D-6E8A-4147-A177-3AD203B41FA5}">
                      <a16:colId xmlns:a16="http://schemas.microsoft.com/office/drawing/2014/main" xmlns="" val="3357882550"/>
                    </a:ext>
                  </a:extLst>
                </a:gridCol>
              </a:tblGrid>
              <a:tr h="440928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fa-IR" sz="1600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عملگر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70" marR="685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96335422"/>
                  </a:ext>
                </a:extLst>
              </a:tr>
              <a:tr h="881856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and, or, nand, nor, xor, xnor, not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70" marR="685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84163571"/>
                  </a:ext>
                </a:extLst>
              </a:tr>
              <a:tr h="440928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=, /=, &lt;, &gt;, &lt;=, &gt;=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70" marR="685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99507774"/>
                  </a:ext>
                </a:extLst>
              </a:tr>
              <a:tr h="440928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&amp;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70" marR="685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40162992"/>
                  </a:ext>
                </a:extLst>
              </a:tr>
              <a:tr h="440928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+, -, *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70" marR="685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83867067"/>
                  </a:ext>
                </a:extLst>
              </a:tr>
              <a:tr h="440928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sll, srl, sla, sra, rol, ror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70" marR="685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25013838"/>
                  </a:ext>
                </a:extLst>
              </a:tr>
              <a:tr h="440928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abs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70" marR="685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87173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altLang="en-US" smtClean="0"/>
              <a:t>زیربرنامه‌ها</a:t>
            </a:r>
            <a:endParaRPr lang="en-US" altLang="en-US" smtClean="0"/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1704975"/>
          </a:xfrm>
        </p:spPr>
        <p:txBody>
          <a:bodyPr/>
          <a:lstStyle/>
          <a:p>
            <a:r>
              <a:rPr lang="en-US" altLang="en-US" smtClean="0"/>
              <a:t>function</a:t>
            </a:r>
            <a:r>
              <a:rPr lang="fa-IR" altLang="en-US" smtClean="0"/>
              <a:t> و </a:t>
            </a:r>
            <a:r>
              <a:rPr lang="en-US" altLang="en-US" smtClean="0"/>
              <a:t>procedure</a:t>
            </a:r>
            <a:r>
              <a:rPr lang="fa-IR" altLang="en-US" smtClean="0"/>
              <a:t>:</a:t>
            </a:r>
          </a:p>
          <a:p>
            <a:pPr lvl="1"/>
            <a:r>
              <a:rPr lang="fa-IR" altLang="en-US" smtClean="0"/>
              <a:t>تعریف و فراخوانی:</a:t>
            </a:r>
          </a:p>
          <a:p>
            <a:pPr lvl="2"/>
            <a:r>
              <a:rPr lang="fa-IR" altLang="en-US" smtClean="0"/>
              <a:t> محتوا را سنتز می‌کند.</a:t>
            </a:r>
          </a:p>
          <a:p>
            <a:pPr lvl="1"/>
            <a:r>
              <a:rPr lang="fa-IR" altLang="en-US" smtClean="0"/>
              <a:t>توابع بازگشتی</a:t>
            </a:r>
          </a:p>
          <a:p>
            <a:pPr lvl="2"/>
            <a:endParaRPr lang="fa-IR" altLang="en-US" b="1" smtClean="0"/>
          </a:p>
          <a:p>
            <a:pPr lvl="2"/>
            <a:endParaRPr lang="fa-IR" altLang="en-US" b="1" smtClean="0"/>
          </a:p>
          <a:p>
            <a:pPr lvl="1"/>
            <a:endParaRPr lang="fa-IR" altLang="en-US" b="1" smtClean="0"/>
          </a:p>
          <a:p>
            <a:pPr lvl="1"/>
            <a:endParaRPr lang="fa-IR" altLang="en-US" b="1" smtClean="0"/>
          </a:p>
          <a:p>
            <a:pPr lvl="1"/>
            <a:endParaRPr lang="fa-IR" altLang="en-US" b="1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983FBE1E-0803-483D-A771-8F4700566631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68313" y="2625725"/>
            <a:ext cx="4718050" cy="2030413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function FACTORIAL (X: integer) return integer is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begin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if X = 1 then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return X;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else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return (X* FACTORIAL (X-1));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end if;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end function FACTORIAL;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1119188" y="403225"/>
            <a:ext cx="7773987" cy="444500"/>
          </a:xfrm>
        </p:spPr>
        <p:txBody>
          <a:bodyPr/>
          <a:lstStyle/>
          <a:p>
            <a:r>
              <a:rPr lang="fa-IR" altLang="en-US" smtClean="0"/>
              <a:t>دستورها</a:t>
            </a:r>
            <a:endParaRPr lang="en-US" altLang="en-US" smtClean="0"/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4284663" y="908050"/>
            <a:ext cx="4173537" cy="1706563"/>
          </a:xfrm>
        </p:spPr>
        <p:txBody>
          <a:bodyPr/>
          <a:lstStyle/>
          <a:p>
            <a:r>
              <a:rPr lang="en-US" altLang="en-US" smtClean="0"/>
              <a:t>instantiation</a:t>
            </a:r>
            <a:r>
              <a:rPr lang="fa-IR" altLang="en-US" smtClean="0"/>
              <a:t>:</a:t>
            </a:r>
          </a:p>
          <a:p>
            <a:pPr lvl="1"/>
            <a:r>
              <a:rPr lang="fa-IR" altLang="en-US" smtClean="0"/>
              <a:t>ساده و بازگشتی:</a:t>
            </a:r>
          </a:p>
          <a:p>
            <a:pPr lvl="2"/>
            <a:endParaRPr lang="fa-IR" altLang="en-US" b="1" smtClean="0"/>
          </a:p>
          <a:p>
            <a:pPr lvl="2"/>
            <a:endParaRPr lang="fa-IR" altLang="en-US" b="1" smtClean="0"/>
          </a:p>
          <a:p>
            <a:pPr lvl="1"/>
            <a:endParaRPr lang="fa-IR" altLang="en-US" b="1" smtClean="0"/>
          </a:p>
          <a:p>
            <a:pPr lvl="1"/>
            <a:endParaRPr lang="fa-IR" altLang="en-US" b="1" smtClean="0"/>
          </a:p>
          <a:p>
            <a:pPr lvl="1"/>
            <a:endParaRPr lang="fa-IR" altLang="en-US" b="1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CA88D233-F515-4C30-A0EF-C494CDF322EC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68313" y="476250"/>
            <a:ext cx="3743325" cy="1600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entity SINGLE_STAGE is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generic (STG: integer:=4);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port (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CLK: in std_logic;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DI: in std_logic;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DO: out std_logic );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end entity SINGLE_STAGE;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68313" y="2133600"/>
            <a:ext cx="6119812" cy="418465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architecture RECURSIVE of </a:t>
            </a:r>
            <a:r>
              <a:rPr lang="en-US" altLang="en-US" sz="1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SINGLE_STAGE</a:t>
            </a: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is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component SINGLE_STAGE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generic (STG: integer);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port (CLK: in std_logic;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DI: in std_logic;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DO: out std_logic);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end component;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signal TMP: std_logic;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begin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GEN_FD_LAST: if </a:t>
            </a:r>
            <a:r>
              <a:rPr lang="en-US" altLang="en-US" sz="1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STG=1</a:t>
            </a: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generate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INFD:FD port map (D=&gt;DI, C=&gt;CLK, Q=&gt;DO);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end generate;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GEN_FD_INTERM: if </a:t>
            </a:r>
            <a:r>
              <a:rPr lang="en-US" altLang="en-US" sz="1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STG /= 1 </a:t>
            </a: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generate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INFD:FD port map (D=&gt;DI, C=&gt;CLK, Q=&gt;</a:t>
            </a:r>
            <a:r>
              <a:rPr lang="en-US" altLang="en-US" sz="1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TMP</a:t>
            </a: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INSTAGE:</a:t>
            </a:r>
            <a:r>
              <a:rPr lang="en-US" altLang="en-US" sz="1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SINGLE_STAGE</a:t>
            </a: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generic map (</a:t>
            </a:r>
            <a:r>
              <a:rPr lang="en-US" altLang="en-US" sz="1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STG =&gt; STG-1</a:t>
            </a: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port map (DI=&gt;</a:t>
            </a:r>
            <a:r>
              <a:rPr lang="en-US" altLang="en-US" sz="1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TMP</a:t>
            </a: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 CLK=&gt;CLK, DO=&gt;DO);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end generate;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end RECURSIVE;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altLang="en-US" smtClean="0"/>
              <a:t>پیکربندی</a:t>
            </a:r>
            <a:endParaRPr lang="en-US" altLang="en-US" smtClean="0"/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configuration</a:t>
            </a:r>
            <a:r>
              <a:rPr lang="fa-IR" altLang="en-US" smtClean="0"/>
              <a:t>:</a:t>
            </a:r>
            <a:endParaRPr lang="en-US" altLang="en-US" smtClean="0"/>
          </a:p>
          <a:p>
            <a:pPr lvl="1"/>
            <a:r>
              <a:rPr lang="fa-IR" altLang="en-US" smtClean="0"/>
              <a:t>فقط </a:t>
            </a:r>
            <a:r>
              <a:rPr lang="en-US" altLang="en-US" smtClean="0"/>
              <a:t>for all:</a:t>
            </a:r>
            <a:r>
              <a:rPr lang="fa-IR" altLang="en-US" smtClean="0"/>
              <a:t> را قبول می‌کند</a:t>
            </a:r>
            <a:endParaRPr lang="en-US" altLang="en-US" smtClean="0"/>
          </a:p>
          <a:p>
            <a:pPr lvl="1"/>
            <a:endParaRPr lang="fa-IR" altLang="en-US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6A7325B4-3368-4811-AC75-DEC082CB9019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32773" name="Rectangle 2"/>
          <p:cNvSpPr>
            <a:spLocks noChangeArrowheads="1"/>
          </p:cNvSpPr>
          <p:nvPr/>
        </p:nvSpPr>
        <p:spPr bwMode="auto">
          <a:xfrm>
            <a:off x="468313" y="3487738"/>
            <a:ext cx="5616575" cy="306387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for all:FD use entity work.FF(GATE_LEVEL_ARCH);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altLang="en-US" smtClean="0"/>
              <a:t>حلقه‌های همروند و ترتیبی</a:t>
            </a:r>
            <a:endParaRPr lang="en-US" altLang="en-US" smtClean="0"/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685800" y="908050"/>
            <a:ext cx="7772400" cy="4648200"/>
          </a:xfrm>
        </p:spPr>
        <p:txBody>
          <a:bodyPr/>
          <a:lstStyle/>
          <a:p>
            <a:r>
              <a:rPr lang="en-US" altLang="en-US" smtClean="0"/>
              <a:t>for-generate</a:t>
            </a:r>
            <a:r>
              <a:rPr lang="fa-IR" altLang="en-US" smtClean="0"/>
              <a:t>:</a:t>
            </a:r>
          </a:p>
          <a:p>
            <a:pPr lvl="1"/>
            <a:r>
              <a:rPr lang="fa-IR" altLang="en-US" smtClean="0"/>
              <a:t>بازة تغییرات اندیس هنگام کامپایل ثابت باشد</a:t>
            </a:r>
          </a:p>
          <a:p>
            <a:pPr lvl="1"/>
            <a:endParaRPr lang="fa-IR" altLang="en-US" smtClean="0"/>
          </a:p>
          <a:p>
            <a:r>
              <a:rPr lang="en-US" altLang="en-US" smtClean="0"/>
              <a:t>if-generate</a:t>
            </a:r>
            <a:r>
              <a:rPr lang="fa-IR" altLang="en-US" smtClean="0"/>
              <a:t>:</a:t>
            </a:r>
          </a:p>
          <a:p>
            <a:pPr lvl="1"/>
            <a:r>
              <a:rPr lang="fa-IR" altLang="en-US" smtClean="0"/>
              <a:t>نتیجة شرط هنگام کامپایل مشخص باشد</a:t>
            </a:r>
          </a:p>
          <a:p>
            <a:endParaRPr lang="fa-IR" altLang="en-US" smtClean="0"/>
          </a:p>
          <a:p>
            <a:r>
              <a:rPr lang="en-US" altLang="en-US" smtClean="0"/>
              <a:t>for loop</a:t>
            </a:r>
            <a:r>
              <a:rPr lang="fa-IR" altLang="en-US" smtClean="0"/>
              <a:t>:</a:t>
            </a:r>
          </a:p>
          <a:p>
            <a:pPr lvl="1"/>
            <a:r>
              <a:rPr lang="fa-IR" altLang="en-US" smtClean="0"/>
              <a:t>بازة تغییرات اندیس هنگام کامپایل ثابت باشد</a:t>
            </a:r>
          </a:p>
          <a:p>
            <a:pPr lvl="1"/>
            <a:endParaRPr lang="fa-IR" altLang="en-US" smtClean="0"/>
          </a:p>
          <a:p>
            <a:r>
              <a:rPr lang="en-US" altLang="en-US" smtClean="0"/>
              <a:t>while</a:t>
            </a:r>
            <a:r>
              <a:rPr lang="fa-IR" altLang="en-US" smtClean="0"/>
              <a:t>:</a:t>
            </a:r>
          </a:p>
          <a:p>
            <a:pPr lvl="1"/>
            <a:endParaRPr lang="en-US" altLang="en-US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6C507DBE-D5C2-401D-808F-E1707C831A56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altLang="en-US" smtClean="0"/>
              <a:t>ملاحظات سنتز</a:t>
            </a:r>
            <a:endParaRPr lang="en-US" altLang="en-US" smtClean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785813" y="857250"/>
            <a:ext cx="7672387" cy="5429250"/>
          </a:xfrm>
        </p:spPr>
        <p:txBody>
          <a:bodyPr/>
          <a:lstStyle/>
          <a:p>
            <a:r>
              <a:rPr lang="fa-IR" altLang="en-US" dirty="0" smtClean="0"/>
              <a:t>آشنایی با عملکرد ابزارهای سنتز</a:t>
            </a:r>
          </a:p>
          <a:p>
            <a:pPr lvl="1"/>
            <a:r>
              <a:rPr lang="fa-IR" altLang="en-US" dirty="0" smtClean="0">
                <a:sym typeface="Wingdings" panose="05000000000000000000" pitchFamily="2" charset="2"/>
              </a:rPr>
              <a:t>ملاحظات عمومی</a:t>
            </a:r>
          </a:p>
          <a:p>
            <a:pPr lvl="1"/>
            <a:r>
              <a:rPr lang="fa-IR" altLang="en-US" dirty="0" smtClean="0">
                <a:sym typeface="Wingdings" panose="05000000000000000000" pitchFamily="2" charset="2"/>
              </a:rPr>
              <a:t>ملاحظات خاص ابزار</a:t>
            </a:r>
          </a:p>
          <a:p>
            <a:pPr lvl="1"/>
            <a:endParaRPr lang="fa-IR" altLang="en-US" dirty="0" smtClean="0"/>
          </a:p>
          <a:p>
            <a:pPr lvl="1"/>
            <a:r>
              <a:rPr lang="fa-IR" altLang="en-US" dirty="0" smtClean="0"/>
              <a:t>هنگام کدنویسی‏ خود را جای ابزار بگذارید</a:t>
            </a:r>
          </a:p>
          <a:p>
            <a:pPr lvl="2"/>
            <a:r>
              <a:rPr lang="fa-IR" altLang="en-US" dirty="0" smtClean="0"/>
              <a:t>مداری را که تولید می‌شود تجسم کنید</a:t>
            </a:r>
          </a:p>
          <a:p>
            <a:pPr lvl="2"/>
            <a:r>
              <a:rPr lang="fa-IR" altLang="en-US" dirty="0" smtClean="0">
                <a:sym typeface="Wingdings" panose="05000000000000000000" pitchFamily="2" charset="2"/>
              </a:rPr>
              <a:t> انتخاب مناسب از بین گزینه‌های کدنویسی</a:t>
            </a:r>
          </a:p>
          <a:p>
            <a:pPr lvl="2"/>
            <a:endParaRPr lang="fa-IR" altLang="en-US" dirty="0" smtClean="0">
              <a:sym typeface="Wingdings" panose="05000000000000000000" pitchFamily="2" charset="2"/>
            </a:endParaRPr>
          </a:p>
          <a:p>
            <a:r>
              <a:rPr lang="fa-IR" altLang="en-US" dirty="0" smtClean="0"/>
              <a:t>آشنایی با مشخصات تراشه و محدودیت‌های آن</a:t>
            </a:r>
          </a:p>
          <a:p>
            <a:endParaRPr lang="fa-IR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altLang="en-US" smtClean="0"/>
              <a:t>فرایند</a:t>
            </a:r>
            <a:endParaRPr lang="en-US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765175"/>
            <a:ext cx="7772400" cy="4648200"/>
          </a:xfrm>
        </p:spPr>
        <p:txBody>
          <a:bodyPr/>
          <a:lstStyle/>
          <a:p>
            <a:r>
              <a:rPr lang="en-US" altLang="en-US" smtClean="0"/>
              <a:t>process</a:t>
            </a:r>
            <a:r>
              <a:rPr lang="fa-IR" altLang="en-US" smtClean="0"/>
              <a:t>:</a:t>
            </a:r>
          </a:p>
          <a:p>
            <a:pPr lvl="1"/>
            <a:r>
              <a:rPr lang="fa-IR" altLang="en-US" smtClean="0"/>
              <a:t>ترکیبی:</a:t>
            </a:r>
          </a:p>
          <a:p>
            <a:pPr lvl="2"/>
            <a:r>
              <a:rPr lang="fa-IR" altLang="en-US" smtClean="0"/>
              <a:t>همة سیگنال‌های سمت چپ انتساب در لیست حساسیت</a:t>
            </a:r>
          </a:p>
          <a:p>
            <a:pPr lvl="2"/>
            <a:r>
              <a:rPr lang="fa-IR" altLang="en-US" smtClean="0"/>
              <a:t>همة سیگنال‌های شرط </a:t>
            </a:r>
            <a:r>
              <a:rPr lang="en-US" altLang="en-US" smtClean="0"/>
              <a:t>if</a:t>
            </a:r>
            <a:r>
              <a:rPr lang="fa-IR" altLang="en-US" smtClean="0"/>
              <a:t> و </a:t>
            </a:r>
            <a:r>
              <a:rPr lang="en-US" altLang="en-US" smtClean="0"/>
              <a:t>case</a:t>
            </a:r>
            <a:r>
              <a:rPr lang="fa-IR" altLang="en-US" smtClean="0"/>
              <a:t> در لیست حساسیت</a:t>
            </a:r>
            <a:endParaRPr lang="en-US" altLang="en-US" smtClean="0"/>
          </a:p>
          <a:p>
            <a:pPr lvl="2"/>
            <a:r>
              <a:rPr lang="fa-IR" altLang="en-US" smtClean="0"/>
              <a:t>سیگنال‌ها نباید، حتی به‌طور ضمنی، مقدار قبلی خود را نگاه دارند.</a:t>
            </a:r>
          </a:p>
          <a:p>
            <a:pPr lvl="1"/>
            <a:r>
              <a:rPr lang="fa-IR" altLang="en-US" smtClean="0"/>
              <a:t>ترتیبی:</a:t>
            </a:r>
          </a:p>
          <a:p>
            <a:pPr lvl="2"/>
            <a:r>
              <a:rPr lang="fa-IR" altLang="en-US" smtClean="0"/>
              <a:t>با </a:t>
            </a:r>
            <a:r>
              <a:rPr lang="en-US" altLang="en-US" smtClean="0"/>
              <a:t>if</a:t>
            </a:r>
          </a:p>
          <a:p>
            <a:pPr lvl="2"/>
            <a:r>
              <a:rPr lang="fa-IR" altLang="en-US" smtClean="0"/>
              <a:t>با </a:t>
            </a:r>
            <a:r>
              <a:rPr lang="en-US" altLang="en-US" smtClean="0"/>
              <a:t>wait</a:t>
            </a:r>
            <a:endParaRPr lang="fa-IR" altLang="en-US" smtClean="0"/>
          </a:p>
          <a:p>
            <a:pPr lvl="2"/>
            <a:endParaRPr lang="fa-IR" altLang="en-US" smtClean="0"/>
          </a:p>
          <a:p>
            <a:pPr lvl="1"/>
            <a:endParaRPr lang="en-US" altLang="en-US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E8C76709-30DD-4F3D-A6B8-60ECDE7B87BE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68313" y="3357563"/>
            <a:ext cx="5616575" cy="954087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if CLK’event and CLK = ‘1’ then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if CLK’event and CLK = ‘0’ then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if rising_edge(CLK) then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if falling_edge(CLK) then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23850" y="4724400"/>
            <a:ext cx="5111750" cy="1169988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process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begin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wait until rising_edge(CLK) and CLKEN = '1’;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q &lt;= d;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end process;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5435600" y="4724400"/>
            <a:ext cx="3492500" cy="1601788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process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begin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wait until rising_edge(CLK);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if CLKEN = '1' then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q &lt;= d;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end if;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end process;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altLang="en-US" smtClean="0"/>
              <a:t>فرایند</a:t>
            </a:r>
            <a:endParaRPr lang="en-US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765175"/>
            <a:ext cx="7772400" cy="2951163"/>
          </a:xfrm>
        </p:spPr>
        <p:txBody>
          <a:bodyPr/>
          <a:lstStyle/>
          <a:p>
            <a:r>
              <a:rPr lang="en-US" altLang="en-US" smtClean="0"/>
              <a:t>process</a:t>
            </a:r>
            <a:r>
              <a:rPr lang="fa-IR" altLang="en-US" smtClean="0"/>
              <a:t>:</a:t>
            </a:r>
          </a:p>
          <a:p>
            <a:pPr lvl="1"/>
            <a:r>
              <a:rPr lang="fa-IR" altLang="en-US" smtClean="0"/>
              <a:t>ترتیبی:</a:t>
            </a:r>
          </a:p>
          <a:p>
            <a:pPr lvl="2"/>
            <a:r>
              <a:rPr lang="fa-IR" altLang="en-US" smtClean="0"/>
              <a:t>توصیف فلیپ فلاپ با ورودی‌های کنترلی ناهمگام (مانند بازنشانی ناهمگام) فقط با استفاده از لیست حساسیت امکان‌پذیر است</a:t>
            </a:r>
          </a:p>
          <a:p>
            <a:pPr lvl="2"/>
            <a:r>
              <a:rPr lang="fa-IR" altLang="en-US" smtClean="0"/>
              <a:t>علت: ابزار </a:t>
            </a:r>
            <a:r>
              <a:rPr lang="en-US" altLang="en-US" smtClean="0"/>
              <a:t>wait on</a:t>
            </a:r>
            <a:r>
              <a:rPr lang="fa-IR" altLang="en-US" smtClean="0"/>
              <a:t> چند سیگنالی را نمی‌پذیرد</a:t>
            </a:r>
          </a:p>
          <a:p>
            <a:pPr lvl="1"/>
            <a:endParaRPr lang="en-US" altLang="en-US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745EDEDE-7DF6-4C8E-A75F-5F8FC372A2B8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68313" y="3557588"/>
            <a:ext cx="5616575" cy="18161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process (CLK, RST)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begin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if (RST = '1') then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Q &lt;= '0';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elsif (CLK'event and CLK = '1') then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Q &lt;= D;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end if;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end process;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wait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wait</a:t>
            </a:r>
            <a:r>
              <a:rPr lang="fa-IR" altLang="en-US" smtClean="0"/>
              <a:t>:</a:t>
            </a:r>
          </a:p>
          <a:p>
            <a:pPr lvl="1"/>
            <a:r>
              <a:rPr lang="en-US" altLang="en-US" smtClean="0"/>
              <a:t>wait for</a:t>
            </a:r>
            <a:r>
              <a:rPr lang="fa-IR" altLang="en-US" smtClean="0"/>
              <a:t>: غیرمجاز</a:t>
            </a:r>
          </a:p>
          <a:p>
            <a:pPr lvl="1"/>
            <a:r>
              <a:rPr lang="en-US" altLang="en-US" smtClean="0"/>
              <a:t>wait</a:t>
            </a:r>
            <a:r>
              <a:rPr lang="fa-IR" altLang="en-US" smtClean="0"/>
              <a:t>:</a:t>
            </a:r>
          </a:p>
          <a:p>
            <a:pPr lvl="2"/>
            <a:r>
              <a:rPr lang="fa-IR" altLang="en-US" smtClean="0"/>
              <a:t>فقط یک </a:t>
            </a:r>
            <a:r>
              <a:rPr lang="en-US" altLang="en-US" smtClean="0"/>
              <a:t>wait</a:t>
            </a:r>
            <a:endParaRPr lang="fa-IR" altLang="en-US" smtClean="0"/>
          </a:p>
          <a:p>
            <a:pPr lvl="2"/>
            <a:r>
              <a:rPr lang="fa-IR" altLang="en-US" smtClean="0"/>
              <a:t>فقط در ابتدای فرایند</a:t>
            </a:r>
          </a:p>
          <a:p>
            <a:pPr lvl="2"/>
            <a:r>
              <a:rPr lang="fa-IR" altLang="en-US" smtClean="0"/>
              <a:t>فقط برای توصیف لبة کلاک</a:t>
            </a:r>
            <a:endParaRPr lang="en-US" altLang="en-US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FFD140F5-E01A-4BEA-8FB9-D9013AAAD0A3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assert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1619250" y="1219200"/>
            <a:ext cx="6838950" cy="2641600"/>
          </a:xfrm>
        </p:spPr>
        <p:txBody>
          <a:bodyPr/>
          <a:lstStyle/>
          <a:p>
            <a:r>
              <a:rPr lang="en-US" altLang="en-US" dirty="0" smtClean="0"/>
              <a:t>assert</a:t>
            </a:r>
            <a:r>
              <a:rPr lang="fa-IR" altLang="en-US" dirty="0" smtClean="0"/>
              <a:t>:</a:t>
            </a:r>
          </a:p>
          <a:p>
            <a:pPr lvl="1"/>
            <a:r>
              <a:rPr lang="fa-IR" altLang="en-US" dirty="0" smtClean="0"/>
              <a:t>برای بررسی شرایط سخت‌افزار هنگام شبیه‌سازی</a:t>
            </a:r>
          </a:p>
          <a:p>
            <a:pPr lvl="2"/>
            <a:r>
              <a:rPr lang="fa-IR" altLang="en-US" dirty="0" smtClean="0"/>
              <a:t>ابزار </a:t>
            </a:r>
            <a:r>
              <a:rPr lang="fa-IR" altLang="en-US" dirty="0" smtClean="0"/>
              <a:t>سنتز اشکال نمی‌گیرد</a:t>
            </a:r>
          </a:p>
          <a:p>
            <a:pPr lvl="2"/>
            <a:r>
              <a:rPr lang="fa-IR" altLang="en-US" dirty="0" smtClean="0"/>
              <a:t>سخت‌افزاری هم تولید </a:t>
            </a:r>
            <a:r>
              <a:rPr lang="fa-IR" altLang="en-US" dirty="0" smtClean="0"/>
              <a:t>نمی‌کند</a:t>
            </a:r>
          </a:p>
          <a:p>
            <a:pPr lvl="1"/>
            <a:r>
              <a:rPr lang="fa-IR" altLang="en-US" dirty="0"/>
              <a:t>در بدنة ترتیبی با شرط ایستا (زمان کامپایل معلوم باشد)</a:t>
            </a:r>
          </a:p>
          <a:p>
            <a:pPr lvl="1"/>
            <a:endParaRPr lang="en-US" altLang="en-US" dirty="0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B1F4772C-05D5-42B9-A41A-3B2DE1E9B7E7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assert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>
          <a:xfrm>
            <a:off x="5149850" y="1219200"/>
            <a:ext cx="3525838" cy="985838"/>
          </a:xfrm>
        </p:spPr>
        <p:txBody>
          <a:bodyPr/>
          <a:lstStyle/>
          <a:p>
            <a:r>
              <a:rPr lang="fa-IR" altLang="en-US" smtClean="0"/>
              <a:t>ثبات انتقال چند بیتی:</a:t>
            </a: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4514A864-E09C-4175-BDE6-DD448C7AF249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68313" y="2636838"/>
            <a:ext cx="6983412" cy="3754437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architecture BEH of SINGLE_SRL is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signal SHIFT_REG: std_logic_vector (SRL_WIDTH-1 downto 0);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begin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</a:t>
            </a:r>
            <a:r>
              <a:rPr lang="en-US" altLang="en-US" sz="1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assert SRL_WIDTH &lt;= 17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report "The size of Shift Register exceeds the size of a single SRL"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severity FAILURE;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--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process (CLK)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begin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if rising_edge(CLK) then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SHIFT_REG &lt;= SHIFT_REG (SRL_WIDTH-2 downto 0) &amp; INP;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end if;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end process;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--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OUTP &lt;= SHIFT_REG(SRL_WIDTH-1);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end BEH;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68313" y="981075"/>
            <a:ext cx="4391025" cy="1600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entity SINGLE_SRL is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generic (</a:t>
            </a:r>
            <a:r>
              <a:rPr lang="en-US" altLang="en-US" sz="1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SRL_WIDTH:</a:t>
            </a: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integer:= 24);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port (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CLK: in std_logic;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INP: in std_logic;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OUTP: out std_logic);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end SINGLE_SRL;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assert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5149850" y="1219200"/>
            <a:ext cx="3525838" cy="985838"/>
          </a:xfrm>
        </p:spPr>
        <p:txBody>
          <a:bodyPr/>
          <a:lstStyle/>
          <a:p>
            <a:r>
              <a:rPr lang="fa-IR" altLang="en-US" smtClean="0"/>
              <a:t>ثبات انتقال چند بیتی:</a:t>
            </a: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C4BC3C73-C2BF-4ECE-B8C1-5A763DD1BB9A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68313" y="2049463"/>
            <a:ext cx="6983412" cy="3540125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architecture BEH of TOP is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component SINGLE_SRL is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generic (SRL_WIDTH: integer:= 16);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port(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CLK: in std_logic;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INP: in std_logic;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OUTP: out std_logic);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end component;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begin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INST1: SINGLE_SRL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</a:t>
            </a:r>
            <a:r>
              <a:rPr lang="en-US" altLang="en-US" sz="1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generic map (SRL_WIDTH =&gt; 13)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port map(CLK =&gt; CLK, INP =&gt; INP1, OUTP =&gt; OUTP1);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INST2: SINGLE_SRL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</a:t>
            </a:r>
            <a:r>
              <a:rPr lang="en-US" altLang="en-US" sz="1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generic map (SRL_WIDTH =&gt; 18)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port map(CLK =&gt; CLK, INP =&gt; INP2, OUTP =&gt; OUTP2);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end BEH;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altLang="en-US" smtClean="0"/>
              <a:t>فایل</a:t>
            </a:r>
            <a:endParaRPr lang="en-US" altLang="en-US" smtClean="0"/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altLang="en-US" smtClean="0"/>
              <a:t>کار با فایل‌ها:</a:t>
            </a:r>
          </a:p>
          <a:p>
            <a:pPr lvl="1"/>
            <a:r>
              <a:rPr lang="en-US" altLang="en-US" smtClean="0"/>
              <a:t>file_open</a:t>
            </a:r>
            <a:endParaRPr lang="fa-IR" altLang="en-US" smtClean="0"/>
          </a:p>
          <a:p>
            <a:pPr lvl="1"/>
            <a:r>
              <a:rPr lang="en-US" altLang="en-US" smtClean="0"/>
              <a:t>file_close</a:t>
            </a:r>
            <a:endParaRPr lang="fa-IR" altLang="en-US" smtClean="0"/>
          </a:p>
          <a:p>
            <a:pPr lvl="1"/>
            <a:r>
              <a:rPr lang="en-US" altLang="en-US" smtClean="0"/>
              <a:t>endfile</a:t>
            </a:r>
            <a:endParaRPr lang="fa-IR" altLang="en-US" smtClean="0"/>
          </a:p>
          <a:p>
            <a:pPr lvl="1"/>
            <a:r>
              <a:rPr lang="en-US" altLang="en-US" smtClean="0"/>
              <a:t>readline</a:t>
            </a:r>
            <a:endParaRPr lang="fa-IR" altLang="en-US" smtClean="0"/>
          </a:p>
          <a:p>
            <a:pPr lvl="1"/>
            <a:r>
              <a:rPr lang="en-US" altLang="en-US" smtClean="0"/>
              <a:t>read</a:t>
            </a:r>
            <a:endParaRPr lang="fa-IR" altLang="en-US" smtClean="0"/>
          </a:p>
          <a:p>
            <a:pPr lvl="1"/>
            <a:r>
              <a:rPr lang="en-US" altLang="en-US" smtClean="0"/>
              <a:t>writeline</a:t>
            </a:r>
            <a:endParaRPr lang="fa-IR" altLang="en-US" smtClean="0"/>
          </a:p>
          <a:p>
            <a:pPr lvl="1"/>
            <a:r>
              <a:rPr lang="en-US" altLang="en-US" smtClean="0"/>
              <a:t>write </a:t>
            </a:r>
            <a:endParaRPr lang="fa-IR" altLang="en-US" smtClean="0"/>
          </a:p>
          <a:p>
            <a:pPr lvl="1"/>
            <a:r>
              <a:rPr lang="fa-IR" altLang="en-US" smtClean="0"/>
              <a:t>برای پر کردن حافظه از مقدارهای اولیه و نوشتن در فایل‌ها و اشکال‌زدایی</a:t>
            </a:r>
            <a:endParaRPr lang="en-US" altLang="en-US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FB5872B2-1A86-4EA6-80CC-46A9177C3751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altLang="en-US" smtClean="0"/>
              <a:t>درگاه‌های باز</a:t>
            </a:r>
            <a:endParaRPr lang="en-US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2497138"/>
          </a:xfrm>
        </p:spPr>
        <p:txBody>
          <a:bodyPr/>
          <a:lstStyle/>
          <a:p>
            <a:r>
              <a:rPr lang="fa-IR" altLang="en-US" smtClean="0"/>
              <a:t>در استاندارد </a:t>
            </a:r>
            <a:r>
              <a:rPr lang="en-US" altLang="en-US" smtClean="0"/>
              <a:t>VHDL</a:t>
            </a:r>
            <a:r>
              <a:rPr lang="fa-IR" altLang="en-US" smtClean="0"/>
              <a:t>:</a:t>
            </a:r>
          </a:p>
          <a:p>
            <a:pPr lvl="1"/>
            <a:r>
              <a:rPr lang="fa-IR" altLang="en-US" smtClean="0"/>
              <a:t>درگاه ورودی که به جایی وصل نیست:</a:t>
            </a:r>
            <a:endParaRPr lang="en-US" altLang="en-US" smtClean="0"/>
          </a:p>
          <a:p>
            <a:pPr lvl="1"/>
            <a:endParaRPr lang="en-US" altLang="en-US" smtClean="0"/>
          </a:p>
          <a:p>
            <a:pPr lvl="1"/>
            <a:endParaRPr lang="en-US" altLang="en-US" smtClean="0"/>
          </a:p>
          <a:p>
            <a:pPr lvl="1"/>
            <a:endParaRPr lang="en-US" altLang="en-US" smtClean="0"/>
          </a:p>
          <a:p>
            <a:pPr lvl="1"/>
            <a:r>
              <a:rPr lang="fa-IR" altLang="en-US" smtClean="0"/>
              <a:t>غیرقابل قبول</a:t>
            </a:r>
          </a:p>
          <a:p>
            <a:pPr lvl="1"/>
            <a:endParaRPr lang="en-US" altLang="en-US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8BE46BC3-A5E6-4BD1-BD22-0855843081E6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1600200" y="2779713"/>
            <a:ext cx="6858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PORT MAP(A, B, open, Z, OPEN);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altLang="en-US" smtClean="0"/>
              <a:t>تولید فلیپ فلاپ</a:t>
            </a:r>
            <a:endParaRPr lang="en-US" altLang="en-US" smtClean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357188" y="1157288"/>
            <a:ext cx="8358187" cy="1771650"/>
          </a:xfrm>
        </p:spPr>
        <p:txBody>
          <a:bodyPr/>
          <a:lstStyle/>
          <a:p>
            <a:r>
              <a:rPr lang="fa-IR" altLang="en-US" smtClean="0"/>
              <a:t>فرایند کلاک‌دار:</a:t>
            </a:r>
          </a:p>
          <a:p>
            <a:pPr lvl="1"/>
            <a:r>
              <a:rPr lang="fa-IR" altLang="en-US" smtClean="0"/>
              <a:t>تولید </a:t>
            </a:r>
            <a:r>
              <a:rPr lang="en-US" altLang="en-US" smtClean="0"/>
              <a:t>FF</a:t>
            </a:r>
            <a:r>
              <a:rPr lang="fa-IR" altLang="en-US" smtClean="0"/>
              <a:t> به تعداد بیت سیگنال‌هایی که در بدنة کلاک، انتساب داده می‌شوند</a:t>
            </a:r>
          </a:p>
          <a:p>
            <a:pPr lvl="1"/>
            <a:endParaRPr lang="en-US" altLang="en-US" smtClean="0"/>
          </a:p>
          <a:p>
            <a:pPr lvl="2"/>
            <a:endParaRPr lang="en-US" altLang="en-US" smtClean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BED0CAF4-C4C2-4F79-AD6B-3D722D94EF1D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9221" name="Rectangle 2"/>
          <p:cNvSpPr>
            <a:spLocks noChangeArrowheads="1"/>
          </p:cNvSpPr>
          <p:nvPr/>
        </p:nvSpPr>
        <p:spPr bwMode="auto">
          <a:xfrm>
            <a:off x="3786188" y="2714625"/>
            <a:ext cx="5000625" cy="3540125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architecture ARCH1 of COUNTER8 is</a:t>
            </a:r>
            <a:b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  signal CNT: integer  range</a:t>
            </a:r>
            <a:r>
              <a:rPr lang="en-US" altLang="en-US" sz="1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0 to 255</a:t>
            </a: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:= 0;</a:t>
            </a:r>
            <a:b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begin</a:t>
            </a:r>
            <a:b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process (CLOCK)</a:t>
            </a:r>
            <a:b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begin</a:t>
            </a:r>
            <a:b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  if </a:t>
            </a:r>
            <a:r>
              <a:rPr lang="en-US" altLang="en-US" sz="1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CLOCK`event and CLOCK = `1`</a:t>
            </a: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then</a:t>
            </a:r>
            <a:b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     if (CNT &gt;= 255) then</a:t>
            </a:r>
            <a:b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        </a:t>
            </a:r>
            <a:r>
              <a:rPr lang="en-US" altLang="en-US" sz="1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CNT &lt;= 0;</a:t>
            </a: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/>
            </a:r>
            <a:b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     else</a:t>
            </a:r>
            <a:b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        </a:t>
            </a:r>
            <a:r>
              <a:rPr lang="en-US" altLang="en-US" sz="1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CNT &lt;= CNT +1;</a:t>
            </a: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/>
            </a:r>
            <a:b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     end if;</a:t>
            </a:r>
            <a:b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  end if;</a:t>
            </a:r>
            <a:b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end process;</a:t>
            </a:r>
            <a:b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endParaRPr lang="en-US" altLang="en-US" sz="1400">
              <a:solidFill>
                <a:srgbClr val="0000FF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OUTPUT &lt;= CNT;</a:t>
            </a: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/>
            </a:r>
            <a:b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end ARCH1;</a:t>
            </a:r>
          </a:p>
        </p:txBody>
      </p:sp>
      <p:sp>
        <p:nvSpPr>
          <p:cNvPr id="9222" name="Rectangle 2"/>
          <p:cNvSpPr>
            <a:spLocks noChangeArrowheads="1"/>
          </p:cNvSpPr>
          <p:nvPr/>
        </p:nvSpPr>
        <p:spPr bwMode="auto">
          <a:xfrm>
            <a:off x="428625" y="2714625"/>
            <a:ext cx="3143250" cy="1169988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entity COUNTER8 is</a:t>
            </a:r>
            <a:b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port (CLOCK: in std_logic;</a:t>
            </a:r>
            <a:b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   OUTPUT: out integer range 0 to 255);</a:t>
            </a:r>
            <a:b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end COUNTER8;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57188" y="4857750"/>
            <a:ext cx="3286125" cy="127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1828" tIns="50914" rIns="101828" bIns="50914"/>
          <a:lstStyle/>
          <a:p>
            <a:pPr marL="990600" lvl="1" indent="-533400" algn="r" rtl="1">
              <a:spcBef>
                <a:spcPct val="20000"/>
              </a:spcBef>
              <a:buFont typeface="Wingdings" pitchFamily="2" charset="2"/>
              <a:buChar char="q"/>
              <a:defRPr/>
            </a:pPr>
            <a:r>
              <a:rPr lang="en-US" altLang="en-US" sz="2800" kern="0" dirty="0">
                <a:solidFill>
                  <a:srgbClr val="0000FF"/>
                </a:solidFill>
                <a:latin typeface="+mn-lt"/>
                <a:cs typeface="B Mitra" pitchFamily="2" charset="-78"/>
              </a:rPr>
              <a:t>OUTPUT</a:t>
            </a:r>
            <a:r>
              <a:rPr lang="fa-IR" altLang="en-US" sz="2800" kern="0" dirty="0">
                <a:solidFill>
                  <a:srgbClr val="0000FF"/>
                </a:solidFill>
                <a:latin typeface="+mn-lt"/>
                <a:cs typeface="B Mitra" pitchFamily="2" charset="-78"/>
              </a:rPr>
              <a:t>؟</a:t>
            </a:r>
            <a:endParaRPr lang="en-US" altLang="en-US" sz="2800" kern="0" dirty="0">
              <a:solidFill>
                <a:srgbClr val="0000FF"/>
              </a:solidFill>
              <a:latin typeface="+mn-lt"/>
              <a:cs typeface="B Mitra" pitchFamily="2" charset="-78"/>
            </a:endParaRPr>
          </a:p>
          <a:p>
            <a:pPr marL="1143000" lvl="2" indent="-228600" algn="r" rtl="1">
              <a:spcBef>
                <a:spcPct val="20000"/>
              </a:spcBef>
              <a:buFont typeface="Arial" pitchFamily="34" charset="0"/>
              <a:buChar char="−"/>
              <a:defRPr/>
            </a:pPr>
            <a:endParaRPr lang="en-US" altLang="en-US" sz="2400" kern="0" dirty="0">
              <a:latin typeface="+mn-lt"/>
              <a:cs typeface="B Mitra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altLang="en-US" smtClean="0"/>
              <a:t>تولید فلیپ فلاپ</a:t>
            </a:r>
            <a:endParaRPr lang="en-US" altLang="en-US" smtClean="0"/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357188" y="571500"/>
            <a:ext cx="8358187" cy="1771650"/>
          </a:xfrm>
        </p:spPr>
        <p:txBody>
          <a:bodyPr/>
          <a:lstStyle/>
          <a:p>
            <a:r>
              <a:rPr lang="fa-IR" altLang="en-US" smtClean="0"/>
              <a:t>مثال:</a:t>
            </a:r>
          </a:p>
          <a:p>
            <a:pPr lvl="1"/>
            <a:endParaRPr lang="en-US" altLang="en-US" smtClean="0"/>
          </a:p>
          <a:p>
            <a:pPr lvl="2"/>
            <a:endParaRPr lang="en-US" altLang="en-US" smtClean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ACF694F0-5253-46C5-98C4-B9A141450E66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1269" name="Rectangle 2"/>
          <p:cNvSpPr>
            <a:spLocks noChangeArrowheads="1"/>
          </p:cNvSpPr>
          <p:nvPr/>
        </p:nvSpPr>
        <p:spPr bwMode="auto">
          <a:xfrm>
            <a:off x="4143375" y="1214438"/>
            <a:ext cx="4643438" cy="3108325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architecture RTL of SHIFT is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signal TEMP: std_logic_vector(3 downto 0));</a:t>
            </a:r>
            <a:b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begin</a:t>
            </a:r>
            <a:b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process (CLOCK)</a:t>
            </a:r>
            <a:b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begin</a:t>
            </a:r>
            <a:b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  if CLOCK`event and CLOCK = `1` then</a:t>
            </a:r>
            <a:b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TEMP(1) &lt;= INPUT;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     TEMP(2) &lt;= TEMP(1);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TEMP(3) &lt;= TEMP(2);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OUTPUT &lt;= TEMP(3);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end if;</a:t>
            </a:r>
            <a:b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end process;</a:t>
            </a:r>
            <a:b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end RTL;</a:t>
            </a:r>
          </a:p>
        </p:txBody>
      </p:sp>
      <p:sp>
        <p:nvSpPr>
          <p:cNvPr id="11270" name="Rectangle 2"/>
          <p:cNvSpPr>
            <a:spLocks noChangeArrowheads="1"/>
          </p:cNvSpPr>
          <p:nvPr/>
        </p:nvSpPr>
        <p:spPr bwMode="auto">
          <a:xfrm>
            <a:off x="428625" y="1214438"/>
            <a:ext cx="3286125" cy="13843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entity SHIFT is</a:t>
            </a:r>
            <a:b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port (CLOCK: in std_logic;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INPUT: in std_logic;</a:t>
            </a:r>
            <a:b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      OUTPUT:out std_logic);</a:t>
            </a:r>
            <a:b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end SHIFT;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57188" y="4857750"/>
            <a:ext cx="8286750" cy="127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1828" tIns="50914" rIns="101828" bIns="50914"/>
          <a:lstStyle/>
          <a:p>
            <a:pPr marL="990600" lvl="1" indent="-533400" algn="r" rtl="1">
              <a:spcBef>
                <a:spcPct val="20000"/>
              </a:spcBef>
              <a:buFont typeface="Wingdings" pitchFamily="2" charset="2"/>
              <a:buChar char="q"/>
              <a:defRPr/>
            </a:pPr>
            <a:r>
              <a:rPr lang="fa-IR" altLang="en-US" sz="2800" kern="0" dirty="0">
                <a:solidFill>
                  <a:srgbClr val="0000FF"/>
                </a:solidFill>
                <a:latin typeface="+mn-lt"/>
                <a:cs typeface="B Mitra" pitchFamily="2" charset="-78"/>
              </a:rPr>
              <a:t>انتساب به سیگنال فوراً مقدار نمی‌دهد</a:t>
            </a:r>
          </a:p>
          <a:p>
            <a:pPr marL="1447800" lvl="2" indent="-533400" algn="r" rtl="1">
              <a:spcBef>
                <a:spcPct val="20000"/>
              </a:spcBef>
              <a:buFont typeface="Wingdings" pitchFamily="2" charset="2"/>
              <a:buChar char="q"/>
              <a:defRPr/>
            </a:pPr>
            <a:r>
              <a:rPr lang="fa-IR" altLang="en-US" sz="2800" kern="0" dirty="0">
                <a:solidFill>
                  <a:srgbClr val="0000FF"/>
                </a:solidFill>
                <a:latin typeface="+mn-lt"/>
                <a:cs typeface="B Mitra" pitchFamily="2" charset="-78"/>
                <a:sym typeface="Wingdings" pitchFamily="2" charset="2"/>
              </a:rPr>
              <a:t> تغییر ترتیب انتساب‌ها در مدار حاصل تأثیری ندارد</a:t>
            </a:r>
            <a:endParaRPr lang="en-US" altLang="en-US" sz="2800" kern="0" dirty="0">
              <a:solidFill>
                <a:srgbClr val="0000FF"/>
              </a:solidFill>
              <a:latin typeface="+mn-lt"/>
              <a:cs typeface="B Mitra" pitchFamily="2" charset="-78"/>
            </a:endParaRPr>
          </a:p>
          <a:p>
            <a:pPr marL="1143000" lvl="2" indent="-228600" algn="r" rtl="1">
              <a:spcBef>
                <a:spcPct val="20000"/>
              </a:spcBef>
              <a:buFont typeface="Arial" pitchFamily="34" charset="0"/>
              <a:buChar char="−"/>
              <a:defRPr/>
            </a:pPr>
            <a:endParaRPr lang="en-US" altLang="en-US" sz="2400" kern="0" dirty="0">
              <a:latin typeface="+mn-lt"/>
              <a:cs typeface="B Mitra" pitchFamily="2" charset="-78"/>
            </a:endParaRPr>
          </a:p>
        </p:txBody>
      </p:sp>
      <p:grpSp>
        <p:nvGrpSpPr>
          <p:cNvPr id="2" name="Group 43"/>
          <p:cNvGrpSpPr>
            <a:grpSpLocks/>
          </p:cNvGrpSpPr>
          <p:nvPr/>
        </p:nvGrpSpPr>
        <p:grpSpPr bwMode="auto">
          <a:xfrm>
            <a:off x="357188" y="3214688"/>
            <a:ext cx="4143375" cy="1501775"/>
            <a:chOff x="357158" y="3214686"/>
            <a:chExt cx="4143404" cy="1501786"/>
          </a:xfrm>
        </p:grpSpPr>
        <p:sp>
          <p:nvSpPr>
            <p:cNvPr id="8" name="Rectangle 7"/>
            <p:cNvSpPr/>
            <p:nvPr/>
          </p:nvSpPr>
          <p:spPr bwMode="auto">
            <a:xfrm>
              <a:off x="785786" y="3571876"/>
              <a:ext cx="428628" cy="7143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1019175" eaLnBrk="1" hangingPunct="1">
                <a:defRPr/>
              </a:pPr>
              <a:endParaRPr lang="en-US" dirty="0">
                <a:ln w="190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1275" name="TextBox 8"/>
            <p:cNvSpPr txBox="1">
              <a:spLocks noChangeArrowheads="1"/>
            </p:cNvSpPr>
            <p:nvPr/>
          </p:nvSpPr>
          <p:spPr bwMode="auto">
            <a:xfrm>
              <a:off x="714348" y="3571876"/>
              <a:ext cx="14287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2400" b="1">
                  <a:solidFill>
                    <a:srgbClr val="FF5050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q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9pPr>
            </a:lstStyle>
            <a:p>
              <a:pPr algn="l" rtl="0">
                <a:spcBef>
                  <a:spcPct val="0"/>
                </a:spcBef>
                <a:buFontTx/>
                <a:buNone/>
              </a:pPr>
              <a:r>
                <a:rPr lang="en-US" altLang="en-US" sz="1600" b="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D</a:t>
              </a:r>
            </a:p>
          </p:txBody>
        </p:sp>
        <p:sp>
          <p:nvSpPr>
            <p:cNvPr id="11276" name="TextBox 9"/>
            <p:cNvSpPr txBox="1">
              <a:spLocks noChangeArrowheads="1"/>
            </p:cNvSpPr>
            <p:nvPr/>
          </p:nvSpPr>
          <p:spPr bwMode="auto">
            <a:xfrm>
              <a:off x="1000100" y="3571876"/>
              <a:ext cx="14287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2400" b="1">
                  <a:solidFill>
                    <a:srgbClr val="FF5050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q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9pPr>
            </a:lstStyle>
            <a:p>
              <a:pPr algn="l" rtl="0">
                <a:spcBef>
                  <a:spcPct val="0"/>
                </a:spcBef>
                <a:buFontTx/>
                <a:buNone/>
              </a:pPr>
              <a:r>
                <a:rPr lang="en-US" altLang="en-US" sz="1600" b="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Q</a:t>
              </a:r>
            </a:p>
          </p:txBody>
        </p:sp>
        <p:sp>
          <p:nvSpPr>
            <p:cNvPr id="11277" name="Freeform 12"/>
            <p:cNvSpPr>
              <a:spLocks noChangeArrowheads="1"/>
            </p:cNvSpPr>
            <p:nvPr/>
          </p:nvSpPr>
          <p:spPr bwMode="auto">
            <a:xfrm>
              <a:off x="788988" y="3919542"/>
              <a:ext cx="111125" cy="200025"/>
            </a:xfrm>
            <a:custGeom>
              <a:avLst/>
              <a:gdLst>
                <a:gd name="T0" fmla="*/ 3175 w 111125"/>
                <a:gd name="T1" fmla="*/ 0 h 200025"/>
                <a:gd name="T2" fmla="*/ 111125 w 111125"/>
                <a:gd name="T3" fmla="*/ 111125 h 200025"/>
                <a:gd name="T4" fmla="*/ 0 w 111125"/>
                <a:gd name="T5" fmla="*/ 200025 h 200025"/>
                <a:gd name="T6" fmla="*/ 0 60000 65536"/>
                <a:gd name="T7" fmla="*/ 0 60000 65536"/>
                <a:gd name="T8" fmla="*/ 0 60000 65536"/>
                <a:gd name="T9" fmla="*/ 0 w 111125"/>
                <a:gd name="T10" fmla="*/ 0 h 200025"/>
                <a:gd name="T11" fmla="*/ 111125 w 111125"/>
                <a:gd name="T12" fmla="*/ 200025 h 20002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1125" h="200025">
                  <a:moveTo>
                    <a:pt x="3175" y="0"/>
                  </a:moveTo>
                  <a:lnTo>
                    <a:pt x="111125" y="111125"/>
                  </a:lnTo>
                  <a:lnTo>
                    <a:pt x="0" y="200025"/>
                  </a:lnTo>
                </a:path>
              </a:pathLst>
            </a:cu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cxnSp>
          <p:nvCxnSpPr>
            <p:cNvPr id="11278" name="Elbow Connector 14"/>
            <p:cNvCxnSpPr>
              <a:cxnSpLocks noChangeShapeType="1"/>
            </p:cNvCxnSpPr>
            <p:nvPr/>
          </p:nvCxnSpPr>
          <p:spPr bwMode="auto">
            <a:xfrm rot="10800000" flipV="1">
              <a:off x="571472" y="4000504"/>
              <a:ext cx="214314" cy="714380"/>
            </a:xfrm>
            <a:prstGeom prst="bentConnector2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" name="Rectangle 16"/>
            <p:cNvSpPr/>
            <p:nvPr/>
          </p:nvSpPr>
          <p:spPr bwMode="auto">
            <a:xfrm>
              <a:off x="1571603" y="3571876"/>
              <a:ext cx="428628" cy="7143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1019175" eaLnBrk="1" hangingPunct="1">
                <a:defRPr/>
              </a:pPr>
              <a:endParaRPr lang="en-US" dirty="0">
                <a:ln w="190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1280" name="TextBox 17"/>
            <p:cNvSpPr txBox="1">
              <a:spLocks noChangeArrowheads="1"/>
            </p:cNvSpPr>
            <p:nvPr/>
          </p:nvSpPr>
          <p:spPr bwMode="auto">
            <a:xfrm>
              <a:off x="1500166" y="3571876"/>
              <a:ext cx="14287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2400" b="1">
                  <a:solidFill>
                    <a:srgbClr val="FF5050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q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9pPr>
            </a:lstStyle>
            <a:p>
              <a:pPr algn="l" rtl="0">
                <a:spcBef>
                  <a:spcPct val="0"/>
                </a:spcBef>
                <a:buFontTx/>
                <a:buNone/>
              </a:pPr>
              <a:r>
                <a:rPr lang="en-US" altLang="en-US" sz="1600" b="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D</a:t>
              </a:r>
            </a:p>
          </p:txBody>
        </p:sp>
        <p:sp>
          <p:nvSpPr>
            <p:cNvPr id="11281" name="TextBox 18"/>
            <p:cNvSpPr txBox="1">
              <a:spLocks noChangeArrowheads="1"/>
            </p:cNvSpPr>
            <p:nvPr/>
          </p:nvSpPr>
          <p:spPr bwMode="auto">
            <a:xfrm>
              <a:off x="1785918" y="3571876"/>
              <a:ext cx="14287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2400" b="1">
                  <a:solidFill>
                    <a:srgbClr val="FF5050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q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9pPr>
            </a:lstStyle>
            <a:p>
              <a:pPr algn="l" rtl="0">
                <a:spcBef>
                  <a:spcPct val="0"/>
                </a:spcBef>
                <a:buFontTx/>
                <a:buNone/>
              </a:pPr>
              <a:r>
                <a:rPr lang="en-US" altLang="en-US" sz="1600" b="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Q</a:t>
              </a:r>
            </a:p>
          </p:txBody>
        </p:sp>
        <p:sp>
          <p:nvSpPr>
            <p:cNvPr id="11282" name="Freeform 19"/>
            <p:cNvSpPr>
              <a:spLocks noChangeArrowheads="1"/>
            </p:cNvSpPr>
            <p:nvPr/>
          </p:nvSpPr>
          <p:spPr bwMode="auto">
            <a:xfrm>
              <a:off x="1574806" y="3919542"/>
              <a:ext cx="111125" cy="200025"/>
            </a:xfrm>
            <a:custGeom>
              <a:avLst/>
              <a:gdLst>
                <a:gd name="T0" fmla="*/ 3175 w 111125"/>
                <a:gd name="T1" fmla="*/ 0 h 200025"/>
                <a:gd name="T2" fmla="*/ 111125 w 111125"/>
                <a:gd name="T3" fmla="*/ 111125 h 200025"/>
                <a:gd name="T4" fmla="*/ 0 w 111125"/>
                <a:gd name="T5" fmla="*/ 200025 h 200025"/>
                <a:gd name="T6" fmla="*/ 0 60000 65536"/>
                <a:gd name="T7" fmla="*/ 0 60000 65536"/>
                <a:gd name="T8" fmla="*/ 0 60000 65536"/>
                <a:gd name="T9" fmla="*/ 0 w 111125"/>
                <a:gd name="T10" fmla="*/ 0 h 200025"/>
                <a:gd name="T11" fmla="*/ 111125 w 111125"/>
                <a:gd name="T12" fmla="*/ 200025 h 20002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1125" h="200025">
                  <a:moveTo>
                    <a:pt x="3175" y="0"/>
                  </a:moveTo>
                  <a:lnTo>
                    <a:pt x="111125" y="111125"/>
                  </a:lnTo>
                  <a:lnTo>
                    <a:pt x="0" y="200025"/>
                  </a:lnTo>
                </a:path>
              </a:pathLst>
            </a:cu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cxnSp>
          <p:nvCxnSpPr>
            <p:cNvPr id="11283" name="Elbow Connector 14"/>
            <p:cNvCxnSpPr>
              <a:cxnSpLocks noChangeShapeType="1"/>
            </p:cNvCxnSpPr>
            <p:nvPr/>
          </p:nvCxnSpPr>
          <p:spPr bwMode="auto">
            <a:xfrm rot="10800000" flipV="1">
              <a:off x="1357290" y="4000504"/>
              <a:ext cx="214314" cy="714380"/>
            </a:xfrm>
            <a:prstGeom prst="bentConnector2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" name="Rectangle 21"/>
            <p:cNvSpPr/>
            <p:nvPr/>
          </p:nvSpPr>
          <p:spPr bwMode="auto">
            <a:xfrm>
              <a:off x="2357422" y="3571876"/>
              <a:ext cx="428628" cy="7143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1019175" eaLnBrk="1" hangingPunct="1">
                <a:defRPr/>
              </a:pPr>
              <a:endParaRPr lang="en-US" dirty="0">
                <a:ln w="190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1285" name="TextBox 22"/>
            <p:cNvSpPr txBox="1">
              <a:spLocks noChangeArrowheads="1"/>
            </p:cNvSpPr>
            <p:nvPr/>
          </p:nvSpPr>
          <p:spPr bwMode="auto">
            <a:xfrm>
              <a:off x="2285984" y="3571876"/>
              <a:ext cx="14287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2400" b="1">
                  <a:solidFill>
                    <a:srgbClr val="FF5050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q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9pPr>
            </a:lstStyle>
            <a:p>
              <a:pPr algn="l" rtl="0">
                <a:spcBef>
                  <a:spcPct val="0"/>
                </a:spcBef>
                <a:buFontTx/>
                <a:buNone/>
              </a:pPr>
              <a:r>
                <a:rPr lang="en-US" altLang="en-US" sz="1600" b="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D</a:t>
              </a:r>
            </a:p>
          </p:txBody>
        </p:sp>
        <p:sp>
          <p:nvSpPr>
            <p:cNvPr id="11286" name="TextBox 23"/>
            <p:cNvSpPr txBox="1">
              <a:spLocks noChangeArrowheads="1"/>
            </p:cNvSpPr>
            <p:nvPr/>
          </p:nvSpPr>
          <p:spPr bwMode="auto">
            <a:xfrm>
              <a:off x="2571736" y="3571876"/>
              <a:ext cx="14287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2400" b="1">
                  <a:solidFill>
                    <a:srgbClr val="FF5050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q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9pPr>
            </a:lstStyle>
            <a:p>
              <a:pPr algn="l" rtl="0">
                <a:spcBef>
                  <a:spcPct val="0"/>
                </a:spcBef>
                <a:buFontTx/>
                <a:buNone/>
              </a:pPr>
              <a:r>
                <a:rPr lang="en-US" altLang="en-US" sz="1600" b="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Q</a:t>
              </a:r>
            </a:p>
          </p:txBody>
        </p:sp>
        <p:sp>
          <p:nvSpPr>
            <p:cNvPr id="11287" name="Freeform 24"/>
            <p:cNvSpPr>
              <a:spLocks noChangeArrowheads="1"/>
            </p:cNvSpPr>
            <p:nvPr/>
          </p:nvSpPr>
          <p:spPr bwMode="auto">
            <a:xfrm>
              <a:off x="2360624" y="3919542"/>
              <a:ext cx="111125" cy="200025"/>
            </a:xfrm>
            <a:custGeom>
              <a:avLst/>
              <a:gdLst>
                <a:gd name="T0" fmla="*/ 3175 w 111125"/>
                <a:gd name="T1" fmla="*/ 0 h 200025"/>
                <a:gd name="T2" fmla="*/ 111125 w 111125"/>
                <a:gd name="T3" fmla="*/ 111125 h 200025"/>
                <a:gd name="T4" fmla="*/ 0 w 111125"/>
                <a:gd name="T5" fmla="*/ 200025 h 200025"/>
                <a:gd name="T6" fmla="*/ 0 60000 65536"/>
                <a:gd name="T7" fmla="*/ 0 60000 65536"/>
                <a:gd name="T8" fmla="*/ 0 60000 65536"/>
                <a:gd name="T9" fmla="*/ 0 w 111125"/>
                <a:gd name="T10" fmla="*/ 0 h 200025"/>
                <a:gd name="T11" fmla="*/ 111125 w 111125"/>
                <a:gd name="T12" fmla="*/ 200025 h 20002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1125" h="200025">
                  <a:moveTo>
                    <a:pt x="3175" y="0"/>
                  </a:moveTo>
                  <a:lnTo>
                    <a:pt x="111125" y="111125"/>
                  </a:lnTo>
                  <a:lnTo>
                    <a:pt x="0" y="200025"/>
                  </a:lnTo>
                </a:path>
              </a:pathLst>
            </a:cu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cxnSp>
          <p:nvCxnSpPr>
            <p:cNvPr id="11288" name="Elbow Connector 14"/>
            <p:cNvCxnSpPr>
              <a:cxnSpLocks noChangeShapeType="1"/>
            </p:cNvCxnSpPr>
            <p:nvPr/>
          </p:nvCxnSpPr>
          <p:spPr bwMode="auto">
            <a:xfrm rot="10800000" flipV="1">
              <a:off x="2143108" y="4000504"/>
              <a:ext cx="214314" cy="714380"/>
            </a:xfrm>
            <a:prstGeom prst="bentConnector2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7" name="Rectangle 26"/>
            <p:cNvSpPr/>
            <p:nvPr/>
          </p:nvSpPr>
          <p:spPr bwMode="auto">
            <a:xfrm>
              <a:off x="3143239" y="3571876"/>
              <a:ext cx="428628" cy="7143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1019175" eaLnBrk="1" hangingPunct="1">
                <a:defRPr/>
              </a:pPr>
              <a:endParaRPr lang="en-US" dirty="0">
                <a:ln w="190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1290" name="TextBox 27"/>
            <p:cNvSpPr txBox="1">
              <a:spLocks noChangeArrowheads="1"/>
            </p:cNvSpPr>
            <p:nvPr/>
          </p:nvSpPr>
          <p:spPr bwMode="auto">
            <a:xfrm>
              <a:off x="3071802" y="3571876"/>
              <a:ext cx="14287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2400" b="1">
                  <a:solidFill>
                    <a:srgbClr val="FF5050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q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9pPr>
            </a:lstStyle>
            <a:p>
              <a:pPr algn="l" rtl="0">
                <a:spcBef>
                  <a:spcPct val="0"/>
                </a:spcBef>
                <a:buFontTx/>
                <a:buNone/>
              </a:pPr>
              <a:r>
                <a:rPr lang="en-US" altLang="en-US" sz="1600" b="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D</a:t>
              </a:r>
            </a:p>
          </p:txBody>
        </p:sp>
        <p:sp>
          <p:nvSpPr>
            <p:cNvPr id="11291" name="TextBox 28"/>
            <p:cNvSpPr txBox="1">
              <a:spLocks noChangeArrowheads="1"/>
            </p:cNvSpPr>
            <p:nvPr/>
          </p:nvSpPr>
          <p:spPr bwMode="auto">
            <a:xfrm>
              <a:off x="3357554" y="3571876"/>
              <a:ext cx="14287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2400" b="1">
                  <a:solidFill>
                    <a:srgbClr val="FF5050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q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9pPr>
            </a:lstStyle>
            <a:p>
              <a:pPr algn="l" rtl="0">
                <a:spcBef>
                  <a:spcPct val="0"/>
                </a:spcBef>
                <a:buFontTx/>
                <a:buNone/>
              </a:pPr>
              <a:r>
                <a:rPr lang="en-US" altLang="en-US" sz="1600" b="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Q</a:t>
              </a:r>
            </a:p>
          </p:txBody>
        </p:sp>
        <p:sp>
          <p:nvSpPr>
            <p:cNvPr id="11292" name="Freeform 29"/>
            <p:cNvSpPr>
              <a:spLocks noChangeArrowheads="1"/>
            </p:cNvSpPr>
            <p:nvPr/>
          </p:nvSpPr>
          <p:spPr bwMode="auto">
            <a:xfrm>
              <a:off x="3146442" y="3919542"/>
              <a:ext cx="111125" cy="200025"/>
            </a:xfrm>
            <a:custGeom>
              <a:avLst/>
              <a:gdLst>
                <a:gd name="T0" fmla="*/ 3175 w 111125"/>
                <a:gd name="T1" fmla="*/ 0 h 200025"/>
                <a:gd name="T2" fmla="*/ 111125 w 111125"/>
                <a:gd name="T3" fmla="*/ 111125 h 200025"/>
                <a:gd name="T4" fmla="*/ 0 w 111125"/>
                <a:gd name="T5" fmla="*/ 200025 h 200025"/>
                <a:gd name="T6" fmla="*/ 0 60000 65536"/>
                <a:gd name="T7" fmla="*/ 0 60000 65536"/>
                <a:gd name="T8" fmla="*/ 0 60000 65536"/>
                <a:gd name="T9" fmla="*/ 0 w 111125"/>
                <a:gd name="T10" fmla="*/ 0 h 200025"/>
                <a:gd name="T11" fmla="*/ 111125 w 111125"/>
                <a:gd name="T12" fmla="*/ 200025 h 20002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1125" h="200025">
                  <a:moveTo>
                    <a:pt x="3175" y="0"/>
                  </a:moveTo>
                  <a:lnTo>
                    <a:pt x="111125" y="111125"/>
                  </a:lnTo>
                  <a:lnTo>
                    <a:pt x="0" y="200025"/>
                  </a:lnTo>
                </a:path>
              </a:pathLst>
            </a:cu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cxnSp>
          <p:nvCxnSpPr>
            <p:cNvPr id="11293" name="Elbow Connector 14"/>
            <p:cNvCxnSpPr>
              <a:cxnSpLocks noChangeShapeType="1"/>
            </p:cNvCxnSpPr>
            <p:nvPr/>
          </p:nvCxnSpPr>
          <p:spPr bwMode="auto">
            <a:xfrm rot="10800000" flipV="1">
              <a:off x="2928926" y="4000504"/>
              <a:ext cx="214314" cy="714380"/>
            </a:xfrm>
            <a:prstGeom prst="bentConnector2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94" name="Straight Connector 32"/>
            <p:cNvCxnSpPr>
              <a:cxnSpLocks noChangeShapeType="1"/>
            </p:cNvCxnSpPr>
            <p:nvPr/>
          </p:nvCxnSpPr>
          <p:spPr bwMode="auto">
            <a:xfrm rot="10800000">
              <a:off x="428596" y="4714884"/>
              <a:ext cx="250033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95" name="Straight Connector 36"/>
            <p:cNvCxnSpPr>
              <a:cxnSpLocks noChangeShapeType="1"/>
            </p:cNvCxnSpPr>
            <p:nvPr/>
          </p:nvCxnSpPr>
          <p:spPr bwMode="auto">
            <a:xfrm>
              <a:off x="2000232" y="3714752"/>
              <a:ext cx="35719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96" name="Straight Connector 37"/>
            <p:cNvCxnSpPr>
              <a:cxnSpLocks noChangeShapeType="1"/>
            </p:cNvCxnSpPr>
            <p:nvPr/>
          </p:nvCxnSpPr>
          <p:spPr bwMode="auto">
            <a:xfrm>
              <a:off x="2786050" y="3714752"/>
              <a:ext cx="35719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97" name="Straight Connector 38"/>
            <p:cNvCxnSpPr>
              <a:cxnSpLocks noChangeShapeType="1"/>
            </p:cNvCxnSpPr>
            <p:nvPr/>
          </p:nvCxnSpPr>
          <p:spPr bwMode="auto">
            <a:xfrm>
              <a:off x="3571868" y="3714752"/>
              <a:ext cx="35719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98" name="Straight Connector 39"/>
            <p:cNvCxnSpPr>
              <a:cxnSpLocks noChangeShapeType="1"/>
            </p:cNvCxnSpPr>
            <p:nvPr/>
          </p:nvCxnSpPr>
          <p:spPr bwMode="auto">
            <a:xfrm>
              <a:off x="428596" y="3714752"/>
              <a:ext cx="35719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99" name="Straight Connector 40"/>
            <p:cNvCxnSpPr>
              <a:cxnSpLocks noChangeShapeType="1"/>
            </p:cNvCxnSpPr>
            <p:nvPr/>
          </p:nvCxnSpPr>
          <p:spPr bwMode="auto">
            <a:xfrm>
              <a:off x="1214414" y="3714752"/>
              <a:ext cx="35719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300" name="TextBox 41"/>
            <p:cNvSpPr txBox="1">
              <a:spLocks noChangeArrowheads="1"/>
            </p:cNvSpPr>
            <p:nvPr/>
          </p:nvSpPr>
          <p:spPr bwMode="auto">
            <a:xfrm>
              <a:off x="357158" y="3214686"/>
              <a:ext cx="100013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2400" b="1">
                  <a:solidFill>
                    <a:srgbClr val="FF5050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q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9pPr>
            </a:lstStyle>
            <a:p>
              <a:pPr algn="l" rtl="0">
                <a:spcBef>
                  <a:spcPct val="0"/>
                </a:spcBef>
                <a:buFontTx/>
                <a:buNone/>
              </a:pPr>
              <a:r>
                <a:rPr lang="en-US" altLang="en-US" sz="1400" b="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INPUT</a:t>
              </a:r>
            </a:p>
          </p:txBody>
        </p:sp>
        <p:sp>
          <p:nvSpPr>
            <p:cNvPr id="11301" name="TextBox 42"/>
            <p:cNvSpPr txBox="1">
              <a:spLocks noChangeArrowheads="1"/>
            </p:cNvSpPr>
            <p:nvPr/>
          </p:nvSpPr>
          <p:spPr bwMode="auto">
            <a:xfrm>
              <a:off x="3500430" y="3264099"/>
              <a:ext cx="100013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2400" b="1">
                  <a:solidFill>
                    <a:srgbClr val="FF5050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q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9pPr>
            </a:lstStyle>
            <a:p>
              <a:pPr algn="l" rtl="0">
                <a:spcBef>
                  <a:spcPct val="0"/>
                </a:spcBef>
                <a:buFontTx/>
                <a:buNone/>
              </a:pPr>
              <a:r>
                <a:rPr lang="en-US" altLang="en-US" sz="1400" b="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OUTPUT</a:t>
              </a:r>
            </a:p>
          </p:txBody>
        </p:sp>
      </p:grp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6500813" y="3429000"/>
            <a:ext cx="2643187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TEMP(2) &lt;= TEMP(1);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TEMP(3) &lt;= TEMP(2);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TEMP(1) &lt;= INPUT;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OUTPUT &lt;= TEMP(3);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altLang="en-US" smtClean="0"/>
              <a:t>تولید فلیپ فلاپ</a:t>
            </a:r>
            <a:endParaRPr lang="en-US" altLang="en-US" smtClean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678309" y="871538"/>
            <a:ext cx="8358187" cy="1771650"/>
          </a:xfrm>
        </p:spPr>
        <p:txBody>
          <a:bodyPr/>
          <a:lstStyle/>
          <a:p>
            <a:r>
              <a:rPr lang="fa-IR" altLang="en-US" dirty="0" smtClean="0"/>
              <a:t>تولید </a:t>
            </a:r>
            <a:r>
              <a:rPr lang="en-US" altLang="en-US" dirty="0" smtClean="0"/>
              <a:t>FF</a:t>
            </a:r>
            <a:r>
              <a:rPr lang="fa-IR" altLang="en-US" dirty="0" smtClean="0"/>
              <a:t> برای متغیرها:</a:t>
            </a:r>
          </a:p>
          <a:p>
            <a:pPr lvl="1"/>
            <a:r>
              <a:rPr lang="fa-IR" altLang="en-US" dirty="0" smtClean="0"/>
              <a:t>انتساب به متغیر در بدنة کلاک</a:t>
            </a:r>
          </a:p>
          <a:p>
            <a:pPr lvl="2"/>
            <a:r>
              <a:rPr lang="fa-IR" altLang="en-US" dirty="0" smtClean="0"/>
              <a:t>گاهی تولید </a:t>
            </a:r>
            <a:r>
              <a:rPr lang="en-US" altLang="en-US" dirty="0" smtClean="0"/>
              <a:t>FF</a:t>
            </a:r>
            <a:endParaRPr lang="fa-IR" altLang="en-US" dirty="0" smtClean="0"/>
          </a:p>
          <a:p>
            <a:pPr lvl="2"/>
            <a:r>
              <a:rPr lang="fa-IR" altLang="en-US" dirty="0" smtClean="0"/>
              <a:t>گاهی نه (فقط سیم)</a:t>
            </a:r>
            <a:endParaRPr lang="en-US" altLang="en-US" dirty="0" smtClean="0"/>
          </a:p>
          <a:p>
            <a:pPr lvl="2"/>
            <a:endParaRPr lang="en-US" altLang="en-US" dirty="0" smtClean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616797A3-C6E8-4C5D-8D4C-B650C26144EC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3317" name="Rectangle 2"/>
          <p:cNvSpPr>
            <a:spLocks noChangeArrowheads="1"/>
          </p:cNvSpPr>
          <p:nvPr/>
        </p:nvSpPr>
        <p:spPr bwMode="auto">
          <a:xfrm>
            <a:off x="357188" y="1000125"/>
            <a:ext cx="4643437" cy="2462213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architecture RTL of VAR_ROLE is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 dirty="0" smtClean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begin</a:t>
            </a:r>
            <a:r>
              <a:rPr lang="en-US" altLang="en-US" sz="1400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/>
            </a:r>
            <a:br>
              <a:rPr lang="en-US" altLang="en-US" sz="1400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process (CLOCK)</a:t>
            </a:r>
            <a:br>
              <a:rPr lang="en-US" altLang="en-US" sz="1400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400" dirty="0" smtClean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variable </a:t>
            </a:r>
            <a:r>
              <a:rPr lang="en-US" altLang="en-US" sz="1400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VAR1: </a:t>
            </a:r>
            <a:r>
              <a:rPr lang="en-US" altLang="en-US" sz="1400" dirty="0" err="1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std_logic</a:t>
            </a:r>
            <a:r>
              <a:rPr lang="en-US" altLang="en-US" sz="1400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;</a:t>
            </a:r>
            <a:br>
              <a:rPr lang="en-US" altLang="en-US" sz="1400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begin</a:t>
            </a:r>
            <a:br>
              <a:rPr lang="en-US" altLang="en-US" sz="1400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  if </a:t>
            </a:r>
            <a:r>
              <a:rPr lang="en-US" altLang="en-US" sz="1400" dirty="0" err="1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CLOCK`event</a:t>
            </a:r>
            <a:r>
              <a:rPr lang="en-US" altLang="en-US" sz="1400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and CLOCK = `1` then</a:t>
            </a:r>
            <a:br>
              <a:rPr lang="en-US" altLang="en-US" sz="1400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OUTPUT &lt;= VAR1 * 2;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VAR1 := A + B;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end if;</a:t>
            </a:r>
            <a:br>
              <a:rPr lang="en-US" altLang="en-US" sz="1400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end process;</a:t>
            </a:r>
            <a:br>
              <a:rPr lang="en-US" altLang="en-US" sz="1400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end RTL;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143500" y="3214688"/>
            <a:ext cx="3500438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1828" tIns="50914" rIns="101828" bIns="50914"/>
          <a:lstStyle/>
          <a:p>
            <a:pPr marL="990600" lvl="1" indent="-533400" algn="r" rtl="1">
              <a:spcBef>
                <a:spcPct val="20000"/>
              </a:spcBef>
              <a:buFont typeface="Wingdings" pitchFamily="2" charset="2"/>
              <a:buChar char="q"/>
              <a:defRPr/>
            </a:pPr>
            <a:r>
              <a:rPr lang="fa-IR" altLang="en-US" sz="2800" kern="0" dirty="0">
                <a:solidFill>
                  <a:srgbClr val="0000FF"/>
                </a:solidFill>
                <a:latin typeface="+mn-lt"/>
                <a:cs typeface="B Mitra" pitchFamily="2" charset="-78"/>
              </a:rPr>
              <a:t>انتساب قبل از استفاده</a:t>
            </a:r>
          </a:p>
          <a:p>
            <a:pPr marL="990600" lvl="1" indent="-533400" algn="r" rtl="1">
              <a:spcBef>
                <a:spcPct val="20000"/>
              </a:spcBef>
              <a:buFont typeface="Wingdings" pitchFamily="2" charset="2"/>
              <a:buChar char="q"/>
              <a:defRPr/>
            </a:pPr>
            <a:r>
              <a:rPr lang="fa-IR" altLang="en-US" sz="2800" kern="0" dirty="0">
                <a:solidFill>
                  <a:srgbClr val="0000FF"/>
                </a:solidFill>
                <a:latin typeface="+mn-lt"/>
                <a:cs typeface="B Mitra" pitchFamily="2" charset="-78"/>
              </a:rPr>
              <a:t>انتساب بعد از استفاده</a:t>
            </a:r>
            <a:endParaRPr lang="en-US" altLang="en-US" sz="2400" kern="0" dirty="0">
              <a:latin typeface="+mn-lt"/>
              <a:cs typeface="B Mitra" pitchFamily="2" charset="-78"/>
            </a:endParaRPr>
          </a:p>
        </p:txBody>
      </p:sp>
      <p:sp>
        <p:nvSpPr>
          <p:cNvPr id="13319" name="Rectangle 2"/>
          <p:cNvSpPr>
            <a:spLocks noChangeArrowheads="1"/>
          </p:cNvSpPr>
          <p:nvPr/>
        </p:nvSpPr>
        <p:spPr bwMode="auto">
          <a:xfrm>
            <a:off x="357188" y="3500438"/>
            <a:ext cx="4643437" cy="2462212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architecture RTL of VAR_ROLE is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variable VAR1: std_logic;</a:t>
            </a:r>
            <a:b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begin</a:t>
            </a:r>
            <a:b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process (CLOCK)</a:t>
            </a:r>
            <a:b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begin</a:t>
            </a:r>
            <a:b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  if CLOCK`event and CLOCK = `1` then</a:t>
            </a:r>
            <a:b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VAR1 := A + B;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OUTPUT &lt;= VAR1 * 2;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end if;</a:t>
            </a:r>
            <a:b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end process; </a:t>
            </a:r>
            <a:b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end RTL;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altLang="en-US" smtClean="0"/>
              <a:t>تولید لچ</a:t>
            </a:r>
            <a:endParaRPr lang="en-US" altLang="en-US" smtClean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357188" y="871538"/>
            <a:ext cx="8358187" cy="1771650"/>
          </a:xfrm>
        </p:spPr>
        <p:txBody>
          <a:bodyPr/>
          <a:lstStyle/>
          <a:p>
            <a:r>
              <a:rPr lang="fa-IR" altLang="en-US" dirty="0" smtClean="0"/>
              <a:t>توصیف یک لچ</a:t>
            </a:r>
            <a:endParaRPr lang="en-US" altLang="en-US" dirty="0" smtClean="0"/>
          </a:p>
          <a:p>
            <a:pPr lvl="2"/>
            <a:endParaRPr lang="en-US" altLang="en-US" dirty="0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1D6369B1-49C2-4C3F-9F10-4BC9B3619231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5365" name="Rectangle 2"/>
          <p:cNvSpPr>
            <a:spLocks noChangeArrowheads="1"/>
          </p:cNvSpPr>
          <p:nvPr/>
        </p:nvSpPr>
        <p:spPr bwMode="auto">
          <a:xfrm>
            <a:off x="357188" y="892622"/>
            <a:ext cx="2701925" cy="1384995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process (E, D)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begin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if E = ‘1’ then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</a:t>
            </a:r>
            <a:r>
              <a:rPr lang="en-US" altLang="en-US" sz="1400" dirty="0" smtClean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Q </a:t>
            </a:r>
            <a:r>
              <a:rPr lang="en-US" altLang="en-US" sz="1400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&lt;= D</a:t>
            </a:r>
            <a:r>
              <a:rPr lang="en-US" altLang="en-US" sz="1400" dirty="0" smtClean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altLang="en-US" sz="1400" dirty="0" smtClean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end if;</a:t>
            </a:r>
            <a:endParaRPr lang="en-US" altLang="en-US" sz="1400" dirty="0">
              <a:solidFill>
                <a:srgbClr val="0000FF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end process;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143500" y="1628775"/>
            <a:ext cx="3500438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1828" tIns="50914" rIns="101828" bIns="50914"/>
          <a:lstStyle/>
          <a:p>
            <a:pPr marL="990600" lvl="1" indent="-533400" algn="r" rtl="1">
              <a:spcBef>
                <a:spcPct val="20000"/>
              </a:spcBef>
              <a:buFont typeface="Wingdings" pitchFamily="2" charset="2"/>
              <a:buChar char="q"/>
              <a:defRPr/>
            </a:pPr>
            <a:r>
              <a:rPr lang="en-US" altLang="en-US" sz="2800" kern="0" dirty="0" smtClean="0">
                <a:solidFill>
                  <a:srgbClr val="0000FF"/>
                </a:solidFill>
                <a:latin typeface="+mn-lt"/>
                <a:cs typeface="B Mitra" pitchFamily="2" charset="-78"/>
              </a:rPr>
              <a:t>if</a:t>
            </a:r>
            <a:r>
              <a:rPr lang="fa-IR" altLang="en-US" sz="2800" kern="0" dirty="0" smtClean="0">
                <a:solidFill>
                  <a:srgbClr val="0000FF"/>
                </a:solidFill>
                <a:latin typeface="+mn-lt"/>
                <a:cs typeface="B Mitra" pitchFamily="2" charset="-78"/>
              </a:rPr>
              <a:t> </a:t>
            </a:r>
            <a:r>
              <a:rPr lang="fa-IR" altLang="en-US" sz="2800" kern="0" dirty="0">
                <a:solidFill>
                  <a:srgbClr val="0000FF"/>
                </a:solidFill>
                <a:latin typeface="+mn-lt"/>
                <a:cs typeface="B Mitra" pitchFamily="2" charset="-78"/>
              </a:rPr>
              <a:t>ناقص</a:t>
            </a:r>
            <a:endParaRPr lang="en-US" altLang="en-US" sz="2400" kern="0" dirty="0">
              <a:latin typeface="+mn-lt"/>
              <a:cs typeface="B Mitra" pitchFamily="2" charset="-78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57159" y="3357563"/>
            <a:ext cx="2990706" cy="2015654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en-US" sz="1400" b="1" dirty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process (SEL, A, B)</a:t>
            </a:r>
          </a:p>
          <a:p>
            <a:pPr>
              <a:defRPr/>
            </a:pPr>
            <a:r>
              <a:rPr lang="en-US" altLang="en-US" sz="1400" b="1" dirty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begin</a:t>
            </a:r>
          </a:p>
          <a:p>
            <a:pPr>
              <a:defRPr/>
            </a:pPr>
            <a:r>
              <a:rPr lang="en-US" altLang="en-US" sz="1400" b="1" dirty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   if SEL = `1` then</a:t>
            </a:r>
          </a:p>
          <a:p>
            <a:pPr>
              <a:defRPr/>
            </a:pPr>
            <a:r>
              <a:rPr lang="en-US" altLang="en-US" sz="1400" b="1" dirty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Z &lt;= A;</a:t>
            </a:r>
          </a:p>
          <a:p>
            <a:pPr>
              <a:defRPr/>
            </a:pPr>
            <a:r>
              <a:rPr lang="en-US" altLang="en-US" sz="1400" b="1" strike="sngStrike" dirty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else</a:t>
            </a:r>
          </a:p>
          <a:p>
            <a:pPr>
              <a:defRPr/>
            </a:pPr>
            <a:r>
              <a:rPr lang="en-US" altLang="en-US" sz="1400" b="1" strike="sngStrike" dirty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Z &lt;= B;</a:t>
            </a:r>
          </a:p>
          <a:p>
            <a:pPr>
              <a:defRPr/>
            </a:pPr>
            <a:r>
              <a:rPr lang="en-US" altLang="en-US" sz="1400" b="1" dirty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end if;</a:t>
            </a:r>
          </a:p>
          <a:p>
            <a:pPr>
              <a:defRPr/>
            </a:pPr>
            <a:r>
              <a:rPr lang="en-US" altLang="en-US" sz="1400" b="1" dirty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end process;</a:t>
            </a:r>
          </a:p>
          <a:p>
            <a:pPr>
              <a:defRPr/>
            </a:pPr>
            <a:endParaRPr lang="en-US" sz="14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3995738" y="2420938"/>
            <a:ext cx="4576762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1828" tIns="50914" rIns="101828" bIns="50914"/>
          <a:lstStyle/>
          <a:p>
            <a:pPr marL="990600" lvl="1" indent="-533400" algn="r" rtl="1">
              <a:spcBef>
                <a:spcPct val="20000"/>
              </a:spcBef>
              <a:buFont typeface="Wingdings" pitchFamily="2" charset="2"/>
              <a:buChar char="q"/>
              <a:defRPr/>
            </a:pPr>
            <a:r>
              <a:rPr lang="fa-IR" altLang="en-US" sz="2800" kern="0" dirty="0">
                <a:solidFill>
                  <a:srgbClr val="0000FF"/>
                </a:solidFill>
                <a:latin typeface="+mn-lt"/>
                <a:cs typeface="B Mitra" pitchFamily="2" charset="-78"/>
              </a:rPr>
              <a:t>توصیف مالتی‌پلکسر ناقص</a:t>
            </a:r>
            <a:endParaRPr lang="en-US" altLang="en-US" sz="2400" kern="0" dirty="0">
              <a:latin typeface="+mn-lt"/>
              <a:cs typeface="B Mitra" pitchFamily="2" charset="-78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1608138" y="3213100"/>
            <a:ext cx="7643812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1828" tIns="50914" rIns="101828" bIns="50914"/>
          <a:lstStyle/>
          <a:p>
            <a:pPr marL="990600" lvl="1" indent="-533400" algn="r" rtl="1">
              <a:spcBef>
                <a:spcPct val="20000"/>
              </a:spcBef>
              <a:buFont typeface="Wingdings" pitchFamily="2" charset="2"/>
              <a:buChar char="q"/>
              <a:defRPr/>
            </a:pPr>
            <a:r>
              <a:rPr lang="fa-IR" altLang="en-US" sz="2800" b="1" dirty="0">
                <a:solidFill>
                  <a:srgbClr val="FF5050"/>
                </a:solidFill>
                <a:latin typeface="+mn-lt"/>
                <a:cs typeface="B Mitra" pitchFamily="2" charset="-78"/>
              </a:rPr>
              <a:t>از تولید لچ اجتناب شود</a:t>
            </a:r>
          </a:p>
          <a:p>
            <a:pPr marL="1447800" lvl="2" indent="-533400" algn="r" rtl="1">
              <a:spcBef>
                <a:spcPct val="20000"/>
              </a:spcBef>
              <a:buFont typeface="Wingdings" pitchFamily="2" charset="2"/>
              <a:buChar char="q"/>
              <a:defRPr/>
            </a:pPr>
            <a:r>
              <a:rPr lang="fa-IR" altLang="en-US" sz="2400" kern="0" dirty="0">
                <a:solidFill>
                  <a:srgbClr val="0000FF"/>
                </a:solidFill>
                <a:latin typeface="+mn-lt"/>
                <a:cs typeface="B Mitra" pitchFamily="2" charset="-78"/>
              </a:rPr>
              <a:t>مشکلات زمانی عملکرد مدار</a:t>
            </a:r>
          </a:p>
          <a:p>
            <a:pPr marL="1447800" lvl="2" indent="-533400" algn="r" rtl="1">
              <a:spcBef>
                <a:spcPct val="20000"/>
              </a:spcBef>
              <a:buFont typeface="Wingdings" pitchFamily="2" charset="2"/>
              <a:buChar char="q"/>
              <a:defRPr/>
            </a:pPr>
            <a:r>
              <a:rPr lang="fa-IR" altLang="en-US" sz="2400" kern="0" dirty="0">
                <a:solidFill>
                  <a:srgbClr val="0000FF"/>
                </a:solidFill>
                <a:latin typeface="+mn-lt"/>
                <a:cs typeface="B Mitra" pitchFamily="2" charset="-78"/>
              </a:rPr>
              <a:t>چالش در ابزارهای تحلیل زمانی و درستی‌سنجی</a:t>
            </a:r>
          </a:p>
          <a:p>
            <a:pPr marL="990600" lvl="1" indent="-533400" algn="r" rtl="1">
              <a:spcBef>
                <a:spcPct val="20000"/>
              </a:spcBef>
              <a:buFont typeface="Wingdings" pitchFamily="2" charset="2"/>
              <a:buChar char="q"/>
              <a:defRPr/>
            </a:pPr>
            <a:r>
              <a:rPr lang="fa-IR" altLang="en-US" sz="2800" b="1" dirty="0">
                <a:solidFill>
                  <a:srgbClr val="FF5050"/>
                </a:solidFill>
                <a:latin typeface="+mn-lt"/>
                <a:cs typeface="B Mitra" pitchFamily="2" charset="-78"/>
              </a:rPr>
              <a:t>گزارش ابزار بررسی شود</a:t>
            </a:r>
            <a:endParaRPr lang="en-US" altLang="en-US" sz="2800" b="1" dirty="0">
              <a:solidFill>
                <a:srgbClr val="FF5050"/>
              </a:solidFill>
              <a:latin typeface="+mn-lt"/>
              <a:cs typeface="B Mitra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altLang="en-US" smtClean="0"/>
              <a:t>تولید لچ</a:t>
            </a:r>
            <a:endParaRPr lang="en-US" altLang="en-US" smtClean="0"/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357188" y="871538"/>
            <a:ext cx="8358187" cy="177165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a-IR" altLang="en-US" dirty="0" smtClean="0"/>
              <a:t>یادآوری</a:t>
            </a:r>
            <a:r>
              <a:rPr lang="fa-IR" altLang="en-US" dirty="0"/>
              <a:t>: </a:t>
            </a:r>
            <a:endParaRPr lang="fa-IR" alt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dirty="0"/>
              <a:t>i</a:t>
            </a:r>
            <a:r>
              <a:rPr lang="en-US" altLang="en-US" dirty="0" smtClean="0"/>
              <a:t>f</a:t>
            </a:r>
            <a:r>
              <a:rPr lang="fa-IR" altLang="en-US" dirty="0" smtClean="0"/>
              <a:t> بررسی </a:t>
            </a:r>
            <a:r>
              <a:rPr lang="fa-IR" altLang="en-US" dirty="0"/>
              <a:t>لبة کلاک باید ناقص باشد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dirty="0" smtClean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71134846-A43F-44AF-B9FE-A1FD6A80E049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7414" name="Rectangle 2"/>
          <p:cNvSpPr>
            <a:spLocks noChangeArrowheads="1"/>
          </p:cNvSpPr>
          <p:nvPr/>
        </p:nvSpPr>
        <p:spPr bwMode="auto">
          <a:xfrm>
            <a:off x="357188" y="3357563"/>
            <a:ext cx="4643437" cy="954087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  if CLOCK`event and CLOCK = `1` then</a:t>
            </a:r>
            <a:b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OUTPUT &lt;= VAR1 * 2;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VAR1 := A + B;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end if;</a:t>
            </a:r>
            <a:endParaRPr lang="en-US" altLang="en-US" sz="1400" b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altLang="en-US" smtClean="0"/>
              <a:t>سنتز سیگنال‌ها متغیرهای صحیح</a:t>
            </a:r>
            <a:endParaRPr lang="en-US" altLang="en-US" smtClean="0"/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1704975"/>
          </a:xfrm>
        </p:spPr>
        <p:txBody>
          <a:bodyPr/>
          <a:lstStyle/>
          <a:p>
            <a:r>
              <a:rPr lang="fa-IR" altLang="en-US" dirty="0" smtClean="0"/>
              <a:t>سیگنال یا متغیر </a:t>
            </a:r>
            <a:r>
              <a:rPr lang="en-US" altLang="en-US" dirty="0" smtClean="0"/>
              <a:t>integer</a:t>
            </a:r>
            <a:r>
              <a:rPr lang="fa-IR" altLang="en-US" dirty="0" smtClean="0"/>
              <a:t>:</a:t>
            </a:r>
          </a:p>
          <a:p>
            <a:pPr lvl="1"/>
            <a:r>
              <a:rPr lang="fa-IR" altLang="en-US" dirty="0" smtClean="0"/>
              <a:t>تولید پورت، </a:t>
            </a:r>
            <a:r>
              <a:rPr lang="en-US" altLang="en-US" dirty="0" smtClean="0"/>
              <a:t>FF</a:t>
            </a:r>
            <a:r>
              <a:rPr lang="fa-IR" altLang="en-US" dirty="0" smtClean="0"/>
              <a:t> یا سیم به </a:t>
            </a:r>
            <a:r>
              <a:rPr lang="fa-IR" altLang="en-US" b="1" dirty="0" smtClean="0"/>
              <a:t>تعداد بیت‌های لازم</a:t>
            </a:r>
          </a:p>
          <a:p>
            <a:pPr lvl="1"/>
            <a:r>
              <a:rPr lang="fa-IR" altLang="en-US" dirty="0" smtClean="0"/>
              <a:t>بدون بازه: حداکثر (32 بیت در ویوادو)</a:t>
            </a:r>
          </a:p>
          <a:p>
            <a:pPr lvl="2"/>
            <a:endParaRPr lang="fa-IR" altLang="en-US" b="1" dirty="0" smtClean="0"/>
          </a:p>
          <a:p>
            <a:pPr lvl="2"/>
            <a:endParaRPr lang="fa-IR" altLang="en-US" b="1" dirty="0" smtClean="0"/>
          </a:p>
          <a:p>
            <a:pPr lvl="2"/>
            <a:endParaRPr lang="fa-IR" altLang="en-US" b="1" dirty="0" smtClean="0"/>
          </a:p>
          <a:p>
            <a:pPr lvl="2"/>
            <a:endParaRPr lang="fa-IR" altLang="en-US" b="1" dirty="0" smtClean="0"/>
          </a:p>
          <a:p>
            <a:pPr lvl="2"/>
            <a:endParaRPr lang="fa-IR" altLang="en-US" b="1" dirty="0" smtClean="0"/>
          </a:p>
          <a:p>
            <a:pPr lvl="2"/>
            <a:r>
              <a:rPr lang="fa-IR" altLang="en-US" b="1" dirty="0" smtClean="0"/>
              <a:t>برای کاهش هزینه، بر اساس نیاز طرح، محدود کنید</a:t>
            </a:r>
          </a:p>
          <a:p>
            <a:pPr lvl="1"/>
            <a:r>
              <a:rPr lang="fa-IR" altLang="en-US" dirty="0" smtClean="0"/>
              <a:t>اگر در شبیه‌سازی، نتیجه جا نشود </a:t>
            </a:r>
            <a:r>
              <a:rPr lang="fa-IR" altLang="en-US" dirty="0" smtClean="0">
                <a:sym typeface="Wingdings" panose="05000000000000000000" pitchFamily="2" charset="2"/>
              </a:rPr>
              <a:t> پیغام خطا</a:t>
            </a:r>
            <a:endParaRPr lang="en-US" altLang="en-US" dirty="0" smtClean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640524B6-73D6-4F79-9B38-4E70A0169B29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57188" y="3051175"/>
            <a:ext cx="4719637" cy="954088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entity ADDER is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port (A, B: in integer</a:t>
            </a:r>
            <a:r>
              <a:rPr lang="fa-IR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</a:t>
            </a: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Z: out integer                 );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end ADDER;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57188" y="4273550"/>
            <a:ext cx="4719637" cy="307975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signal S1: integer                   ;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987675" y="3265488"/>
            <a:ext cx="16891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range 0 to 15</a:t>
            </a:r>
            <a:endParaRPr lang="en-US" altLang="en-US" sz="2100" b="0">
              <a:solidFill>
                <a:srgbClr val="FF0000"/>
              </a:solidFill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132138" y="3481388"/>
            <a:ext cx="15811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range 0 to 31</a:t>
            </a:r>
            <a:endParaRPr lang="en-US" altLang="en-US" sz="2100" b="0">
              <a:solidFill>
                <a:srgbClr val="FF0000"/>
              </a:solidFill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339975" y="4273550"/>
            <a:ext cx="158088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 dirty="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range 0 </a:t>
            </a:r>
            <a:r>
              <a:rPr lang="en-US" alt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to </a:t>
            </a:r>
            <a:r>
              <a:rPr lang="en-US" altLang="en-US" sz="1400" dirty="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3</a:t>
            </a:r>
            <a:endParaRPr lang="en-US" altLang="en-US" sz="2100" b="0" dirty="0">
              <a:solidFill>
                <a:srgbClr val="FF0000"/>
              </a:solidFill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3" grpId="0"/>
      <p:bldP spid="7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std_logic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altLang="en-US" smtClean="0"/>
              <a:t>نوع دادة </a:t>
            </a:r>
            <a:r>
              <a:rPr lang="en-US" altLang="en-US" smtClean="0"/>
              <a:t>std_ulogic</a:t>
            </a:r>
            <a:r>
              <a:rPr lang="fa-IR" altLang="en-US" smtClean="0"/>
              <a:t> و </a:t>
            </a:r>
            <a:r>
              <a:rPr lang="en-US" altLang="en-US" smtClean="0"/>
              <a:t>std_logic</a:t>
            </a:r>
            <a:r>
              <a:rPr lang="fa-IR" altLang="en-US" smtClean="0"/>
              <a:t>:</a:t>
            </a:r>
          </a:p>
          <a:p>
            <a:pPr lvl="1"/>
            <a:r>
              <a:rPr lang="fa-IR" altLang="en-US" smtClean="0"/>
              <a:t>قابل سنتز</a:t>
            </a:r>
          </a:p>
          <a:p>
            <a:pPr lvl="2"/>
            <a:r>
              <a:rPr lang="fa-IR" altLang="en-US" smtClean="0"/>
              <a:t>ولی فقط بعضی از 9 مقدار معنای خود را دارند.</a:t>
            </a:r>
          </a:p>
          <a:p>
            <a:pPr lvl="3"/>
            <a:r>
              <a:rPr lang="fa-IR" altLang="en-US" smtClean="0"/>
              <a:t>مثلاً </a:t>
            </a:r>
            <a:r>
              <a:rPr lang="en-US" altLang="en-US" smtClean="0"/>
              <a:t>‘H’</a:t>
            </a:r>
            <a:r>
              <a:rPr lang="fa-IR" altLang="en-US" smtClean="0"/>
              <a:t>، </a:t>
            </a:r>
            <a:r>
              <a:rPr lang="en-US" altLang="en-US" smtClean="0"/>
              <a:t>‘L’</a:t>
            </a:r>
            <a:r>
              <a:rPr lang="fa-IR" altLang="en-US" smtClean="0"/>
              <a:t> معادل </a:t>
            </a:r>
            <a:r>
              <a:rPr lang="en-US" altLang="en-US" smtClean="0"/>
              <a:t>‘1’</a:t>
            </a:r>
            <a:r>
              <a:rPr lang="fa-IR" altLang="en-US" smtClean="0"/>
              <a:t> و </a:t>
            </a:r>
            <a:r>
              <a:rPr lang="en-US" altLang="en-US" smtClean="0"/>
              <a:t>‘0’</a:t>
            </a: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79D21F82-EBDF-4845-A58C-5A5F07D0040A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presentation_template">
  <a:themeElements>
    <a:clrScheme name="1_presentation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presentation_templat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>
            <a:lumMod val="40000"/>
            <a:lumOff val="60000"/>
          </a:schemeClr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ln w="19050">
              <a:solidFill>
                <a:schemeClr val="tx1"/>
              </a:solidFill>
            </a:ln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lnDef>
  </a:objectDefaults>
  <a:extraClrSchemeLst>
    <a:extraClrScheme>
      <a:clrScheme name="1_presentation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23806</TotalTime>
  <Words>1386</Words>
  <Application>Microsoft Office PowerPoint</Application>
  <PresentationFormat>On-screen Show (4:3)</PresentationFormat>
  <Paragraphs>382</Paragraphs>
  <Slides>27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Arial</vt:lpstr>
      <vt:lpstr>B Mitra</vt:lpstr>
      <vt:lpstr>B Nazanin</vt:lpstr>
      <vt:lpstr>B Titr</vt:lpstr>
      <vt:lpstr>Calibri</vt:lpstr>
      <vt:lpstr>Courier New</vt:lpstr>
      <vt:lpstr>Times New Roman</vt:lpstr>
      <vt:lpstr>Wingdings</vt:lpstr>
      <vt:lpstr>1_presentation_template</vt:lpstr>
      <vt:lpstr>Custom Design</vt:lpstr>
      <vt:lpstr>ملاحظات سنتز</vt:lpstr>
      <vt:lpstr>ملاحظات سنتز</vt:lpstr>
      <vt:lpstr>تولید فلیپ فلاپ</vt:lpstr>
      <vt:lpstr>تولید فلیپ فلاپ</vt:lpstr>
      <vt:lpstr>تولید فلیپ فلاپ</vt:lpstr>
      <vt:lpstr>تولید لچ</vt:lpstr>
      <vt:lpstr>تولید لچ</vt:lpstr>
      <vt:lpstr>سنتز سیگنال‌ها متغیرهای صحیح</vt:lpstr>
      <vt:lpstr>std_logic</vt:lpstr>
      <vt:lpstr>تکلیف 4</vt:lpstr>
      <vt:lpstr>موردکاوی</vt:lpstr>
      <vt:lpstr>ابزار Vivado</vt:lpstr>
      <vt:lpstr>انواع داده</vt:lpstr>
      <vt:lpstr>انواع داده</vt:lpstr>
      <vt:lpstr>عملگرها</vt:lpstr>
      <vt:lpstr>زیربرنامه‌ها</vt:lpstr>
      <vt:lpstr>دستورها</vt:lpstr>
      <vt:lpstr>پیکربندی</vt:lpstr>
      <vt:lpstr>حلقه‌های همروند و ترتیبی</vt:lpstr>
      <vt:lpstr>فرایند</vt:lpstr>
      <vt:lpstr>فرایند</vt:lpstr>
      <vt:lpstr>wait</vt:lpstr>
      <vt:lpstr>assert</vt:lpstr>
      <vt:lpstr>assert</vt:lpstr>
      <vt:lpstr>assert</vt:lpstr>
      <vt:lpstr>فایل</vt:lpstr>
      <vt:lpstr>درگاه‌های باز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szamani</dc:creator>
  <cp:lastModifiedBy>M msz</cp:lastModifiedBy>
  <cp:revision>1011</cp:revision>
  <dcterms:created xsi:type="dcterms:W3CDTF">1601-01-01T00:00:00Z</dcterms:created>
  <dcterms:modified xsi:type="dcterms:W3CDTF">2017-04-08T07:11:32Z</dcterms:modified>
</cp:coreProperties>
</file>