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28"/>
  </p:notesMasterIdLst>
  <p:sldIdLst>
    <p:sldId id="256" r:id="rId2"/>
    <p:sldId id="293" r:id="rId3"/>
    <p:sldId id="325" r:id="rId4"/>
    <p:sldId id="327" r:id="rId5"/>
    <p:sldId id="328" r:id="rId6"/>
    <p:sldId id="326" r:id="rId7"/>
    <p:sldId id="329" r:id="rId8"/>
    <p:sldId id="348" r:id="rId9"/>
    <p:sldId id="330" r:id="rId10"/>
    <p:sldId id="332" r:id="rId11"/>
    <p:sldId id="331" r:id="rId12"/>
    <p:sldId id="333" r:id="rId13"/>
    <p:sldId id="334" r:id="rId14"/>
    <p:sldId id="335" r:id="rId15"/>
    <p:sldId id="336" r:id="rId16"/>
    <p:sldId id="349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6" r:id="rId26"/>
    <p:sldId id="345" r:id="rId27"/>
  </p:sldIdLst>
  <p:sldSz cx="9144000" cy="6858000" type="screen4x3"/>
  <p:notesSz cx="6858000" cy="9144000"/>
  <p:embeddedFontLst>
    <p:embeddedFont>
      <p:font typeface="B Nazanin" panose="00000400000000000000" pitchFamily="2" charset="-78"/>
      <p:regular r:id="rId29"/>
      <p:bold r:id="rId30"/>
    </p:embeddedFont>
    <p:embeddedFont>
      <p:font typeface="B Titr" panose="00000700000000000000" pitchFamily="2" charset="-78"/>
      <p:bold r:id="rId31"/>
    </p:embeddedFont>
    <p:embeddedFont>
      <p:font typeface="Elephant" panose="02020904090505020303" pitchFamily="18" charset="0"/>
      <p:regular r:id="rId32"/>
      <p:italic r:id="rId3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6600FF"/>
    <a:srgbClr val="FF6600"/>
    <a:srgbClr val="FF9900"/>
    <a:srgbClr val="CC3300"/>
    <a:srgbClr val="FF3300"/>
    <a:srgbClr val="8BF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40" autoAdjust="0"/>
  </p:normalViewPr>
  <p:slideViewPr>
    <p:cSldViewPr>
      <p:cViewPr varScale="1">
        <p:scale>
          <a:sx n="44" d="100"/>
          <a:sy n="44" d="100"/>
        </p:scale>
        <p:origin x="934" y="26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6DCC8BFB-4C71-4584-882A-5F34227E2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5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4F96E-4FE7-4DA8-87E1-64312125A3A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1033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7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61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61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61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2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1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5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5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8713-DF5C-4B2B-A711-D2A54D616C9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340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5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5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5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5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5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5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3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79625F-C825-4C82-9812-0F0D3AA15CD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083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6FFF2-6276-4EFE-B8E5-A47B6B317C2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2922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1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70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8BFB-4C71-4584-882A-5F34227E2C8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>
              <a:latin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>
              <a:defRPr/>
            </a:pPr>
            <a:endParaRPr lang="en-US" sz="2400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477FE-CE83-496E-B824-A47941572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E7079-12A5-4BDA-9671-9256F09F6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 baseline="0">
                <a:cs typeface="B Nazanin" pitchFamily="2" charset="-78"/>
              </a:defRPr>
            </a:lvl1pPr>
            <a:lvl2pPr>
              <a:defRPr sz="3200" b="1" baseline="0">
                <a:cs typeface="B Nazanin" pitchFamily="2" charset="-78"/>
              </a:defRPr>
            </a:lvl2pPr>
            <a:lvl3pPr>
              <a:defRPr sz="2800" b="1" baseline="0">
                <a:cs typeface="B Nazanin" pitchFamily="2" charset="-78"/>
              </a:defRPr>
            </a:lvl3pPr>
            <a:lvl4pPr>
              <a:defRPr sz="2400" b="1" baseline="0">
                <a:cs typeface="B Nazanin" pitchFamily="2" charset="-78"/>
              </a:defRPr>
            </a:lvl4pPr>
            <a:lvl5pPr>
              <a:defRPr sz="1800" b="1" baseline="0"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B8D87-7F0C-459F-BC57-1565986A4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F980-3A4E-466B-8073-BF081D394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D6D4D-4C10-4590-AA96-1FF0B3592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AF9A8-1DE9-4870-A09B-6C9E3C4E1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26D7E-DF04-4785-84AC-D5001EC83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C909C-C244-46A8-832B-BA95D93E2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F387A-7162-4FE7-AE12-7D42E1E8B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DB4AC-B7B8-452B-9AFB-B3D532808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 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>
              <a:latin typeface="Arial" pitchFamily="34" charset="0"/>
            </a:endParaRP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563" y="63246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57B6FC0-955B-42A3-AEC6-2A71A5850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>
    <p:cover dir="d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r" rtl="1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×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1300">
          <a:solidFill>
            <a:schemeClr val="tx1"/>
          </a:solidFill>
          <a:latin typeface="+mn-lt"/>
          <a:cs typeface="+mn-cs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5pPr>
      <a:lvl6pPr marL="2514600" indent="-2317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6pPr>
      <a:lvl7pPr marL="2971800" indent="-2317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7pPr>
      <a:lvl8pPr marL="3429000" indent="-2317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8pPr>
      <a:lvl9pPr marL="3886200" indent="-2317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z="4700" b="0" dirty="0" smtClean="0">
                <a:cs typeface="B Titr" pitchFamily="2" charset="-78"/>
              </a:rPr>
              <a:t>Embedded Systems and </a:t>
            </a:r>
            <a:br>
              <a:rPr lang="en-US" sz="4700" b="0" dirty="0" smtClean="0">
                <a:cs typeface="B Titr" pitchFamily="2" charset="-78"/>
              </a:rPr>
            </a:br>
            <a:r>
              <a:rPr lang="en-US" sz="4700" b="0" dirty="0" smtClean="0">
                <a:cs typeface="B Titr" pitchFamily="2" charset="-78"/>
              </a:rPr>
              <a:t>Hardware/Software </a:t>
            </a:r>
            <a:r>
              <a:rPr lang="en-US" sz="4700" b="0" dirty="0" err="1" smtClean="0">
                <a:cs typeface="B Titr" pitchFamily="2" charset="-78"/>
              </a:rPr>
              <a:t>Codesign</a:t>
            </a:r>
            <a:endParaRPr lang="en-US" sz="4700" b="0" dirty="0" smtClean="0">
              <a:latin typeface="Elephant" pitchFamily="18" charset="0"/>
              <a:cs typeface="B Titr" pitchFamily="2" charset="-78"/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6477000" y="58674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a-IR">
                <a:cs typeface="Nazanin" pitchFamily="2" charset="-78"/>
              </a:rPr>
              <a:t>مرتضي صاحب الزماني</a:t>
            </a:r>
            <a:endParaRPr lang="en-US">
              <a:cs typeface="Nazanin" pitchFamily="2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جریان طراحی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انتخاب بورد:</a:t>
            </a:r>
            <a:endParaRPr lang="en-US" dirty="0" smtClean="0"/>
          </a:p>
          <a:p>
            <a:pPr lvl="1"/>
            <a:r>
              <a:rPr lang="fa-IR" dirty="0" smtClean="0"/>
              <a:t> بوردهای توسعه در فهرست</a:t>
            </a:r>
          </a:p>
          <a:p>
            <a:pPr lvl="2"/>
            <a:r>
              <a:rPr lang="fa-IR" dirty="0" smtClean="0"/>
              <a:t> مشخصات کامل (نوع تراشه </a:t>
            </a:r>
            <a:r>
              <a:rPr lang="en-US" dirty="0" smtClean="0"/>
              <a:t>FPGA</a:t>
            </a:r>
            <a:r>
              <a:rPr lang="fa-IR" dirty="0" smtClean="0"/>
              <a:t> + امکانات ارتباطی + تراشه‌های جانبی + اتصال پین‌ها) موجود است</a:t>
            </a:r>
          </a:p>
          <a:p>
            <a:pPr lvl="1"/>
            <a:r>
              <a:rPr lang="fa-IR" dirty="0"/>
              <a:t> </a:t>
            </a:r>
            <a:r>
              <a:rPr lang="fa-IR" dirty="0" smtClean="0"/>
              <a:t>بورد خودتان:</a:t>
            </a:r>
          </a:p>
          <a:p>
            <a:pPr lvl="2"/>
            <a:r>
              <a:rPr lang="fa-IR" dirty="0"/>
              <a:t> </a:t>
            </a:r>
            <a:r>
              <a:rPr lang="fa-IR" dirty="0" smtClean="0"/>
              <a:t>مشخصات را بدهید</a:t>
            </a:r>
          </a:p>
          <a:p>
            <a:r>
              <a:rPr lang="fa-IR" sz="3200" dirty="0" smtClean="0"/>
              <a:t>به هر حال نوع تراشه مشخص می‌شود.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334000" y="914400"/>
            <a:ext cx="3733800" cy="685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00" y="914400"/>
            <a:ext cx="3733800" cy="685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dirty="0" smtClean="0"/>
              <a:t>جريان طراحي توأمان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5563" y="6248400"/>
            <a:ext cx="554037" cy="334963"/>
          </a:xfrm>
        </p:spPr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457200" y="1676400"/>
            <a:ext cx="3200400" cy="5334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itchFamily="2" charset="-78"/>
              </a:rPr>
              <a:t>تعیین پردازنده و پیکربندی آن</a:t>
            </a:r>
            <a:endParaRPr lang="en-US" b="1" dirty="0">
              <a:solidFill>
                <a:srgbClr val="FF0000"/>
              </a:solidFill>
              <a:cs typeface="B Nazanin" pitchFamily="2" charset="-78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81000" y="2514600"/>
            <a:ext cx="3352800" cy="609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itchFamily="2" charset="-78"/>
              </a:rPr>
              <a:t>افزودن وسایل جانبی و هسته‌های سخت‌افزاری</a:t>
            </a:r>
            <a:endParaRPr lang="en-US" b="1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 rot="5400000">
            <a:off x="1905000" y="2362200"/>
            <a:ext cx="304800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1200" y="100078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 smtClean="0">
                <a:solidFill>
                  <a:schemeClr val="accent1">
                    <a:lumMod val="50000"/>
                  </a:schemeClr>
                </a:solidFill>
                <a:cs typeface="B Nazanin" pitchFamily="2" charset="-78"/>
              </a:rPr>
              <a:t>جریان طراحی نرم‌افزار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cs typeface="B Nazani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" y="990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 smtClean="0">
                <a:solidFill>
                  <a:schemeClr val="accent1">
                    <a:lumMod val="50000"/>
                  </a:schemeClr>
                </a:solidFill>
                <a:cs typeface="B Nazanin" pitchFamily="2" charset="-78"/>
              </a:rPr>
              <a:t>جریان طراحی سخت‌افزار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cs typeface="B Nazanin" pitchFamily="2" charset="-78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76200" y="3429000"/>
            <a:ext cx="3962400" cy="5334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itchFamily="2" charset="-78"/>
              </a:rPr>
              <a:t>انتخاب نوع ارتباط وسایل جانبی با پردازنده</a:t>
            </a:r>
            <a:endParaRPr lang="en-US" b="1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905000" y="3275806"/>
            <a:ext cx="304800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304800" y="4267200"/>
            <a:ext cx="3581400" cy="457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itchFamily="2" charset="-78"/>
              </a:rPr>
              <a:t>مجتمع‌سازی بخش‌های سخت‌افزاری</a:t>
            </a:r>
            <a:endParaRPr lang="en-US" b="1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1905000" y="4114006"/>
            <a:ext cx="304800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685800" y="5029200"/>
            <a:ext cx="2819400" cy="457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itchFamily="2" charset="-78"/>
              </a:rPr>
              <a:t>سنتز، جایابی، و مسیریابی</a:t>
            </a:r>
            <a:endParaRPr lang="en-US" b="1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1905000" y="4876006"/>
            <a:ext cx="304800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1066800" y="5791200"/>
            <a:ext cx="1981200" cy="457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itchFamily="2" charset="-78"/>
              </a:rPr>
              <a:t>تولید دنباله بیتی</a:t>
            </a:r>
            <a:endParaRPr lang="en-US" b="1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1905000" y="5638006"/>
            <a:ext cx="304800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15"/>
          <p:cNvCxnSpPr>
            <a:stCxn id="33" idx="2"/>
            <a:endCxn id="49" idx="1"/>
          </p:cNvCxnSpPr>
          <p:nvPr/>
        </p:nvCxnSpPr>
        <p:spPr>
          <a:xfrm rot="16200000" flipH="1">
            <a:off x="2552700" y="5753100"/>
            <a:ext cx="228600" cy="121920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/>
          <p:cNvSpPr/>
          <p:nvPr/>
        </p:nvSpPr>
        <p:spPr>
          <a:xfrm>
            <a:off x="3276600" y="6248400"/>
            <a:ext cx="1981200" cy="457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itchFamily="2" charset="-78"/>
              </a:rPr>
              <a:t>انتقال به </a:t>
            </a:r>
            <a:r>
              <a:rPr lang="en-US" b="1" dirty="0" smtClean="0">
                <a:solidFill>
                  <a:srgbClr val="FF0000"/>
                </a:solidFill>
                <a:cs typeface="B Nazanin" pitchFamily="2" charset="-78"/>
              </a:rPr>
              <a:t>FPGA</a:t>
            </a:r>
          </a:p>
        </p:txBody>
      </p:sp>
      <p:sp>
        <p:nvSpPr>
          <p:cNvPr id="54" name="Flowchart: Alternate Process 53"/>
          <p:cNvSpPr/>
          <p:nvPr/>
        </p:nvSpPr>
        <p:spPr>
          <a:xfrm>
            <a:off x="6400800" y="1676400"/>
            <a:ext cx="2362200" cy="5334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itchFamily="2" charset="-78"/>
              </a:rPr>
              <a:t>ایجاد پروژه نرم‌افزار</a:t>
            </a:r>
            <a:endParaRPr lang="en-US" b="1" dirty="0">
              <a:solidFill>
                <a:srgbClr val="FF0000"/>
              </a:solidFill>
              <a:cs typeface="B Nazanin" pitchFamily="2" charset="-78"/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6705600" y="2514600"/>
            <a:ext cx="1752600" cy="609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itchFamily="2" charset="-78"/>
              </a:rPr>
              <a:t>توسعه نرم‌افزار</a:t>
            </a:r>
            <a:endParaRPr lang="en-US" b="1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56" name="Straight Arrow Connector 55"/>
          <p:cNvCxnSpPr>
            <a:stCxn id="54" idx="2"/>
            <a:endCxn id="55" idx="0"/>
          </p:cNvCxnSpPr>
          <p:nvPr/>
        </p:nvCxnSpPr>
        <p:spPr>
          <a:xfrm rot="5400000">
            <a:off x="7429500" y="2362200"/>
            <a:ext cx="304800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Alternate Process 56"/>
          <p:cNvSpPr/>
          <p:nvPr/>
        </p:nvSpPr>
        <p:spPr>
          <a:xfrm>
            <a:off x="6629400" y="3429000"/>
            <a:ext cx="1828800" cy="5334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itchFamily="2" charset="-78"/>
              </a:rPr>
              <a:t>کامپایل و لینک</a:t>
            </a:r>
            <a:endParaRPr lang="en-US" b="1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7391400" y="3275806"/>
            <a:ext cx="304800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15"/>
          <p:cNvCxnSpPr>
            <a:stCxn id="57" idx="2"/>
          </p:cNvCxnSpPr>
          <p:nvPr/>
        </p:nvCxnSpPr>
        <p:spPr>
          <a:xfrm rot="5400000">
            <a:off x="6362700" y="3848100"/>
            <a:ext cx="1066800" cy="129540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Alternate Process 79"/>
          <p:cNvSpPr/>
          <p:nvPr/>
        </p:nvSpPr>
        <p:spPr>
          <a:xfrm>
            <a:off x="4724400" y="4648200"/>
            <a:ext cx="1524000" cy="609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itchFamily="2" charset="-78"/>
              </a:rPr>
              <a:t>انتقال برنامه به حافظه</a:t>
            </a:r>
            <a:endParaRPr lang="en-US" b="1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219200" y="5562600"/>
            <a:ext cx="7772400" cy="685800"/>
          </a:xfrm>
        </p:spPr>
        <p:txBody>
          <a:bodyPr/>
          <a:lstStyle/>
          <a:p>
            <a:pPr lvl="1"/>
            <a:r>
              <a:rPr lang="fa-IR" sz="2000" dirty="0" smtClean="0"/>
              <a:t>جریان نرم‌افزار مستقل از جریان سخت‌افزار نیست.</a:t>
            </a:r>
          </a:p>
          <a:p>
            <a:pPr lvl="2"/>
            <a:r>
              <a:rPr lang="fa-IR" sz="1600" dirty="0" smtClean="0"/>
              <a:t>نوع پردازنده، پیکربندی آن، نحوه ارتباط نرم‌افزار با سخت‌افزار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جریان طراحی سخت‌افزار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تعیین پردازنده:</a:t>
            </a:r>
          </a:p>
          <a:p>
            <a:pPr lvl="1"/>
            <a:r>
              <a:rPr lang="fa-IR" dirty="0" smtClean="0"/>
              <a:t> </a:t>
            </a:r>
            <a:r>
              <a:rPr lang="fa-IR" dirty="0"/>
              <a:t>پردازنده </a:t>
            </a:r>
            <a:r>
              <a:rPr lang="fa-IR" dirty="0" smtClean="0"/>
              <a:t>سخت:</a:t>
            </a:r>
          </a:p>
          <a:p>
            <a:pPr lvl="3"/>
            <a:r>
              <a:rPr lang="fa-IR" dirty="0" smtClean="0"/>
              <a:t>سریع، مساحت کمتر، توان مصرفی کم</a:t>
            </a:r>
          </a:p>
          <a:p>
            <a:pPr lvl="3"/>
            <a:r>
              <a:rPr lang="fa-IR" dirty="0" smtClean="0"/>
              <a:t>عدم نیاز به استفاده از </a:t>
            </a:r>
            <a:r>
              <a:rPr lang="en-US" dirty="0" smtClean="0"/>
              <a:t>Logic Block</a:t>
            </a:r>
            <a:r>
              <a:rPr lang="fa-IR" dirty="0" smtClean="0"/>
              <a:t>ها</a:t>
            </a:r>
          </a:p>
          <a:p>
            <a:pPr lvl="3"/>
            <a:r>
              <a:rPr lang="fa-IR" dirty="0" smtClean="0"/>
              <a:t>یکی یا بیشتر</a:t>
            </a:r>
            <a:endParaRPr lang="fa-IR" dirty="0"/>
          </a:p>
          <a:p>
            <a:pPr lvl="2"/>
            <a:r>
              <a:rPr lang="en-US" dirty="0"/>
              <a:t>ARM Cortex</a:t>
            </a:r>
          </a:p>
          <a:p>
            <a:pPr lvl="2"/>
            <a:r>
              <a:rPr lang="en-US" dirty="0" smtClean="0"/>
              <a:t>PowerPC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fa-IR" dirty="0" smtClean="0"/>
              <a:t>پردازنده نرم</a:t>
            </a:r>
          </a:p>
          <a:p>
            <a:pPr lvl="2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2333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جریان طراحی سخت‌افزار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4648200"/>
          </a:xfrm>
        </p:spPr>
        <p:txBody>
          <a:bodyPr/>
          <a:lstStyle/>
          <a:p>
            <a:r>
              <a:rPr lang="fa-IR" sz="3200" dirty="0" smtClean="0"/>
              <a:t>تعیین پردازنده:</a:t>
            </a:r>
          </a:p>
          <a:p>
            <a:pPr lvl="1"/>
            <a:r>
              <a:rPr lang="fa-IR" dirty="0" smtClean="0"/>
              <a:t>پردازنده نرم</a:t>
            </a:r>
          </a:p>
          <a:p>
            <a:pPr lvl="2"/>
            <a:r>
              <a:rPr lang="fa-IR" sz="2000" dirty="0"/>
              <a:t> </a:t>
            </a:r>
            <a:r>
              <a:rPr lang="en-US" sz="2000" dirty="0" err="1" smtClean="0"/>
              <a:t>PicoBlaze</a:t>
            </a:r>
            <a:r>
              <a:rPr lang="fa-IR" sz="2000" dirty="0"/>
              <a:t> </a:t>
            </a:r>
            <a:r>
              <a:rPr lang="fa-IR" sz="2000" dirty="0" smtClean="0"/>
              <a:t>(</a:t>
            </a:r>
            <a:r>
              <a:rPr lang="en-US" sz="2000" dirty="0" smtClean="0"/>
              <a:t>Xilinx</a:t>
            </a:r>
            <a:r>
              <a:rPr lang="fa-IR" sz="2000" dirty="0" smtClean="0"/>
              <a:t>)</a:t>
            </a:r>
            <a:endParaRPr lang="en-US" sz="2000" dirty="0" smtClean="0"/>
          </a:p>
          <a:p>
            <a:pPr lvl="2"/>
            <a:r>
              <a:rPr lang="en-US" sz="2000" dirty="0" err="1" smtClean="0"/>
              <a:t>MicroBlaze</a:t>
            </a:r>
            <a:r>
              <a:rPr lang="fa-IR" sz="2000" dirty="0" smtClean="0"/>
              <a:t> (</a:t>
            </a:r>
            <a:r>
              <a:rPr lang="en-US" sz="2000" dirty="0" smtClean="0"/>
              <a:t>Xilinx</a:t>
            </a:r>
            <a:r>
              <a:rPr lang="fa-IR" sz="2000" dirty="0" smtClean="0"/>
              <a:t>)</a:t>
            </a:r>
            <a:endParaRPr lang="en-US" sz="2000" dirty="0" smtClean="0"/>
          </a:p>
          <a:p>
            <a:pPr lvl="2"/>
            <a:r>
              <a:rPr lang="en-US" sz="2000" dirty="0" smtClean="0"/>
              <a:t>NIOS II</a:t>
            </a:r>
            <a:r>
              <a:rPr lang="fa-IR" sz="2000" dirty="0" smtClean="0"/>
              <a:t> (</a:t>
            </a:r>
            <a:r>
              <a:rPr lang="en-US" sz="2000" dirty="0" smtClean="0"/>
              <a:t>Altera</a:t>
            </a:r>
            <a:r>
              <a:rPr lang="fa-IR" sz="2000" dirty="0" smtClean="0"/>
              <a:t>)</a:t>
            </a:r>
            <a:endParaRPr lang="en-US" sz="2000" dirty="0" smtClean="0"/>
          </a:p>
          <a:p>
            <a:pPr lvl="2"/>
            <a:r>
              <a:rPr lang="en-US" sz="2000" dirty="0" smtClean="0"/>
              <a:t>OR1200</a:t>
            </a:r>
            <a:r>
              <a:rPr lang="fa-IR" sz="2000" dirty="0" smtClean="0"/>
              <a:t> (</a:t>
            </a:r>
            <a:r>
              <a:rPr lang="en-US" sz="2000" dirty="0" smtClean="0"/>
              <a:t>Open Cores</a:t>
            </a:r>
            <a:r>
              <a:rPr lang="fa-IR" sz="2000" dirty="0" smtClean="0"/>
              <a:t>) (متن باز)</a:t>
            </a:r>
          </a:p>
          <a:p>
            <a:pPr lvl="3"/>
            <a:r>
              <a:rPr lang="fa-IR" dirty="0" smtClean="0"/>
              <a:t> اگر تراشه دارای هسته سخت دارد، استفاده از نرم توجیه چندانی ندارد)</a:t>
            </a:r>
          </a:p>
          <a:p>
            <a:pPr lvl="3"/>
            <a:r>
              <a:rPr lang="fa-IR" dirty="0" smtClean="0"/>
              <a:t>انعطاف‌پذیری بالا (پیکربندی و تنظیم پارامترها بسته به کاربرد)</a:t>
            </a:r>
          </a:p>
          <a:p>
            <a:pPr lvl="4"/>
            <a:r>
              <a:rPr lang="fa-IR" dirty="0" smtClean="0"/>
              <a:t>مثال: استفاده از </a:t>
            </a:r>
            <a:r>
              <a:rPr lang="en-US" dirty="0" err="1" smtClean="0"/>
              <a:t>PicoBlaze</a:t>
            </a:r>
            <a:r>
              <a:rPr lang="fa-IR" dirty="0" smtClean="0"/>
              <a:t> 8 بیتی بجای پردازنده قوی</a:t>
            </a:r>
          </a:p>
          <a:p>
            <a:pPr lvl="4"/>
            <a:r>
              <a:rPr lang="fa-IR" dirty="0" smtClean="0"/>
              <a:t>مجموعه دستورالعمل‌ها</a:t>
            </a:r>
          </a:p>
          <a:p>
            <a:pPr lvl="4"/>
            <a:r>
              <a:rPr lang="fa-IR" dirty="0" smtClean="0"/>
              <a:t>عمق خط لوله </a:t>
            </a:r>
            <a:r>
              <a:rPr lang="fa-IR" dirty="0"/>
              <a:t>دستورالعمل‌ها</a:t>
            </a:r>
          </a:p>
          <a:p>
            <a:pPr lvl="4"/>
            <a:r>
              <a:rPr lang="fa-IR" dirty="0" smtClean="0"/>
              <a:t>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476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جریان طراحی سخت‌افزار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پیکربندی پردازنده:</a:t>
            </a:r>
          </a:p>
          <a:p>
            <a:pPr lvl="1"/>
            <a:r>
              <a:rPr lang="fa-IR" dirty="0" smtClean="0"/>
              <a:t> فرکانس کلاک </a:t>
            </a:r>
          </a:p>
          <a:p>
            <a:pPr lvl="1"/>
            <a:r>
              <a:rPr lang="fa-IR" dirty="0" smtClean="0"/>
              <a:t> پهنای باس داده و آدرس</a:t>
            </a:r>
          </a:p>
          <a:p>
            <a:pPr lvl="1"/>
            <a:r>
              <a:rPr lang="fa-IR" dirty="0"/>
              <a:t> </a:t>
            </a:r>
            <a:r>
              <a:rPr lang="fa-IR" dirty="0" smtClean="0"/>
              <a:t>اندازه حافظه نهان داده و دستورالعمل</a:t>
            </a:r>
          </a:p>
          <a:p>
            <a:pPr lvl="1"/>
            <a:r>
              <a:rPr lang="fa-IR" dirty="0" smtClean="0"/>
              <a:t> نوع گذرگاه ارتباطی</a:t>
            </a:r>
            <a:endParaRPr lang="en-US" dirty="0" smtClean="0"/>
          </a:p>
          <a:p>
            <a:pPr lvl="1"/>
            <a:r>
              <a:rPr lang="fa-IR" dirty="0" smtClean="0"/>
              <a:t>خصوصیات </a:t>
            </a:r>
            <a:r>
              <a:rPr lang="en-US" dirty="0" smtClean="0"/>
              <a:t>Reset</a:t>
            </a:r>
            <a:r>
              <a:rPr lang="fa-IR" dirty="0" smtClean="0"/>
              <a:t> (مثبت یا منفی)</a:t>
            </a:r>
          </a:p>
          <a:p>
            <a:pPr lvl="1"/>
            <a:r>
              <a:rPr lang="fa-IR" dirty="0"/>
              <a:t> </a:t>
            </a:r>
            <a:r>
              <a:rPr lang="en-US" dirty="0" smtClean="0"/>
              <a:t>FPU</a:t>
            </a:r>
            <a:r>
              <a:rPr lang="fa-IR" dirty="0" smtClean="0"/>
              <a:t>؟ و تنظیمات آن</a:t>
            </a:r>
            <a:endParaRPr lang="fa-IR" dirty="0"/>
          </a:p>
          <a:p>
            <a:pPr lvl="1"/>
            <a:r>
              <a:rPr lang="fa-IR" dirty="0"/>
              <a:t> </a:t>
            </a:r>
            <a:r>
              <a:rPr lang="fa-IR" dirty="0" smtClean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1300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622300"/>
            <a:ext cx="7773988" cy="444500"/>
          </a:xfrm>
        </p:spPr>
        <p:txBody>
          <a:bodyPr/>
          <a:lstStyle/>
          <a:p>
            <a:r>
              <a:rPr lang="fa-IR" dirty="0"/>
              <a:t>افزودن وسایل جانبی و هسته‌های </a:t>
            </a:r>
            <a:r>
              <a:rPr lang="fa-IR" dirty="0" smtClean="0"/>
              <a:t>سخت‌افزاری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3200" dirty="0" smtClean="0"/>
              <a:t>سخت‌افزار جانبی:</a:t>
            </a:r>
          </a:p>
          <a:p>
            <a:pPr marL="971550" lvl="1" indent="-514350">
              <a:buFont typeface="+mj-lt"/>
              <a:buAutoNum type="arabicPeriod"/>
            </a:pPr>
            <a:r>
              <a:rPr lang="fa-IR" sz="2800" dirty="0"/>
              <a:t> </a:t>
            </a:r>
            <a:r>
              <a:rPr lang="fa-IR" sz="2800" dirty="0" smtClean="0"/>
              <a:t>انتخاب بلوک‌های </a:t>
            </a:r>
            <a:r>
              <a:rPr lang="en-US" sz="2800" dirty="0" smtClean="0"/>
              <a:t>IP</a:t>
            </a:r>
            <a:r>
              <a:rPr lang="fa-IR" sz="2800" dirty="0" smtClean="0"/>
              <a:t> آماده در کتابخانه ابزار و پیکربندی آن</a:t>
            </a:r>
          </a:p>
          <a:p>
            <a:pPr lvl="2"/>
            <a:r>
              <a:rPr lang="fa-IR" sz="2400" dirty="0" smtClean="0"/>
              <a:t> کنترلر حافظه (پیکربندی مشخصات حافظه)</a:t>
            </a:r>
          </a:p>
          <a:p>
            <a:pPr lvl="2"/>
            <a:r>
              <a:rPr lang="fa-IR" sz="2400" dirty="0"/>
              <a:t> </a:t>
            </a:r>
            <a:r>
              <a:rPr lang="fa-IR" sz="2400" dirty="0" smtClean="0"/>
              <a:t>مدار </a:t>
            </a:r>
            <a:r>
              <a:rPr lang="en-US" sz="2400" dirty="0" smtClean="0"/>
              <a:t>UART</a:t>
            </a:r>
            <a:r>
              <a:rPr lang="fa-IR" sz="2400" dirty="0" smtClean="0"/>
              <a:t> (تنظیم نرخ ارسال/دریافت داده، اندازه داده و نوع توازن)</a:t>
            </a:r>
          </a:p>
          <a:p>
            <a:pPr lvl="2"/>
            <a:r>
              <a:rPr lang="en-US" sz="2400" dirty="0" smtClean="0"/>
              <a:t>FIFO</a:t>
            </a:r>
            <a:r>
              <a:rPr lang="fa-IR" sz="2400" dirty="0" smtClean="0"/>
              <a:t> با ابعاد مشخص</a:t>
            </a:r>
          </a:p>
          <a:p>
            <a:pPr marL="971550" lvl="1" indent="-514350">
              <a:buFont typeface="+mj-lt"/>
              <a:buAutoNum type="arabicPeriod"/>
            </a:pPr>
            <a:r>
              <a:rPr lang="fa-IR" sz="2800" dirty="0"/>
              <a:t> </a:t>
            </a:r>
            <a:r>
              <a:rPr lang="fa-IR" sz="2800" dirty="0" smtClean="0"/>
              <a:t>خرید </a:t>
            </a:r>
            <a:r>
              <a:rPr lang="en-US" sz="2800" dirty="0" smtClean="0"/>
              <a:t>IP</a:t>
            </a:r>
            <a:r>
              <a:rPr lang="fa-IR" sz="2800" dirty="0" smtClean="0"/>
              <a:t> از شرکت‌های طراح</a:t>
            </a:r>
          </a:p>
          <a:p>
            <a:pPr marL="971550" lvl="1" indent="-514350">
              <a:buFont typeface="+mj-lt"/>
              <a:buAutoNum type="arabicPeriod"/>
            </a:pPr>
            <a:r>
              <a:rPr lang="fa-IR" sz="2800" dirty="0"/>
              <a:t> </a:t>
            </a:r>
            <a:r>
              <a:rPr lang="fa-IR" sz="2800" dirty="0" smtClean="0"/>
              <a:t>طراحی مستقل بلوک</a:t>
            </a:r>
            <a:r>
              <a:rPr lang="fa-IR" sz="2800" dirty="0"/>
              <a:t> </a:t>
            </a:r>
            <a:r>
              <a:rPr lang="fa-IR" sz="1800" dirty="0" smtClean="0"/>
              <a:t>(در ابزار نیست و خرید مقرون به صرفه نیست)</a:t>
            </a:r>
            <a:endParaRPr lang="fa-IR" sz="2800" dirty="0" smtClean="0"/>
          </a:p>
          <a:p>
            <a:pPr lvl="2"/>
            <a:r>
              <a:rPr lang="fa-IR" sz="2400" dirty="0"/>
              <a:t> </a:t>
            </a:r>
            <a:r>
              <a:rPr lang="fa-IR" sz="2400" dirty="0" smtClean="0"/>
              <a:t>توصیف با </a:t>
            </a:r>
            <a:r>
              <a:rPr lang="en-US" sz="2400" dirty="0" smtClean="0"/>
              <a:t>VHDL</a:t>
            </a:r>
            <a:r>
              <a:rPr lang="fa-IR" sz="2400" dirty="0" smtClean="0"/>
              <a:t> یا </a:t>
            </a:r>
            <a:r>
              <a:rPr lang="en-US" sz="2400" dirty="0" smtClean="0"/>
              <a:t>Verilog</a:t>
            </a:r>
            <a:endParaRPr lang="fa-IR" sz="2400" dirty="0" smtClean="0"/>
          </a:p>
          <a:p>
            <a:pPr lvl="2"/>
            <a:r>
              <a:rPr lang="fa-IR" sz="2400" dirty="0"/>
              <a:t> </a:t>
            </a:r>
            <a:r>
              <a:rPr lang="fa-IR" sz="2400" dirty="0" smtClean="0"/>
              <a:t>سنتز و 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685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Xilinx Core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" y="914400"/>
            <a:ext cx="8048121" cy="544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7973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774700"/>
            <a:ext cx="7773988" cy="444500"/>
          </a:xfrm>
        </p:spPr>
        <p:txBody>
          <a:bodyPr/>
          <a:lstStyle/>
          <a:p>
            <a:r>
              <a:rPr lang="fa-IR" dirty="0"/>
              <a:t>انتخاب نوع ارتباط وسایل جانبی با </a:t>
            </a:r>
            <a:r>
              <a:rPr lang="fa-IR" dirty="0" smtClean="0"/>
              <a:t>پردازنده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772400" cy="4267200"/>
          </a:xfrm>
        </p:spPr>
        <p:txBody>
          <a:bodyPr/>
          <a:lstStyle/>
          <a:p>
            <a:r>
              <a:rPr lang="fa-IR" dirty="0" smtClean="0"/>
              <a:t>دو نوع:</a:t>
            </a:r>
          </a:p>
          <a:p>
            <a:pPr lvl="1"/>
            <a:r>
              <a:rPr lang="fa-IR" dirty="0"/>
              <a:t> </a:t>
            </a:r>
            <a:r>
              <a:rPr lang="fa-IR" dirty="0" smtClean="0"/>
              <a:t>ارتباط نقطه به نقطه</a:t>
            </a:r>
            <a:endParaRPr lang="en-US" dirty="0" smtClean="0"/>
          </a:p>
          <a:p>
            <a:pPr lvl="1"/>
            <a:r>
              <a:rPr lang="fa-IR" dirty="0"/>
              <a:t> </a:t>
            </a:r>
            <a:r>
              <a:rPr lang="fa-IR" dirty="0" smtClean="0"/>
              <a:t>گذرگاه (</a:t>
            </a:r>
            <a:r>
              <a:rPr lang="en-US" dirty="0" smtClean="0"/>
              <a:t>bus</a:t>
            </a:r>
            <a:r>
              <a:rPr lang="fa-IR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53700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r>
              <a:rPr lang="fa-IR" dirty="0"/>
              <a:t>انتخاب نوع ارتباط </a:t>
            </a:r>
            <a:r>
              <a:rPr lang="fa-IR" dirty="0" smtClean="0"/>
              <a:t>وسایل جانبی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772400" cy="4267200"/>
          </a:xfrm>
        </p:spPr>
        <p:txBody>
          <a:bodyPr/>
          <a:lstStyle/>
          <a:p>
            <a:pPr marL="0" indent="0">
              <a:buNone/>
            </a:pPr>
            <a:endParaRPr lang="en-US" sz="3200" dirty="0"/>
          </a:p>
          <a:p>
            <a:r>
              <a:rPr lang="fa-IR" sz="3200" dirty="0" smtClean="0"/>
              <a:t>ارتباط نقطه به نقطه</a:t>
            </a:r>
            <a:endParaRPr lang="fa-IR" sz="2800" dirty="0" smtClean="0"/>
          </a:p>
          <a:p>
            <a:pPr lvl="2"/>
            <a:r>
              <a:rPr lang="fa-IR" sz="2400" dirty="0" smtClean="0"/>
              <a:t> داده‌ها: به صورت دنباله</a:t>
            </a:r>
          </a:p>
          <a:p>
            <a:pPr lvl="2"/>
            <a:r>
              <a:rPr lang="fa-IR" sz="2400" dirty="0" smtClean="0"/>
              <a:t>نمونه: </a:t>
            </a:r>
            <a:r>
              <a:rPr lang="en-US" sz="2400" dirty="0" smtClean="0"/>
              <a:t>FSL</a:t>
            </a:r>
            <a:r>
              <a:rPr lang="fa-IR" sz="2400" dirty="0" smtClean="0"/>
              <a:t> (شرکت </a:t>
            </a:r>
            <a:r>
              <a:rPr lang="en-US" sz="2400" dirty="0" err="1" smtClean="0"/>
              <a:t>LogiCore</a:t>
            </a:r>
            <a:r>
              <a:rPr lang="fa-IR" sz="2400" dirty="0" smtClean="0"/>
              <a:t>) </a:t>
            </a:r>
            <a:r>
              <a:rPr lang="fa-IR" sz="2400" dirty="0" smtClean="0"/>
              <a:t>و </a:t>
            </a:r>
            <a:r>
              <a:rPr lang="en-US" sz="2400" dirty="0" smtClean="0"/>
              <a:t>AXI4-Stream</a:t>
            </a:r>
            <a:endParaRPr lang="en-US" sz="2400" dirty="0"/>
          </a:p>
          <a:p>
            <a:pPr lvl="3"/>
            <a:r>
              <a:rPr lang="fa-IR" sz="2000" dirty="0"/>
              <a:t> </a:t>
            </a:r>
            <a:r>
              <a:rPr lang="fa-IR" sz="2000" dirty="0" smtClean="0"/>
              <a:t>ارتباط مبتنی بر </a:t>
            </a:r>
            <a:r>
              <a:rPr lang="en-US" sz="2000" dirty="0" smtClean="0"/>
              <a:t>FIFO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3657600"/>
            <a:ext cx="1981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10300" y="3581400"/>
            <a:ext cx="1181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Peripheral Device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0300" y="4495800"/>
            <a:ext cx="1181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Peripheral Device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3886200" y="3886200"/>
            <a:ext cx="2324099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3848100" y="4724400"/>
            <a:ext cx="2324099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5334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816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81600" y="5943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9408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r>
              <a:rPr lang="fa-IR" dirty="0"/>
              <a:t>انتخاب نوع ارتباط </a:t>
            </a:r>
            <a:r>
              <a:rPr lang="fa-IR" dirty="0" smtClean="0"/>
              <a:t>وسایل جانبی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772400" cy="4267200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r>
              <a:rPr lang="fa-IR" sz="2800" dirty="0"/>
              <a:t>گذرگاه (</a:t>
            </a:r>
            <a:r>
              <a:rPr lang="en-US" sz="2800" dirty="0"/>
              <a:t>bus</a:t>
            </a:r>
            <a:r>
              <a:rPr lang="fa-IR" sz="2800" dirty="0" smtClean="0"/>
              <a:t>)</a:t>
            </a:r>
            <a:endParaRPr lang="fa-IR" sz="2400" dirty="0" smtClean="0"/>
          </a:p>
          <a:p>
            <a:pPr lvl="2"/>
            <a:r>
              <a:rPr lang="fa-IR" sz="2000" dirty="0"/>
              <a:t> </a:t>
            </a:r>
            <a:r>
              <a:rPr lang="fa-IR" sz="2000" dirty="0" smtClean="0"/>
              <a:t>چند سخت‌افزار جانبی با اتصالات مشترک</a:t>
            </a:r>
            <a:endParaRPr lang="en-US" sz="2000" dirty="0" smtClean="0"/>
          </a:p>
          <a:p>
            <a:pPr lvl="2"/>
            <a:r>
              <a:rPr lang="en-US" sz="2000" dirty="0"/>
              <a:t> </a:t>
            </a:r>
            <a:r>
              <a:rPr lang="fa-IR" sz="2000" dirty="0" smtClean="0"/>
              <a:t>درخواست استفاده از گذرگاه توسط داور بررسی (پذیرفته یا رد) می‌شود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3657600"/>
            <a:ext cx="1981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10300" y="3581400"/>
            <a:ext cx="1181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Peripheral Device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0300" y="4495800"/>
            <a:ext cx="1181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Peripheral Device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5638800" y="3886200"/>
            <a:ext cx="571499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3848101" y="4724400"/>
            <a:ext cx="1790699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5334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816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81600" y="5943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 rot="5400000">
            <a:off x="4610100" y="4229100"/>
            <a:ext cx="2133600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5638800" y="4800600"/>
            <a:ext cx="571499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2743200"/>
            <a:ext cx="11811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Bus Arbiter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50728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800" dirty="0" smtClean="0"/>
              <a:t>انواع طراحي سيستم ديجيتال بزرگ</a:t>
            </a:r>
            <a:endParaRPr lang="en-US" sz="2800" dirty="0" smtClean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a-IR" sz="3600" dirty="0" smtClean="0"/>
              <a:t>پياده‌سازي نرم‌افزاري:</a:t>
            </a:r>
          </a:p>
          <a:p>
            <a:pPr lvl="1">
              <a:defRPr/>
            </a:pPr>
            <a:r>
              <a:rPr lang="fa-IR" sz="3600" b="1" dirty="0" smtClean="0"/>
              <a:t>اجراي برنامه کاربردي با پردازنده نهفته و برنامه سطح بالا روي آن</a:t>
            </a:r>
          </a:p>
          <a:p>
            <a:pPr>
              <a:defRPr/>
            </a:pPr>
            <a:r>
              <a:rPr lang="fa-IR" sz="3600" dirty="0" smtClean="0"/>
              <a:t>پياده‌سازي سخت‌افزاري:</a:t>
            </a:r>
          </a:p>
          <a:p>
            <a:pPr lvl="1">
              <a:defRPr/>
            </a:pPr>
            <a:r>
              <a:rPr lang="fa-IR" sz="3600" b="1" dirty="0" smtClean="0"/>
              <a:t>طراحي سخت‌افزار خاص‌منظوره</a:t>
            </a:r>
          </a:p>
          <a:p>
            <a:pPr lvl="2">
              <a:defRPr/>
            </a:pPr>
            <a:r>
              <a:rPr lang="fa-IR" sz="3000" b="1" dirty="0" smtClean="0"/>
              <a:t> کد </a:t>
            </a:r>
            <a:r>
              <a:rPr lang="en-US" sz="3000" b="1" dirty="0" smtClean="0"/>
              <a:t>HDL</a:t>
            </a:r>
            <a:r>
              <a:rPr lang="fa-IR" sz="3000" b="1" dirty="0" smtClean="0"/>
              <a:t> و سنتز و ...</a:t>
            </a:r>
          </a:p>
          <a:p>
            <a:pPr lvl="2">
              <a:defRPr/>
            </a:pPr>
            <a:r>
              <a:rPr lang="fa-IR" sz="3000" b="1" dirty="0" smtClean="0"/>
              <a:t>منابع سخت‌افزاري </a:t>
            </a:r>
            <a:r>
              <a:rPr lang="en-US" sz="3000" b="1" dirty="0" smtClean="0"/>
              <a:t>FPGA</a:t>
            </a:r>
            <a:r>
              <a:rPr lang="fa-IR" sz="3000" b="1" dirty="0" smtClean="0"/>
              <a:t> (</a:t>
            </a:r>
            <a:r>
              <a:rPr lang="en-US" sz="3000" b="1" dirty="0" smtClean="0"/>
              <a:t>logic blocks</a:t>
            </a:r>
            <a:r>
              <a:rPr lang="fa-IR" sz="3000" b="1" dirty="0" smtClean="0"/>
              <a:t>، </a:t>
            </a:r>
            <a:r>
              <a:rPr lang="en-US" sz="3000" b="1" dirty="0" smtClean="0"/>
              <a:t>Multipliers</a:t>
            </a:r>
            <a:r>
              <a:rPr lang="fa-IR" sz="3000" b="1" dirty="0" smtClean="0"/>
              <a:t>، ...)</a:t>
            </a:r>
          </a:p>
          <a:p>
            <a:pPr lvl="2">
              <a:defRPr/>
            </a:pPr>
            <a:endParaRPr lang="en-US" sz="3000" b="1" dirty="0" smtClean="0"/>
          </a:p>
          <a:p>
            <a:pPr marL="838200" lvl="1" indent="-381000" eaLnBrk="1" hangingPunct="1">
              <a:defRPr/>
            </a:pPr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3008D78-D183-4C00-992E-C997115D8D10}" type="slidenum">
              <a:rPr lang="en-US">
                <a:latin typeface="+mn-lt"/>
                <a:cs typeface="Arial" pitchFamily="34" charset="0"/>
              </a:rPr>
              <a:pPr defTabSz="820738">
                <a:defRPr/>
              </a:pPr>
              <a:t>2</a:t>
            </a:fld>
            <a:endParaRPr lang="en-US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r>
              <a:rPr lang="fa-IR" dirty="0"/>
              <a:t>انتخاب نوع ارتباط </a:t>
            </a:r>
            <a:r>
              <a:rPr lang="fa-IR" dirty="0" smtClean="0"/>
              <a:t>وسایل جانبی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772400" cy="4267200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r>
              <a:rPr lang="fa-IR" sz="2800" dirty="0"/>
              <a:t>گذرگاه (</a:t>
            </a:r>
            <a:r>
              <a:rPr lang="en-US" sz="2800" dirty="0"/>
              <a:t>bus</a:t>
            </a:r>
            <a:r>
              <a:rPr lang="fa-IR" sz="2800" dirty="0" smtClean="0"/>
              <a:t>)</a:t>
            </a:r>
            <a:endParaRPr lang="fa-IR" sz="2400" dirty="0" smtClean="0"/>
          </a:p>
          <a:p>
            <a:pPr lvl="2"/>
            <a:r>
              <a:rPr lang="fa-IR" sz="2000" dirty="0"/>
              <a:t> </a:t>
            </a:r>
            <a:r>
              <a:rPr lang="fa-IR" sz="2000" dirty="0" smtClean="0"/>
              <a:t>دو گذرگاه با سرعت‌های مختلف: سریع‌ها روی گذرگاه سیستم (حافظه‌ها و ....) کندها روی گذرگاه جانبی (</a:t>
            </a:r>
            <a:r>
              <a:rPr lang="en-US" sz="2000" dirty="0" smtClean="0"/>
              <a:t>RS232</a:t>
            </a:r>
            <a:r>
              <a:rPr lang="fa-IR" sz="2000" dirty="0" smtClean="0"/>
              <a:t>، </a:t>
            </a:r>
            <a:r>
              <a:rPr lang="en-US" sz="2000" dirty="0" smtClean="0"/>
              <a:t>GPIO</a:t>
            </a:r>
            <a:r>
              <a:rPr lang="fa-IR" sz="2000" dirty="0" smtClean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1242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4648200"/>
            <a:ext cx="800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Memory Controller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5562600"/>
            <a:ext cx="800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Peripheral Device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1562100" y="4704497"/>
            <a:ext cx="2424041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2263539" y="3619500"/>
            <a:ext cx="1790699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 rot="5400000">
            <a:off x="2476500" y="4610100"/>
            <a:ext cx="3048000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1562100" y="5829300"/>
            <a:ext cx="2447925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05700" y="3505200"/>
            <a:ext cx="800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Peripheral Device </a:t>
            </a:r>
            <a:r>
              <a:rPr lang="fa-IR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05700" y="4419600"/>
            <a:ext cx="800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Peripheral Device </a:t>
            </a:r>
            <a:r>
              <a:rPr lang="fa-IR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>
            <a:off x="6934200" y="3810000"/>
            <a:ext cx="571499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77000" y="5257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77000" y="5562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77000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 rot="5400000">
            <a:off x="5905500" y="4152900"/>
            <a:ext cx="2133600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>
            <a:off x="6934200" y="4724400"/>
            <a:ext cx="571499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95651" y="2743200"/>
            <a:ext cx="142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Bus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43651" y="2743200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Peripheral Bus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58435" y="3429000"/>
            <a:ext cx="990600" cy="1905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Bridge</a:t>
            </a:r>
            <a:endParaRPr lang="en-US" dirty="0"/>
          </a:p>
        </p:txBody>
      </p:sp>
      <p:sp>
        <p:nvSpPr>
          <p:cNvPr id="28" name="Left-Right Arrow 27"/>
          <p:cNvSpPr/>
          <p:nvPr/>
        </p:nvSpPr>
        <p:spPr>
          <a:xfrm>
            <a:off x="4086936" y="4419600"/>
            <a:ext cx="571499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>
            <a:off x="5676901" y="4419600"/>
            <a:ext cx="1257299" cy="22860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1944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گذرگاه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گزینه‌ها: </a:t>
            </a:r>
          </a:p>
          <a:p>
            <a:pPr lvl="1"/>
            <a:r>
              <a:rPr lang="fa-IR" dirty="0" smtClean="0"/>
              <a:t>تفاوت در کارایی و هزینه سخت‌افزاری (</a:t>
            </a:r>
            <a:r>
              <a:rPr lang="en-US" dirty="0" smtClean="0"/>
              <a:t>LE</a:t>
            </a:r>
            <a:r>
              <a:rPr lang="fa-IR" dirty="0" smtClean="0"/>
              <a:t>ها)</a:t>
            </a:r>
          </a:p>
          <a:p>
            <a:pPr lvl="1"/>
            <a:endParaRPr lang="fa-IR" dirty="0"/>
          </a:p>
          <a:p>
            <a:pPr lvl="1"/>
            <a:r>
              <a:rPr lang="en-US" dirty="0" smtClean="0"/>
              <a:t>PLB</a:t>
            </a:r>
            <a:r>
              <a:rPr lang="fa-IR" dirty="0" smtClean="0"/>
              <a:t> (</a:t>
            </a:r>
            <a:r>
              <a:rPr lang="en-US" dirty="0" smtClean="0"/>
              <a:t>Xilinx</a:t>
            </a:r>
            <a:r>
              <a:rPr lang="fa-IR" dirty="0" smtClean="0"/>
              <a:t>) از کتابخانه </a:t>
            </a:r>
            <a:r>
              <a:rPr lang="en-US" dirty="0" err="1" smtClean="0"/>
              <a:t>CoreConnect</a:t>
            </a:r>
            <a:r>
              <a:rPr lang="fa-IR" dirty="0" smtClean="0"/>
              <a:t> برای ارتباط وسایل جانبی سریع</a:t>
            </a:r>
          </a:p>
          <a:p>
            <a:pPr lvl="2"/>
            <a:r>
              <a:rPr lang="fa-IR" dirty="0" smtClean="0"/>
              <a:t>هنوز در ابزارها موجود است</a:t>
            </a:r>
          </a:p>
          <a:p>
            <a:pPr lvl="2"/>
            <a:r>
              <a:rPr lang="fa-IR" dirty="0" smtClean="0"/>
              <a:t> داده 128 بیتی</a:t>
            </a:r>
          </a:p>
          <a:p>
            <a:pPr lvl="2"/>
            <a:r>
              <a:rPr lang="fa-IR" dirty="0"/>
              <a:t> </a:t>
            </a:r>
            <a:r>
              <a:rPr lang="fa-IR" dirty="0" smtClean="0"/>
              <a:t>هزینه بالا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1661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گذرگاه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گزینه‌ها: </a:t>
            </a:r>
          </a:p>
          <a:p>
            <a:pPr lvl="1"/>
            <a:r>
              <a:rPr lang="fa-IR" dirty="0"/>
              <a:t> </a:t>
            </a:r>
            <a:r>
              <a:rPr lang="en-US" dirty="0" smtClean="0"/>
              <a:t>AXI</a:t>
            </a:r>
            <a:r>
              <a:rPr lang="fa-IR" dirty="0" smtClean="0"/>
              <a:t> (</a:t>
            </a:r>
            <a:r>
              <a:rPr lang="en-US" dirty="0" smtClean="0"/>
              <a:t>Xilinx</a:t>
            </a:r>
            <a:r>
              <a:rPr lang="fa-IR" dirty="0" smtClean="0"/>
              <a:t>) مبتنی بر </a:t>
            </a:r>
            <a:r>
              <a:rPr lang="en-US" dirty="0" smtClean="0"/>
              <a:t>AMBA</a:t>
            </a:r>
            <a:r>
              <a:rPr lang="fa-IR" dirty="0" smtClean="0"/>
              <a:t> (شرکت </a:t>
            </a:r>
            <a:r>
              <a:rPr lang="en-US" dirty="0" smtClean="0"/>
              <a:t>ARM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 برای ارتباط وسایل جانبی سریع (مانند حافظه و اترنت)</a:t>
            </a:r>
          </a:p>
          <a:p>
            <a:pPr lvl="2"/>
            <a:r>
              <a:rPr lang="fa-IR" dirty="0" smtClean="0"/>
              <a:t> برای حافظه داخلی </a:t>
            </a:r>
            <a:r>
              <a:rPr lang="en-US" dirty="0" smtClean="0"/>
              <a:t>FPGA</a:t>
            </a:r>
            <a:r>
              <a:rPr lang="fa-IR" dirty="0" smtClean="0"/>
              <a:t> از </a:t>
            </a:r>
            <a:r>
              <a:rPr lang="en-US" dirty="0" smtClean="0"/>
              <a:t>LMB</a:t>
            </a:r>
            <a:r>
              <a:rPr lang="fa-IR" dirty="0" smtClean="0"/>
              <a:t> استفاده می‌شود.</a:t>
            </a:r>
          </a:p>
          <a:p>
            <a:pPr lvl="2"/>
            <a:r>
              <a:rPr lang="fa-IR" dirty="0" smtClean="0"/>
              <a:t> در ابزارهای جدیدتر</a:t>
            </a:r>
          </a:p>
          <a:p>
            <a:pPr lvl="2"/>
            <a:r>
              <a:rPr lang="en-US" dirty="0" smtClean="0"/>
              <a:t>AXI-Lite</a:t>
            </a:r>
            <a:r>
              <a:rPr lang="fa-IR" dirty="0" smtClean="0"/>
              <a:t> برای وسایل جانبی کندتر (</a:t>
            </a:r>
            <a:r>
              <a:rPr lang="en-US" dirty="0" smtClean="0"/>
              <a:t>UART</a:t>
            </a:r>
            <a:r>
              <a:rPr lang="fa-IR" dirty="0" smtClean="0"/>
              <a:t> یا صفحه کلید)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255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گذرگاه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گزینه‌ها: </a:t>
            </a:r>
          </a:p>
          <a:p>
            <a:pPr lvl="1"/>
            <a:r>
              <a:rPr lang="fa-IR" dirty="0"/>
              <a:t> </a:t>
            </a:r>
            <a:r>
              <a:rPr lang="en-US" dirty="0" smtClean="0"/>
              <a:t>Avalon</a:t>
            </a:r>
            <a:r>
              <a:rPr lang="fa-IR" dirty="0" smtClean="0"/>
              <a:t> (</a:t>
            </a:r>
            <a:r>
              <a:rPr lang="en-US" dirty="0" smtClean="0"/>
              <a:t>Altera</a:t>
            </a:r>
            <a:r>
              <a:rPr lang="fa-IR" dirty="0" smtClean="0"/>
              <a:t>)</a:t>
            </a:r>
          </a:p>
          <a:p>
            <a:pPr lvl="2"/>
            <a:r>
              <a:rPr lang="fa-IR" dirty="0"/>
              <a:t> </a:t>
            </a:r>
            <a:r>
              <a:rPr lang="en-US" dirty="0" smtClean="0"/>
              <a:t>Avalon-ST</a:t>
            </a:r>
            <a:r>
              <a:rPr lang="fa-IR" dirty="0" smtClean="0"/>
              <a:t>: نقطه به نقطه</a:t>
            </a:r>
          </a:p>
          <a:p>
            <a:pPr lvl="2"/>
            <a:r>
              <a:rPr lang="en-US" dirty="0" smtClean="0"/>
              <a:t>Avalon-MM</a:t>
            </a:r>
            <a:r>
              <a:rPr lang="fa-IR" dirty="0" smtClean="0"/>
              <a:t>: گذرگاه مشترک</a:t>
            </a:r>
          </a:p>
          <a:p>
            <a:pPr lvl="1"/>
            <a:r>
              <a:rPr lang="fa-IR" dirty="0"/>
              <a:t> </a:t>
            </a:r>
            <a:r>
              <a:rPr lang="en-US" dirty="0" smtClean="0"/>
              <a:t>Wishbone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err="1" smtClean="0"/>
              <a:t>SiliCore</a:t>
            </a:r>
            <a:r>
              <a:rPr lang="fa-IR" dirty="0" smtClean="0"/>
              <a:t>)</a:t>
            </a:r>
            <a:endParaRPr lang="en-US" dirty="0" smtClean="0"/>
          </a:p>
          <a:p>
            <a:pPr lvl="2"/>
            <a:r>
              <a:rPr lang="fa-IR" dirty="0" smtClean="0"/>
              <a:t> متن باز </a:t>
            </a:r>
            <a:r>
              <a:rPr lang="fa-IR" dirty="0" smtClean="0">
                <a:sym typeface="Wingdings" pitchFamily="2" charset="2"/>
              </a:rPr>
              <a:t> قابل تغییر</a:t>
            </a:r>
            <a:endParaRPr lang="en-US" dirty="0" smtClean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r>
              <a:rPr lang="fa-IR" dirty="0" smtClean="0">
                <a:sym typeface="Wingdings" pitchFamily="2" charset="2"/>
              </a:rPr>
              <a:t>طراح انتخاب می‌کند – ابزار سخت‌افزار ایجاد می‌کند</a:t>
            </a:r>
          </a:p>
          <a:p>
            <a:pPr lvl="2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74162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مجتمع‌سازی بخش‌های سخت‌افزاری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مجتمع‌سازی</a:t>
            </a:r>
          </a:p>
          <a:p>
            <a:pPr lvl="1"/>
            <a:r>
              <a:rPr lang="fa-IR" dirty="0"/>
              <a:t> </a:t>
            </a:r>
            <a:r>
              <a:rPr lang="fa-IR" dirty="0" smtClean="0"/>
              <a:t>پردازنده(ها)</a:t>
            </a:r>
          </a:p>
          <a:p>
            <a:pPr lvl="1"/>
            <a:r>
              <a:rPr lang="fa-IR" dirty="0"/>
              <a:t> </a:t>
            </a:r>
            <a:r>
              <a:rPr lang="fa-IR" dirty="0" smtClean="0"/>
              <a:t>سیستم ارتباطی</a:t>
            </a:r>
          </a:p>
          <a:p>
            <a:pPr lvl="1"/>
            <a:r>
              <a:rPr lang="fa-IR" dirty="0"/>
              <a:t> </a:t>
            </a:r>
            <a:r>
              <a:rPr lang="fa-IR" dirty="0" smtClean="0"/>
              <a:t>سخت‌افزارهای جانبی و حافظه‌ها</a:t>
            </a:r>
            <a:endParaRPr lang="fa-IR" dirty="0"/>
          </a:p>
          <a:p>
            <a:r>
              <a:rPr lang="fa-IR" dirty="0" smtClean="0"/>
              <a:t>تولید دنباله بیتی</a:t>
            </a:r>
          </a:p>
          <a:p>
            <a:r>
              <a:rPr lang="en-US" sz="3200" dirty="0" smtClean="0"/>
              <a:t>Export</a:t>
            </a:r>
            <a:r>
              <a:rPr lang="fa-IR" sz="3200" dirty="0" smtClean="0"/>
              <a:t> </a:t>
            </a:r>
            <a:r>
              <a:rPr lang="fa-IR" dirty="0" smtClean="0"/>
              <a:t>به محیط نرم‌افزار:</a:t>
            </a:r>
          </a:p>
          <a:p>
            <a:pPr lvl="1"/>
            <a:r>
              <a:rPr lang="fa-IR" dirty="0"/>
              <a:t> </a:t>
            </a:r>
            <a:r>
              <a:rPr lang="fa-IR" dirty="0" smtClean="0">
                <a:sym typeface="Wingdings" pitchFamily="2" charset="2"/>
              </a:rPr>
              <a:t></a:t>
            </a:r>
            <a:r>
              <a:rPr lang="fa-IR" dirty="0" smtClean="0"/>
              <a:t> ارسال مشخصات </a:t>
            </a:r>
            <a:r>
              <a:rPr lang="en-US" sz="2800" dirty="0" smtClean="0"/>
              <a:t>hardware platform</a:t>
            </a:r>
            <a:r>
              <a:rPr lang="fa-IR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743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جریان توصیف نرم‌افزار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مراحل</a:t>
            </a:r>
          </a:p>
          <a:p>
            <a:pPr lvl="1"/>
            <a:r>
              <a:rPr lang="fa-IR" dirty="0"/>
              <a:t> </a:t>
            </a:r>
            <a:r>
              <a:rPr lang="fa-IR" dirty="0" smtClean="0"/>
              <a:t>ایجاد پروژه (</a:t>
            </a:r>
            <a:r>
              <a:rPr lang="en-US" dirty="0" smtClean="0"/>
              <a:t>C</a:t>
            </a:r>
            <a:r>
              <a:rPr lang="fa-IR" dirty="0" smtClean="0"/>
              <a:t> یا </a:t>
            </a:r>
            <a:r>
              <a:rPr lang="en-US" dirty="0" smtClean="0"/>
              <a:t>C++</a:t>
            </a:r>
            <a:r>
              <a:rPr lang="fa-IR" dirty="0" smtClean="0"/>
              <a:t>)</a:t>
            </a:r>
          </a:p>
          <a:p>
            <a:pPr lvl="1"/>
            <a:r>
              <a:rPr lang="fa-IR" dirty="0"/>
              <a:t> </a:t>
            </a:r>
            <a:r>
              <a:rPr lang="fa-IR" dirty="0" smtClean="0"/>
              <a:t>برنامه نویسی </a:t>
            </a:r>
          </a:p>
          <a:p>
            <a:pPr lvl="2"/>
            <a:r>
              <a:rPr lang="fa-IR" dirty="0"/>
              <a:t> </a:t>
            </a:r>
            <a:r>
              <a:rPr lang="fa-IR" dirty="0" smtClean="0"/>
              <a:t>معمولا ویرایش الگوهای موجود</a:t>
            </a:r>
          </a:p>
          <a:p>
            <a:pPr lvl="1"/>
            <a:r>
              <a:rPr lang="fa-IR" dirty="0"/>
              <a:t> </a:t>
            </a:r>
            <a:r>
              <a:rPr lang="fa-IR" dirty="0" smtClean="0"/>
              <a:t>ارتباط با سخت‌افزار به کمک </a:t>
            </a:r>
            <a:r>
              <a:rPr lang="en-US" dirty="0" smtClean="0"/>
              <a:t>API</a:t>
            </a:r>
            <a:r>
              <a:rPr lang="fa-IR" dirty="0" smtClean="0"/>
              <a:t>ها</a:t>
            </a:r>
          </a:p>
          <a:p>
            <a:pPr lvl="1"/>
            <a:r>
              <a:rPr lang="fa-IR" dirty="0"/>
              <a:t> </a:t>
            </a:r>
            <a:r>
              <a:rPr lang="fa-IR" dirty="0" smtClean="0"/>
              <a:t>اشکال‌زدایی</a:t>
            </a:r>
          </a:p>
          <a:p>
            <a:pPr lvl="1"/>
            <a:r>
              <a:rPr lang="fa-IR" dirty="0"/>
              <a:t> </a:t>
            </a:r>
            <a:r>
              <a:rPr lang="fa-IR" dirty="0" smtClean="0"/>
              <a:t>انتقال برنامه به حافظه</a:t>
            </a:r>
          </a:p>
          <a:p>
            <a:pPr lvl="2"/>
            <a:r>
              <a:rPr lang="fa-IR" dirty="0" smtClean="0"/>
              <a:t>داخلی </a:t>
            </a:r>
            <a:r>
              <a:rPr lang="en-US" dirty="0" smtClean="0"/>
              <a:t>FPGA</a:t>
            </a:r>
            <a:r>
              <a:rPr lang="fa-IR" dirty="0" smtClean="0"/>
              <a:t> یا خارجی (اگر جا </a:t>
            </a:r>
            <a:r>
              <a:rPr lang="fa-IR" smtClean="0"/>
              <a:t>نشد)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802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نکات متفرقه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772400" cy="5715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r>
              <a:rPr lang="fa-IR" dirty="0"/>
              <a:t> سیستم چندپردازنده‌ای</a:t>
            </a:r>
          </a:p>
          <a:p>
            <a:r>
              <a:rPr lang="fa-IR" dirty="0"/>
              <a:t> پیاده‌سازی </a:t>
            </a:r>
          </a:p>
          <a:p>
            <a:pPr lvl="1"/>
            <a:r>
              <a:rPr lang="fa-IR" dirty="0"/>
              <a:t> سیستم پایه</a:t>
            </a:r>
          </a:p>
          <a:p>
            <a:pPr lvl="1"/>
            <a:r>
              <a:rPr lang="fa-IR" dirty="0"/>
              <a:t> سیستم عامل:</a:t>
            </a:r>
          </a:p>
          <a:p>
            <a:pPr lvl="2"/>
            <a:r>
              <a:rPr lang="fa-IR" dirty="0"/>
              <a:t> حافظه مجازی</a:t>
            </a:r>
          </a:p>
          <a:p>
            <a:pPr lvl="2"/>
            <a:r>
              <a:rPr lang="fa-IR" dirty="0"/>
              <a:t> مدیریت پردازش چندنخی</a:t>
            </a:r>
          </a:p>
          <a:p>
            <a:pPr lvl="2"/>
            <a:r>
              <a:rPr lang="fa-IR" dirty="0"/>
              <a:t> ....</a:t>
            </a:r>
          </a:p>
          <a:p>
            <a:pPr lvl="3"/>
            <a:r>
              <a:rPr lang="fa-IR" dirty="0"/>
              <a:t>مثال: سیستم عامل لینوکس روی </a:t>
            </a:r>
            <a:r>
              <a:rPr lang="en-US"/>
              <a:t>FPGA</a:t>
            </a:r>
            <a:r>
              <a:rPr lang="fa-IR" smtClean="0"/>
              <a:t> </a:t>
            </a:r>
            <a:r>
              <a:rPr lang="fa-IR" dirty="0" smtClean="0">
                <a:sym typeface="Wingdings" pitchFamily="2" charset="2"/>
              </a:rPr>
              <a:t> امکان اجرای انواع </a:t>
            </a:r>
            <a:r>
              <a:rPr lang="fa-IR" smtClean="0">
                <a:sym typeface="Wingdings" pitchFamily="2" charset="2"/>
              </a:rPr>
              <a:t>نرم‌افزارهای موجود</a:t>
            </a:r>
            <a:endParaRPr lang="fa-IR" dirty="0"/>
          </a:p>
          <a:p>
            <a:pPr lvl="4"/>
            <a:r>
              <a:rPr lang="fa-IR" dirty="0"/>
              <a:t>سربار زیاد (سیکل اضافه پردازنده، حافظه، توان)</a:t>
            </a:r>
          </a:p>
          <a:p>
            <a:pPr lvl="4"/>
            <a:r>
              <a:rPr lang="fa-IR" dirty="0">
                <a:sym typeface="Wingdings" pitchFamily="2" charset="2"/>
              </a:rPr>
              <a:t> فقط وقتی که لازم است</a:t>
            </a:r>
            <a:endParaRPr lang="fa-I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0387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طراحي سيستم‌هاي ديجيتال بزرگ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تفاوت‌ها:</a:t>
            </a:r>
          </a:p>
          <a:p>
            <a:pPr lvl="1"/>
            <a:r>
              <a:rPr lang="fa-IR" dirty="0" smtClean="0"/>
              <a:t> نرم‌افزاري:</a:t>
            </a:r>
          </a:p>
          <a:p>
            <a:pPr lvl="2"/>
            <a:r>
              <a:rPr lang="fa-IR" dirty="0" smtClean="0"/>
              <a:t> انعطاف بالا</a:t>
            </a:r>
          </a:p>
          <a:p>
            <a:pPr lvl="2"/>
            <a:r>
              <a:rPr lang="fa-IR" dirty="0" smtClean="0"/>
              <a:t> توصيف الگوريتم به زبان سطح بالا آسان</a:t>
            </a:r>
          </a:p>
          <a:p>
            <a:pPr lvl="1"/>
            <a:r>
              <a:rPr lang="fa-IR" dirty="0" smtClean="0"/>
              <a:t> سخت‌‎افزاري:</a:t>
            </a:r>
          </a:p>
          <a:p>
            <a:pPr lvl="2"/>
            <a:r>
              <a:rPr lang="fa-IR" dirty="0" smtClean="0"/>
              <a:t> سرعت بالا</a:t>
            </a:r>
          </a:p>
          <a:p>
            <a:pPr lvl="2"/>
            <a:r>
              <a:rPr lang="fa-IR" dirty="0" smtClean="0"/>
              <a:t> هزينه بالا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AFB2834F-25A7-4A60-92E1-C8DC710E7AF1}" type="slidenum">
              <a:rPr lang="en-US">
                <a:latin typeface="+mn-lt"/>
              </a:rPr>
              <a:pPr defTabSz="820738">
                <a:defRPr/>
              </a:pPr>
              <a:t>4</a:t>
            </a:fld>
            <a:endParaRPr lang="en-US">
              <a:latin typeface="+mn-lt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rtl="1" eaLnBrk="1" hangingPunct="1"/>
            <a:r>
              <a:rPr lang="fa-IR" dirty="0" smtClean="0"/>
              <a:t>معماری فون نويمن </a:t>
            </a:r>
            <a:r>
              <a:rPr lang="en-GB" dirty="0" smtClean="0"/>
              <a:t>Von Neumann</a:t>
            </a:r>
            <a:endParaRPr lang="de-DE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137805"/>
            <a:ext cx="7772400" cy="5378450"/>
          </a:xfrm>
        </p:spPr>
        <p:txBody>
          <a:bodyPr lIns="92160" tIns="46080" rIns="92160" bIns="46080"/>
          <a:lstStyle/>
          <a:p>
            <a:pPr marL="174625" indent="-174625" algn="r" defTabSz="449263" eaLnBrk="1" hangingPunct="1">
              <a:lnSpc>
                <a:spcPct val="93000"/>
              </a:lnSpc>
            </a:pPr>
            <a:r>
              <a:rPr lang="fa-IR" sz="2800" dirty="0" smtClean="0"/>
              <a:t>اجرای سريال</a:t>
            </a:r>
            <a:endParaRPr lang="en-GB" sz="2800" dirty="0" smtClean="0"/>
          </a:p>
          <a:p>
            <a:pPr marL="806450" lvl="1" indent="-285750" algn="r" defTabSz="449263" eaLnBrk="1" hangingPunct="1">
              <a:lnSpc>
                <a:spcPct val="93000"/>
              </a:lnSpc>
            </a:pPr>
            <a:r>
              <a:rPr lang="en-GB" dirty="0" err="1" smtClean="0"/>
              <a:t>t</a:t>
            </a:r>
            <a:r>
              <a:rPr lang="en-GB" baseline="-33000" dirty="0" err="1" smtClean="0"/>
              <a:t>cycle</a:t>
            </a:r>
            <a:r>
              <a:rPr lang="en-GB" dirty="0" smtClean="0"/>
              <a:t> = cycle execution time</a:t>
            </a:r>
          </a:p>
          <a:p>
            <a:pPr marL="174625" indent="-174625" algn="r" defTabSz="449263" eaLnBrk="1" hangingPunct="1">
              <a:lnSpc>
                <a:spcPct val="93000"/>
              </a:lnSpc>
              <a:buSzPct val="45000"/>
              <a:buFont typeface="StarSymbol" charset="0"/>
              <a:buChar char="➢"/>
            </a:pPr>
            <a:r>
              <a:rPr lang="fa-IR" sz="1800" dirty="0" smtClean="0">
                <a:solidFill>
                  <a:srgbClr val="0000FF"/>
                </a:solidFill>
              </a:rPr>
              <a:t>يک دستورالعمل: </a:t>
            </a:r>
            <a:r>
              <a:rPr lang="en-GB" sz="1800" dirty="0" err="1" smtClean="0">
                <a:solidFill>
                  <a:srgbClr val="0000FF"/>
                </a:solidFill>
              </a:rPr>
              <a:t>t</a:t>
            </a:r>
            <a:r>
              <a:rPr lang="en-GB" sz="1800" baseline="-33000" dirty="0" err="1" smtClean="0">
                <a:solidFill>
                  <a:srgbClr val="0000FF"/>
                </a:solidFill>
              </a:rPr>
              <a:t>instruction</a:t>
            </a:r>
            <a:r>
              <a:rPr lang="en-GB" sz="1800" dirty="0" smtClean="0">
                <a:solidFill>
                  <a:srgbClr val="0000FF"/>
                </a:solidFill>
              </a:rPr>
              <a:t> = 5*</a:t>
            </a:r>
            <a:r>
              <a:rPr lang="en-GB" sz="1800" dirty="0" err="1" smtClean="0">
                <a:solidFill>
                  <a:srgbClr val="0000FF"/>
                </a:solidFill>
              </a:rPr>
              <a:t>t</a:t>
            </a:r>
            <a:r>
              <a:rPr lang="en-GB" sz="1800" baseline="-33000" dirty="0" err="1" smtClean="0">
                <a:solidFill>
                  <a:srgbClr val="0000FF"/>
                </a:solidFill>
              </a:rPr>
              <a:t>cycle</a:t>
            </a:r>
            <a:r>
              <a:rPr lang="en-GB" sz="1800" baseline="-33000" dirty="0" smtClean="0">
                <a:solidFill>
                  <a:srgbClr val="0000FF"/>
                </a:solidFill>
              </a:rPr>
              <a:t>	</a:t>
            </a:r>
          </a:p>
          <a:p>
            <a:pPr marL="174625" indent="-174625" algn="r" defTabSz="449263" eaLnBrk="1" hangingPunct="1">
              <a:lnSpc>
                <a:spcPct val="93000"/>
              </a:lnSpc>
              <a:buSzPct val="45000"/>
              <a:buFont typeface="StarSymbol" charset="0"/>
              <a:buChar char="➢"/>
            </a:pPr>
            <a:r>
              <a:rPr lang="fa-IR" sz="1800" dirty="0" smtClean="0">
                <a:solidFill>
                  <a:srgbClr val="0000FF"/>
                </a:solidFill>
              </a:rPr>
              <a:t>سه دستورالعمل: </a:t>
            </a:r>
            <a:r>
              <a:rPr lang="en-GB" sz="1800" dirty="0" smtClean="0">
                <a:solidFill>
                  <a:srgbClr val="0000FF"/>
                </a:solidFill>
              </a:rPr>
              <a:t>15*</a:t>
            </a:r>
            <a:r>
              <a:rPr lang="en-GB" sz="1800" dirty="0" err="1" smtClean="0">
                <a:solidFill>
                  <a:srgbClr val="0000FF"/>
                </a:solidFill>
              </a:rPr>
              <a:t>t</a:t>
            </a:r>
            <a:r>
              <a:rPr lang="en-GB" sz="1800" baseline="-33000" dirty="0" err="1" smtClean="0">
                <a:solidFill>
                  <a:srgbClr val="0000FF"/>
                </a:solidFill>
              </a:rPr>
              <a:t>cycle</a:t>
            </a:r>
            <a:endParaRPr lang="en-GB" sz="1800" baseline="-33000" dirty="0" smtClean="0">
              <a:solidFill>
                <a:srgbClr val="0000FF"/>
              </a:solidFill>
            </a:endParaRPr>
          </a:p>
          <a:p>
            <a:pPr marL="174625" indent="-174625" algn="r" defTabSz="449263" eaLnBrk="1" hangingPunct="1">
              <a:lnSpc>
                <a:spcPct val="93000"/>
              </a:lnSpc>
            </a:pPr>
            <a:endParaRPr lang="en-GB" sz="1000" dirty="0" smtClean="0">
              <a:solidFill>
                <a:srgbClr val="0000FF"/>
              </a:solidFill>
            </a:endParaRPr>
          </a:p>
          <a:p>
            <a:pPr marL="174625" indent="-174625" algn="r" defTabSz="449263" eaLnBrk="1" hangingPunct="1">
              <a:lnSpc>
                <a:spcPct val="93000"/>
              </a:lnSpc>
            </a:pPr>
            <a:r>
              <a:rPr lang="en-GB" sz="2800" dirty="0" smtClean="0"/>
              <a:t>Pipelining</a:t>
            </a:r>
            <a:r>
              <a:rPr lang="fa-IR" sz="2800" dirty="0"/>
              <a:t>:</a:t>
            </a:r>
            <a:endParaRPr lang="en-GB" sz="2800" dirty="0" smtClean="0"/>
          </a:p>
          <a:p>
            <a:pPr marL="174625" indent="-174625" defTabSz="449263" eaLnBrk="1" hangingPunct="1">
              <a:lnSpc>
                <a:spcPct val="93000"/>
              </a:lnSpc>
            </a:pPr>
            <a:r>
              <a:rPr lang="fa-IR" sz="1800" dirty="0">
                <a:solidFill>
                  <a:srgbClr val="0000FF"/>
                </a:solidFill>
              </a:rPr>
              <a:t>يک دستورالعمل: </a:t>
            </a:r>
            <a:r>
              <a:rPr lang="en-GB" sz="1800" dirty="0" err="1" smtClean="0">
                <a:solidFill>
                  <a:srgbClr val="0000FF"/>
                </a:solidFill>
              </a:rPr>
              <a:t>t</a:t>
            </a:r>
            <a:r>
              <a:rPr lang="en-GB" sz="1800" baseline="-33000" dirty="0" err="1" smtClean="0">
                <a:solidFill>
                  <a:srgbClr val="0000FF"/>
                </a:solidFill>
              </a:rPr>
              <a:t>instruction</a:t>
            </a:r>
            <a:r>
              <a:rPr lang="en-GB" sz="1800" dirty="0" smtClean="0">
                <a:solidFill>
                  <a:srgbClr val="0000FF"/>
                </a:solidFill>
              </a:rPr>
              <a:t> = 5*</a:t>
            </a:r>
            <a:r>
              <a:rPr lang="en-GB" sz="1800" dirty="0" err="1" smtClean="0">
                <a:solidFill>
                  <a:srgbClr val="0000FF"/>
                </a:solidFill>
              </a:rPr>
              <a:t>t</a:t>
            </a:r>
            <a:r>
              <a:rPr lang="en-GB" sz="1800" baseline="-33000" dirty="0" err="1" smtClean="0">
                <a:solidFill>
                  <a:srgbClr val="0000FF"/>
                </a:solidFill>
              </a:rPr>
              <a:t>cycle</a:t>
            </a:r>
            <a:endParaRPr lang="en-GB" sz="1800" baseline="-33000" dirty="0" smtClean="0">
              <a:solidFill>
                <a:srgbClr val="0000FF"/>
              </a:solidFill>
            </a:endParaRPr>
          </a:p>
          <a:p>
            <a:pPr marL="174625" indent="-174625" defTabSz="449263" eaLnBrk="1" hangingPunct="1">
              <a:lnSpc>
                <a:spcPct val="93000"/>
              </a:lnSpc>
            </a:pPr>
            <a:r>
              <a:rPr lang="fa-IR" sz="1800" dirty="0">
                <a:solidFill>
                  <a:srgbClr val="0000FF"/>
                </a:solidFill>
              </a:rPr>
              <a:t>سه دستورالعمل: </a:t>
            </a:r>
            <a:r>
              <a:rPr lang="en-GB" sz="1800" dirty="0" smtClean="0">
                <a:solidFill>
                  <a:srgbClr val="0000FF"/>
                </a:solidFill>
              </a:rPr>
              <a:t>7*</a:t>
            </a:r>
            <a:r>
              <a:rPr lang="en-GB" sz="1800" dirty="0" err="1" smtClean="0">
                <a:solidFill>
                  <a:srgbClr val="0000FF"/>
                </a:solidFill>
              </a:rPr>
              <a:t>t</a:t>
            </a:r>
            <a:r>
              <a:rPr lang="en-GB" sz="1800" baseline="-33000" dirty="0" err="1" smtClean="0">
                <a:solidFill>
                  <a:srgbClr val="0000FF"/>
                </a:solidFill>
              </a:rPr>
              <a:t>cycle</a:t>
            </a:r>
            <a:r>
              <a:rPr lang="en-GB" sz="1800" dirty="0" smtClean="0">
                <a:solidFill>
                  <a:srgbClr val="0000FF"/>
                </a:solidFill>
              </a:rPr>
              <a:t> </a:t>
            </a:r>
            <a:r>
              <a:rPr lang="fa-IR" sz="1800" dirty="0" smtClean="0">
                <a:solidFill>
                  <a:srgbClr val="0000FF"/>
                </a:solidFill>
              </a:rPr>
              <a:t> در حالت ايده‌آل</a:t>
            </a:r>
            <a:endParaRPr lang="en-GB" sz="1800" dirty="0" smtClean="0">
              <a:solidFill>
                <a:srgbClr val="0000FF"/>
              </a:solidFill>
            </a:endParaRPr>
          </a:p>
          <a:p>
            <a:pPr marL="174625" indent="-174625" algn="r" defTabSz="449263" eaLnBrk="1" hangingPunct="1">
              <a:lnSpc>
                <a:spcPct val="93000"/>
              </a:lnSpc>
            </a:pPr>
            <a:endParaRPr lang="en-GB" sz="1800" dirty="0" smtClean="0">
              <a:solidFill>
                <a:srgbClr val="0000FF"/>
              </a:solidFill>
            </a:endParaRPr>
          </a:p>
          <a:p>
            <a:pPr marL="174625" indent="-174625" algn="r" defTabSz="449263" eaLnBrk="1" hangingPunct="1">
              <a:lnSpc>
                <a:spcPct val="93000"/>
              </a:lnSpc>
            </a:pPr>
            <a:r>
              <a:rPr lang="fa-IR" sz="1800" dirty="0" smtClean="0">
                <a:solidFill>
                  <a:srgbClr val="008000"/>
                </a:solidFill>
                <a:sym typeface="Wingdings" panose="05000000000000000000" pitchFamily="2" charset="2"/>
              </a:rPr>
              <a:t> </a:t>
            </a:r>
            <a:r>
              <a:rPr lang="en-GB" sz="1800" dirty="0" smtClean="0">
                <a:solidFill>
                  <a:srgbClr val="008000"/>
                </a:solidFill>
              </a:rPr>
              <a:t>throughput</a:t>
            </a:r>
            <a:r>
              <a:rPr lang="fa-IR" sz="1800" dirty="0" smtClean="0">
                <a:solidFill>
                  <a:srgbClr val="008000"/>
                </a:solidFill>
              </a:rPr>
              <a:t> بالاتر</a:t>
            </a:r>
            <a:endParaRPr lang="en-GB" sz="1800" dirty="0" smtClean="0">
              <a:solidFill>
                <a:srgbClr val="008000"/>
              </a:solidFill>
            </a:endParaRPr>
          </a:p>
          <a:p>
            <a:pPr marL="174625" indent="-174625" algn="r" defTabSz="449263" eaLnBrk="1" hangingPunct="1">
              <a:lnSpc>
                <a:spcPct val="93000"/>
              </a:lnSpc>
            </a:pPr>
            <a:endParaRPr lang="en-GB" sz="1800" dirty="0" smtClean="0">
              <a:solidFill>
                <a:srgbClr val="008000"/>
              </a:solidFill>
            </a:endParaRPr>
          </a:p>
          <a:p>
            <a:pPr marL="174625" indent="-174625" algn="r" defTabSz="449263" eaLnBrk="1" hangingPunct="1">
              <a:lnSpc>
                <a:spcPct val="93000"/>
              </a:lnSpc>
            </a:pPr>
            <a:r>
              <a:rPr lang="fa-IR" sz="1800" dirty="0" smtClean="0">
                <a:solidFill>
                  <a:srgbClr val="DC2300"/>
                </a:solidFill>
              </a:rPr>
              <a:t>با وجود بهبودهای خط لوله و حافظة نهان و ...، هنوز ماهيت معماری فون نويمن اجرای سريال است.</a:t>
            </a:r>
            <a:endParaRPr lang="de-DE" sz="1800" dirty="0" smtClean="0">
              <a:solidFill>
                <a:srgbClr val="DC2300"/>
              </a:solidFill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3"/>
          <a:srcRect l="1" r="170" b="68660"/>
          <a:stretch/>
        </p:blipFill>
        <p:spPr bwMode="auto">
          <a:xfrm>
            <a:off x="193982" y="990600"/>
            <a:ext cx="4385162" cy="136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/>
          <a:srcRect t="31039" r="1064" b="35395"/>
          <a:stretch/>
        </p:blipFill>
        <p:spPr bwMode="auto">
          <a:xfrm>
            <a:off x="354460" y="2878570"/>
            <a:ext cx="4345930" cy="146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4EF473B-7BC3-4490-8F2B-19C089E17C4F}" type="slidenum">
              <a:rPr lang="en-US">
                <a:latin typeface="+mn-lt"/>
              </a:rPr>
              <a:pPr defTabSz="820738">
                <a:defRPr/>
              </a:pPr>
              <a:t>5</a:t>
            </a:fld>
            <a:endParaRPr lang="en-US">
              <a:latin typeface="+mn-lt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rtl="1" eaLnBrk="1" hangingPunct="1"/>
            <a:r>
              <a:rPr lang="fa-IR" dirty="0" smtClean="0"/>
              <a:t>پياده‌سازی سخت‌افزاری</a:t>
            </a:r>
            <a:endParaRPr lang="de-DE" dirty="0" smtClean="0"/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593002" y="1371600"/>
            <a:ext cx="4054475" cy="4143375"/>
          </a:xfrm>
        </p:spPr>
        <p:txBody>
          <a:bodyPr lIns="92160" tIns="46080" rIns="92160" bIns="46080"/>
          <a:lstStyle/>
          <a:p>
            <a:pPr marL="457200" indent="-457200" algn="l" defTabSz="449263" rtl="0" eaLnBrk="1" hangingPunct="1">
              <a:lnSpc>
                <a:spcPct val="93000"/>
              </a:lnSpc>
              <a:tabLst>
                <a:tab pos="565150" algn="l"/>
                <a:tab pos="1014413" algn="l"/>
                <a:tab pos="1463675" algn="l"/>
                <a:tab pos="1912938" algn="l"/>
                <a:tab pos="2362200" algn="l"/>
                <a:tab pos="2811463" algn="l"/>
                <a:tab pos="3260725" algn="l"/>
                <a:tab pos="3709988" algn="l"/>
                <a:tab pos="4159250" algn="l"/>
                <a:tab pos="4608513" algn="l"/>
                <a:tab pos="5057775" algn="l"/>
                <a:tab pos="5507038" algn="l"/>
                <a:tab pos="5956300" algn="l"/>
                <a:tab pos="6405563" algn="l"/>
                <a:tab pos="6854825" algn="l"/>
                <a:tab pos="7304088" algn="l"/>
                <a:tab pos="7753350" algn="l"/>
                <a:tab pos="8202613" algn="l"/>
                <a:tab pos="8651875" algn="l"/>
                <a:tab pos="9101138" algn="l"/>
              </a:tabLst>
            </a:pPr>
            <a:endParaRPr lang="en-GB" sz="1000" dirty="0" smtClean="0">
              <a:solidFill>
                <a:srgbClr val="0000FF"/>
              </a:solidFill>
            </a:endParaRPr>
          </a:p>
          <a:p>
            <a:pPr marL="879475" lvl="1" indent="-457200" algn="l" defTabSz="449263" rtl="0" eaLnBrk="1" hangingPunct="1">
              <a:lnSpc>
                <a:spcPct val="89000"/>
              </a:lnSpc>
              <a:buFont typeface="Wingdings" pitchFamily="2" charset="2"/>
              <a:buNone/>
              <a:tabLst>
                <a:tab pos="565150" algn="l"/>
                <a:tab pos="1014413" algn="l"/>
                <a:tab pos="1463675" algn="l"/>
                <a:tab pos="1912938" algn="l"/>
                <a:tab pos="2362200" algn="l"/>
                <a:tab pos="2811463" algn="l"/>
                <a:tab pos="3260725" algn="l"/>
                <a:tab pos="3709988" algn="l"/>
                <a:tab pos="4159250" algn="l"/>
                <a:tab pos="4608513" algn="l"/>
                <a:tab pos="5057775" algn="l"/>
                <a:tab pos="5507038" algn="l"/>
                <a:tab pos="5956300" algn="l"/>
                <a:tab pos="6405563" algn="l"/>
                <a:tab pos="6854825" algn="l"/>
                <a:tab pos="7304088" algn="l"/>
                <a:tab pos="7753350" algn="l"/>
                <a:tab pos="8202613" algn="l"/>
                <a:tab pos="8651875" algn="l"/>
                <a:tab pos="9101138" algn="l"/>
              </a:tabLst>
            </a:pPr>
            <a:r>
              <a:rPr lang="en-GB" sz="1800" b="1" dirty="0" smtClean="0">
                <a:latin typeface="Courier New" pitchFamily="49" charset="0"/>
              </a:rPr>
              <a:t>if (a &lt; b) then</a:t>
            </a:r>
          </a:p>
          <a:p>
            <a:pPr marL="879475" lvl="1" indent="-457200" algn="l" defTabSz="449263" rtl="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565150" algn="l"/>
                <a:tab pos="1014413" algn="l"/>
                <a:tab pos="1463675" algn="l"/>
                <a:tab pos="1912938" algn="l"/>
                <a:tab pos="2362200" algn="l"/>
                <a:tab pos="2811463" algn="l"/>
                <a:tab pos="3260725" algn="l"/>
                <a:tab pos="3709988" algn="l"/>
                <a:tab pos="4159250" algn="l"/>
                <a:tab pos="4608513" algn="l"/>
                <a:tab pos="5057775" algn="l"/>
                <a:tab pos="5507038" algn="l"/>
                <a:tab pos="5956300" algn="l"/>
                <a:tab pos="6405563" algn="l"/>
                <a:tab pos="6854825" algn="l"/>
                <a:tab pos="7304088" algn="l"/>
                <a:tab pos="7753350" algn="l"/>
                <a:tab pos="8202613" algn="l"/>
                <a:tab pos="8651875" algn="l"/>
                <a:tab pos="9101138" algn="l"/>
              </a:tabLst>
            </a:pPr>
            <a:r>
              <a:rPr lang="en-GB" sz="1800" b="1" i="1" dirty="0" smtClean="0">
                <a:latin typeface="Courier New" pitchFamily="49" charset="0"/>
              </a:rPr>
              <a:t>{</a:t>
            </a:r>
          </a:p>
          <a:p>
            <a:pPr marL="1108075" lvl="2" indent="-280988" algn="l" defTabSz="449263" rtl="0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None/>
              <a:tabLst>
                <a:tab pos="565150" algn="l"/>
                <a:tab pos="1014413" algn="l"/>
                <a:tab pos="1463675" algn="l"/>
                <a:tab pos="1912938" algn="l"/>
                <a:tab pos="2362200" algn="l"/>
                <a:tab pos="2811463" algn="l"/>
                <a:tab pos="3260725" algn="l"/>
                <a:tab pos="3709988" algn="l"/>
                <a:tab pos="4159250" algn="l"/>
                <a:tab pos="4608513" algn="l"/>
                <a:tab pos="5057775" algn="l"/>
                <a:tab pos="5507038" algn="l"/>
                <a:tab pos="5956300" algn="l"/>
                <a:tab pos="6405563" algn="l"/>
                <a:tab pos="6854825" algn="l"/>
                <a:tab pos="7304088" algn="l"/>
                <a:tab pos="7753350" algn="l"/>
                <a:tab pos="8202613" algn="l"/>
                <a:tab pos="8651875" algn="l"/>
                <a:tab pos="9101138" algn="l"/>
              </a:tabLst>
            </a:pPr>
            <a:r>
              <a:rPr lang="en-GB" b="1" i="1" dirty="0" smtClean="0">
                <a:latin typeface="Courier New" pitchFamily="49" charset="0"/>
              </a:rPr>
              <a:t>d = </a:t>
            </a:r>
            <a:r>
              <a:rPr lang="en-GB" b="1" i="1" dirty="0" err="1" smtClean="0">
                <a:latin typeface="Courier New" pitchFamily="49" charset="0"/>
              </a:rPr>
              <a:t>a+b</a:t>
            </a:r>
            <a:r>
              <a:rPr lang="en-GB" b="1" i="1" dirty="0" smtClean="0">
                <a:latin typeface="Courier New" pitchFamily="49" charset="0"/>
              </a:rPr>
              <a:t>;</a:t>
            </a:r>
          </a:p>
          <a:p>
            <a:pPr marL="1108075" lvl="2" indent="-280988" algn="l" defTabSz="449263" rtl="0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None/>
              <a:tabLst>
                <a:tab pos="565150" algn="l"/>
                <a:tab pos="1014413" algn="l"/>
                <a:tab pos="1463675" algn="l"/>
                <a:tab pos="1912938" algn="l"/>
                <a:tab pos="2362200" algn="l"/>
                <a:tab pos="2811463" algn="l"/>
                <a:tab pos="3260725" algn="l"/>
                <a:tab pos="3709988" algn="l"/>
                <a:tab pos="4159250" algn="l"/>
                <a:tab pos="4608513" algn="l"/>
                <a:tab pos="5057775" algn="l"/>
                <a:tab pos="5507038" algn="l"/>
                <a:tab pos="5956300" algn="l"/>
                <a:tab pos="6405563" algn="l"/>
                <a:tab pos="6854825" algn="l"/>
                <a:tab pos="7304088" algn="l"/>
                <a:tab pos="7753350" algn="l"/>
                <a:tab pos="8202613" algn="l"/>
                <a:tab pos="8651875" algn="l"/>
                <a:tab pos="9101138" algn="l"/>
              </a:tabLst>
            </a:pPr>
            <a:r>
              <a:rPr lang="en-GB" b="1" i="1" dirty="0" smtClean="0">
                <a:latin typeface="Courier New" pitchFamily="49" charset="0"/>
              </a:rPr>
              <a:t>c = a*b;</a:t>
            </a:r>
          </a:p>
          <a:p>
            <a:pPr marL="879475" lvl="1" indent="-457200" algn="l" defTabSz="449263" rtl="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565150" algn="l"/>
                <a:tab pos="1014413" algn="l"/>
                <a:tab pos="1463675" algn="l"/>
                <a:tab pos="1912938" algn="l"/>
                <a:tab pos="2362200" algn="l"/>
                <a:tab pos="2811463" algn="l"/>
                <a:tab pos="3260725" algn="l"/>
                <a:tab pos="3709988" algn="l"/>
                <a:tab pos="4159250" algn="l"/>
                <a:tab pos="4608513" algn="l"/>
                <a:tab pos="5057775" algn="l"/>
                <a:tab pos="5507038" algn="l"/>
                <a:tab pos="5956300" algn="l"/>
                <a:tab pos="6405563" algn="l"/>
                <a:tab pos="6854825" algn="l"/>
                <a:tab pos="7304088" algn="l"/>
                <a:tab pos="7753350" algn="l"/>
                <a:tab pos="8202613" algn="l"/>
                <a:tab pos="8651875" algn="l"/>
                <a:tab pos="9101138" algn="l"/>
              </a:tabLst>
            </a:pPr>
            <a:r>
              <a:rPr lang="en-GB" sz="1800" b="1" i="1" dirty="0" smtClean="0">
                <a:latin typeface="Courier New" pitchFamily="49" charset="0"/>
              </a:rPr>
              <a:t>}</a:t>
            </a:r>
          </a:p>
          <a:p>
            <a:pPr marL="879475" lvl="1" indent="-457200" algn="l" defTabSz="449263" rtl="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565150" algn="l"/>
                <a:tab pos="1014413" algn="l"/>
                <a:tab pos="1463675" algn="l"/>
                <a:tab pos="1912938" algn="l"/>
                <a:tab pos="2362200" algn="l"/>
                <a:tab pos="2811463" algn="l"/>
                <a:tab pos="3260725" algn="l"/>
                <a:tab pos="3709988" algn="l"/>
                <a:tab pos="4159250" algn="l"/>
                <a:tab pos="4608513" algn="l"/>
                <a:tab pos="5057775" algn="l"/>
                <a:tab pos="5507038" algn="l"/>
                <a:tab pos="5956300" algn="l"/>
                <a:tab pos="6405563" algn="l"/>
                <a:tab pos="6854825" algn="l"/>
                <a:tab pos="7304088" algn="l"/>
                <a:tab pos="7753350" algn="l"/>
                <a:tab pos="8202613" algn="l"/>
                <a:tab pos="8651875" algn="l"/>
                <a:tab pos="9101138" algn="l"/>
              </a:tabLst>
            </a:pPr>
            <a:r>
              <a:rPr lang="en-GB" sz="1800" b="1" i="1" dirty="0" smtClean="0">
                <a:latin typeface="Courier New" pitchFamily="49" charset="0"/>
              </a:rPr>
              <a:t>else</a:t>
            </a:r>
          </a:p>
          <a:p>
            <a:pPr marL="879475" lvl="1" indent="-457200" algn="l" defTabSz="449263" rtl="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565150" algn="l"/>
                <a:tab pos="1014413" algn="l"/>
                <a:tab pos="1463675" algn="l"/>
                <a:tab pos="1912938" algn="l"/>
                <a:tab pos="2362200" algn="l"/>
                <a:tab pos="2811463" algn="l"/>
                <a:tab pos="3260725" algn="l"/>
                <a:tab pos="3709988" algn="l"/>
                <a:tab pos="4159250" algn="l"/>
                <a:tab pos="4608513" algn="l"/>
                <a:tab pos="5057775" algn="l"/>
                <a:tab pos="5507038" algn="l"/>
                <a:tab pos="5956300" algn="l"/>
                <a:tab pos="6405563" algn="l"/>
                <a:tab pos="6854825" algn="l"/>
                <a:tab pos="7304088" algn="l"/>
                <a:tab pos="7753350" algn="l"/>
                <a:tab pos="8202613" algn="l"/>
                <a:tab pos="8651875" algn="l"/>
                <a:tab pos="9101138" algn="l"/>
              </a:tabLst>
            </a:pPr>
            <a:r>
              <a:rPr lang="en-GB" sz="1800" b="1" i="1" dirty="0" smtClean="0">
                <a:latin typeface="Courier New" pitchFamily="49" charset="0"/>
              </a:rPr>
              <a:t>{</a:t>
            </a:r>
          </a:p>
          <a:p>
            <a:pPr marL="1108075" lvl="2" indent="-280988" algn="l" defTabSz="449263" rtl="0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None/>
              <a:tabLst>
                <a:tab pos="565150" algn="l"/>
                <a:tab pos="1014413" algn="l"/>
                <a:tab pos="1463675" algn="l"/>
                <a:tab pos="1912938" algn="l"/>
                <a:tab pos="2362200" algn="l"/>
                <a:tab pos="2811463" algn="l"/>
                <a:tab pos="3260725" algn="l"/>
                <a:tab pos="3709988" algn="l"/>
                <a:tab pos="4159250" algn="l"/>
                <a:tab pos="4608513" algn="l"/>
                <a:tab pos="5057775" algn="l"/>
                <a:tab pos="5507038" algn="l"/>
                <a:tab pos="5956300" algn="l"/>
                <a:tab pos="6405563" algn="l"/>
                <a:tab pos="6854825" algn="l"/>
                <a:tab pos="7304088" algn="l"/>
                <a:tab pos="7753350" algn="l"/>
                <a:tab pos="8202613" algn="l"/>
                <a:tab pos="8651875" algn="l"/>
                <a:tab pos="9101138" algn="l"/>
              </a:tabLst>
            </a:pPr>
            <a:r>
              <a:rPr lang="en-GB" b="1" i="1" dirty="0" smtClean="0">
                <a:latin typeface="Courier New" pitchFamily="49" charset="0"/>
              </a:rPr>
              <a:t>d = a+1;</a:t>
            </a:r>
          </a:p>
          <a:p>
            <a:pPr marL="1108075" lvl="2" indent="-280988" algn="l" defTabSz="449263" rtl="0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None/>
              <a:tabLst>
                <a:tab pos="565150" algn="l"/>
                <a:tab pos="1014413" algn="l"/>
                <a:tab pos="1463675" algn="l"/>
                <a:tab pos="1912938" algn="l"/>
                <a:tab pos="2362200" algn="l"/>
                <a:tab pos="2811463" algn="l"/>
                <a:tab pos="3260725" algn="l"/>
                <a:tab pos="3709988" algn="l"/>
                <a:tab pos="4159250" algn="l"/>
                <a:tab pos="4608513" algn="l"/>
                <a:tab pos="5057775" algn="l"/>
                <a:tab pos="5507038" algn="l"/>
                <a:tab pos="5956300" algn="l"/>
                <a:tab pos="6405563" algn="l"/>
                <a:tab pos="6854825" algn="l"/>
                <a:tab pos="7304088" algn="l"/>
                <a:tab pos="7753350" algn="l"/>
                <a:tab pos="8202613" algn="l"/>
                <a:tab pos="8651875" algn="l"/>
                <a:tab pos="9101138" algn="l"/>
              </a:tabLst>
            </a:pPr>
            <a:r>
              <a:rPr lang="en-GB" b="1" i="1" dirty="0" smtClean="0">
                <a:latin typeface="Courier New" pitchFamily="49" charset="0"/>
              </a:rPr>
              <a:t>c = b-1;</a:t>
            </a:r>
          </a:p>
          <a:p>
            <a:pPr marL="879475" lvl="1" indent="-457200" algn="l" defTabSz="449263" rtl="0" eaLnBrk="1" hangingPunct="1">
              <a:lnSpc>
                <a:spcPct val="89000"/>
              </a:lnSpc>
              <a:spcBef>
                <a:spcPct val="0"/>
              </a:spcBef>
              <a:buFont typeface="Wingdings" pitchFamily="2" charset="2"/>
              <a:buNone/>
              <a:tabLst>
                <a:tab pos="565150" algn="l"/>
                <a:tab pos="1014413" algn="l"/>
                <a:tab pos="1463675" algn="l"/>
                <a:tab pos="1912938" algn="l"/>
                <a:tab pos="2362200" algn="l"/>
                <a:tab pos="2811463" algn="l"/>
                <a:tab pos="3260725" algn="l"/>
                <a:tab pos="3709988" algn="l"/>
                <a:tab pos="4159250" algn="l"/>
                <a:tab pos="4608513" algn="l"/>
                <a:tab pos="5057775" algn="l"/>
                <a:tab pos="5507038" algn="l"/>
                <a:tab pos="5956300" algn="l"/>
                <a:tab pos="6405563" algn="l"/>
                <a:tab pos="6854825" algn="l"/>
                <a:tab pos="7304088" algn="l"/>
                <a:tab pos="7753350" algn="l"/>
                <a:tab pos="8202613" algn="l"/>
                <a:tab pos="8651875" algn="l"/>
                <a:tab pos="9101138" algn="l"/>
              </a:tabLst>
            </a:pPr>
            <a:r>
              <a:rPr lang="en-GB" sz="1800" b="1" i="1" dirty="0" smtClean="0">
                <a:latin typeface="Courier New" pitchFamily="49" charset="0"/>
              </a:rPr>
              <a:t>}</a:t>
            </a:r>
          </a:p>
          <a:p>
            <a:pPr marL="457200" indent="-457200" algn="l" defTabSz="449263" rtl="0" eaLnBrk="1" hangingPunct="1">
              <a:lnSpc>
                <a:spcPct val="89000"/>
              </a:lnSpc>
              <a:spcBef>
                <a:spcPct val="0"/>
              </a:spcBef>
              <a:tabLst>
                <a:tab pos="565150" algn="l"/>
                <a:tab pos="1014413" algn="l"/>
                <a:tab pos="1463675" algn="l"/>
                <a:tab pos="1912938" algn="l"/>
                <a:tab pos="2362200" algn="l"/>
                <a:tab pos="2811463" algn="l"/>
                <a:tab pos="3260725" algn="l"/>
                <a:tab pos="3709988" algn="l"/>
                <a:tab pos="4159250" algn="l"/>
                <a:tab pos="4608513" algn="l"/>
                <a:tab pos="5057775" algn="l"/>
                <a:tab pos="5507038" algn="l"/>
                <a:tab pos="5956300" algn="l"/>
                <a:tab pos="6405563" algn="l"/>
                <a:tab pos="6854825" algn="l"/>
                <a:tab pos="7304088" algn="l"/>
                <a:tab pos="7753350" algn="l"/>
                <a:tab pos="8202613" algn="l"/>
                <a:tab pos="8651875" algn="l"/>
                <a:tab pos="9101138" algn="l"/>
              </a:tabLst>
            </a:pPr>
            <a:endParaRPr lang="en-GB" i="1" dirty="0" smtClean="0">
              <a:latin typeface="Courier New" pitchFamily="49" charset="0"/>
            </a:endParaRPr>
          </a:p>
        </p:txBody>
      </p: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241300" y="5354638"/>
            <a:ext cx="4516438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de-DE" sz="2400">
              <a:solidFill>
                <a:schemeClr val="bg1"/>
              </a:solidFill>
            </a:endParaRPr>
          </a:p>
        </p:txBody>
      </p:sp>
      <p:pic>
        <p:nvPicPr>
          <p:cNvPr id="18439" name="Picture 14" descr="asic_co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507831"/>
            <a:ext cx="3529013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990600"/>
            <a:ext cx="7772400" cy="4648200"/>
          </a:xfrm>
          <a:prstGeom prst="rect">
            <a:avLst/>
          </a:prstGeom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FF5050"/>
                </a:solidFill>
                <a:latin typeface="+mn-lt"/>
                <a:ea typeface="+mn-ea"/>
                <a:cs typeface="+mn-cs"/>
              </a:defRPr>
            </a:lvl1pPr>
            <a:lvl2pPr marL="741363" indent="-284163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×"/>
              <a:defRPr sz="2200">
                <a:solidFill>
                  <a:srgbClr val="0000FF"/>
                </a:solidFill>
                <a:latin typeface="+mn-lt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3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1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31775" algn="r" rtl="1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1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r" rtl="1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1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r" rtl="1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1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r" rtl="1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1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/>
            <a:r>
              <a:rPr lang="fa-IR" kern="0" dirty="0" smtClean="0"/>
              <a:t>مقايسة پياده‌سازی </a:t>
            </a:r>
            <a:r>
              <a:rPr lang="fa-IR" dirty="0" smtClean="0"/>
              <a:t>سخت‌افزاری و نرم‌افزاری</a:t>
            </a:r>
            <a:r>
              <a:rPr lang="fa-IR" kern="0" dirty="0" smtClean="0"/>
              <a:t>:</a:t>
            </a:r>
          </a:p>
          <a:p>
            <a:pPr lvl="1"/>
            <a:r>
              <a:rPr lang="fa-IR" kern="0" dirty="0" smtClean="0"/>
              <a:t> نرم‌افزاري:</a:t>
            </a:r>
          </a:p>
          <a:p>
            <a:pPr lvl="2"/>
            <a:r>
              <a:rPr lang="fa-IR" sz="1800" kern="0" dirty="0" smtClean="0"/>
              <a:t>حداقل 3 دستور</a:t>
            </a:r>
          </a:p>
          <a:p>
            <a:pPr lvl="2"/>
            <a:r>
              <a:rPr lang="fa-IR" sz="1800" kern="0" dirty="0" smtClean="0"/>
              <a:t>زمان اجرا:  </a:t>
            </a:r>
            <a:r>
              <a:rPr lang="en-GB" sz="1800" i="1" dirty="0" smtClean="0">
                <a:solidFill>
                  <a:srgbClr val="0000FF"/>
                </a:solidFill>
              </a:rPr>
              <a:t>3*</a:t>
            </a:r>
            <a:r>
              <a:rPr lang="en-GB" sz="1800" i="1" dirty="0" err="1" smtClean="0">
                <a:solidFill>
                  <a:srgbClr val="0000FF"/>
                </a:solidFill>
              </a:rPr>
              <a:t>t</a:t>
            </a:r>
            <a:r>
              <a:rPr lang="en-GB" sz="1800" i="1" baseline="-33000" dirty="0" err="1" smtClean="0">
                <a:solidFill>
                  <a:srgbClr val="0000FF"/>
                </a:solidFill>
              </a:rPr>
              <a:t>instruction</a:t>
            </a:r>
            <a:endParaRPr lang="en-GB" sz="1800" i="1" baseline="-33000" dirty="0">
              <a:solidFill>
                <a:srgbClr val="0000FF"/>
              </a:solidFill>
            </a:endParaRPr>
          </a:p>
          <a:p>
            <a:pPr lvl="1"/>
            <a:r>
              <a:rPr lang="fa-IR" kern="0" dirty="0" smtClean="0"/>
              <a:t>سخت‌‎افزاري:</a:t>
            </a:r>
          </a:p>
          <a:p>
            <a:pPr lvl="2"/>
            <a:r>
              <a:rPr lang="fa-IR" kern="0" dirty="0" smtClean="0"/>
              <a:t>اجرای موازی</a:t>
            </a:r>
          </a:p>
          <a:p>
            <a:pPr lvl="2"/>
            <a:r>
              <a:rPr lang="fa-IR" kern="0" dirty="0"/>
              <a:t>زمان اجرا:  </a:t>
            </a:r>
            <a:r>
              <a:rPr lang="en-GB" i="1" dirty="0" err="1" smtClean="0">
                <a:solidFill>
                  <a:srgbClr val="0000FF"/>
                </a:solidFill>
              </a:rPr>
              <a:t>t</a:t>
            </a:r>
            <a:r>
              <a:rPr lang="en-GB" i="1" baseline="-33000" dirty="0" err="1" smtClean="0">
                <a:solidFill>
                  <a:srgbClr val="0000FF"/>
                </a:solidFill>
              </a:rPr>
              <a:t>clock</a:t>
            </a:r>
            <a:r>
              <a:rPr lang="fa-IR" i="1" baseline="-33000" dirty="0">
                <a:solidFill>
                  <a:srgbClr val="0000FF"/>
                </a:solidFill>
              </a:rPr>
              <a:t> </a:t>
            </a:r>
            <a:r>
              <a:rPr lang="fa-IR" i="1" dirty="0">
                <a:solidFill>
                  <a:srgbClr val="0000FF"/>
                </a:solidFill>
              </a:rPr>
              <a:t> </a:t>
            </a:r>
            <a:r>
              <a:rPr lang="fa-IR" i="1" dirty="0" smtClean="0">
                <a:solidFill>
                  <a:srgbClr val="0000FF"/>
                </a:solidFill>
              </a:rPr>
              <a:t>: </a:t>
            </a:r>
            <a:r>
              <a:rPr lang="fa-IR" dirty="0" smtClean="0">
                <a:solidFill>
                  <a:srgbClr val="0000FF"/>
                </a:solidFill>
              </a:rPr>
              <a:t>تأخير بلندترين مسير از ورودی تا خروجی</a:t>
            </a:r>
            <a:endParaRPr lang="en-GB" baseline="-33000" dirty="0">
              <a:solidFill>
                <a:srgbClr val="0000FF"/>
              </a:solidFill>
            </a:endParaRPr>
          </a:p>
          <a:p>
            <a:pPr lvl="2"/>
            <a:endParaRPr lang="fa-IR" kern="0" dirty="0" smtClean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طراحي سيستم‌هاي ديجيتال بزرگ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روش سوم:</a:t>
            </a:r>
          </a:p>
          <a:p>
            <a:pPr lvl="1"/>
            <a:r>
              <a:rPr lang="fa-IR" dirty="0" smtClean="0"/>
              <a:t> استفاده از مزاياي هر دو:</a:t>
            </a:r>
          </a:p>
          <a:p>
            <a:pPr lvl="2"/>
            <a:r>
              <a:rPr lang="fa-IR" dirty="0" smtClean="0"/>
              <a:t> پياده‌سازي بخش‌هاي غيربحراني با نرم‌افزار (کنترل هزينه)</a:t>
            </a:r>
          </a:p>
          <a:p>
            <a:pPr lvl="2"/>
            <a:r>
              <a:rPr lang="fa-IR" dirty="0" smtClean="0"/>
              <a:t> پياده‌سازي بخش‌هاي بحراني روي سخت‌افزار</a:t>
            </a:r>
          </a:p>
          <a:p>
            <a:pPr lvl="2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طراحي سيستم‌هاي ديجيتال بزرگ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>
                <a:sym typeface="Wingdings" pitchFamily="2" charset="2"/>
              </a:rPr>
              <a:t> طراحي توامان</a:t>
            </a:r>
          </a:p>
          <a:p>
            <a:pPr lvl="1"/>
            <a:r>
              <a:rPr lang="fa-IR" dirty="0" smtClean="0">
                <a:sym typeface="Wingdings" pitchFamily="2" charset="2"/>
              </a:rPr>
              <a:t> افراز (</a:t>
            </a:r>
            <a:r>
              <a:rPr lang="en-US" dirty="0" smtClean="0">
                <a:sym typeface="Wingdings" pitchFamily="2" charset="2"/>
              </a:rPr>
              <a:t>partitioning</a:t>
            </a:r>
            <a:r>
              <a:rPr lang="fa-IR" dirty="0" smtClean="0">
                <a:sym typeface="Wingdings" pitchFamily="2" charset="2"/>
              </a:rPr>
              <a:t>)</a:t>
            </a:r>
          </a:p>
          <a:p>
            <a:pPr lvl="2"/>
            <a:r>
              <a:rPr lang="fa-IR" dirty="0" smtClean="0">
                <a:sym typeface="Wingdings" pitchFamily="2" charset="2"/>
              </a:rPr>
              <a:t> تحليل زماني + تحليل هزينه + تحليل توان مصرفي</a:t>
            </a:r>
          </a:p>
          <a:p>
            <a:pPr lvl="2"/>
            <a:endParaRPr lang="fa-IR" dirty="0" smtClean="0">
              <a:sym typeface="Wingdings" pitchFamily="2" charset="2"/>
            </a:endParaRPr>
          </a:p>
          <a:p>
            <a:pPr lvl="2"/>
            <a:r>
              <a:rPr lang="fa-IR" dirty="0" smtClean="0">
                <a:sym typeface="Wingdings" pitchFamily="2" charset="2"/>
              </a:rPr>
              <a:t> سعي و خطا  بهترين افراز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Encoder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6" y="1600200"/>
            <a:ext cx="510996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72400" cy="4648200"/>
          </a:xfrm>
        </p:spPr>
        <p:txBody>
          <a:bodyPr/>
          <a:lstStyle/>
          <a:p>
            <a:r>
              <a:rPr lang="en-US" dirty="0" smtClean="0"/>
              <a:t>Profiling</a:t>
            </a:r>
            <a:r>
              <a:rPr lang="fa-IR" dirty="0" smtClean="0"/>
              <a:t>:</a:t>
            </a:r>
          </a:p>
          <a:p>
            <a:pPr lvl="1"/>
            <a:r>
              <a:rPr lang="en-US" dirty="0" err="1" smtClean="0"/>
              <a:t>gprof</a:t>
            </a:r>
            <a:r>
              <a:rPr lang="fa-IR" dirty="0" smtClean="0"/>
              <a:t> در </a:t>
            </a:r>
            <a:r>
              <a:rPr lang="en-US" dirty="0" smtClean="0"/>
              <a:t>Linux</a:t>
            </a:r>
          </a:p>
          <a:p>
            <a:pPr lvl="2"/>
            <a:r>
              <a:rPr lang="fa-IR" dirty="0" smtClean="0"/>
              <a:t>11٪ خواندن تصویر</a:t>
            </a:r>
          </a:p>
          <a:p>
            <a:pPr lvl="2"/>
            <a:r>
              <a:rPr lang="fa-IR" dirty="0" smtClean="0"/>
              <a:t>89٪ کد کردن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3832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جريان طراحي توأمان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2438400" y="990600"/>
            <a:ext cx="3962400" cy="1371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</a:rPr>
              <a:t>تصميم‌هاي اوليه</a:t>
            </a:r>
          </a:p>
          <a:p>
            <a:pPr lvl="1" algn="r" rtl="1">
              <a:buFontTx/>
              <a:buChar char="-"/>
            </a:pPr>
            <a:r>
              <a:rPr lang="fa-IR" b="1" dirty="0" smtClean="0">
                <a:solidFill>
                  <a:srgbClr val="FF0000"/>
                </a:solidFill>
              </a:rPr>
              <a:t> افراز</a:t>
            </a:r>
          </a:p>
          <a:p>
            <a:pPr lvl="1" algn="r" rtl="1">
              <a:buFontTx/>
              <a:buChar char="-"/>
            </a:pPr>
            <a:r>
              <a:rPr lang="fa-IR" b="1" dirty="0" smtClean="0">
                <a:solidFill>
                  <a:srgbClr val="FF0000"/>
                </a:solidFill>
              </a:rPr>
              <a:t> انتخاب زبان نرم‌افزاري</a:t>
            </a:r>
          </a:p>
          <a:p>
            <a:pPr lvl="1" algn="r" rtl="1">
              <a:buFontTx/>
              <a:buChar char="-"/>
            </a:pPr>
            <a:r>
              <a:rPr lang="fa-IR" b="1" dirty="0" smtClean="0">
                <a:solidFill>
                  <a:srgbClr val="FF0000"/>
                </a:solidFill>
              </a:rPr>
              <a:t> انتخاب زبان توصيف سخت‌افزار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2438400" y="2743200"/>
            <a:ext cx="3962400" cy="838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</a:rPr>
              <a:t>تعيين بورد و/يا تراشه </a:t>
            </a:r>
            <a:r>
              <a:rPr lang="en-US" b="1" dirty="0" smtClean="0">
                <a:solidFill>
                  <a:srgbClr val="FF0000"/>
                </a:solidFill>
              </a:rPr>
              <a:t>FPGA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hape 15"/>
          <p:cNvCxnSpPr>
            <a:stCxn id="6" idx="2"/>
          </p:cNvCxnSpPr>
          <p:nvPr/>
        </p:nvCxnSpPr>
        <p:spPr>
          <a:xfrm rot="16200000" flipH="1">
            <a:off x="4114800" y="3886200"/>
            <a:ext cx="1828800" cy="12192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</p:cNvCxnSpPr>
          <p:nvPr/>
        </p:nvCxnSpPr>
        <p:spPr>
          <a:xfrm rot="5400000">
            <a:off x="2857500" y="3848100"/>
            <a:ext cx="1828800" cy="12954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 rot="5400000">
            <a:off x="4229100" y="2552700"/>
            <a:ext cx="381000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0600" y="54864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 smtClean="0">
                <a:solidFill>
                  <a:schemeClr val="accent1">
                    <a:lumMod val="50000"/>
                  </a:schemeClr>
                </a:solidFill>
                <a:cs typeface="B Nazanin" pitchFamily="2" charset="-78"/>
              </a:rPr>
              <a:t>جریان طراحی نرم‌افزار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cs typeface="B Nazani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47800" y="54864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 smtClean="0">
                <a:solidFill>
                  <a:schemeClr val="accent1">
                    <a:lumMod val="50000"/>
                  </a:schemeClr>
                </a:solidFill>
                <a:cs typeface="B Nazanin" pitchFamily="2" charset="-78"/>
              </a:rPr>
              <a:t>جریان طراحی سخت‌افزار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12158</TotalTime>
  <Words>1066</Words>
  <Application>Microsoft Office PowerPoint</Application>
  <PresentationFormat>On-screen Show (4:3)</PresentationFormat>
  <Paragraphs>276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Nazanin</vt:lpstr>
      <vt:lpstr>Titr</vt:lpstr>
      <vt:lpstr>Courier New</vt:lpstr>
      <vt:lpstr>Times New Roman</vt:lpstr>
      <vt:lpstr>Wingdings</vt:lpstr>
      <vt:lpstr>B Nazanin</vt:lpstr>
      <vt:lpstr>Arial</vt:lpstr>
      <vt:lpstr>B Titr</vt:lpstr>
      <vt:lpstr>Elephant</vt:lpstr>
      <vt:lpstr>StarSymbol</vt:lpstr>
      <vt:lpstr>1_presentation_template</vt:lpstr>
      <vt:lpstr>Embedded Systems and  Hardware/Software Codesign</vt:lpstr>
      <vt:lpstr>انواع طراحي سيستم ديجيتال بزرگ</vt:lpstr>
      <vt:lpstr>انواع طراحي سيستم‌هاي ديجيتال بزرگ</vt:lpstr>
      <vt:lpstr>معماری فون نويمن Von Neumann</vt:lpstr>
      <vt:lpstr>پياده‌سازی سخت‌افزاری</vt:lpstr>
      <vt:lpstr>انواع طراحي سيستم‌هاي ديجيتال بزرگ</vt:lpstr>
      <vt:lpstr>انواع طراحي سيستم‌هاي ديجيتال بزرگ</vt:lpstr>
      <vt:lpstr>JPEG Encoder</vt:lpstr>
      <vt:lpstr>جريان طراحي توأمان</vt:lpstr>
      <vt:lpstr>جریان طراحی</vt:lpstr>
      <vt:lpstr>جريان طراحي توأمان</vt:lpstr>
      <vt:lpstr>جریان طراحی سخت‌افزار</vt:lpstr>
      <vt:lpstr>جریان طراحی سخت‌افزار</vt:lpstr>
      <vt:lpstr>جریان طراحی سخت‌افزار</vt:lpstr>
      <vt:lpstr>افزودن وسایل جانبی و هسته‌های سخت‌افزاری</vt:lpstr>
      <vt:lpstr>Xilinx Core Generator</vt:lpstr>
      <vt:lpstr>انتخاب نوع ارتباط وسایل جانبی با پردازنده</vt:lpstr>
      <vt:lpstr>انتخاب نوع ارتباط وسایل جانبی</vt:lpstr>
      <vt:lpstr>انتخاب نوع ارتباط وسایل جانبی</vt:lpstr>
      <vt:lpstr>انتخاب نوع ارتباط وسایل جانبی</vt:lpstr>
      <vt:lpstr>انواع گذرگاه</vt:lpstr>
      <vt:lpstr>انواع گذرگاه</vt:lpstr>
      <vt:lpstr>انواع گذرگاه</vt:lpstr>
      <vt:lpstr>مجتمع‌سازی بخش‌های سخت‌افزاری</vt:lpstr>
      <vt:lpstr>جریان توصیف نرم‌افزار</vt:lpstr>
      <vt:lpstr>نکات متفرقه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229</cp:revision>
  <dcterms:created xsi:type="dcterms:W3CDTF">1601-01-01T00:00:00Z</dcterms:created>
  <dcterms:modified xsi:type="dcterms:W3CDTF">2016-11-15T05:17:52Z</dcterms:modified>
</cp:coreProperties>
</file>