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0"/>
  </p:notesMasterIdLst>
  <p:sldIdLst>
    <p:sldId id="675" r:id="rId3"/>
    <p:sldId id="671" r:id="rId4"/>
    <p:sldId id="750" r:id="rId5"/>
    <p:sldId id="678" r:id="rId6"/>
    <p:sldId id="737" r:id="rId7"/>
    <p:sldId id="739" r:id="rId8"/>
    <p:sldId id="738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5" autoAdjust="0"/>
    <p:restoredTop sz="93418" autoAdjust="0"/>
  </p:normalViewPr>
  <p:slideViewPr>
    <p:cSldViewPr>
      <p:cViewPr varScale="1">
        <p:scale>
          <a:sx n="60" d="100"/>
          <a:sy n="60" d="100"/>
        </p:scale>
        <p:origin x="898" y="19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551BAF1-43DB-4046-AB23-6747624ADAC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853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بهینه‌سازی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260648"/>
            <a:ext cx="7773988" cy="444500"/>
          </a:xfrm>
        </p:spPr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4440" y="692696"/>
            <a:ext cx="5399728" cy="590931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(CUR_STATE, IN1, IN2)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S0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NEXT_STATE &lt;= S1;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ZOUT &lt;= IN1;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(IN1 = IN2)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ZOUT &lt;=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IN1 * IN2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ZOUT &lt;=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IN1 - IN2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S2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(IN1 = "0001_1010_0000_1111")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ZOUT &lt;=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IN1 * IN2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ZOUT &lt;=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IN1 - IN2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others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</p:spTree>
    <p:extLst>
      <p:ext uri="{BB962C8B-B14F-4D97-AF65-F5344CB8AC3E}">
        <p14:creationId xmlns:p14="http://schemas.microsoft.com/office/powerpoint/2010/main" val="11327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260648"/>
            <a:ext cx="7773988" cy="444500"/>
          </a:xfrm>
        </p:spPr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4439" y="738862"/>
            <a:ext cx="8113485" cy="581697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(CUR_STATE, IN1, IN2)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variable TEMP1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 </a:t>
            </a:r>
            <a:r>
              <a:rPr lang="en-US" altLang="en-US" sz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(15 </a:t>
            </a:r>
            <a:r>
              <a:rPr lang="en-US" altLang="en-US" sz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variable TEMP2 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altLang="en-US" sz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(15 </a:t>
            </a:r>
            <a:r>
              <a:rPr lang="en-US" altLang="en-US" sz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TEMP1 := IN1 * IN2;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TEMP2 := IN1 - IN2;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S0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NEXT_STATE &lt;= S1;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ZOUT &lt;= IN1;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(IN1 = IN2)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ZOUT &lt;=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TEMP1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ZOUT &lt;=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TEMP2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S2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(IN1 = "0001_1010_0000_1111")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ZOUT &lt;=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TEMP1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ZOUT &lt;=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TEMP2</a:t>
            </a: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others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</p:spTree>
    <p:extLst>
      <p:ext uri="{BB962C8B-B14F-4D97-AF65-F5344CB8AC3E}">
        <p14:creationId xmlns:p14="http://schemas.microsoft.com/office/powerpoint/2010/main" val="5052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 smtClean="0"/>
              <a:t>اشتراک منابع (</a:t>
            </a:r>
            <a:r>
              <a:rPr lang="en-US" sz="2400" dirty="0" smtClean="0"/>
              <a:t>resource sharing</a:t>
            </a:r>
            <a:r>
              <a:rPr lang="fa-IR" dirty="0" smtClean="0"/>
              <a:t>)</a:t>
            </a:r>
          </a:p>
          <a:p>
            <a:pPr lvl="2"/>
            <a:r>
              <a:rPr lang="fa-IR" dirty="0" smtClean="0"/>
              <a:t>ابزارها در حالت کلی نمی دانند کدام برای طراح مناسب تر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 توصیه می کنند طراح در توصیف مشخص کند.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گاهی اتوماتیک </a:t>
            </a:r>
            <a:r>
              <a:rPr lang="en-US" sz="2000" dirty="0" smtClean="0">
                <a:sym typeface="Wingdings" panose="05000000000000000000" pitchFamily="2" charset="2"/>
              </a:rPr>
              <a:t>resource sharing</a:t>
            </a:r>
            <a:r>
              <a:rPr lang="fa-IR" sz="2000" dirty="0" smtClean="0">
                <a:sym typeface="Wingdings" panose="05000000000000000000" pitchFamily="2" charset="2"/>
              </a:rPr>
              <a:t> </a:t>
            </a:r>
            <a:r>
              <a:rPr lang="fa-IR" dirty="0" smtClean="0">
                <a:sym typeface="Wingdings" panose="05000000000000000000" pitchFamily="2" charset="2"/>
              </a:rPr>
              <a:t>می کنند.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مثلاً با محدودیت بهینه سازی مساحت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برای اطمینان، در کد مشخص کنید.</a:t>
            </a: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43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/>
              <a:t>تنظیم </a:t>
            </a:r>
            <a:r>
              <a:rPr lang="fa-IR" dirty="0" smtClean="0"/>
              <a:t>گزینه های ابزارها</a:t>
            </a:r>
          </a:p>
          <a:p>
            <a:pPr marL="914400" lvl="2" indent="0" algn="l" rtl="0">
              <a:buNone/>
            </a:pPr>
            <a:r>
              <a:rPr lang="en-US" sz="1600" b="1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synth_design</a:t>
            </a:r>
            <a:r>
              <a:rPr lang="en-US" sz="1600" b="1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–</a:t>
            </a:r>
            <a:r>
              <a:rPr lang="en-US" sz="1600" b="1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directive </a:t>
            </a:r>
            <a:r>
              <a:rPr lang="en-US" sz="1600" b="1" kern="12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AreaOptimized_high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گاهی باعث کاهش سرعت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می توان روی پودمان(های) مشخصی اعمال کرد.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اشتراک منابع برای بلوک پودمان خاص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2" indent="0" algn="l" rtl="0">
              <a:buNone/>
            </a:pPr>
            <a:r>
              <a:rPr lang="en-US" sz="1600" b="1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sz="1600" b="1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resource_sharing</a:t>
            </a:r>
            <a:r>
              <a:rPr lang="en-US" sz="1600" b="1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string;</a:t>
            </a:r>
          </a:p>
          <a:p>
            <a:pPr marL="914400" lvl="2" indent="0" algn="l" rtl="0">
              <a:buNone/>
            </a:pPr>
            <a:r>
              <a:rPr lang="en-US" sz="1600" b="1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sz="1600" b="1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resource_sharing</a:t>
            </a:r>
            <a:r>
              <a:rPr lang="en-US" sz="1600" b="1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</a:t>
            </a:r>
            <a:r>
              <a:rPr lang="en-US" sz="1600" b="1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entity_name</a:t>
            </a:r>
            <a:r>
              <a:rPr lang="en-US" sz="1600" b="1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entity is "{</a:t>
            </a:r>
            <a:r>
              <a:rPr lang="en-US" sz="1600" b="1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yes|no</a:t>
            </a:r>
            <a:r>
              <a:rPr lang="en-US" sz="1600" b="1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}";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8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918648" cy="4648200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 smtClean="0"/>
              <a:t>پیاده سازی مدارهای منطقی و محاسباتی و </a:t>
            </a:r>
            <a:r>
              <a:rPr lang="en-US" dirty="0" smtClean="0"/>
              <a:t>FSM</a:t>
            </a:r>
            <a:r>
              <a:rPr lang="fa-IR" dirty="0" smtClean="0"/>
              <a:t> با حافظه</a:t>
            </a:r>
          </a:p>
          <a:p>
            <a:pPr lvl="2"/>
            <a:r>
              <a:rPr lang="fa-IR" dirty="0" smtClean="0"/>
              <a:t>اگر حافظة اضافی داریم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با کدنویسی مناسب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با ایجاد محدودیت:</a:t>
            </a:r>
          </a:p>
          <a:p>
            <a:pPr marL="114300" indent="0" algn="l" rtl="0">
              <a:buNone/>
            </a:pP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attribute </a:t>
            </a:r>
            <a:r>
              <a:rPr lang="en-US" sz="1600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bram_map</a:t>
            </a: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string;</a:t>
            </a:r>
          </a:p>
          <a:p>
            <a:pPr marL="114300" indent="0" algn="l" rtl="0">
              <a:buNone/>
            </a:pP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attribute </a:t>
            </a:r>
            <a:r>
              <a:rPr lang="en-US" sz="1600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bram_map</a:t>
            </a: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of MY_COMPONENT : component is "yes”;</a:t>
            </a:r>
          </a:p>
          <a:p>
            <a:pPr lvl="3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0" indent="0" algn="l" rtl="0">
              <a:buNone/>
            </a:pP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sz="1600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fsm_style</a:t>
            </a: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string;</a:t>
            </a:r>
          </a:p>
          <a:p>
            <a:pPr marL="0" indent="0" algn="l" rtl="0">
              <a:buNone/>
            </a:pP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indent="0" algn="l" rtl="0">
              <a:buNone/>
            </a:pP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sz="1600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fsm_style</a:t>
            </a: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</a:t>
            </a:r>
            <a:r>
              <a:rPr lang="en-US" sz="1600" kern="12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MY_ENTITY : </a:t>
            </a: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is "</a:t>
            </a:r>
            <a:r>
              <a:rPr lang="en-US" sz="1600" kern="12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bram</a:t>
            </a:r>
            <a:r>
              <a:rPr lang="en-US" sz="1600" kern="12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";</a:t>
            </a: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918648" cy="4648200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 smtClean="0"/>
              <a:t>انتخاب مناسب کدهای حالت </a:t>
            </a:r>
            <a:r>
              <a:rPr lang="en-US" dirty="0" smtClean="0"/>
              <a:t>FSM</a:t>
            </a:r>
          </a:p>
          <a:p>
            <a:pPr lvl="2"/>
            <a:r>
              <a:rPr lang="fa-IR" smtClean="0"/>
              <a:t>با توجه </a:t>
            </a:r>
            <a:r>
              <a:rPr lang="fa-IR" dirty="0" smtClean="0"/>
              <a:t>به مزایای هر کد</a:t>
            </a:r>
          </a:p>
          <a:p>
            <a:pPr lvl="2"/>
            <a:r>
              <a:rPr lang="fa-IR" dirty="0" smtClean="0"/>
              <a:t>با سعی و خطا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استفاده از </a:t>
            </a:r>
            <a:r>
              <a:rPr lang="fa-IR" dirty="0"/>
              <a:t>سیگنال­های کنترلی یکسان </a:t>
            </a:r>
            <a:r>
              <a:rPr lang="fa-IR" dirty="0" smtClean="0"/>
              <a:t>برای ثبات­های گوناگون</a:t>
            </a:r>
          </a:p>
          <a:p>
            <a:pPr lvl="2"/>
            <a:r>
              <a:rPr lang="en-US" dirty="0" smtClean="0"/>
              <a:t>Clock</a:t>
            </a:r>
          </a:p>
          <a:p>
            <a:pPr lvl="2"/>
            <a:r>
              <a:rPr lang="en-US" dirty="0" smtClean="0"/>
              <a:t>Reset</a:t>
            </a:r>
          </a:p>
          <a:p>
            <a:pPr lvl="2"/>
            <a:r>
              <a:rPr lang="en-US" dirty="0" smtClean="0"/>
              <a:t>Enable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نگاشت این ثبات ها روی یک </a:t>
            </a:r>
            <a:r>
              <a:rPr lang="en-US" dirty="0" smtClean="0">
                <a:sym typeface="Wingdings" panose="05000000000000000000" pitchFamily="2" charset="2"/>
              </a:rPr>
              <a:t>LB</a:t>
            </a:r>
            <a:r>
              <a:rPr lang="fa-IR" dirty="0" smtClean="0">
                <a:sym typeface="Wingdings" panose="05000000000000000000" pitchFamily="2" charset="2"/>
              </a:rPr>
              <a:t> (مثلاً </a:t>
            </a:r>
            <a:r>
              <a:rPr lang="en-US" dirty="0" smtClean="0">
                <a:sym typeface="Wingdings" panose="05000000000000000000" pitchFamily="2" charset="2"/>
              </a:rPr>
              <a:t>slice</a:t>
            </a:r>
            <a:r>
              <a:rPr lang="fa-IR" dirty="0" smtClean="0">
                <a:sym typeface="Wingdings" panose="05000000000000000000" pitchFamily="2" charset="2"/>
              </a:rPr>
              <a:t>)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47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918648" cy="4648200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 smtClean="0"/>
              <a:t>مسطح سازی</a:t>
            </a:r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26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918648" cy="4648200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/>
              <a:t>استفادة متوازن از منابع </a:t>
            </a:r>
            <a:r>
              <a:rPr lang="fa-IR" dirty="0" smtClean="0"/>
              <a:t>سخت افزاری</a:t>
            </a:r>
            <a:endParaRPr lang="fa-IR" dirty="0"/>
          </a:p>
          <a:p>
            <a:pPr lvl="2"/>
            <a:r>
              <a:rPr lang="en-US" dirty="0" smtClean="0"/>
              <a:t>LUT</a:t>
            </a:r>
          </a:p>
          <a:p>
            <a:pPr lvl="2"/>
            <a:r>
              <a:rPr lang="fa-IR" dirty="0" smtClean="0"/>
              <a:t>حافظة بلوکی</a:t>
            </a:r>
          </a:p>
          <a:p>
            <a:pPr lvl="2"/>
            <a:r>
              <a:rPr lang="fa-IR" dirty="0" smtClean="0"/>
              <a:t>حافظة توزیع شده</a:t>
            </a:r>
          </a:p>
          <a:p>
            <a:pPr lvl="2"/>
            <a:r>
              <a:rPr lang="fa-IR" dirty="0" smtClean="0"/>
              <a:t>بلوک محاسباتی</a:t>
            </a:r>
          </a:p>
          <a:p>
            <a:pPr lvl="2"/>
            <a:r>
              <a:rPr lang="fa-IR" dirty="0" smtClean="0"/>
              <a:t>...</a:t>
            </a:r>
          </a:p>
          <a:p>
            <a:pPr lvl="1"/>
            <a:r>
              <a:rPr lang="fa-IR" dirty="0" smtClean="0"/>
              <a:t>بعضی چندکاره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اجتناب از مصرف بی رویة یک نوع و بیکار ماندن نوع دیگر</a:t>
            </a:r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معیارهای بهینه‌سازی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sz="3600" dirty="0" smtClean="0"/>
              <a:t>هدف:</a:t>
            </a:r>
            <a:endParaRPr lang="en-US" sz="3600" dirty="0" smtClean="0"/>
          </a:p>
          <a:p>
            <a:pPr lvl="1"/>
            <a:r>
              <a:rPr lang="fa-IR" sz="3200" dirty="0" smtClean="0"/>
              <a:t>طراحی بهتر:</a:t>
            </a:r>
          </a:p>
          <a:p>
            <a:pPr lvl="2"/>
            <a:r>
              <a:rPr lang="fa-IR" dirty="0" smtClean="0"/>
              <a:t>مساحت</a:t>
            </a:r>
          </a:p>
          <a:p>
            <a:pPr lvl="2"/>
            <a:r>
              <a:rPr lang="fa-IR" dirty="0" smtClean="0"/>
              <a:t>کارایی (سرعت)</a:t>
            </a:r>
          </a:p>
          <a:p>
            <a:pPr lvl="2"/>
            <a:r>
              <a:rPr lang="fa-IR" dirty="0" smtClean="0"/>
              <a:t>توان مصرفی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تفاوت طراح خوب با طراح مبتدی:</a:t>
            </a:r>
          </a:p>
          <a:p>
            <a:pPr lvl="2"/>
            <a:r>
              <a:rPr lang="fa-IR" dirty="0" smtClean="0"/>
              <a:t>کد نویسی مناسب </a:t>
            </a:r>
          </a:p>
          <a:p>
            <a:pPr lvl="2"/>
            <a:r>
              <a:rPr lang="fa-IR" dirty="0" smtClean="0"/>
              <a:t>تعیین محدودیت‌های مناسب</a:t>
            </a:r>
          </a:p>
          <a:p>
            <a:pPr lvl="2"/>
            <a:r>
              <a:rPr lang="fa-IR" dirty="0" smtClean="0"/>
              <a:t>استفاده از سایر امکانات ابزار </a:t>
            </a:r>
          </a:p>
          <a:p>
            <a:pPr lvl="2"/>
            <a:endParaRPr lang="fa-I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C5DA8DA-0211-42CC-BAB3-8A02354CF43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فرایند بهینه سازی</a:t>
            </a:r>
            <a:endParaRPr lang="en-US" altLang="en-US" dirty="0" smtClean="0"/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1771330" y="2141240"/>
            <a:ext cx="1371600" cy="395288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/>
              <a:t>Synthesis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323528" y="2141240"/>
            <a:ext cx="990601" cy="646331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/>
              <a:t>Design Entry</a:t>
            </a:r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1314130" y="2369840"/>
            <a:ext cx="457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>
            <a:off x="3142930" y="2369840"/>
            <a:ext cx="457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>
            <a:off x="4860032" y="2389238"/>
            <a:ext cx="513754" cy="100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4877781" y="1999084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1800" dirty="0"/>
              <a:t>yes</a:t>
            </a: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4666930" y="259844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1800"/>
              <a:t>no</a:t>
            </a:r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4438330" y="2492896"/>
            <a:ext cx="0" cy="2819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 flipH="1">
            <a:off x="3219130" y="3131840"/>
            <a:ext cx="1219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3" name="Text Box 18"/>
          <p:cNvSpPr txBox="1">
            <a:spLocks noChangeArrowheads="1"/>
          </p:cNvSpPr>
          <p:nvPr/>
        </p:nvSpPr>
        <p:spPr bwMode="auto">
          <a:xfrm>
            <a:off x="1847530" y="2827040"/>
            <a:ext cx="1371600" cy="669925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/>
              <a:t>Alter Constraints</a:t>
            </a:r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>
            <a:off x="1618930" y="3131840"/>
            <a:ext cx="228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flipH="1" flipV="1">
            <a:off x="1618930" y="2369840"/>
            <a:ext cx="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 flipH="1">
            <a:off x="3219130" y="4198640"/>
            <a:ext cx="1219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1847530" y="3893840"/>
            <a:ext cx="1371600" cy="944563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/>
              <a:t>Alter VHDL Code</a:t>
            </a:r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 flipH="1">
            <a:off x="1618930" y="4198640"/>
            <a:ext cx="228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 flipV="1">
            <a:off x="1618930" y="3131840"/>
            <a:ext cx="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 flipH="1">
            <a:off x="805138" y="1932287"/>
            <a:ext cx="13690" cy="19359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361" name="Text Box 26"/>
          <p:cNvSpPr txBox="1">
            <a:spLocks noChangeArrowheads="1"/>
          </p:cNvSpPr>
          <p:nvPr/>
        </p:nvSpPr>
        <p:spPr bwMode="auto">
          <a:xfrm>
            <a:off x="323529" y="1262363"/>
            <a:ext cx="990600" cy="669925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/>
              <a:t>Arch’re Design</a:t>
            </a:r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 flipH="1">
            <a:off x="3219130" y="5311478"/>
            <a:ext cx="1219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1847530" y="5006678"/>
            <a:ext cx="1371600" cy="669925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/>
              <a:t>Alter Arch’re</a:t>
            </a:r>
          </a:p>
        </p:txBody>
      </p:sp>
      <p:sp>
        <p:nvSpPr>
          <p:cNvPr id="14364" name="Line 29"/>
          <p:cNvSpPr>
            <a:spLocks noChangeShapeType="1"/>
          </p:cNvSpPr>
          <p:nvPr/>
        </p:nvSpPr>
        <p:spPr bwMode="auto">
          <a:xfrm flipH="1">
            <a:off x="818828" y="5311478"/>
            <a:ext cx="102870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 flipV="1">
            <a:off x="805138" y="2787570"/>
            <a:ext cx="0" cy="252390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5373960" y="2145283"/>
            <a:ext cx="1371600" cy="369332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 dirty="0" smtClean="0"/>
              <a:t>P&amp;R</a:t>
            </a:r>
            <a:endParaRPr lang="en-US" altLang="en-US" sz="1800" dirty="0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202760" y="2060848"/>
            <a:ext cx="985394" cy="646331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 dirty="0"/>
              <a:t>Results OK?</a:t>
            </a: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6745560" y="2373883"/>
            <a:ext cx="457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8188328" y="2399300"/>
            <a:ext cx="632144" cy="18736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8345759" y="1912639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1800" dirty="0"/>
              <a:t>yes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8269560" y="260248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1800"/>
              <a:t>no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 flipH="1">
            <a:off x="8609854" y="2399301"/>
            <a:ext cx="2" cy="169297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H="1">
            <a:off x="6821759" y="3119710"/>
            <a:ext cx="1788095" cy="1617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5450160" y="2831083"/>
            <a:ext cx="1371600" cy="669925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/>
              <a:t>Alter Constraints</a:t>
            </a: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H="1">
            <a:off x="5221560" y="3135883"/>
            <a:ext cx="228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H="1" flipV="1">
            <a:off x="5221560" y="2369840"/>
            <a:ext cx="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 flipH="1" flipV="1">
            <a:off x="4438329" y="4074220"/>
            <a:ext cx="4171526" cy="1805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3619604" y="2048838"/>
            <a:ext cx="1219198" cy="646331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/>
            <a:r>
              <a:rPr lang="en-US" altLang="en-US" sz="1800"/>
              <a:t>Results OK?</a:t>
            </a:r>
          </a:p>
        </p:txBody>
      </p:sp>
    </p:spTree>
    <p:extLst>
      <p:ext uri="{BB962C8B-B14F-4D97-AF65-F5344CB8AC3E}">
        <p14:creationId xmlns:p14="http://schemas.microsoft.com/office/powerpoint/2010/main" val="38916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بهینه‌سازی مساحت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pPr algn="r"/>
            <a:r>
              <a:rPr lang="fa-IR" dirty="0" smtClean="0"/>
              <a:t>بهینه سازی مساحت:</a:t>
            </a:r>
          </a:p>
          <a:p>
            <a:pPr lvl="1"/>
            <a:r>
              <a:rPr lang="fa-IR" dirty="0" smtClean="0"/>
              <a:t>کاهش یا متعادل کردن منابع مصرفی</a:t>
            </a:r>
          </a:p>
          <a:p>
            <a:pPr lvl="1"/>
            <a:r>
              <a:rPr lang="fa-IR" dirty="0" smtClean="0"/>
              <a:t>با هدف استفاده از تراشة ارزان تر</a:t>
            </a:r>
          </a:p>
          <a:p>
            <a:pPr lvl="1"/>
            <a:r>
              <a:rPr lang="fa-IR" dirty="0" smtClean="0"/>
              <a:t>معمولاً همراستا با کاهش توان</a:t>
            </a:r>
          </a:p>
          <a:p>
            <a:pPr lvl="2"/>
            <a:r>
              <a:rPr lang="fa-IR" dirty="0" smtClean="0"/>
              <a:t>بر خلاف سرعت</a:t>
            </a:r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98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pPr algn="r"/>
            <a:r>
              <a:rPr lang="fa-IR" dirty="0" smtClean="0"/>
              <a:t>تخمین مساحت:</a:t>
            </a:r>
          </a:p>
          <a:p>
            <a:pPr lvl="1"/>
            <a:r>
              <a:rPr lang="fa-IR" dirty="0" smtClean="0"/>
              <a:t>برای تصمیم مناسب در هر مرحله</a:t>
            </a:r>
          </a:p>
          <a:p>
            <a:pPr lvl="1"/>
            <a:r>
              <a:rPr lang="fa-IR" dirty="0" smtClean="0"/>
              <a:t>برای انتخاب تراشه در مراحل اولیه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شروع زودتر طراحی بورد</a:t>
            </a:r>
            <a:endParaRPr lang="fa-IR" dirty="0"/>
          </a:p>
          <a:p>
            <a:pPr lvl="1"/>
            <a:r>
              <a:rPr lang="fa-IR" dirty="0" smtClean="0"/>
              <a:t>مرحلة قبل از سنتز:</a:t>
            </a:r>
          </a:p>
          <a:p>
            <a:pPr lvl="2"/>
            <a:r>
              <a:rPr lang="fa-IR" dirty="0" smtClean="0"/>
              <a:t>تجربی</a:t>
            </a:r>
          </a:p>
          <a:p>
            <a:pPr lvl="2"/>
            <a:r>
              <a:rPr lang="fa-IR" dirty="0" smtClean="0"/>
              <a:t>از طرح های مشابه گذشته</a:t>
            </a:r>
          </a:p>
          <a:p>
            <a:pPr lvl="2"/>
            <a:r>
              <a:rPr lang="fa-IR" dirty="0" smtClean="0"/>
              <a:t>اطلاعات </a:t>
            </a:r>
            <a:r>
              <a:rPr lang="en-US" dirty="0" smtClean="0"/>
              <a:t>IP</a:t>
            </a:r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64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 smtClean="0"/>
              <a:t>آشنایی با رفتار ابزار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کدنویسی مناسب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آشنایی با معماری تراشه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بلوک های منطقی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بلوک های محاسباتی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حافظه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...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مثال: ابزار اجازه می دهد محتویات </a:t>
            </a:r>
            <a:r>
              <a:rPr lang="en-US" dirty="0" smtClean="0">
                <a:sym typeface="Wingdings" panose="05000000000000000000" pitchFamily="2" charset="2"/>
              </a:rPr>
              <a:t>LUT</a:t>
            </a:r>
            <a:r>
              <a:rPr lang="fa-IR" dirty="0" smtClean="0">
                <a:sym typeface="Wingdings" panose="05000000000000000000" pitchFamily="2" charset="2"/>
              </a:rPr>
              <a:t> را دستی پر کنید</a:t>
            </a:r>
          </a:p>
          <a:p>
            <a:pPr lvl="2"/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2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 smtClean="0"/>
              <a:t>بررسی گزارش ابزارها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مشاهدة مصرف هر پودمان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 تمرکز روی بهینه سازی </a:t>
            </a:r>
            <a:r>
              <a:rPr lang="fa-IR" dirty="0" smtClean="0">
                <a:sym typeface="Wingdings" panose="05000000000000000000" pitchFamily="2" charset="2"/>
              </a:rPr>
              <a:t>پودمان پرمصرف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فدا کردن معیاری برای بهبود معیار دیگر  طراح جلوگیری کند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مثال: تکرار بخشی از مدار برای بهبود سرعت</a:t>
            </a:r>
          </a:p>
          <a:p>
            <a:pPr lvl="3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 smtClean="0"/>
              <a:t>اشتراک منابع (</a:t>
            </a:r>
            <a:r>
              <a:rPr lang="en-US" sz="2400" dirty="0" smtClean="0"/>
              <a:t>resource sharing</a:t>
            </a:r>
            <a:r>
              <a:rPr lang="fa-IR" dirty="0" smtClean="0"/>
              <a:t>)</a:t>
            </a:r>
          </a:p>
          <a:p>
            <a:pPr lvl="2"/>
            <a:r>
              <a:rPr lang="fa-IR" dirty="0" smtClean="0"/>
              <a:t>استفاده از منابع سخت­افزاری مشترک برای </a:t>
            </a:r>
          </a:p>
          <a:p>
            <a:pPr lvl="3"/>
            <a:r>
              <a:rPr lang="fa-IR" dirty="0">
                <a:sym typeface="Wingdings" panose="05000000000000000000" pitchFamily="2" charset="2"/>
              </a:rPr>
              <a:t>اعمال یکسان</a:t>
            </a:r>
          </a:p>
          <a:p>
            <a:pPr lvl="3"/>
            <a:r>
              <a:rPr lang="fa-IR" dirty="0" smtClean="0"/>
              <a:t>اعمال مشابه (مانند جمع­کننده، تفریق­کننده، و مقایسه­کننده) ولی مستقل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گاهی باعث کاهش فرکانس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می توان جلوگیری کرد</a:t>
            </a: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7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بهینه‌سازی مساحت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800" y="908720"/>
            <a:ext cx="5686400" cy="1224136"/>
          </a:xfrm>
        </p:spPr>
        <p:txBody>
          <a:bodyPr/>
          <a:lstStyle/>
          <a:p>
            <a:pPr algn="r"/>
            <a:r>
              <a:rPr lang="fa-IR" dirty="0" smtClean="0"/>
              <a:t>فنون بهینه سازی مساحت:</a:t>
            </a:r>
          </a:p>
          <a:p>
            <a:pPr lvl="1"/>
            <a:r>
              <a:rPr lang="fa-IR" dirty="0" smtClean="0"/>
              <a:t>اشتراک منابع (</a:t>
            </a:r>
            <a:r>
              <a:rPr lang="en-US" sz="2400" dirty="0" smtClean="0"/>
              <a:t>resource sharing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سرعت؟</a:t>
            </a: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1244887"/>
            <a:ext cx="2807543" cy="206210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(SEL,A,B)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SEL = `1`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Z &lt;=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Z &lt;= A + 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3728025"/>
            <a:ext cx="7200800" cy="255454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(SEL,A,B)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variable  TEMP :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(31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SEL = `1`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TEMP :=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TEMP := 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Z &lt;= A + TEMP;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pic>
        <p:nvPicPr>
          <p:cNvPr id="7" name="Picture 13" descr="t_2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3476" r="3031" b="-1"/>
          <a:stretch/>
        </p:blipFill>
        <p:spPr bwMode="auto">
          <a:xfrm>
            <a:off x="3635896" y="2074310"/>
            <a:ext cx="2088232" cy="154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t_2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1"/>
          <a:stretch/>
        </p:blipFill>
        <p:spPr bwMode="auto">
          <a:xfrm>
            <a:off x="5076056" y="4437112"/>
            <a:ext cx="2249760" cy="173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4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25145</TotalTime>
  <Words>903</Words>
  <Application>Microsoft Office PowerPoint</Application>
  <PresentationFormat>On-screen Show (4:3)</PresentationFormat>
  <Paragraphs>234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 Mitra</vt:lpstr>
      <vt:lpstr>B Titr</vt:lpstr>
      <vt:lpstr>Calibri</vt:lpstr>
      <vt:lpstr>Courier New</vt:lpstr>
      <vt:lpstr>Lotus</vt:lpstr>
      <vt:lpstr>Nazanin</vt:lpstr>
      <vt:lpstr>Times New Roman</vt:lpstr>
      <vt:lpstr>Wingdings</vt:lpstr>
      <vt:lpstr>1_presentation_template</vt:lpstr>
      <vt:lpstr>Custom Design</vt:lpstr>
      <vt:lpstr>بهینه‌سازی</vt:lpstr>
      <vt:lpstr>معیارهای بهینه‌سازی</vt:lpstr>
      <vt:lpstr>فرایند بهینه سازی</vt:lpstr>
      <vt:lpstr>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  <vt:lpstr>فنون بهینه‌سازی مساحت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1200</cp:revision>
  <dcterms:created xsi:type="dcterms:W3CDTF">1601-01-01T00:00:00Z</dcterms:created>
  <dcterms:modified xsi:type="dcterms:W3CDTF">2017-05-16T04:41:37Z</dcterms:modified>
</cp:coreProperties>
</file>