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3"/>
  </p:notesMasterIdLst>
  <p:sldIdLst>
    <p:sldId id="675" r:id="rId3"/>
    <p:sldId id="744" r:id="rId4"/>
    <p:sldId id="746" r:id="rId5"/>
    <p:sldId id="747" r:id="rId6"/>
    <p:sldId id="748" r:id="rId7"/>
    <p:sldId id="749" r:id="rId8"/>
    <p:sldId id="751" r:id="rId9"/>
    <p:sldId id="763" r:id="rId10"/>
    <p:sldId id="764" r:id="rId11"/>
    <p:sldId id="753" r:id="rId12"/>
    <p:sldId id="754" r:id="rId13"/>
    <p:sldId id="755" r:id="rId14"/>
    <p:sldId id="776" r:id="rId15"/>
    <p:sldId id="777" r:id="rId16"/>
    <p:sldId id="778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5" r:id="rId25"/>
    <p:sldId id="775" r:id="rId26"/>
    <p:sldId id="774" r:id="rId27"/>
    <p:sldId id="766" r:id="rId28"/>
    <p:sldId id="768" r:id="rId29"/>
    <p:sldId id="769" r:id="rId30"/>
    <p:sldId id="770" r:id="rId31"/>
    <p:sldId id="77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418" autoAdjust="0"/>
  </p:normalViewPr>
  <p:slideViewPr>
    <p:cSldViewPr>
      <p:cViewPr varScale="1">
        <p:scale>
          <a:sx n="64" d="100"/>
          <a:sy n="64" d="100"/>
        </p:scale>
        <p:origin x="672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D57CFD3-6667-4EBB-8450-70FE3E7FC08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5153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B055B6F-F33A-44A7-940F-229159F95FE7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88134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B84F931-6B63-4A51-83F1-8D9791135E75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000797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942AE09-C7F8-40D7-9FD8-71D42B9875AB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377452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BBFC7E2-B46C-4677-85E1-02AB811EB092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00245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D57CFD3-6667-4EBB-8450-70FE3E7FC08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82101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D57CFD3-6667-4EBB-8450-70FE3E7FC08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32171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34AF88B-690A-4BE4-A141-331B929EB1E0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7" tIns="0" rIns="19047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</a:pPr>
            <a:r>
              <a:rPr lang="en-US" sz="1000" i="1">
                <a:cs typeface="Arial" panose="020B0604020202020204" pitchFamily="34" charset="0"/>
              </a:rPr>
              <a:t>1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8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7" tIns="0" rIns="19047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</a:pPr>
            <a:r>
              <a:rPr lang="en-US" sz="1000" i="1">
                <a:cs typeface="Arial" panose="020B0604020202020204" pitchFamily="34" charset="0"/>
              </a:rPr>
              <a:t>1</a:t>
            </a:r>
          </a:p>
        </p:txBody>
      </p:sp>
      <p:sp>
        <p:nvSpPr>
          <p:cNvPr id="102409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10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024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6031" rIns="92062" bIns="46031"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301131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D907F45-1460-4803-AE54-3AA33A6E54E6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This is the parallel FFT architecture. When compared with a direct implementation of the DFT, it removes redundant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90050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D5D1608-5822-403F-8744-746BF0872E0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The parallel implementation is easily pipelined. This architecture would be 100% efficient if it could be supplied with enough data. However, the number of input pins needed to keep an 8192-point FFT would be 65606, with only 8-bit inputs. Also, A/D converters cannot keep up with this rate of data generation. Thus, a serial design is often used to match with the serial input.</a:t>
            </a:r>
          </a:p>
        </p:txBody>
      </p:sp>
    </p:spTree>
    <p:extLst>
      <p:ext uri="{BB962C8B-B14F-4D97-AF65-F5344CB8AC3E}">
        <p14:creationId xmlns:p14="http://schemas.microsoft.com/office/powerpoint/2010/main" val="152435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CFDFB9-A498-4B87-9CA5-E821A1699BE0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42447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C538F52-550F-4DBD-B170-6D57B22D95B8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33593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DBEEA7A-EE21-4A05-88CF-65CAF66391D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93844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2560B-F6D1-44FF-A0D6-9DF0011FD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  <p:sldLayoutId id="21474854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بهینه‌سازی</a:t>
            </a:r>
            <a:r>
              <a:rPr lang="fa-IR" dirty="0"/>
              <a:t> </a:t>
            </a:r>
            <a:r>
              <a:rPr lang="fa-IR" dirty="0" smtClean="0"/>
              <a:t>سرعت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2276872"/>
            <a:ext cx="6400130" cy="2007096"/>
          </a:xfrm>
        </p:spPr>
        <p:txBody>
          <a:bodyPr/>
          <a:lstStyle/>
          <a:p>
            <a:pPr eaLnBrk="1" hangingPunct="1"/>
            <a:r>
              <a:rPr lang="en-US" dirty="0" smtClean="0"/>
              <a:t>A Systolic FFT Architecture for </a:t>
            </a:r>
            <a:br>
              <a:rPr lang="en-US" dirty="0" smtClean="0"/>
            </a:br>
            <a:r>
              <a:rPr lang="en-US" dirty="0" smtClean="0"/>
              <a:t>Real Time FPGA Systems </a:t>
            </a:r>
          </a:p>
        </p:txBody>
      </p:sp>
      <p:sp>
        <p:nvSpPr>
          <p:cNvPr id="54275" name="Text Box 3"/>
          <p:cNvSpPr>
            <a:spLocks noGrp="1" noChangeArrowheads="1"/>
          </p:cNvSpPr>
          <p:nvPr>
            <p:ph type="subTitle" idx="1"/>
          </p:nvPr>
        </p:nvSpPr>
        <p:spPr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Preston Jackson, Cy Chan, Charles Rader,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Jonathan </a:t>
            </a:r>
            <a:r>
              <a:rPr lang="en-US" sz="2000" dirty="0" err="1" smtClean="0"/>
              <a:t>Scalera</a:t>
            </a:r>
            <a:r>
              <a:rPr lang="en-US" sz="2000" dirty="0" smtClean="0"/>
              <a:t>, and Michael </a:t>
            </a:r>
            <a:r>
              <a:rPr lang="en-US" sz="2000" dirty="0" err="1" smtClean="0"/>
              <a:t>Vai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HPEC</a:t>
            </a:r>
            <a:endParaRPr lang="en-US" sz="2000" dirty="0" smtClean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78075" y="868363"/>
            <a:ext cx="4387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2800" b="1">
                <a:solidFill>
                  <a:srgbClr val="E501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 EXAMPLE, taken from:</a:t>
            </a:r>
          </a:p>
        </p:txBody>
      </p:sp>
    </p:spTree>
    <p:extLst>
      <p:ext uri="{BB962C8B-B14F-4D97-AF65-F5344CB8AC3E}">
        <p14:creationId xmlns:p14="http://schemas.microsoft.com/office/powerpoint/2010/main" val="18882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6B3D908-90FD-42CE-9A08-0310D7941E1A}" type="slidenum">
              <a:rPr lang="en-US" sz="1400">
                <a:cs typeface="Times New Roman" panose="02020603050405020304" pitchFamily="18" charset="0"/>
              </a:rPr>
              <a:pPr eaLnBrk="1" hangingPunct="1"/>
              <a:t>11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Example: Baseline Parallel Architecture</a:t>
            </a:r>
          </a:p>
        </p:txBody>
      </p:sp>
      <p:sp>
        <p:nvSpPr>
          <p:cNvPr id="55301" name="Line 3"/>
          <p:cNvSpPr>
            <a:spLocks noChangeShapeType="1"/>
          </p:cNvSpPr>
          <p:nvPr/>
        </p:nvSpPr>
        <p:spPr bwMode="auto">
          <a:xfrm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2" name="Line 4"/>
          <p:cNvSpPr>
            <a:spLocks noChangeShapeType="1"/>
          </p:cNvSpPr>
          <p:nvPr/>
        </p:nvSpPr>
        <p:spPr bwMode="auto">
          <a:xfrm flipV="1"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 flipV="1"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6" name="Line 8"/>
          <p:cNvSpPr>
            <a:spLocks noChangeShapeType="1"/>
          </p:cNvSpPr>
          <p:nvPr/>
        </p:nvSpPr>
        <p:spPr bwMode="auto">
          <a:xfrm flipV="1"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8" name="Line 10"/>
          <p:cNvSpPr>
            <a:spLocks noChangeShapeType="1"/>
          </p:cNvSpPr>
          <p:nvPr/>
        </p:nvSpPr>
        <p:spPr bwMode="auto">
          <a:xfrm flipV="1"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9" name="Line 11"/>
          <p:cNvSpPr>
            <a:spLocks noChangeShapeType="1"/>
          </p:cNvSpPr>
          <p:nvPr/>
        </p:nvSpPr>
        <p:spPr bwMode="auto">
          <a:xfrm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0" name="Line 12"/>
          <p:cNvSpPr>
            <a:spLocks noChangeShapeType="1"/>
          </p:cNvSpPr>
          <p:nvPr/>
        </p:nvSpPr>
        <p:spPr bwMode="auto">
          <a:xfrm flipV="1"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2" name="Line 14"/>
          <p:cNvSpPr>
            <a:spLocks noChangeShapeType="1"/>
          </p:cNvSpPr>
          <p:nvPr/>
        </p:nvSpPr>
        <p:spPr bwMode="auto">
          <a:xfrm flipV="1"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3" name="Line 15"/>
          <p:cNvSpPr>
            <a:spLocks noChangeShapeType="1"/>
          </p:cNvSpPr>
          <p:nvPr/>
        </p:nvSpPr>
        <p:spPr bwMode="auto">
          <a:xfrm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4" name="Line 16"/>
          <p:cNvSpPr>
            <a:spLocks noChangeShapeType="1"/>
          </p:cNvSpPr>
          <p:nvPr/>
        </p:nvSpPr>
        <p:spPr bwMode="auto">
          <a:xfrm flipV="1"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5" name="Line 17"/>
          <p:cNvSpPr>
            <a:spLocks noChangeShapeType="1"/>
          </p:cNvSpPr>
          <p:nvPr/>
        </p:nvSpPr>
        <p:spPr bwMode="auto">
          <a:xfrm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6" name="Line 18"/>
          <p:cNvSpPr>
            <a:spLocks noChangeShapeType="1"/>
          </p:cNvSpPr>
          <p:nvPr/>
        </p:nvSpPr>
        <p:spPr bwMode="auto">
          <a:xfrm flipV="1"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7" name="Line 19"/>
          <p:cNvSpPr>
            <a:spLocks noChangeShapeType="1"/>
          </p:cNvSpPr>
          <p:nvPr/>
        </p:nvSpPr>
        <p:spPr bwMode="auto">
          <a:xfrm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8" name="Line 20"/>
          <p:cNvSpPr>
            <a:spLocks noChangeShapeType="1"/>
          </p:cNvSpPr>
          <p:nvPr/>
        </p:nvSpPr>
        <p:spPr bwMode="auto">
          <a:xfrm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9" name="Line 21"/>
          <p:cNvSpPr>
            <a:spLocks noChangeShapeType="1"/>
          </p:cNvSpPr>
          <p:nvPr/>
        </p:nvSpPr>
        <p:spPr bwMode="auto">
          <a:xfrm flipV="1"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0" name="Line 22"/>
          <p:cNvSpPr>
            <a:spLocks noChangeShapeType="1"/>
          </p:cNvSpPr>
          <p:nvPr/>
        </p:nvSpPr>
        <p:spPr bwMode="auto">
          <a:xfrm flipV="1"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1" name="Line 23"/>
          <p:cNvSpPr>
            <a:spLocks noChangeShapeType="1"/>
          </p:cNvSpPr>
          <p:nvPr/>
        </p:nvSpPr>
        <p:spPr bwMode="auto">
          <a:xfrm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2" name="Line 24"/>
          <p:cNvSpPr>
            <a:spLocks noChangeShapeType="1"/>
          </p:cNvSpPr>
          <p:nvPr/>
        </p:nvSpPr>
        <p:spPr bwMode="auto">
          <a:xfrm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3" name="Line 25"/>
          <p:cNvSpPr>
            <a:spLocks noChangeShapeType="1"/>
          </p:cNvSpPr>
          <p:nvPr/>
        </p:nvSpPr>
        <p:spPr bwMode="auto">
          <a:xfrm flipV="1"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4" name="Line 26"/>
          <p:cNvSpPr>
            <a:spLocks noChangeShapeType="1"/>
          </p:cNvSpPr>
          <p:nvPr/>
        </p:nvSpPr>
        <p:spPr bwMode="auto">
          <a:xfrm flipV="1"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5" name="Line 27"/>
          <p:cNvSpPr>
            <a:spLocks noChangeShapeType="1"/>
          </p:cNvSpPr>
          <p:nvPr/>
        </p:nvSpPr>
        <p:spPr bwMode="auto">
          <a:xfrm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6" name="Line 28"/>
          <p:cNvSpPr>
            <a:spLocks noChangeShapeType="1"/>
          </p:cNvSpPr>
          <p:nvPr/>
        </p:nvSpPr>
        <p:spPr bwMode="auto">
          <a:xfrm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7" name="Line 29"/>
          <p:cNvSpPr>
            <a:spLocks noChangeShapeType="1"/>
          </p:cNvSpPr>
          <p:nvPr/>
        </p:nvSpPr>
        <p:spPr bwMode="auto">
          <a:xfrm flipV="1"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8" name="Line 30"/>
          <p:cNvSpPr>
            <a:spLocks noChangeShapeType="1"/>
          </p:cNvSpPr>
          <p:nvPr/>
        </p:nvSpPr>
        <p:spPr bwMode="auto">
          <a:xfrm flipV="1"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9" name="Line 31"/>
          <p:cNvSpPr>
            <a:spLocks noChangeShapeType="1"/>
          </p:cNvSpPr>
          <p:nvPr/>
        </p:nvSpPr>
        <p:spPr bwMode="auto">
          <a:xfrm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0" name="Line 32"/>
          <p:cNvSpPr>
            <a:spLocks noChangeShapeType="1"/>
          </p:cNvSpPr>
          <p:nvPr/>
        </p:nvSpPr>
        <p:spPr bwMode="auto">
          <a:xfrm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1" name="Line 33"/>
          <p:cNvSpPr>
            <a:spLocks noChangeShapeType="1"/>
          </p:cNvSpPr>
          <p:nvPr/>
        </p:nvSpPr>
        <p:spPr bwMode="auto">
          <a:xfrm flipV="1"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2" name="Line 34"/>
          <p:cNvSpPr>
            <a:spLocks noChangeShapeType="1"/>
          </p:cNvSpPr>
          <p:nvPr/>
        </p:nvSpPr>
        <p:spPr bwMode="auto">
          <a:xfrm flipV="1"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3" name="Line 35"/>
          <p:cNvSpPr>
            <a:spLocks noChangeShapeType="1"/>
          </p:cNvSpPr>
          <p:nvPr/>
        </p:nvSpPr>
        <p:spPr bwMode="auto">
          <a:xfrm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4" name="Line 36"/>
          <p:cNvSpPr>
            <a:spLocks noChangeShapeType="1"/>
          </p:cNvSpPr>
          <p:nvPr/>
        </p:nvSpPr>
        <p:spPr bwMode="auto">
          <a:xfrm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5" name="Line 37"/>
          <p:cNvSpPr>
            <a:spLocks noChangeShapeType="1"/>
          </p:cNvSpPr>
          <p:nvPr/>
        </p:nvSpPr>
        <p:spPr bwMode="auto">
          <a:xfrm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6" name="Line 38"/>
          <p:cNvSpPr>
            <a:spLocks noChangeShapeType="1"/>
          </p:cNvSpPr>
          <p:nvPr/>
        </p:nvSpPr>
        <p:spPr bwMode="auto">
          <a:xfrm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7" name="Line 39"/>
          <p:cNvSpPr>
            <a:spLocks noChangeShapeType="1"/>
          </p:cNvSpPr>
          <p:nvPr/>
        </p:nvSpPr>
        <p:spPr bwMode="auto">
          <a:xfrm flipV="1"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8" name="Line 40"/>
          <p:cNvSpPr>
            <a:spLocks noChangeShapeType="1"/>
          </p:cNvSpPr>
          <p:nvPr/>
        </p:nvSpPr>
        <p:spPr bwMode="auto">
          <a:xfrm flipV="1"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9" name="Line 41"/>
          <p:cNvSpPr>
            <a:spLocks noChangeShapeType="1"/>
          </p:cNvSpPr>
          <p:nvPr/>
        </p:nvSpPr>
        <p:spPr bwMode="auto">
          <a:xfrm flipV="1"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0" name="Line 42"/>
          <p:cNvSpPr>
            <a:spLocks noChangeShapeType="1"/>
          </p:cNvSpPr>
          <p:nvPr/>
        </p:nvSpPr>
        <p:spPr bwMode="auto">
          <a:xfrm flipV="1"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1" name="Line 43"/>
          <p:cNvSpPr>
            <a:spLocks noChangeShapeType="1"/>
          </p:cNvSpPr>
          <p:nvPr/>
        </p:nvSpPr>
        <p:spPr bwMode="auto">
          <a:xfrm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2" name="Line 44"/>
          <p:cNvSpPr>
            <a:spLocks noChangeShapeType="1"/>
          </p:cNvSpPr>
          <p:nvPr/>
        </p:nvSpPr>
        <p:spPr bwMode="auto">
          <a:xfrm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3" name="Line 45"/>
          <p:cNvSpPr>
            <a:spLocks noChangeShapeType="1"/>
          </p:cNvSpPr>
          <p:nvPr/>
        </p:nvSpPr>
        <p:spPr bwMode="auto">
          <a:xfrm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4" name="Line 46"/>
          <p:cNvSpPr>
            <a:spLocks noChangeShapeType="1"/>
          </p:cNvSpPr>
          <p:nvPr/>
        </p:nvSpPr>
        <p:spPr bwMode="auto">
          <a:xfrm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5" name="Line 47"/>
          <p:cNvSpPr>
            <a:spLocks noChangeShapeType="1"/>
          </p:cNvSpPr>
          <p:nvPr/>
        </p:nvSpPr>
        <p:spPr bwMode="auto">
          <a:xfrm flipV="1"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6" name="Line 48"/>
          <p:cNvSpPr>
            <a:spLocks noChangeShapeType="1"/>
          </p:cNvSpPr>
          <p:nvPr/>
        </p:nvSpPr>
        <p:spPr bwMode="auto">
          <a:xfrm flipV="1"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7" name="Line 49"/>
          <p:cNvSpPr>
            <a:spLocks noChangeShapeType="1"/>
          </p:cNvSpPr>
          <p:nvPr/>
        </p:nvSpPr>
        <p:spPr bwMode="auto">
          <a:xfrm flipV="1"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8" name="Line 50"/>
          <p:cNvSpPr>
            <a:spLocks noChangeShapeType="1"/>
          </p:cNvSpPr>
          <p:nvPr/>
        </p:nvSpPr>
        <p:spPr bwMode="auto">
          <a:xfrm flipV="1"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9" name="Line 51"/>
          <p:cNvSpPr>
            <a:spLocks noChangeShapeType="1"/>
          </p:cNvSpPr>
          <p:nvPr/>
        </p:nvSpPr>
        <p:spPr bwMode="auto">
          <a:xfrm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0" name="Line 52"/>
          <p:cNvSpPr>
            <a:spLocks noChangeShapeType="1"/>
          </p:cNvSpPr>
          <p:nvPr/>
        </p:nvSpPr>
        <p:spPr bwMode="auto">
          <a:xfrm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1" name="Line 53"/>
          <p:cNvSpPr>
            <a:spLocks noChangeShapeType="1"/>
          </p:cNvSpPr>
          <p:nvPr/>
        </p:nvSpPr>
        <p:spPr bwMode="auto">
          <a:xfrm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2" name="Line 54"/>
          <p:cNvSpPr>
            <a:spLocks noChangeShapeType="1"/>
          </p:cNvSpPr>
          <p:nvPr/>
        </p:nvSpPr>
        <p:spPr bwMode="auto">
          <a:xfrm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3" name="Line 55"/>
          <p:cNvSpPr>
            <a:spLocks noChangeShapeType="1"/>
          </p:cNvSpPr>
          <p:nvPr/>
        </p:nvSpPr>
        <p:spPr bwMode="auto">
          <a:xfrm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4" name="Line 56"/>
          <p:cNvSpPr>
            <a:spLocks noChangeShapeType="1"/>
          </p:cNvSpPr>
          <p:nvPr/>
        </p:nvSpPr>
        <p:spPr bwMode="auto">
          <a:xfrm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5" name="Line 57"/>
          <p:cNvSpPr>
            <a:spLocks noChangeShapeType="1"/>
          </p:cNvSpPr>
          <p:nvPr/>
        </p:nvSpPr>
        <p:spPr bwMode="auto">
          <a:xfrm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6" name="Line 58"/>
          <p:cNvSpPr>
            <a:spLocks noChangeShapeType="1"/>
          </p:cNvSpPr>
          <p:nvPr/>
        </p:nvSpPr>
        <p:spPr bwMode="auto">
          <a:xfrm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7" name="Line 59"/>
          <p:cNvSpPr>
            <a:spLocks noChangeShapeType="1"/>
          </p:cNvSpPr>
          <p:nvPr/>
        </p:nvSpPr>
        <p:spPr bwMode="auto">
          <a:xfrm flipV="1"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8" name="Line 60"/>
          <p:cNvSpPr>
            <a:spLocks noChangeShapeType="1"/>
          </p:cNvSpPr>
          <p:nvPr/>
        </p:nvSpPr>
        <p:spPr bwMode="auto">
          <a:xfrm flipV="1"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9" name="Line 61"/>
          <p:cNvSpPr>
            <a:spLocks noChangeShapeType="1"/>
          </p:cNvSpPr>
          <p:nvPr/>
        </p:nvSpPr>
        <p:spPr bwMode="auto">
          <a:xfrm flipV="1"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0" name="Line 62"/>
          <p:cNvSpPr>
            <a:spLocks noChangeShapeType="1"/>
          </p:cNvSpPr>
          <p:nvPr/>
        </p:nvSpPr>
        <p:spPr bwMode="auto">
          <a:xfrm flipV="1"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1" name="Line 63"/>
          <p:cNvSpPr>
            <a:spLocks noChangeShapeType="1"/>
          </p:cNvSpPr>
          <p:nvPr/>
        </p:nvSpPr>
        <p:spPr bwMode="auto">
          <a:xfrm flipV="1"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2" name="Line 64"/>
          <p:cNvSpPr>
            <a:spLocks noChangeShapeType="1"/>
          </p:cNvSpPr>
          <p:nvPr/>
        </p:nvSpPr>
        <p:spPr bwMode="auto">
          <a:xfrm flipV="1"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3" name="Line 65"/>
          <p:cNvSpPr>
            <a:spLocks noChangeShapeType="1"/>
          </p:cNvSpPr>
          <p:nvPr/>
        </p:nvSpPr>
        <p:spPr bwMode="auto">
          <a:xfrm flipV="1"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4" name="Line 66"/>
          <p:cNvSpPr>
            <a:spLocks noChangeShapeType="1"/>
          </p:cNvSpPr>
          <p:nvPr/>
        </p:nvSpPr>
        <p:spPr bwMode="auto">
          <a:xfrm flipV="1"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5" name="Rectangle 67"/>
          <p:cNvSpPr>
            <a:spLocks noChangeArrowheads="1"/>
          </p:cNvSpPr>
          <p:nvPr/>
        </p:nvSpPr>
        <p:spPr bwMode="auto">
          <a:xfrm>
            <a:off x="19812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66" name="Rectangle 68"/>
          <p:cNvSpPr>
            <a:spLocks noChangeArrowheads="1"/>
          </p:cNvSpPr>
          <p:nvPr/>
        </p:nvSpPr>
        <p:spPr bwMode="auto">
          <a:xfrm>
            <a:off x="19812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367" name="Rectangle 69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368" name="Rectangle 70"/>
          <p:cNvSpPr>
            <a:spLocks noChangeArrowheads="1"/>
          </p:cNvSpPr>
          <p:nvPr/>
        </p:nvSpPr>
        <p:spPr bwMode="auto">
          <a:xfrm>
            <a:off x="19812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369" name="Rectangle 71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370" name="Rectangle 72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371" name="Rectangle 73"/>
          <p:cNvSpPr>
            <a:spLocks noChangeArrowheads="1"/>
          </p:cNvSpPr>
          <p:nvPr/>
        </p:nvSpPr>
        <p:spPr bwMode="auto">
          <a:xfrm>
            <a:off x="19812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372" name="Rectangle 74"/>
          <p:cNvSpPr>
            <a:spLocks noChangeArrowheads="1"/>
          </p:cNvSpPr>
          <p:nvPr/>
        </p:nvSpPr>
        <p:spPr bwMode="auto">
          <a:xfrm>
            <a:off x="19812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373" name="Rectangle 75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374" name="Rectangle 76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375" name="Rectangle 77"/>
          <p:cNvSpPr>
            <a:spLocks noChangeArrowheads="1"/>
          </p:cNvSpPr>
          <p:nvPr/>
        </p:nvSpPr>
        <p:spPr bwMode="auto">
          <a:xfrm>
            <a:off x="19812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376" name="Rectangle 78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377" name="Rectangle 79"/>
          <p:cNvSpPr>
            <a:spLocks noChangeArrowheads="1"/>
          </p:cNvSpPr>
          <p:nvPr/>
        </p:nvSpPr>
        <p:spPr bwMode="auto">
          <a:xfrm>
            <a:off x="19812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78" name="Rectangle 80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379" name="Rectangle 81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380" name="Rectangle 82"/>
          <p:cNvSpPr>
            <a:spLocks noChangeArrowheads="1"/>
          </p:cNvSpPr>
          <p:nvPr/>
        </p:nvSpPr>
        <p:spPr bwMode="auto">
          <a:xfrm>
            <a:off x="19812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381" name="Rectangle 83"/>
          <p:cNvSpPr>
            <a:spLocks noChangeArrowheads="1"/>
          </p:cNvSpPr>
          <p:nvPr/>
        </p:nvSpPr>
        <p:spPr bwMode="auto">
          <a:xfrm>
            <a:off x="32004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82" name="Rectangle 84"/>
          <p:cNvSpPr>
            <a:spLocks noChangeArrowheads="1"/>
          </p:cNvSpPr>
          <p:nvPr/>
        </p:nvSpPr>
        <p:spPr bwMode="auto">
          <a:xfrm>
            <a:off x="32004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383" name="Rectangle 85"/>
          <p:cNvSpPr>
            <a:spLocks noChangeArrowheads="1"/>
          </p:cNvSpPr>
          <p:nvPr/>
        </p:nvSpPr>
        <p:spPr bwMode="auto">
          <a:xfrm>
            <a:off x="32004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384" name="Rectangle 86"/>
          <p:cNvSpPr>
            <a:spLocks noChangeArrowheads="1"/>
          </p:cNvSpPr>
          <p:nvPr/>
        </p:nvSpPr>
        <p:spPr bwMode="auto">
          <a:xfrm>
            <a:off x="32004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385" name="Rectangle 87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386" name="Rectangle 88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387" name="Rectangle 89"/>
          <p:cNvSpPr>
            <a:spLocks noChangeArrowheads="1"/>
          </p:cNvSpPr>
          <p:nvPr/>
        </p:nvSpPr>
        <p:spPr bwMode="auto">
          <a:xfrm>
            <a:off x="32004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388" name="Rectangle 90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389" name="Rectangle 91"/>
          <p:cNvSpPr>
            <a:spLocks noChangeArrowheads="1"/>
          </p:cNvSpPr>
          <p:nvPr/>
        </p:nvSpPr>
        <p:spPr bwMode="auto">
          <a:xfrm>
            <a:off x="32004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390" name="Rectangle 92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391" name="Rectangle 93"/>
          <p:cNvSpPr>
            <a:spLocks noChangeArrowheads="1"/>
          </p:cNvSpPr>
          <p:nvPr/>
        </p:nvSpPr>
        <p:spPr bwMode="auto">
          <a:xfrm>
            <a:off x="32004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392" name="Rectangle 94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393" name="Rectangle 95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94" name="Rectangle 96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395" name="Rectangle 97"/>
          <p:cNvSpPr>
            <a:spLocks noChangeArrowheads="1"/>
          </p:cNvSpPr>
          <p:nvPr/>
        </p:nvSpPr>
        <p:spPr bwMode="auto">
          <a:xfrm>
            <a:off x="32004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396" name="Rectangle 98"/>
          <p:cNvSpPr>
            <a:spLocks noChangeArrowheads="1"/>
          </p:cNvSpPr>
          <p:nvPr/>
        </p:nvSpPr>
        <p:spPr bwMode="auto">
          <a:xfrm>
            <a:off x="32004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397" name="Rectangle 99"/>
          <p:cNvSpPr>
            <a:spLocks noChangeArrowheads="1"/>
          </p:cNvSpPr>
          <p:nvPr/>
        </p:nvSpPr>
        <p:spPr bwMode="auto">
          <a:xfrm>
            <a:off x="44196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98" name="Rectangle 100"/>
          <p:cNvSpPr>
            <a:spLocks noChangeArrowheads="1"/>
          </p:cNvSpPr>
          <p:nvPr/>
        </p:nvSpPr>
        <p:spPr bwMode="auto">
          <a:xfrm>
            <a:off x="44196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399" name="Rectangle 101"/>
          <p:cNvSpPr>
            <a:spLocks noChangeArrowheads="1"/>
          </p:cNvSpPr>
          <p:nvPr/>
        </p:nvSpPr>
        <p:spPr bwMode="auto">
          <a:xfrm>
            <a:off x="44196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400" name="Rectangle 102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401" name="Rectangle 103"/>
          <p:cNvSpPr>
            <a:spLocks noChangeArrowheads="1"/>
          </p:cNvSpPr>
          <p:nvPr/>
        </p:nvSpPr>
        <p:spPr bwMode="auto">
          <a:xfrm>
            <a:off x="44196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402" name="Rectangle 104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403" name="Rectangle 105"/>
          <p:cNvSpPr>
            <a:spLocks noChangeArrowheads="1"/>
          </p:cNvSpPr>
          <p:nvPr/>
        </p:nvSpPr>
        <p:spPr bwMode="auto">
          <a:xfrm>
            <a:off x="44196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404" name="Rectangle 106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405" name="Rectangle 107"/>
          <p:cNvSpPr>
            <a:spLocks noChangeArrowheads="1"/>
          </p:cNvSpPr>
          <p:nvPr/>
        </p:nvSpPr>
        <p:spPr bwMode="auto">
          <a:xfrm>
            <a:off x="44196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406" name="Rectangle 108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407" name="Rectangle 109"/>
          <p:cNvSpPr>
            <a:spLocks noChangeArrowheads="1"/>
          </p:cNvSpPr>
          <p:nvPr/>
        </p:nvSpPr>
        <p:spPr bwMode="auto">
          <a:xfrm>
            <a:off x="44196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408" name="Rectangle 110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409" name="Rectangle 111"/>
          <p:cNvSpPr>
            <a:spLocks noChangeArrowheads="1"/>
          </p:cNvSpPr>
          <p:nvPr/>
        </p:nvSpPr>
        <p:spPr bwMode="auto">
          <a:xfrm>
            <a:off x="44196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410" name="Rectangle 112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411" name="Rectangle 113"/>
          <p:cNvSpPr>
            <a:spLocks noChangeArrowheads="1"/>
          </p:cNvSpPr>
          <p:nvPr/>
        </p:nvSpPr>
        <p:spPr bwMode="auto">
          <a:xfrm>
            <a:off x="44196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412" name="Rectangle 114"/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413" name="Rectangle 115"/>
          <p:cNvSpPr>
            <a:spLocks noChangeArrowheads="1"/>
          </p:cNvSpPr>
          <p:nvPr/>
        </p:nvSpPr>
        <p:spPr bwMode="auto">
          <a:xfrm>
            <a:off x="56388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414" name="Rectangle 116"/>
          <p:cNvSpPr>
            <a:spLocks noChangeArrowheads="1"/>
          </p:cNvSpPr>
          <p:nvPr/>
        </p:nvSpPr>
        <p:spPr bwMode="auto">
          <a:xfrm>
            <a:off x="56388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415" name="Rectangle 117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416" name="Rectangle 118"/>
          <p:cNvSpPr>
            <a:spLocks noChangeArrowheads="1"/>
          </p:cNvSpPr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417" name="Rectangle 119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418" name="Rectangle 12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419" name="Rectangle 121"/>
          <p:cNvSpPr>
            <a:spLocks noChangeArrowheads="1"/>
          </p:cNvSpPr>
          <p:nvPr/>
        </p:nvSpPr>
        <p:spPr bwMode="auto">
          <a:xfrm>
            <a:off x="56388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420" name="Rectangle 122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421" name="Rectangle 123"/>
          <p:cNvSpPr>
            <a:spLocks noChangeArrowheads="1"/>
          </p:cNvSpPr>
          <p:nvPr/>
        </p:nvSpPr>
        <p:spPr bwMode="auto">
          <a:xfrm>
            <a:off x="56388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422" name="Rectangle 124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423" name="Rectangle 125"/>
          <p:cNvSpPr>
            <a:spLocks noChangeArrowheads="1"/>
          </p:cNvSpPr>
          <p:nvPr/>
        </p:nvSpPr>
        <p:spPr bwMode="auto">
          <a:xfrm>
            <a:off x="56388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424" name="Rectangle 126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425" name="Rectangle 127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426" name="Rectangle 128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427" name="Rectangle 129"/>
          <p:cNvSpPr>
            <a:spLocks noChangeArrowheads="1"/>
          </p:cNvSpPr>
          <p:nvPr/>
        </p:nvSpPr>
        <p:spPr bwMode="auto">
          <a:xfrm>
            <a:off x="56388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428" name="Rectangle 130"/>
          <p:cNvSpPr>
            <a:spLocks noChangeArrowheads="1"/>
          </p:cNvSpPr>
          <p:nvPr/>
        </p:nvSpPr>
        <p:spPr bwMode="auto">
          <a:xfrm>
            <a:off x="56388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429" name="Line 131"/>
          <p:cNvSpPr>
            <a:spLocks noChangeShapeType="1"/>
          </p:cNvSpPr>
          <p:nvPr/>
        </p:nvSpPr>
        <p:spPr bwMode="auto">
          <a:xfrm>
            <a:off x="10668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0" name="Line 132"/>
          <p:cNvSpPr>
            <a:spLocks noChangeShapeType="1"/>
          </p:cNvSpPr>
          <p:nvPr/>
        </p:nvSpPr>
        <p:spPr bwMode="auto">
          <a:xfrm>
            <a:off x="10668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1" name="Line 133"/>
          <p:cNvSpPr>
            <a:spLocks noChangeShapeType="1"/>
          </p:cNvSpPr>
          <p:nvPr/>
        </p:nvSpPr>
        <p:spPr bwMode="auto">
          <a:xfrm>
            <a:off x="10668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2" name="Line 134"/>
          <p:cNvSpPr>
            <a:spLocks noChangeShapeType="1"/>
          </p:cNvSpPr>
          <p:nvPr/>
        </p:nvSpPr>
        <p:spPr bwMode="auto">
          <a:xfrm>
            <a:off x="10668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3" name="Line 135"/>
          <p:cNvSpPr>
            <a:spLocks noChangeShapeType="1"/>
          </p:cNvSpPr>
          <p:nvPr/>
        </p:nvSpPr>
        <p:spPr bwMode="auto">
          <a:xfrm>
            <a:off x="10668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4" name="Line 136"/>
          <p:cNvSpPr>
            <a:spLocks noChangeShapeType="1"/>
          </p:cNvSpPr>
          <p:nvPr/>
        </p:nvSpPr>
        <p:spPr bwMode="auto">
          <a:xfrm>
            <a:off x="10668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5" name="Line 137"/>
          <p:cNvSpPr>
            <a:spLocks noChangeShapeType="1"/>
          </p:cNvSpPr>
          <p:nvPr/>
        </p:nvSpPr>
        <p:spPr bwMode="auto">
          <a:xfrm>
            <a:off x="10668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6" name="Line 138"/>
          <p:cNvSpPr>
            <a:spLocks noChangeShapeType="1"/>
          </p:cNvSpPr>
          <p:nvPr/>
        </p:nvSpPr>
        <p:spPr bwMode="auto">
          <a:xfrm>
            <a:off x="10668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7" name="Line 139"/>
          <p:cNvSpPr>
            <a:spLocks noChangeShapeType="1"/>
          </p:cNvSpPr>
          <p:nvPr/>
        </p:nvSpPr>
        <p:spPr bwMode="auto">
          <a:xfrm>
            <a:off x="10668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8" name="Line 140"/>
          <p:cNvSpPr>
            <a:spLocks noChangeShapeType="1"/>
          </p:cNvSpPr>
          <p:nvPr/>
        </p:nvSpPr>
        <p:spPr bwMode="auto">
          <a:xfrm>
            <a:off x="10668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9" name="Line 141"/>
          <p:cNvSpPr>
            <a:spLocks noChangeShapeType="1"/>
          </p:cNvSpPr>
          <p:nvPr/>
        </p:nvSpPr>
        <p:spPr bwMode="auto">
          <a:xfrm>
            <a:off x="10668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0" name="Line 142"/>
          <p:cNvSpPr>
            <a:spLocks noChangeShapeType="1"/>
          </p:cNvSpPr>
          <p:nvPr/>
        </p:nvSpPr>
        <p:spPr bwMode="auto">
          <a:xfrm>
            <a:off x="10668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1" name="Line 143"/>
          <p:cNvSpPr>
            <a:spLocks noChangeShapeType="1"/>
          </p:cNvSpPr>
          <p:nvPr/>
        </p:nvSpPr>
        <p:spPr bwMode="auto">
          <a:xfrm>
            <a:off x="10668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2" name="Line 144"/>
          <p:cNvSpPr>
            <a:spLocks noChangeShapeType="1"/>
          </p:cNvSpPr>
          <p:nvPr/>
        </p:nvSpPr>
        <p:spPr bwMode="auto">
          <a:xfrm>
            <a:off x="10668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3" name="Line 145"/>
          <p:cNvSpPr>
            <a:spLocks noChangeShapeType="1"/>
          </p:cNvSpPr>
          <p:nvPr/>
        </p:nvSpPr>
        <p:spPr bwMode="auto">
          <a:xfrm>
            <a:off x="10668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4" name="Line 146"/>
          <p:cNvSpPr>
            <a:spLocks noChangeShapeType="1"/>
          </p:cNvSpPr>
          <p:nvPr/>
        </p:nvSpPr>
        <p:spPr bwMode="auto">
          <a:xfrm>
            <a:off x="10668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5" name="Line 147"/>
          <p:cNvSpPr>
            <a:spLocks noChangeShapeType="1"/>
          </p:cNvSpPr>
          <p:nvPr/>
        </p:nvSpPr>
        <p:spPr bwMode="auto">
          <a:xfrm>
            <a:off x="22860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6" name="Line 148"/>
          <p:cNvSpPr>
            <a:spLocks noChangeShapeType="1"/>
          </p:cNvSpPr>
          <p:nvPr/>
        </p:nvSpPr>
        <p:spPr bwMode="auto">
          <a:xfrm>
            <a:off x="22860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7" name="Line 149"/>
          <p:cNvSpPr>
            <a:spLocks noChangeShapeType="1"/>
          </p:cNvSpPr>
          <p:nvPr/>
        </p:nvSpPr>
        <p:spPr bwMode="auto">
          <a:xfrm>
            <a:off x="22860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8" name="Line 150"/>
          <p:cNvSpPr>
            <a:spLocks noChangeShapeType="1"/>
          </p:cNvSpPr>
          <p:nvPr/>
        </p:nvSpPr>
        <p:spPr bwMode="auto">
          <a:xfrm>
            <a:off x="22860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9" name="Line 151"/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0" name="Line 152"/>
          <p:cNvSpPr>
            <a:spLocks noChangeShapeType="1"/>
          </p:cNvSpPr>
          <p:nvPr/>
        </p:nvSpPr>
        <p:spPr bwMode="auto">
          <a:xfrm>
            <a:off x="22860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1" name="Line 153"/>
          <p:cNvSpPr>
            <a:spLocks noChangeShapeType="1"/>
          </p:cNvSpPr>
          <p:nvPr/>
        </p:nvSpPr>
        <p:spPr bwMode="auto">
          <a:xfrm>
            <a:off x="22860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2" name="Line 154"/>
          <p:cNvSpPr>
            <a:spLocks noChangeShapeType="1"/>
          </p:cNvSpPr>
          <p:nvPr/>
        </p:nvSpPr>
        <p:spPr bwMode="auto">
          <a:xfrm>
            <a:off x="22860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3" name="Line 155"/>
          <p:cNvSpPr>
            <a:spLocks noChangeShapeType="1"/>
          </p:cNvSpPr>
          <p:nvPr/>
        </p:nvSpPr>
        <p:spPr bwMode="auto">
          <a:xfrm>
            <a:off x="22860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4" name="Line 156"/>
          <p:cNvSpPr>
            <a:spLocks noChangeShapeType="1"/>
          </p:cNvSpPr>
          <p:nvPr/>
        </p:nvSpPr>
        <p:spPr bwMode="auto">
          <a:xfrm>
            <a:off x="22860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5" name="Line 157"/>
          <p:cNvSpPr>
            <a:spLocks noChangeShapeType="1"/>
          </p:cNvSpPr>
          <p:nvPr/>
        </p:nvSpPr>
        <p:spPr bwMode="auto">
          <a:xfrm>
            <a:off x="22860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6" name="Line 158"/>
          <p:cNvSpPr>
            <a:spLocks noChangeShapeType="1"/>
          </p:cNvSpPr>
          <p:nvPr/>
        </p:nvSpPr>
        <p:spPr bwMode="auto">
          <a:xfrm>
            <a:off x="22860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7" name="Line 159"/>
          <p:cNvSpPr>
            <a:spLocks noChangeShapeType="1"/>
          </p:cNvSpPr>
          <p:nvPr/>
        </p:nvSpPr>
        <p:spPr bwMode="auto">
          <a:xfrm>
            <a:off x="22860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8" name="Line 160"/>
          <p:cNvSpPr>
            <a:spLocks noChangeShapeType="1"/>
          </p:cNvSpPr>
          <p:nvPr/>
        </p:nvSpPr>
        <p:spPr bwMode="auto">
          <a:xfrm>
            <a:off x="22860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9" name="Line 161"/>
          <p:cNvSpPr>
            <a:spLocks noChangeShapeType="1"/>
          </p:cNvSpPr>
          <p:nvPr/>
        </p:nvSpPr>
        <p:spPr bwMode="auto">
          <a:xfrm>
            <a:off x="22860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0" name="Line 162"/>
          <p:cNvSpPr>
            <a:spLocks noChangeShapeType="1"/>
          </p:cNvSpPr>
          <p:nvPr/>
        </p:nvSpPr>
        <p:spPr bwMode="auto">
          <a:xfrm>
            <a:off x="22860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1" name="Line 163"/>
          <p:cNvSpPr>
            <a:spLocks noChangeShapeType="1"/>
          </p:cNvSpPr>
          <p:nvPr/>
        </p:nvSpPr>
        <p:spPr bwMode="auto">
          <a:xfrm>
            <a:off x="35052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2" name="Line 164"/>
          <p:cNvSpPr>
            <a:spLocks noChangeShapeType="1"/>
          </p:cNvSpPr>
          <p:nvPr/>
        </p:nvSpPr>
        <p:spPr bwMode="auto">
          <a:xfrm>
            <a:off x="35052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3" name="Line 165"/>
          <p:cNvSpPr>
            <a:spLocks noChangeShapeType="1"/>
          </p:cNvSpPr>
          <p:nvPr/>
        </p:nvSpPr>
        <p:spPr bwMode="auto">
          <a:xfrm>
            <a:off x="35052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4" name="Line 166"/>
          <p:cNvSpPr>
            <a:spLocks noChangeShapeType="1"/>
          </p:cNvSpPr>
          <p:nvPr/>
        </p:nvSpPr>
        <p:spPr bwMode="auto">
          <a:xfrm>
            <a:off x="35052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5" name="Line 167"/>
          <p:cNvSpPr>
            <a:spLocks noChangeShapeType="1"/>
          </p:cNvSpPr>
          <p:nvPr/>
        </p:nvSpPr>
        <p:spPr bwMode="auto">
          <a:xfrm>
            <a:off x="35052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6" name="Line 168"/>
          <p:cNvSpPr>
            <a:spLocks noChangeShapeType="1"/>
          </p:cNvSpPr>
          <p:nvPr/>
        </p:nvSpPr>
        <p:spPr bwMode="auto">
          <a:xfrm>
            <a:off x="35052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7" name="Line 169"/>
          <p:cNvSpPr>
            <a:spLocks noChangeShapeType="1"/>
          </p:cNvSpPr>
          <p:nvPr/>
        </p:nvSpPr>
        <p:spPr bwMode="auto">
          <a:xfrm>
            <a:off x="35052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8" name="Line 170"/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9" name="Line 171"/>
          <p:cNvSpPr>
            <a:spLocks noChangeShapeType="1"/>
          </p:cNvSpPr>
          <p:nvPr/>
        </p:nvSpPr>
        <p:spPr bwMode="auto">
          <a:xfrm>
            <a:off x="35052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0" name="Line 172"/>
          <p:cNvSpPr>
            <a:spLocks noChangeShapeType="1"/>
          </p:cNvSpPr>
          <p:nvPr/>
        </p:nvSpPr>
        <p:spPr bwMode="auto">
          <a:xfrm>
            <a:off x="35052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1" name="Line 173"/>
          <p:cNvSpPr>
            <a:spLocks noChangeShapeType="1"/>
          </p:cNvSpPr>
          <p:nvPr/>
        </p:nvSpPr>
        <p:spPr bwMode="auto">
          <a:xfrm>
            <a:off x="35052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2" name="Line 174"/>
          <p:cNvSpPr>
            <a:spLocks noChangeShapeType="1"/>
          </p:cNvSpPr>
          <p:nvPr/>
        </p:nvSpPr>
        <p:spPr bwMode="auto">
          <a:xfrm>
            <a:off x="35052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3" name="Line 175"/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4" name="Line 176"/>
          <p:cNvSpPr>
            <a:spLocks noChangeShapeType="1"/>
          </p:cNvSpPr>
          <p:nvPr/>
        </p:nvSpPr>
        <p:spPr bwMode="auto">
          <a:xfrm>
            <a:off x="35052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5" name="Line 177"/>
          <p:cNvSpPr>
            <a:spLocks noChangeShapeType="1"/>
          </p:cNvSpPr>
          <p:nvPr/>
        </p:nvSpPr>
        <p:spPr bwMode="auto">
          <a:xfrm>
            <a:off x="35052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6" name="Line 178"/>
          <p:cNvSpPr>
            <a:spLocks noChangeShapeType="1"/>
          </p:cNvSpPr>
          <p:nvPr/>
        </p:nvSpPr>
        <p:spPr bwMode="auto">
          <a:xfrm>
            <a:off x="35052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7" name="Line 179"/>
          <p:cNvSpPr>
            <a:spLocks noChangeShapeType="1"/>
          </p:cNvSpPr>
          <p:nvPr/>
        </p:nvSpPr>
        <p:spPr bwMode="auto">
          <a:xfrm>
            <a:off x="47244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8" name="Line 180"/>
          <p:cNvSpPr>
            <a:spLocks noChangeShapeType="1"/>
          </p:cNvSpPr>
          <p:nvPr/>
        </p:nvSpPr>
        <p:spPr bwMode="auto">
          <a:xfrm>
            <a:off x="47244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9" name="Line 181"/>
          <p:cNvSpPr>
            <a:spLocks noChangeShapeType="1"/>
          </p:cNvSpPr>
          <p:nvPr/>
        </p:nvSpPr>
        <p:spPr bwMode="auto">
          <a:xfrm>
            <a:off x="47244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0" name="Line 182"/>
          <p:cNvSpPr>
            <a:spLocks noChangeShapeType="1"/>
          </p:cNvSpPr>
          <p:nvPr/>
        </p:nvSpPr>
        <p:spPr bwMode="auto">
          <a:xfrm>
            <a:off x="47244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1" name="Line 183"/>
          <p:cNvSpPr>
            <a:spLocks noChangeShapeType="1"/>
          </p:cNvSpPr>
          <p:nvPr/>
        </p:nvSpPr>
        <p:spPr bwMode="auto">
          <a:xfrm>
            <a:off x="47244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2" name="Line 184"/>
          <p:cNvSpPr>
            <a:spLocks noChangeShapeType="1"/>
          </p:cNvSpPr>
          <p:nvPr/>
        </p:nvSpPr>
        <p:spPr bwMode="auto">
          <a:xfrm>
            <a:off x="47244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3" name="Line 185"/>
          <p:cNvSpPr>
            <a:spLocks noChangeShapeType="1"/>
          </p:cNvSpPr>
          <p:nvPr/>
        </p:nvSpPr>
        <p:spPr bwMode="auto">
          <a:xfrm>
            <a:off x="47244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4" name="Line 186"/>
          <p:cNvSpPr>
            <a:spLocks noChangeShapeType="1"/>
          </p:cNvSpPr>
          <p:nvPr/>
        </p:nvSpPr>
        <p:spPr bwMode="auto">
          <a:xfrm>
            <a:off x="47244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5" name="Line 187"/>
          <p:cNvSpPr>
            <a:spLocks noChangeShapeType="1"/>
          </p:cNvSpPr>
          <p:nvPr/>
        </p:nvSpPr>
        <p:spPr bwMode="auto">
          <a:xfrm>
            <a:off x="47244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6" name="Line 188"/>
          <p:cNvSpPr>
            <a:spLocks noChangeShapeType="1"/>
          </p:cNvSpPr>
          <p:nvPr/>
        </p:nvSpPr>
        <p:spPr bwMode="auto">
          <a:xfrm>
            <a:off x="47244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7" name="Line 189"/>
          <p:cNvSpPr>
            <a:spLocks noChangeShapeType="1"/>
          </p:cNvSpPr>
          <p:nvPr/>
        </p:nvSpPr>
        <p:spPr bwMode="auto">
          <a:xfrm>
            <a:off x="47244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8" name="Line 190"/>
          <p:cNvSpPr>
            <a:spLocks noChangeShapeType="1"/>
          </p:cNvSpPr>
          <p:nvPr/>
        </p:nvSpPr>
        <p:spPr bwMode="auto">
          <a:xfrm>
            <a:off x="47244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9" name="Line 191"/>
          <p:cNvSpPr>
            <a:spLocks noChangeShapeType="1"/>
          </p:cNvSpPr>
          <p:nvPr/>
        </p:nvSpPr>
        <p:spPr bwMode="auto">
          <a:xfrm>
            <a:off x="4724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0" name="Line 192"/>
          <p:cNvSpPr>
            <a:spLocks noChangeShapeType="1"/>
          </p:cNvSpPr>
          <p:nvPr/>
        </p:nvSpPr>
        <p:spPr bwMode="auto">
          <a:xfrm>
            <a:off x="47244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1" name="Line 193"/>
          <p:cNvSpPr>
            <a:spLocks noChangeShapeType="1"/>
          </p:cNvSpPr>
          <p:nvPr/>
        </p:nvSpPr>
        <p:spPr bwMode="auto">
          <a:xfrm>
            <a:off x="47244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2" name="Line 194"/>
          <p:cNvSpPr>
            <a:spLocks noChangeShapeType="1"/>
          </p:cNvSpPr>
          <p:nvPr/>
        </p:nvSpPr>
        <p:spPr bwMode="auto">
          <a:xfrm>
            <a:off x="47244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3" name="Rectangle 195"/>
          <p:cNvSpPr>
            <a:spLocks noChangeArrowheads="1"/>
          </p:cNvSpPr>
          <p:nvPr/>
        </p:nvSpPr>
        <p:spPr bwMode="auto">
          <a:xfrm>
            <a:off x="7620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4" name="Rectangle 196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5" name="Rectangle 197"/>
          <p:cNvSpPr>
            <a:spLocks noChangeArrowheads="1"/>
          </p:cNvSpPr>
          <p:nvPr/>
        </p:nvSpPr>
        <p:spPr bwMode="auto">
          <a:xfrm>
            <a:off x="7620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6" name="Rectangle 198"/>
          <p:cNvSpPr>
            <a:spLocks noChangeArrowheads="1"/>
          </p:cNvSpPr>
          <p:nvPr/>
        </p:nvSpPr>
        <p:spPr bwMode="auto">
          <a:xfrm>
            <a:off x="7620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7" name="Rectangle 199"/>
          <p:cNvSpPr>
            <a:spLocks noChangeArrowheads="1"/>
          </p:cNvSpPr>
          <p:nvPr/>
        </p:nvSpPr>
        <p:spPr bwMode="auto">
          <a:xfrm>
            <a:off x="7620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8" name="Rectangle 200"/>
          <p:cNvSpPr>
            <a:spLocks noChangeArrowheads="1"/>
          </p:cNvSpPr>
          <p:nvPr/>
        </p:nvSpPr>
        <p:spPr bwMode="auto">
          <a:xfrm>
            <a:off x="7620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9" name="Rectangle 201"/>
          <p:cNvSpPr>
            <a:spLocks noChangeArrowheads="1"/>
          </p:cNvSpPr>
          <p:nvPr/>
        </p:nvSpPr>
        <p:spPr bwMode="auto">
          <a:xfrm>
            <a:off x="7620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0" name="Rectangle 202"/>
          <p:cNvSpPr>
            <a:spLocks noChangeArrowheads="1"/>
          </p:cNvSpPr>
          <p:nvPr/>
        </p:nvSpPr>
        <p:spPr bwMode="auto">
          <a:xfrm>
            <a:off x="7620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1" name="Rectangle 203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2" name="Rectangle 204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3" name="Rectangle 205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4" name="Rectangle 206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5" name="Rectangle 207"/>
          <p:cNvSpPr>
            <a:spLocks noChangeArrowheads="1"/>
          </p:cNvSpPr>
          <p:nvPr/>
        </p:nvSpPr>
        <p:spPr bwMode="auto">
          <a:xfrm>
            <a:off x="7620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6" name="Rectangle 208"/>
          <p:cNvSpPr>
            <a:spLocks noChangeArrowheads="1"/>
          </p:cNvSpPr>
          <p:nvPr/>
        </p:nvSpPr>
        <p:spPr bwMode="auto">
          <a:xfrm>
            <a:off x="7620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7" name="Rectangle 209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8" name="Rectangle 210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1" name="Rectangle 211"/>
          <p:cNvSpPr>
            <a:spLocks noChangeArrowheads="1"/>
          </p:cNvSpPr>
          <p:nvPr/>
        </p:nvSpPr>
        <p:spPr bwMode="auto">
          <a:xfrm>
            <a:off x="-457200" y="1219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2" name="Rectangle 212"/>
          <p:cNvSpPr>
            <a:spLocks noChangeArrowheads="1"/>
          </p:cNvSpPr>
          <p:nvPr/>
        </p:nvSpPr>
        <p:spPr bwMode="auto">
          <a:xfrm>
            <a:off x="-457200" y="1524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3" name="Rectangle 213"/>
          <p:cNvSpPr>
            <a:spLocks noChangeArrowheads="1"/>
          </p:cNvSpPr>
          <p:nvPr/>
        </p:nvSpPr>
        <p:spPr bwMode="auto">
          <a:xfrm>
            <a:off x="-457200" y="18288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4" name="Rectangle 214"/>
          <p:cNvSpPr>
            <a:spLocks noChangeArrowheads="1"/>
          </p:cNvSpPr>
          <p:nvPr/>
        </p:nvSpPr>
        <p:spPr bwMode="auto">
          <a:xfrm>
            <a:off x="-457200" y="21336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5" name="Rectangle 215"/>
          <p:cNvSpPr>
            <a:spLocks noChangeArrowheads="1"/>
          </p:cNvSpPr>
          <p:nvPr/>
        </p:nvSpPr>
        <p:spPr bwMode="auto">
          <a:xfrm>
            <a:off x="-457200" y="24384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6" name="Rectangle 216"/>
          <p:cNvSpPr>
            <a:spLocks noChangeArrowheads="1"/>
          </p:cNvSpPr>
          <p:nvPr/>
        </p:nvSpPr>
        <p:spPr bwMode="auto">
          <a:xfrm>
            <a:off x="-457200" y="2743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7" name="Rectangle 217"/>
          <p:cNvSpPr>
            <a:spLocks noChangeArrowheads="1"/>
          </p:cNvSpPr>
          <p:nvPr/>
        </p:nvSpPr>
        <p:spPr bwMode="auto">
          <a:xfrm>
            <a:off x="-457200" y="3048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8" name="Rectangle 218"/>
          <p:cNvSpPr>
            <a:spLocks noChangeArrowheads="1"/>
          </p:cNvSpPr>
          <p:nvPr/>
        </p:nvSpPr>
        <p:spPr bwMode="auto">
          <a:xfrm>
            <a:off x="-457200" y="33528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9" name="Rectangle 219"/>
          <p:cNvSpPr>
            <a:spLocks noChangeArrowheads="1"/>
          </p:cNvSpPr>
          <p:nvPr/>
        </p:nvSpPr>
        <p:spPr bwMode="auto">
          <a:xfrm>
            <a:off x="-457200" y="36576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0" name="Rectangle 220"/>
          <p:cNvSpPr>
            <a:spLocks noChangeArrowheads="1"/>
          </p:cNvSpPr>
          <p:nvPr/>
        </p:nvSpPr>
        <p:spPr bwMode="auto">
          <a:xfrm>
            <a:off x="-457200" y="3962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1" name="Rectangle 221"/>
          <p:cNvSpPr>
            <a:spLocks noChangeArrowheads="1"/>
          </p:cNvSpPr>
          <p:nvPr/>
        </p:nvSpPr>
        <p:spPr bwMode="auto">
          <a:xfrm>
            <a:off x="-457200" y="4267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2" name="Rectangle 222"/>
          <p:cNvSpPr>
            <a:spLocks noChangeArrowheads="1"/>
          </p:cNvSpPr>
          <p:nvPr/>
        </p:nvSpPr>
        <p:spPr bwMode="auto">
          <a:xfrm>
            <a:off x="-457200" y="45720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3" name="Rectangle 223"/>
          <p:cNvSpPr>
            <a:spLocks noChangeArrowheads="1"/>
          </p:cNvSpPr>
          <p:nvPr/>
        </p:nvSpPr>
        <p:spPr bwMode="auto">
          <a:xfrm>
            <a:off x="-457200" y="48768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4" name="Rectangle 224"/>
          <p:cNvSpPr>
            <a:spLocks noChangeArrowheads="1"/>
          </p:cNvSpPr>
          <p:nvPr/>
        </p:nvSpPr>
        <p:spPr bwMode="auto">
          <a:xfrm>
            <a:off x="-457200" y="51816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5" name="Rectangle 225"/>
          <p:cNvSpPr>
            <a:spLocks noChangeArrowheads="1"/>
          </p:cNvSpPr>
          <p:nvPr/>
        </p:nvSpPr>
        <p:spPr bwMode="auto">
          <a:xfrm>
            <a:off x="-457200" y="5486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6" name="Rectangle 226"/>
          <p:cNvSpPr>
            <a:spLocks noChangeArrowheads="1"/>
          </p:cNvSpPr>
          <p:nvPr/>
        </p:nvSpPr>
        <p:spPr bwMode="auto">
          <a:xfrm>
            <a:off x="-457200" y="5791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62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6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8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0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2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4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6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8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0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2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4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6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8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0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2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4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6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0.0 L 0.26666 0.0444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4.44444E-6 L 0.26666 -0.044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1.11111E-6 L 0.26666 0.0444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3.33333E-6 L 0.26666 -0.044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2.22222E-6 L 0.26666 0.044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2.22222E-6 L 0.26666 -0.0444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3.33333E-6 L 0.26666 0.0444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1.11111E-6 L 0.26666 -0.0444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4.44444E-6 L 0.26666 0.0444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1.11022E-16 L 0.26666 -0.0444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4.44444E-6 L 0.26666 0.0444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1.11111E-6 L 0.26666 -0.0444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3.33333E-6 L 0.26666 0.0444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2.22222E-6 L 0.26666 -0.0444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2.22222E-6 L 0.26666 0.044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3.33333E-6 L 0.26666 -0.0444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0.133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0.0444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-0.0444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-0.1333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0.0444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0.1333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-0.0444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-0.133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0.1333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0.0444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5 L 0.4 -0.0444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5 L 0.4 -0.1333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5 L 0.4 0.1333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5 L 0.4 0.0444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5 L 0.4 -0.0444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5 L 0.4 -0.1333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3 L 0.53333 0.3111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5 L 0.53333 0.222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5 L 0.53333 0.1333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3 L 0.53333 0.0444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3 L 0.53333 -0.0444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5 L 0.53333 -0.1333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5 L 0.53333 -0.2222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3 L 0.53333 -0.3111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3 L 0.53333 0.31111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4 L 0.53333 0.2222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4 L 0.53333 0.1333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3 L 0.53333 0.0444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4 L 0.53333 -0.0444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4 L 0.53333 -0.1333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4 L 0.53333 -0.2222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4 L 0.53333 -0.3111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31111 L 0.66666 0.6666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22223 L 0.66666 0.5777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13333 L 0.66666 0.4888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04445 L 0.66666 0.4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04445 L 0.66666 0.3111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13333 L 0.66666 0.2222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22223 L 0.66666 0.1333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31111 L 0.66666 0.0444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31111 L 0.66666 -0.0444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22222 L 0.66666 -0.1333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13334 L 0.66666 -0.2222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04444 L 0.66666 -0.311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04444 L 0.66666 -0.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13334 L 0.66666 -0.4888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22222 L 0.66666 -0.5777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31111 L 0.66666 -0.66667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66667 L 1.05833 0.66667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57778 L 1.05833 0.5777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48889 L 1.05833 0.48889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4 L 1.05833 0.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31111 L 1.05833 0.31111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22222 L 1.05833 0.2222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13333 L 1.05833 0.1333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04445 L 1.05833 0.04445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04445 L 1.05833 -0.0444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13333 L 1.05833 -0.13333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22222 L 1.05833 -0.22222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31111 L 1.05833 -0.31111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4 L 1.05833 -0.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48889 L 1.05833 -0.48889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57778 L 1.05833 -0.57778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66667 L 1.05833 -0.66667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91" grpId="0" animBg="1"/>
      <p:bldP spid="839891" grpId="1" animBg="1"/>
      <p:bldP spid="839891" grpId="2" animBg="1"/>
      <p:bldP spid="839891" grpId="3" animBg="1"/>
      <p:bldP spid="839891" grpId="4" animBg="1"/>
      <p:bldP spid="839891" grpId="5" animBg="1"/>
      <p:bldP spid="839892" grpId="0" animBg="1"/>
      <p:bldP spid="839892" grpId="1" animBg="1"/>
      <p:bldP spid="839892" grpId="2" animBg="1"/>
      <p:bldP spid="839892" grpId="3" animBg="1"/>
      <p:bldP spid="839892" grpId="4" animBg="1"/>
      <p:bldP spid="839892" grpId="5" animBg="1"/>
      <p:bldP spid="839893" grpId="0" animBg="1"/>
      <p:bldP spid="839893" grpId="1" animBg="1"/>
      <p:bldP spid="839893" grpId="2" animBg="1"/>
      <p:bldP spid="839893" grpId="3" animBg="1"/>
      <p:bldP spid="839893" grpId="4" animBg="1"/>
      <p:bldP spid="839893" grpId="5" animBg="1"/>
      <p:bldP spid="839894" grpId="0" animBg="1"/>
      <p:bldP spid="839894" grpId="1" animBg="1"/>
      <p:bldP spid="839894" grpId="2" animBg="1"/>
      <p:bldP spid="839894" grpId="3" animBg="1"/>
      <p:bldP spid="839894" grpId="4" animBg="1"/>
      <p:bldP spid="839894" grpId="5" animBg="1"/>
      <p:bldP spid="839895" grpId="0" animBg="1"/>
      <p:bldP spid="839895" grpId="1" animBg="1"/>
      <p:bldP spid="839895" grpId="2" animBg="1"/>
      <p:bldP spid="839895" grpId="3" animBg="1"/>
      <p:bldP spid="839895" grpId="4" animBg="1"/>
      <p:bldP spid="839895" grpId="5" animBg="1"/>
      <p:bldP spid="839896" grpId="0" animBg="1"/>
      <p:bldP spid="839896" grpId="1" animBg="1"/>
      <p:bldP spid="839896" grpId="2" animBg="1"/>
      <p:bldP spid="839896" grpId="3" animBg="1"/>
      <p:bldP spid="839896" grpId="4" animBg="1"/>
      <p:bldP spid="839896" grpId="5" animBg="1"/>
      <p:bldP spid="839897" grpId="0" animBg="1"/>
      <p:bldP spid="839897" grpId="1" animBg="1"/>
      <p:bldP spid="839897" grpId="2" animBg="1"/>
      <p:bldP spid="839897" grpId="3" animBg="1"/>
      <p:bldP spid="839897" grpId="4" animBg="1"/>
      <p:bldP spid="839897" grpId="5" animBg="1"/>
      <p:bldP spid="839898" grpId="0" animBg="1"/>
      <p:bldP spid="839898" grpId="1" animBg="1"/>
      <p:bldP spid="839898" grpId="2" animBg="1"/>
      <p:bldP spid="839898" grpId="3" animBg="1"/>
      <p:bldP spid="839898" grpId="4" animBg="1"/>
      <p:bldP spid="839898" grpId="5" animBg="1"/>
      <p:bldP spid="839899" grpId="0" animBg="1"/>
      <p:bldP spid="839899" grpId="1" animBg="1"/>
      <p:bldP spid="839899" grpId="2" animBg="1"/>
      <p:bldP spid="839899" grpId="3" animBg="1"/>
      <p:bldP spid="839899" grpId="4" animBg="1"/>
      <p:bldP spid="839899" grpId="5" animBg="1"/>
      <p:bldP spid="839900" grpId="0" animBg="1"/>
      <p:bldP spid="839900" grpId="1" animBg="1"/>
      <p:bldP spid="839900" grpId="2" animBg="1"/>
      <p:bldP spid="839900" grpId="3" animBg="1"/>
      <p:bldP spid="839900" grpId="4" animBg="1"/>
      <p:bldP spid="839900" grpId="5" animBg="1"/>
      <p:bldP spid="839901" grpId="0" animBg="1"/>
      <p:bldP spid="839901" grpId="1" animBg="1"/>
      <p:bldP spid="839901" grpId="2" animBg="1"/>
      <p:bldP spid="839901" grpId="3" animBg="1"/>
      <p:bldP spid="839901" grpId="4" animBg="1"/>
      <p:bldP spid="839901" grpId="5" animBg="1"/>
      <p:bldP spid="839902" grpId="0" animBg="1"/>
      <p:bldP spid="839902" grpId="1" animBg="1"/>
      <p:bldP spid="839902" grpId="2" animBg="1"/>
      <p:bldP spid="839902" grpId="3" animBg="1"/>
      <p:bldP spid="839902" grpId="4" animBg="1"/>
      <p:bldP spid="839902" grpId="5" animBg="1"/>
      <p:bldP spid="839903" grpId="0" animBg="1"/>
      <p:bldP spid="839903" grpId="1" animBg="1"/>
      <p:bldP spid="839903" grpId="2" animBg="1"/>
      <p:bldP spid="839903" grpId="3" animBg="1"/>
      <p:bldP spid="839903" grpId="4" animBg="1"/>
      <p:bldP spid="839903" grpId="5" animBg="1"/>
      <p:bldP spid="839904" grpId="0" animBg="1"/>
      <p:bldP spid="839904" grpId="1" animBg="1"/>
      <p:bldP spid="839904" grpId="2" animBg="1"/>
      <p:bldP spid="839904" grpId="3" animBg="1"/>
      <p:bldP spid="839904" grpId="4" animBg="1"/>
      <p:bldP spid="839904" grpId="5" animBg="1"/>
      <p:bldP spid="839905" grpId="0" animBg="1"/>
      <p:bldP spid="839905" grpId="1" animBg="1"/>
      <p:bldP spid="839905" grpId="2" animBg="1"/>
      <p:bldP spid="839905" grpId="3" animBg="1"/>
      <p:bldP spid="839905" grpId="4" animBg="1"/>
      <p:bldP spid="839905" grpId="5" animBg="1"/>
      <p:bldP spid="839906" grpId="0" animBg="1"/>
      <p:bldP spid="839906" grpId="1" animBg="1"/>
      <p:bldP spid="839906" grpId="2" animBg="1"/>
      <p:bldP spid="839906" grpId="3" animBg="1"/>
      <p:bldP spid="839906" grpId="4" animBg="1"/>
      <p:bldP spid="839906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98A735A-F861-4ED6-BDB0-5438E8863DE4}" type="slidenum">
              <a:rPr lang="en-US" sz="1400">
                <a:cs typeface="Times New Roman" panose="02020603050405020304" pitchFamily="18" charset="0"/>
              </a:rPr>
              <a:pPr eaLnBrk="1" hangingPunct="1"/>
              <a:t>12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Parallel-Pipelined Architecture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 flipV="1"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9" name="Line 7"/>
          <p:cNvSpPr>
            <a:spLocks noChangeShapeType="1"/>
          </p:cNvSpPr>
          <p:nvPr/>
        </p:nvSpPr>
        <p:spPr bwMode="auto">
          <a:xfrm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0" name="Line 8"/>
          <p:cNvSpPr>
            <a:spLocks noChangeShapeType="1"/>
          </p:cNvSpPr>
          <p:nvPr/>
        </p:nvSpPr>
        <p:spPr bwMode="auto">
          <a:xfrm flipV="1"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 flipV="1"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 flipV="1"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 flipV="1"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V="1"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9" name="Line 17"/>
          <p:cNvSpPr>
            <a:spLocks noChangeShapeType="1"/>
          </p:cNvSpPr>
          <p:nvPr/>
        </p:nvSpPr>
        <p:spPr bwMode="auto">
          <a:xfrm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0" name="Line 18"/>
          <p:cNvSpPr>
            <a:spLocks noChangeShapeType="1"/>
          </p:cNvSpPr>
          <p:nvPr/>
        </p:nvSpPr>
        <p:spPr bwMode="auto">
          <a:xfrm flipV="1"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1" name="Line 19"/>
          <p:cNvSpPr>
            <a:spLocks noChangeShapeType="1"/>
          </p:cNvSpPr>
          <p:nvPr/>
        </p:nvSpPr>
        <p:spPr bwMode="auto">
          <a:xfrm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2" name="Line 20"/>
          <p:cNvSpPr>
            <a:spLocks noChangeShapeType="1"/>
          </p:cNvSpPr>
          <p:nvPr/>
        </p:nvSpPr>
        <p:spPr bwMode="auto">
          <a:xfrm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3" name="Line 21"/>
          <p:cNvSpPr>
            <a:spLocks noChangeShapeType="1"/>
          </p:cNvSpPr>
          <p:nvPr/>
        </p:nvSpPr>
        <p:spPr bwMode="auto">
          <a:xfrm flipV="1"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4" name="Line 22"/>
          <p:cNvSpPr>
            <a:spLocks noChangeShapeType="1"/>
          </p:cNvSpPr>
          <p:nvPr/>
        </p:nvSpPr>
        <p:spPr bwMode="auto">
          <a:xfrm flipV="1"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5" name="Line 23"/>
          <p:cNvSpPr>
            <a:spLocks noChangeShapeType="1"/>
          </p:cNvSpPr>
          <p:nvPr/>
        </p:nvSpPr>
        <p:spPr bwMode="auto">
          <a:xfrm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6" name="Line 24"/>
          <p:cNvSpPr>
            <a:spLocks noChangeShapeType="1"/>
          </p:cNvSpPr>
          <p:nvPr/>
        </p:nvSpPr>
        <p:spPr bwMode="auto">
          <a:xfrm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7" name="Line 25"/>
          <p:cNvSpPr>
            <a:spLocks noChangeShapeType="1"/>
          </p:cNvSpPr>
          <p:nvPr/>
        </p:nvSpPr>
        <p:spPr bwMode="auto">
          <a:xfrm flipV="1"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8" name="Line 26"/>
          <p:cNvSpPr>
            <a:spLocks noChangeShapeType="1"/>
          </p:cNvSpPr>
          <p:nvPr/>
        </p:nvSpPr>
        <p:spPr bwMode="auto">
          <a:xfrm flipV="1"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9" name="Line 27"/>
          <p:cNvSpPr>
            <a:spLocks noChangeShapeType="1"/>
          </p:cNvSpPr>
          <p:nvPr/>
        </p:nvSpPr>
        <p:spPr bwMode="auto">
          <a:xfrm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0" name="Line 28"/>
          <p:cNvSpPr>
            <a:spLocks noChangeShapeType="1"/>
          </p:cNvSpPr>
          <p:nvPr/>
        </p:nvSpPr>
        <p:spPr bwMode="auto">
          <a:xfrm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1" name="Line 29"/>
          <p:cNvSpPr>
            <a:spLocks noChangeShapeType="1"/>
          </p:cNvSpPr>
          <p:nvPr/>
        </p:nvSpPr>
        <p:spPr bwMode="auto">
          <a:xfrm flipV="1"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2" name="Line 30"/>
          <p:cNvSpPr>
            <a:spLocks noChangeShapeType="1"/>
          </p:cNvSpPr>
          <p:nvPr/>
        </p:nvSpPr>
        <p:spPr bwMode="auto">
          <a:xfrm flipV="1"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3" name="Line 31"/>
          <p:cNvSpPr>
            <a:spLocks noChangeShapeType="1"/>
          </p:cNvSpPr>
          <p:nvPr/>
        </p:nvSpPr>
        <p:spPr bwMode="auto">
          <a:xfrm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4" name="Line 32"/>
          <p:cNvSpPr>
            <a:spLocks noChangeShapeType="1"/>
          </p:cNvSpPr>
          <p:nvPr/>
        </p:nvSpPr>
        <p:spPr bwMode="auto">
          <a:xfrm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5" name="Line 33"/>
          <p:cNvSpPr>
            <a:spLocks noChangeShapeType="1"/>
          </p:cNvSpPr>
          <p:nvPr/>
        </p:nvSpPr>
        <p:spPr bwMode="auto">
          <a:xfrm flipV="1"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6" name="Line 34"/>
          <p:cNvSpPr>
            <a:spLocks noChangeShapeType="1"/>
          </p:cNvSpPr>
          <p:nvPr/>
        </p:nvSpPr>
        <p:spPr bwMode="auto">
          <a:xfrm flipV="1"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7" name="Line 35"/>
          <p:cNvSpPr>
            <a:spLocks noChangeShapeType="1"/>
          </p:cNvSpPr>
          <p:nvPr/>
        </p:nvSpPr>
        <p:spPr bwMode="auto">
          <a:xfrm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8" name="Line 36"/>
          <p:cNvSpPr>
            <a:spLocks noChangeShapeType="1"/>
          </p:cNvSpPr>
          <p:nvPr/>
        </p:nvSpPr>
        <p:spPr bwMode="auto">
          <a:xfrm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9" name="Line 37"/>
          <p:cNvSpPr>
            <a:spLocks noChangeShapeType="1"/>
          </p:cNvSpPr>
          <p:nvPr/>
        </p:nvSpPr>
        <p:spPr bwMode="auto">
          <a:xfrm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0" name="Line 38"/>
          <p:cNvSpPr>
            <a:spLocks noChangeShapeType="1"/>
          </p:cNvSpPr>
          <p:nvPr/>
        </p:nvSpPr>
        <p:spPr bwMode="auto">
          <a:xfrm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1" name="Line 39"/>
          <p:cNvSpPr>
            <a:spLocks noChangeShapeType="1"/>
          </p:cNvSpPr>
          <p:nvPr/>
        </p:nvSpPr>
        <p:spPr bwMode="auto">
          <a:xfrm flipV="1"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2" name="Line 40"/>
          <p:cNvSpPr>
            <a:spLocks noChangeShapeType="1"/>
          </p:cNvSpPr>
          <p:nvPr/>
        </p:nvSpPr>
        <p:spPr bwMode="auto">
          <a:xfrm flipV="1"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3" name="Line 41"/>
          <p:cNvSpPr>
            <a:spLocks noChangeShapeType="1"/>
          </p:cNvSpPr>
          <p:nvPr/>
        </p:nvSpPr>
        <p:spPr bwMode="auto">
          <a:xfrm flipV="1"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4" name="Line 42"/>
          <p:cNvSpPr>
            <a:spLocks noChangeShapeType="1"/>
          </p:cNvSpPr>
          <p:nvPr/>
        </p:nvSpPr>
        <p:spPr bwMode="auto">
          <a:xfrm flipV="1"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5" name="Line 43"/>
          <p:cNvSpPr>
            <a:spLocks noChangeShapeType="1"/>
          </p:cNvSpPr>
          <p:nvPr/>
        </p:nvSpPr>
        <p:spPr bwMode="auto">
          <a:xfrm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6" name="Line 44"/>
          <p:cNvSpPr>
            <a:spLocks noChangeShapeType="1"/>
          </p:cNvSpPr>
          <p:nvPr/>
        </p:nvSpPr>
        <p:spPr bwMode="auto">
          <a:xfrm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7" name="Line 45"/>
          <p:cNvSpPr>
            <a:spLocks noChangeShapeType="1"/>
          </p:cNvSpPr>
          <p:nvPr/>
        </p:nvSpPr>
        <p:spPr bwMode="auto">
          <a:xfrm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8" name="Line 46"/>
          <p:cNvSpPr>
            <a:spLocks noChangeShapeType="1"/>
          </p:cNvSpPr>
          <p:nvPr/>
        </p:nvSpPr>
        <p:spPr bwMode="auto">
          <a:xfrm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9" name="Line 47"/>
          <p:cNvSpPr>
            <a:spLocks noChangeShapeType="1"/>
          </p:cNvSpPr>
          <p:nvPr/>
        </p:nvSpPr>
        <p:spPr bwMode="auto">
          <a:xfrm flipV="1"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0" name="Line 48"/>
          <p:cNvSpPr>
            <a:spLocks noChangeShapeType="1"/>
          </p:cNvSpPr>
          <p:nvPr/>
        </p:nvSpPr>
        <p:spPr bwMode="auto">
          <a:xfrm flipV="1"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1" name="Line 49"/>
          <p:cNvSpPr>
            <a:spLocks noChangeShapeType="1"/>
          </p:cNvSpPr>
          <p:nvPr/>
        </p:nvSpPr>
        <p:spPr bwMode="auto">
          <a:xfrm flipV="1"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2" name="Line 50"/>
          <p:cNvSpPr>
            <a:spLocks noChangeShapeType="1"/>
          </p:cNvSpPr>
          <p:nvPr/>
        </p:nvSpPr>
        <p:spPr bwMode="auto">
          <a:xfrm flipV="1"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3" name="Line 51"/>
          <p:cNvSpPr>
            <a:spLocks noChangeShapeType="1"/>
          </p:cNvSpPr>
          <p:nvPr/>
        </p:nvSpPr>
        <p:spPr bwMode="auto">
          <a:xfrm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4" name="Line 52"/>
          <p:cNvSpPr>
            <a:spLocks noChangeShapeType="1"/>
          </p:cNvSpPr>
          <p:nvPr/>
        </p:nvSpPr>
        <p:spPr bwMode="auto">
          <a:xfrm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5" name="Line 53"/>
          <p:cNvSpPr>
            <a:spLocks noChangeShapeType="1"/>
          </p:cNvSpPr>
          <p:nvPr/>
        </p:nvSpPr>
        <p:spPr bwMode="auto">
          <a:xfrm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6" name="Line 54"/>
          <p:cNvSpPr>
            <a:spLocks noChangeShapeType="1"/>
          </p:cNvSpPr>
          <p:nvPr/>
        </p:nvSpPr>
        <p:spPr bwMode="auto">
          <a:xfrm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7" name="Line 55"/>
          <p:cNvSpPr>
            <a:spLocks noChangeShapeType="1"/>
          </p:cNvSpPr>
          <p:nvPr/>
        </p:nvSpPr>
        <p:spPr bwMode="auto">
          <a:xfrm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8" name="Line 56"/>
          <p:cNvSpPr>
            <a:spLocks noChangeShapeType="1"/>
          </p:cNvSpPr>
          <p:nvPr/>
        </p:nvSpPr>
        <p:spPr bwMode="auto">
          <a:xfrm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9" name="Line 57"/>
          <p:cNvSpPr>
            <a:spLocks noChangeShapeType="1"/>
          </p:cNvSpPr>
          <p:nvPr/>
        </p:nvSpPr>
        <p:spPr bwMode="auto">
          <a:xfrm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0" name="Line 58"/>
          <p:cNvSpPr>
            <a:spLocks noChangeShapeType="1"/>
          </p:cNvSpPr>
          <p:nvPr/>
        </p:nvSpPr>
        <p:spPr bwMode="auto">
          <a:xfrm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1" name="Line 59"/>
          <p:cNvSpPr>
            <a:spLocks noChangeShapeType="1"/>
          </p:cNvSpPr>
          <p:nvPr/>
        </p:nvSpPr>
        <p:spPr bwMode="auto">
          <a:xfrm flipV="1"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2" name="Line 60"/>
          <p:cNvSpPr>
            <a:spLocks noChangeShapeType="1"/>
          </p:cNvSpPr>
          <p:nvPr/>
        </p:nvSpPr>
        <p:spPr bwMode="auto">
          <a:xfrm flipV="1"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3" name="Line 61"/>
          <p:cNvSpPr>
            <a:spLocks noChangeShapeType="1"/>
          </p:cNvSpPr>
          <p:nvPr/>
        </p:nvSpPr>
        <p:spPr bwMode="auto">
          <a:xfrm flipV="1"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4" name="Line 62"/>
          <p:cNvSpPr>
            <a:spLocks noChangeShapeType="1"/>
          </p:cNvSpPr>
          <p:nvPr/>
        </p:nvSpPr>
        <p:spPr bwMode="auto">
          <a:xfrm flipV="1"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5" name="Line 63"/>
          <p:cNvSpPr>
            <a:spLocks noChangeShapeType="1"/>
          </p:cNvSpPr>
          <p:nvPr/>
        </p:nvSpPr>
        <p:spPr bwMode="auto">
          <a:xfrm flipV="1"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6" name="Line 64"/>
          <p:cNvSpPr>
            <a:spLocks noChangeShapeType="1"/>
          </p:cNvSpPr>
          <p:nvPr/>
        </p:nvSpPr>
        <p:spPr bwMode="auto">
          <a:xfrm flipV="1"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7" name="Line 65"/>
          <p:cNvSpPr>
            <a:spLocks noChangeShapeType="1"/>
          </p:cNvSpPr>
          <p:nvPr/>
        </p:nvSpPr>
        <p:spPr bwMode="auto">
          <a:xfrm flipV="1"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8" name="Line 66"/>
          <p:cNvSpPr>
            <a:spLocks noChangeShapeType="1"/>
          </p:cNvSpPr>
          <p:nvPr/>
        </p:nvSpPr>
        <p:spPr bwMode="auto">
          <a:xfrm flipV="1"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9" name="Rectangle 67"/>
          <p:cNvSpPr>
            <a:spLocks noChangeArrowheads="1"/>
          </p:cNvSpPr>
          <p:nvPr/>
        </p:nvSpPr>
        <p:spPr bwMode="auto">
          <a:xfrm>
            <a:off x="19812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390" name="Rectangle 68"/>
          <p:cNvSpPr>
            <a:spLocks noChangeArrowheads="1"/>
          </p:cNvSpPr>
          <p:nvPr/>
        </p:nvSpPr>
        <p:spPr bwMode="auto">
          <a:xfrm>
            <a:off x="19812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391" name="Rectangle 69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392" name="Rectangle 70"/>
          <p:cNvSpPr>
            <a:spLocks noChangeArrowheads="1"/>
          </p:cNvSpPr>
          <p:nvPr/>
        </p:nvSpPr>
        <p:spPr bwMode="auto">
          <a:xfrm>
            <a:off x="19812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393" name="Rectangle 71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394" name="Rectangle 72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395" name="Rectangle 73"/>
          <p:cNvSpPr>
            <a:spLocks noChangeArrowheads="1"/>
          </p:cNvSpPr>
          <p:nvPr/>
        </p:nvSpPr>
        <p:spPr bwMode="auto">
          <a:xfrm>
            <a:off x="19812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396" name="Rectangle 74"/>
          <p:cNvSpPr>
            <a:spLocks noChangeArrowheads="1"/>
          </p:cNvSpPr>
          <p:nvPr/>
        </p:nvSpPr>
        <p:spPr bwMode="auto">
          <a:xfrm>
            <a:off x="19812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397" name="Rectangle 75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398" name="Rectangle 76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399" name="Rectangle 77"/>
          <p:cNvSpPr>
            <a:spLocks noChangeArrowheads="1"/>
          </p:cNvSpPr>
          <p:nvPr/>
        </p:nvSpPr>
        <p:spPr bwMode="auto">
          <a:xfrm>
            <a:off x="19812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00" name="Rectangle 78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01" name="Rectangle 79"/>
          <p:cNvSpPr>
            <a:spLocks noChangeArrowheads="1"/>
          </p:cNvSpPr>
          <p:nvPr/>
        </p:nvSpPr>
        <p:spPr bwMode="auto">
          <a:xfrm>
            <a:off x="19812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02" name="Rectangle 80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03" name="Rectangle 81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04" name="Rectangle 82"/>
          <p:cNvSpPr>
            <a:spLocks noChangeArrowheads="1"/>
          </p:cNvSpPr>
          <p:nvPr/>
        </p:nvSpPr>
        <p:spPr bwMode="auto">
          <a:xfrm>
            <a:off x="19812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05" name="Rectangle 83"/>
          <p:cNvSpPr>
            <a:spLocks noChangeArrowheads="1"/>
          </p:cNvSpPr>
          <p:nvPr/>
        </p:nvSpPr>
        <p:spPr bwMode="auto">
          <a:xfrm>
            <a:off x="32004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406" name="Rectangle 84"/>
          <p:cNvSpPr>
            <a:spLocks noChangeArrowheads="1"/>
          </p:cNvSpPr>
          <p:nvPr/>
        </p:nvSpPr>
        <p:spPr bwMode="auto">
          <a:xfrm>
            <a:off x="32004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407" name="Rectangle 85"/>
          <p:cNvSpPr>
            <a:spLocks noChangeArrowheads="1"/>
          </p:cNvSpPr>
          <p:nvPr/>
        </p:nvSpPr>
        <p:spPr bwMode="auto">
          <a:xfrm>
            <a:off x="32004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408" name="Rectangle 86"/>
          <p:cNvSpPr>
            <a:spLocks noChangeArrowheads="1"/>
          </p:cNvSpPr>
          <p:nvPr/>
        </p:nvSpPr>
        <p:spPr bwMode="auto">
          <a:xfrm>
            <a:off x="32004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409" name="Rectangle 87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410" name="Rectangle 88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411" name="Rectangle 89"/>
          <p:cNvSpPr>
            <a:spLocks noChangeArrowheads="1"/>
          </p:cNvSpPr>
          <p:nvPr/>
        </p:nvSpPr>
        <p:spPr bwMode="auto">
          <a:xfrm>
            <a:off x="32004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412" name="Rectangle 90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413" name="Rectangle 91"/>
          <p:cNvSpPr>
            <a:spLocks noChangeArrowheads="1"/>
          </p:cNvSpPr>
          <p:nvPr/>
        </p:nvSpPr>
        <p:spPr bwMode="auto">
          <a:xfrm>
            <a:off x="32004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414" name="Rectangle 92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415" name="Rectangle 93"/>
          <p:cNvSpPr>
            <a:spLocks noChangeArrowheads="1"/>
          </p:cNvSpPr>
          <p:nvPr/>
        </p:nvSpPr>
        <p:spPr bwMode="auto">
          <a:xfrm>
            <a:off x="32004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16" name="Rectangle 94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17" name="Rectangle 95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18" name="Rectangle 96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19" name="Rectangle 97"/>
          <p:cNvSpPr>
            <a:spLocks noChangeArrowheads="1"/>
          </p:cNvSpPr>
          <p:nvPr/>
        </p:nvSpPr>
        <p:spPr bwMode="auto">
          <a:xfrm>
            <a:off x="32004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20" name="Rectangle 98"/>
          <p:cNvSpPr>
            <a:spLocks noChangeArrowheads="1"/>
          </p:cNvSpPr>
          <p:nvPr/>
        </p:nvSpPr>
        <p:spPr bwMode="auto">
          <a:xfrm>
            <a:off x="32004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21" name="Rectangle 99"/>
          <p:cNvSpPr>
            <a:spLocks noChangeArrowheads="1"/>
          </p:cNvSpPr>
          <p:nvPr/>
        </p:nvSpPr>
        <p:spPr bwMode="auto">
          <a:xfrm>
            <a:off x="44196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422" name="Rectangle 100"/>
          <p:cNvSpPr>
            <a:spLocks noChangeArrowheads="1"/>
          </p:cNvSpPr>
          <p:nvPr/>
        </p:nvSpPr>
        <p:spPr bwMode="auto">
          <a:xfrm>
            <a:off x="44196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423" name="Rectangle 101"/>
          <p:cNvSpPr>
            <a:spLocks noChangeArrowheads="1"/>
          </p:cNvSpPr>
          <p:nvPr/>
        </p:nvSpPr>
        <p:spPr bwMode="auto">
          <a:xfrm>
            <a:off x="44196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424" name="Rectangle 102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425" name="Rectangle 103"/>
          <p:cNvSpPr>
            <a:spLocks noChangeArrowheads="1"/>
          </p:cNvSpPr>
          <p:nvPr/>
        </p:nvSpPr>
        <p:spPr bwMode="auto">
          <a:xfrm>
            <a:off x="44196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426" name="Rectangle 104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427" name="Rectangle 105"/>
          <p:cNvSpPr>
            <a:spLocks noChangeArrowheads="1"/>
          </p:cNvSpPr>
          <p:nvPr/>
        </p:nvSpPr>
        <p:spPr bwMode="auto">
          <a:xfrm>
            <a:off x="44196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428" name="Rectangle 106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429" name="Rectangle 107"/>
          <p:cNvSpPr>
            <a:spLocks noChangeArrowheads="1"/>
          </p:cNvSpPr>
          <p:nvPr/>
        </p:nvSpPr>
        <p:spPr bwMode="auto">
          <a:xfrm>
            <a:off x="44196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430" name="Rectangle 108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431" name="Rectangle 109"/>
          <p:cNvSpPr>
            <a:spLocks noChangeArrowheads="1"/>
          </p:cNvSpPr>
          <p:nvPr/>
        </p:nvSpPr>
        <p:spPr bwMode="auto">
          <a:xfrm>
            <a:off x="44196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32" name="Rectangle 110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33" name="Rectangle 111"/>
          <p:cNvSpPr>
            <a:spLocks noChangeArrowheads="1"/>
          </p:cNvSpPr>
          <p:nvPr/>
        </p:nvSpPr>
        <p:spPr bwMode="auto">
          <a:xfrm>
            <a:off x="44196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34" name="Rectangle 112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35" name="Rectangle 113"/>
          <p:cNvSpPr>
            <a:spLocks noChangeArrowheads="1"/>
          </p:cNvSpPr>
          <p:nvPr/>
        </p:nvSpPr>
        <p:spPr bwMode="auto">
          <a:xfrm>
            <a:off x="44196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36" name="Rectangle 114"/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37" name="Rectangle 115"/>
          <p:cNvSpPr>
            <a:spLocks noChangeArrowheads="1"/>
          </p:cNvSpPr>
          <p:nvPr/>
        </p:nvSpPr>
        <p:spPr bwMode="auto">
          <a:xfrm>
            <a:off x="56388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438" name="Rectangle 116"/>
          <p:cNvSpPr>
            <a:spLocks noChangeArrowheads="1"/>
          </p:cNvSpPr>
          <p:nvPr/>
        </p:nvSpPr>
        <p:spPr bwMode="auto">
          <a:xfrm>
            <a:off x="56388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439" name="Rectangle 117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440" name="Rectangle 118"/>
          <p:cNvSpPr>
            <a:spLocks noChangeArrowheads="1"/>
          </p:cNvSpPr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441" name="Rectangle 119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442" name="Rectangle 12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443" name="Rectangle 121"/>
          <p:cNvSpPr>
            <a:spLocks noChangeArrowheads="1"/>
          </p:cNvSpPr>
          <p:nvPr/>
        </p:nvSpPr>
        <p:spPr bwMode="auto">
          <a:xfrm>
            <a:off x="56388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444" name="Rectangle 122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445" name="Rectangle 123"/>
          <p:cNvSpPr>
            <a:spLocks noChangeArrowheads="1"/>
          </p:cNvSpPr>
          <p:nvPr/>
        </p:nvSpPr>
        <p:spPr bwMode="auto">
          <a:xfrm>
            <a:off x="56388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446" name="Rectangle 124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447" name="Rectangle 125"/>
          <p:cNvSpPr>
            <a:spLocks noChangeArrowheads="1"/>
          </p:cNvSpPr>
          <p:nvPr/>
        </p:nvSpPr>
        <p:spPr bwMode="auto">
          <a:xfrm>
            <a:off x="56388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48" name="Rectangle 126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49" name="Rectangle 127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50" name="Rectangle 128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51" name="Rectangle 129"/>
          <p:cNvSpPr>
            <a:spLocks noChangeArrowheads="1"/>
          </p:cNvSpPr>
          <p:nvPr/>
        </p:nvSpPr>
        <p:spPr bwMode="auto">
          <a:xfrm>
            <a:off x="56388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52" name="Rectangle 130"/>
          <p:cNvSpPr>
            <a:spLocks noChangeArrowheads="1"/>
          </p:cNvSpPr>
          <p:nvPr/>
        </p:nvSpPr>
        <p:spPr bwMode="auto">
          <a:xfrm>
            <a:off x="56388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53" name="Line 131"/>
          <p:cNvSpPr>
            <a:spLocks noChangeShapeType="1"/>
          </p:cNvSpPr>
          <p:nvPr/>
        </p:nvSpPr>
        <p:spPr bwMode="auto">
          <a:xfrm>
            <a:off x="10668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4" name="Line 132"/>
          <p:cNvSpPr>
            <a:spLocks noChangeShapeType="1"/>
          </p:cNvSpPr>
          <p:nvPr/>
        </p:nvSpPr>
        <p:spPr bwMode="auto">
          <a:xfrm>
            <a:off x="10668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5" name="Line 133"/>
          <p:cNvSpPr>
            <a:spLocks noChangeShapeType="1"/>
          </p:cNvSpPr>
          <p:nvPr/>
        </p:nvSpPr>
        <p:spPr bwMode="auto">
          <a:xfrm>
            <a:off x="10668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6" name="Line 134"/>
          <p:cNvSpPr>
            <a:spLocks noChangeShapeType="1"/>
          </p:cNvSpPr>
          <p:nvPr/>
        </p:nvSpPr>
        <p:spPr bwMode="auto">
          <a:xfrm>
            <a:off x="10668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7" name="Line 135"/>
          <p:cNvSpPr>
            <a:spLocks noChangeShapeType="1"/>
          </p:cNvSpPr>
          <p:nvPr/>
        </p:nvSpPr>
        <p:spPr bwMode="auto">
          <a:xfrm>
            <a:off x="10668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8" name="Line 136"/>
          <p:cNvSpPr>
            <a:spLocks noChangeShapeType="1"/>
          </p:cNvSpPr>
          <p:nvPr/>
        </p:nvSpPr>
        <p:spPr bwMode="auto">
          <a:xfrm>
            <a:off x="10668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9" name="Line 137"/>
          <p:cNvSpPr>
            <a:spLocks noChangeShapeType="1"/>
          </p:cNvSpPr>
          <p:nvPr/>
        </p:nvSpPr>
        <p:spPr bwMode="auto">
          <a:xfrm>
            <a:off x="10668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0" name="Line 138"/>
          <p:cNvSpPr>
            <a:spLocks noChangeShapeType="1"/>
          </p:cNvSpPr>
          <p:nvPr/>
        </p:nvSpPr>
        <p:spPr bwMode="auto">
          <a:xfrm>
            <a:off x="10668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1" name="Line 139"/>
          <p:cNvSpPr>
            <a:spLocks noChangeShapeType="1"/>
          </p:cNvSpPr>
          <p:nvPr/>
        </p:nvSpPr>
        <p:spPr bwMode="auto">
          <a:xfrm>
            <a:off x="10668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2" name="Line 140"/>
          <p:cNvSpPr>
            <a:spLocks noChangeShapeType="1"/>
          </p:cNvSpPr>
          <p:nvPr/>
        </p:nvSpPr>
        <p:spPr bwMode="auto">
          <a:xfrm>
            <a:off x="10668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3" name="Line 141"/>
          <p:cNvSpPr>
            <a:spLocks noChangeShapeType="1"/>
          </p:cNvSpPr>
          <p:nvPr/>
        </p:nvSpPr>
        <p:spPr bwMode="auto">
          <a:xfrm>
            <a:off x="10668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4" name="Line 142"/>
          <p:cNvSpPr>
            <a:spLocks noChangeShapeType="1"/>
          </p:cNvSpPr>
          <p:nvPr/>
        </p:nvSpPr>
        <p:spPr bwMode="auto">
          <a:xfrm>
            <a:off x="10668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5" name="Line 143"/>
          <p:cNvSpPr>
            <a:spLocks noChangeShapeType="1"/>
          </p:cNvSpPr>
          <p:nvPr/>
        </p:nvSpPr>
        <p:spPr bwMode="auto">
          <a:xfrm>
            <a:off x="10668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6" name="Line 144"/>
          <p:cNvSpPr>
            <a:spLocks noChangeShapeType="1"/>
          </p:cNvSpPr>
          <p:nvPr/>
        </p:nvSpPr>
        <p:spPr bwMode="auto">
          <a:xfrm>
            <a:off x="10668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7" name="Line 145"/>
          <p:cNvSpPr>
            <a:spLocks noChangeShapeType="1"/>
          </p:cNvSpPr>
          <p:nvPr/>
        </p:nvSpPr>
        <p:spPr bwMode="auto">
          <a:xfrm>
            <a:off x="10668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8" name="Line 146"/>
          <p:cNvSpPr>
            <a:spLocks noChangeShapeType="1"/>
          </p:cNvSpPr>
          <p:nvPr/>
        </p:nvSpPr>
        <p:spPr bwMode="auto">
          <a:xfrm>
            <a:off x="10668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9" name="Line 147"/>
          <p:cNvSpPr>
            <a:spLocks noChangeShapeType="1"/>
          </p:cNvSpPr>
          <p:nvPr/>
        </p:nvSpPr>
        <p:spPr bwMode="auto">
          <a:xfrm>
            <a:off x="22860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0" name="Line 148"/>
          <p:cNvSpPr>
            <a:spLocks noChangeShapeType="1"/>
          </p:cNvSpPr>
          <p:nvPr/>
        </p:nvSpPr>
        <p:spPr bwMode="auto">
          <a:xfrm>
            <a:off x="22860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1" name="Line 149"/>
          <p:cNvSpPr>
            <a:spLocks noChangeShapeType="1"/>
          </p:cNvSpPr>
          <p:nvPr/>
        </p:nvSpPr>
        <p:spPr bwMode="auto">
          <a:xfrm>
            <a:off x="22860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2" name="Line 150"/>
          <p:cNvSpPr>
            <a:spLocks noChangeShapeType="1"/>
          </p:cNvSpPr>
          <p:nvPr/>
        </p:nvSpPr>
        <p:spPr bwMode="auto">
          <a:xfrm>
            <a:off x="22860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3" name="Line 151"/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4" name="Line 152"/>
          <p:cNvSpPr>
            <a:spLocks noChangeShapeType="1"/>
          </p:cNvSpPr>
          <p:nvPr/>
        </p:nvSpPr>
        <p:spPr bwMode="auto">
          <a:xfrm>
            <a:off x="22860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5" name="Line 153"/>
          <p:cNvSpPr>
            <a:spLocks noChangeShapeType="1"/>
          </p:cNvSpPr>
          <p:nvPr/>
        </p:nvSpPr>
        <p:spPr bwMode="auto">
          <a:xfrm>
            <a:off x="22860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6" name="Line 154"/>
          <p:cNvSpPr>
            <a:spLocks noChangeShapeType="1"/>
          </p:cNvSpPr>
          <p:nvPr/>
        </p:nvSpPr>
        <p:spPr bwMode="auto">
          <a:xfrm>
            <a:off x="22860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7" name="Line 155"/>
          <p:cNvSpPr>
            <a:spLocks noChangeShapeType="1"/>
          </p:cNvSpPr>
          <p:nvPr/>
        </p:nvSpPr>
        <p:spPr bwMode="auto">
          <a:xfrm>
            <a:off x="22860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8" name="Line 156"/>
          <p:cNvSpPr>
            <a:spLocks noChangeShapeType="1"/>
          </p:cNvSpPr>
          <p:nvPr/>
        </p:nvSpPr>
        <p:spPr bwMode="auto">
          <a:xfrm>
            <a:off x="22860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9" name="Line 157"/>
          <p:cNvSpPr>
            <a:spLocks noChangeShapeType="1"/>
          </p:cNvSpPr>
          <p:nvPr/>
        </p:nvSpPr>
        <p:spPr bwMode="auto">
          <a:xfrm>
            <a:off x="22860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0" name="Line 158"/>
          <p:cNvSpPr>
            <a:spLocks noChangeShapeType="1"/>
          </p:cNvSpPr>
          <p:nvPr/>
        </p:nvSpPr>
        <p:spPr bwMode="auto">
          <a:xfrm>
            <a:off x="22860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1" name="Line 159"/>
          <p:cNvSpPr>
            <a:spLocks noChangeShapeType="1"/>
          </p:cNvSpPr>
          <p:nvPr/>
        </p:nvSpPr>
        <p:spPr bwMode="auto">
          <a:xfrm>
            <a:off x="22860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2" name="Line 160"/>
          <p:cNvSpPr>
            <a:spLocks noChangeShapeType="1"/>
          </p:cNvSpPr>
          <p:nvPr/>
        </p:nvSpPr>
        <p:spPr bwMode="auto">
          <a:xfrm>
            <a:off x="22860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3" name="Line 161"/>
          <p:cNvSpPr>
            <a:spLocks noChangeShapeType="1"/>
          </p:cNvSpPr>
          <p:nvPr/>
        </p:nvSpPr>
        <p:spPr bwMode="auto">
          <a:xfrm>
            <a:off x="22860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4" name="Line 162"/>
          <p:cNvSpPr>
            <a:spLocks noChangeShapeType="1"/>
          </p:cNvSpPr>
          <p:nvPr/>
        </p:nvSpPr>
        <p:spPr bwMode="auto">
          <a:xfrm>
            <a:off x="22860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5" name="Line 163"/>
          <p:cNvSpPr>
            <a:spLocks noChangeShapeType="1"/>
          </p:cNvSpPr>
          <p:nvPr/>
        </p:nvSpPr>
        <p:spPr bwMode="auto">
          <a:xfrm>
            <a:off x="35052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6" name="Line 164"/>
          <p:cNvSpPr>
            <a:spLocks noChangeShapeType="1"/>
          </p:cNvSpPr>
          <p:nvPr/>
        </p:nvSpPr>
        <p:spPr bwMode="auto">
          <a:xfrm>
            <a:off x="35052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7" name="Line 165"/>
          <p:cNvSpPr>
            <a:spLocks noChangeShapeType="1"/>
          </p:cNvSpPr>
          <p:nvPr/>
        </p:nvSpPr>
        <p:spPr bwMode="auto">
          <a:xfrm>
            <a:off x="35052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8" name="Line 166"/>
          <p:cNvSpPr>
            <a:spLocks noChangeShapeType="1"/>
          </p:cNvSpPr>
          <p:nvPr/>
        </p:nvSpPr>
        <p:spPr bwMode="auto">
          <a:xfrm>
            <a:off x="35052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9" name="Line 167"/>
          <p:cNvSpPr>
            <a:spLocks noChangeShapeType="1"/>
          </p:cNvSpPr>
          <p:nvPr/>
        </p:nvSpPr>
        <p:spPr bwMode="auto">
          <a:xfrm>
            <a:off x="35052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0" name="Line 168"/>
          <p:cNvSpPr>
            <a:spLocks noChangeShapeType="1"/>
          </p:cNvSpPr>
          <p:nvPr/>
        </p:nvSpPr>
        <p:spPr bwMode="auto">
          <a:xfrm>
            <a:off x="35052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1" name="Line 169"/>
          <p:cNvSpPr>
            <a:spLocks noChangeShapeType="1"/>
          </p:cNvSpPr>
          <p:nvPr/>
        </p:nvSpPr>
        <p:spPr bwMode="auto">
          <a:xfrm>
            <a:off x="35052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2" name="Line 170"/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3" name="Line 171"/>
          <p:cNvSpPr>
            <a:spLocks noChangeShapeType="1"/>
          </p:cNvSpPr>
          <p:nvPr/>
        </p:nvSpPr>
        <p:spPr bwMode="auto">
          <a:xfrm>
            <a:off x="35052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4" name="Line 172"/>
          <p:cNvSpPr>
            <a:spLocks noChangeShapeType="1"/>
          </p:cNvSpPr>
          <p:nvPr/>
        </p:nvSpPr>
        <p:spPr bwMode="auto">
          <a:xfrm>
            <a:off x="35052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5" name="Line 173"/>
          <p:cNvSpPr>
            <a:spLocks noChangeShapeType="1"/>
          </p:cNvSpPr>
          <p:nvPr/>
        </p:nvSpPr>
        <p:spPr bwMode="auto">
          <a:xfrm>
            <a:off x="35052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6" name="Line 174"/>
          <p:cNvSpPr>
            <a:spLocks noChangeShapeType="1"/>
          </p:cNvSpPr>
          <p:nvPr/>
        </p:nvSpPr>
        <p:spPr bwMode="auto">
          <a:xfrm>
            <a:off x="35052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7" name="Line 175"/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8" name="Line 176"/>
          <p:cNvSpPr>
            <a:spLocks noChangeShapeType="1"/>
          </p:cNvSpPr>
          <p:nvPr/>
        </p:nvSpPr>
        <p:spPr bwMode="auto">
          <a:xfrm>
            <a:off x="35052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9" name="Line 177"/>
          <p:cNvSpPr>
            <a:spLocks noChangeShapeType="1"/>
          </p:cNvSpPr>
          <p:nvPr/>
        </p:nvSpPr>
        <p:spPr bwMode="auto">
          <a:xfrm>
            <a:off x="35052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0" name="Line 178"/>
          <p:cNvSpPr>
            <a:spLocks noChangeShapeType="1"/>
          </p:cNvSpPr>
          <p:nvPr/>
        </p:nvSpPr>
        <p:spPr bwMode="auto">
          <a:xfrm>
            <a:off x="35052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1" name="Line 179"/>
          <p:cNvSpPr>
            <a:spLocks noChangeShapeType="1"/>
          </p:cNvSpPr>
          <p:nvPr/>
        </p:nvSpPr>
        <p:spPr bwMode="auto">
          <a:xfrm>
            <a:off x="47244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2" name="Line 180"/>
          <p:cNvSpPr>
            <a:spLocks noChangeShapeType="1"/>
          </p:cNvSpPr>
          <p:nvPr/>
        </p:nvSpPr>
        <p:spPr bwMode="auto">
          <a:xfrm>
            <a:off x="47244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3" name="Line 181"/>
          <p:cNvSpPr>
            <a:spLocks noChangeShapeType="1"/>
          </p:cNvSpPr>
          <p:nvPr/>
        </p:nvSpPr>
        <p:spPr bwMode="auto">
          <a:xfrm>
            <a:off x="47244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4" name="Line 182"/>
          <p:cNvSpPr>
            <a:spLocks noChangeShapeType="1"/>
          </p:cNvSpPr>
          <p:nvPr/>
        </p:nvSpPr>
        <p:spPr bwMode="auto">
          <a:xfrm>
            <a:off x="47244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5" name="Line 183"/>
          <p:cNvSpPr>
            <a:spLocks noChangeShapeType="1"/>
          </p:cNvSpPr>
          <p:nvPr/>
        </p:nvSpPr>
        <p:spPr bwMode="auto">
          <a:xfrm>
            <a:off x="47244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6" name="Line 184"/>
          <p:cNvSpPr>
            <a:spLocks noChangeShapeType="1"/>
          </p:cNvSpPr>
          <p:nvPr/>
        </p:nvSpPr>
        <p:spPr bwMode="auto">
          <a:xfrm>
            <a:off x="47244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7" name="Line 185"/>
          <p:cNvSpPr>
            <a:spLocks noChangeShapeType="1"/>
          </p:cNvSpPr>
          <p:nvPr/>
        </p:nvSpPr>
        <p:spPr bwMode="auto">
          <a:xfrm>
            <a:off x="47244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8" name="Line 186"/>
          <p:cNvSpPr>
            <a:spLocks noChangeShapeType="1"/>
          </p:cNvSpPr>
          <p:nvPr/>
        </p:nvSpPr>
        <p:spPr bwMode="auto">
          <a:xfrm>
            <a:off x="47244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9" name="Line 187"/>
          <p:cNvSpPr>
            <a:spLocks noChangeShapeType="1"/>
          </p:cNvSpPr>
          <p:nvPr/>
        </p:nvSpPr>
        <p:spPr bwMode="auto">
          <a:xfrm>
            <a:off x="47244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0" name="Line 188"/>
          <p:cNvSpPr>
            <a:spLocks noChangeShapeType="1"/>
          </p:cNvSpPr>
          <p:nvPr/>
        </p:nvSpPr>
        <p:spPr bwMode="auto">
          <a:xfrm>
            <a:off x="47244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1" name="Line 189"/>
          <p:cNvSpPr>
            <a:spLocks noChangeShapeType="1"/>
          </p:cNvSpPr>
          <p:nvPr/>
        </p:nvSpPr>
        <p:spPr bwMode="auto">
          <a:xfrm>
            <a:off x="47244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2" name="Line 190"/>
          <p:cNvSpPr>
            <a:spLocks noChangeShapeType="1"/>
          </p:cNvSpPr>
          <p:nvPr/>
        </p:nvSpPr>
        <p:spPr bwMode="auto">
          <a:xfrm>
            <a:off x="47244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3" name="Line 191"/>
          <p:cNvSpPr>
            <a:spLocks noChangeShapeType="1"/>
          </p:cNvSpPr>
          <p:nvPr/>
        </p:nvSpPr>
        <p:spPr bwMode="auto">
          <a:xfrm>
            <a:off x="4724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4" name="Line 192"/>
          <p:cNvSpPr>
            <a:spLocks noChangeShapeType="1"/>
          </p:cNvSpPr>
          <p:nvPr/>
        </p:nvSpPr>
        <p:spPr bwMode="auto">
          <a:xfrm>
            <a:off x="47244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5" name="Line 193"/>
          <p:cNvSpPr>
            <a:spLocks noChangeShapeType="1"/>
          </p:cNvSpPr>
          <p:nvPr/>
        </p:nvSpPr>
        <p:spPr bwMode="auto">
          <a:xfrm>
            <a:off x="47244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6" name="Line 194"/>
          <p:cNvSpPr>
            <a:spLocks noChangeShapeType="1"/>
          </p:cNvSpPr>
          <p:nvPr/>
        </p:nvSpPr>
        <p:spPr bwMode="auto">
          <a:xfrm>
            <a:off x="47244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7" name="Rectangle 195"/>
          <p:cNvSpPr>
            <a:spLocks noChangeArrowheads="1"/>
          </p:cNvSpPr>
          <p:nvPr/>
        </p:nvSpPr>
        <p:spPr bwMode="auto">
          <a:xfrm>
            <a:off x="7620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18" name="Rectangle 196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19" name="Rectangle 197"/>
          <p:cNvSpPr>
            <a:spLocks noChangeArrowheads="1"/>
          </p:cNvSpPr>
          <p:nvPr/>
        </p:nvSpPr>
        <p:spPr bwMode="auto">
          <a:xfrm>
            <a:off x="7620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0" name="Rectangle 198"/>
          <p:cNvSpPr>
            <a:spLocks noChangeArrowheads="1"/>
          </p:cNvSpPr>
          <p:nvPr/>
        </p:nvSpPr>
        <p:spPr bwMode="auto">
          <a:xfrm>
            <a:off x="7620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1" name="Rectangle 199"/>
          <p:cNvSpPr>
            <a:spLocks noChangeArrowheads="1"/>
          </p:cNvSpPr>
          <p:nvPr/>
        </p:nvSpPr>
        <p:spPr bwMode="auto">
          <a:xfrm>
            <a:off x="7620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2" name="Rectangle 200"/>
          <p:cNvSpPr>
            <a:spLocks noChangeArrowheads="1"/>
          </p:cNvSpPr>
          <p:nvPr/>
        </p:nvSpPr>
        <p:spPr bwMode="auto">
          <a:xfrm>
            <a:off x="7620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3" name="Rectangle 201"/>
          <p:cNvSpPr>
            <a:spLocks noChangeArrowheads="1"/>
          </p:cNvSpPr>
          <p:nvPr/>
        </p:nvSpPr>
        <p:spPr bwMode="auto">
          <a:xfrm>
            <a:off x="7620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4" name="Rectangle 202"/>
          <p:cNvSpPr>
            <a:spLocks noChangeArrowheads="1"/>
          </p:cNvSpPr>
          <p:nvPr/>
        </p:nvSpPr>
        <p:spPr bwMode="auto">
          <a:xfrm>
            <a:off x="7620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5" name="Rectangle 203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6" name="Rectangle 204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7" name="Rectangle 205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8" name="Rectangle 206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9" name="Rectangle 207"/>
          <p:cNvSpPr>
            <a:spLocks noChangeArrowheads="1"/>
          </p:cNvSpPr>
          <p:nvPr/>
        </p:nvSpPr>
        <p:spPr bwMode="auto">
          <a:xfrm>
            <a:off x="7620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30" name="Rectangle 208"/>
          <p:cNvSpPr>
            <a:spLocks noChangeArrowheads="1"/>
          </p:cNvSpPr>
          <p:nvPr/>
        </p:nvSpPr>
        <p:spPr bwMode="auto">
          <a:xfrm>
            <a:off x="7620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31" name="Rectangle 209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32" name="Rectangle 210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39" name="Rectangle 211"/>
          <p:cNvSpPr>
            <a:spLocks noChangeArrowheads="1"/>
          </p:cNvSpPr>
          <p:nvPr/>
        </p:nvSpPr>
        <p:spPr bwMode="auto">
          <a:xfrm>
            <a:off x="762000" y="1219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0" name="Rectangle 212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1" name="Rectangle 213"/>
          <p:cNvSpPr>
            <a:spLocks noChangeArrowheads="1"/>
          </p:cNvSpPr>
          <p:nvPr/>
        </p:nvSpPr>
        <p:spPr bwMode="auto">
          <a:xfrm>
            <a:off x="762000" y="18288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2" name="Rectangle 214"/>
          <p:cNvSpPr>
            <a:spLocks noChangeArrowheads="1"/>
          </p:cNvSpPr>
          <p:nvPr/>
        </p:nvSpPr>
        <p:spPr bwMode="auto">
          <a:xfrm>
            <a:off x="762000" y="21336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3" name="Rectangle 215"/>
          <p:cNvSpPr>
            <a:spLocks noChangeArrowheads="1"/>
          </p:cNvSpPr>
          <p:nvPr/>
        </p:nvSpPr>
        <p:spPr bwMode="auto">
          <a:xfrm>
            <a:off x="762000" y="24384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4" name="Rectangle 216"/>
          <p:cNvSpPr>
            <a:spLocks noChangeArrowheads="1"/>
          </p:cNvSpPr>
          <p:nvPr/>
        </p:nvSpPr>
        <p:spPr bwMode="auto">
          <a:xfrm>
            <a:off x="762000" y="2743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5" name="Rectangle 217"/>
          <p:cNvSpPr>
            <a:spLocks noChangeArrowheads="1"/>
          </p:cNvSpPr>
          <p:nvPr/>
        </p:nvSpPr>
        <p:spPr bwMode="auto">
          <a:xfrm>
            <a:off x="762000" y="3048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6" name="Rectangle 218"/>
          <p:cNvSpPr>
            <a:spLocks noChangeArrowheads="1"/>
          </p:cNvSpPr>
          <p:nvPr/>
        </p:nvSpPr>
        <p:spPr bwMode="auto">
          <a:xfrm>
            <a:off x="762000" y="33528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7" name="Rectangle 219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8" name="Rectangle 220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9" name="Rectangle 221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0" name="Rectangle 222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1" name="Rectangle 223"/>
          <p:cNvSpPr>
            <a:spLocks noChangeArrowheads="1"/>
          </p:cNvSpPr>
          <p:nvPr/>
        </p:nvSpPr>
        <p:spPr bwMode="auto">
          <a:xfrm>
            <a:off x="762000" y="48768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2" name="Rectangle 224"/>
          <p:cNvSpPr>
            <a:spLocks noChangeArrowheads="1"/>
          </p:cNvSpPr>
          <p:nvPr/>
        </p:nvSpPr>
        <p:spPr bwMode="auto">
          <a:xfrm>
            <a:off x="762000" y="51816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3" name="Rectangle 225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4" name="Rectangle 226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5" name="Rectangle 227"/>
          <p:cNvSpPr>
            <a:spLocks noChangeArrowheads="1"/>
          </p:cNvSpPr>
          <p:nvPr/>
        </p:nvSpPr>
        <p:spPr bwMode="auto">
          <a:xfrm>
            <a:off x="1981200" y="15240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6" name="Rectangle 228"/>
          <p:cNvSpPr>
            <a:spLocks noChangeArrowheads="1"/>
          </p:cNvSpPr>
          <p:nvPr/>
        </p:nvSpPr>
        <p:spPr bwMode="auto">
          <a:xfrm>
            <a:off x="3200400" y="21336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7" name="Rectangle 229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8" name="Rectangle 230"/>
          <p:cNvSpPr>
            <a:spLocks noChangeArrowheads="1"/>
          </p:cNvSpPr>
          <p:nvPr/>
        </p:nvSpPr>
        <p:spPr bwMode="auto">
          <a:xfrm>
            <a:off x="5638800" y="5791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9" name="Rectangle 231"/>
          <p:cNvSpPr>
            <a:spLocks noChangeArrowheads="1"/>
          </p:cNvSpPr>
          <p:nvPr/>
        </p:nvSpPr>
        <p:spPr bwMode="auto">
          <a:xfrm>
            <a:off x="1981200" y="12192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0" name="Rectangle 232"/>
          <p:cNvSpPr>
            <a:spLocks noChangeArrowheads="1"/>
          </p:cNvSpPr>
          <p:nvPr/>
        </p:nvSpPr>
        <p:spPr bwMode="auto">
          <a:xfrm>
            <a:off x="3200400" y="18288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1" name="Rectangle 233"/>
          <p:cNvSpPr>
            <a:spLocks noChangeArrowheads="1"/>
          </p:cNvSpPr>
          <p:nvPr/>
        </p:nvSpPr>
        <p:spPr bwMode="auto">
          <a:xfrm>
            <a:off x="4419600" y="3048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2" name="Rectangle 234"/>
          <p:cNvSpPr>
            <a:spLocks noChangeArrowheads="1"/>
          </p:cNvSpPr>
          <p:nvPr/>
        </p:nvSpPr>
        <p:spPr bwMode="auto">
          <a:xfrm>
            <a:off x="5638800" y="54864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3" name="Rectangle 235"/>
          <p:cNvSpPr>
            <a:spLocks noChangeArrowheads="1"/>
          </p:cNvSpPr>
          <p:nvPr/>
        </p:nvSpPr>
        <p:spPr bwMode="auto">
          <a:xfrm>
            <a:off x="1981200" y="21336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4" name="Rectangle 236"/>
          <p:cNvSpPr>
            <a:spLocks noChangeArrowheads="1"/>
          </p:cNvSpPr>
          <p:nvPr/>
        </p:nvSpPr>
        <p:spPr bwMode="auto">
          <a:xfrm>
            <a:off x="3200400" y="15240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5" name="Rectangle 237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6" name="Rectangle 238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7" name="Rectangle 239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8" name="Rectangle 240"/>
          <p:cNvSpPr>
            <a:spLocks noChangeArrowheads="1"/>
          </p:cNvSpPr>
          <p:nvPr/>
        </p:nvSpPr>
        <p:spPr bwMode="auto">
          <a:xfrm>
            <a:off x="3200400" y="12192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9" name="Rectangle 241"/>
          <p:cNvSpPr>
            <a:spLocks noChangeArrowheads="1"/>
          </p:cNvSpPr>
          <p:nvPr/>
        </p:nvSpPr>
        <p:spPr bwMode="auto">
          <a:xfrm>
            <a:off x="4419600" y="24384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0" name="Rectangle 242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1" name="Rectangle 243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2" name="Rectangle 244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3" name="Rectangle 245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4" name="Rectangle 246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5" name="Rectangle 247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6" name="Rectangle 248"/>
          <p:cNvSpPr>
            <a:spLocks noChangeArrowheads="1"/>
          </p:cNvSpPr>
          <p:nvPr/>
        </p:nvSpPr>
        <p:spPr bwMode="auto">
          <a:xfrm>
            <a:off x="3200400" y="30480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7" name="Rectangle 249"/>
          <p:cNvSpPr>
            <a:spLocks noChangeArrowheads="1"/>
          </p:cNvSpPr>
          <p:nvPr/>
        </p:nvSpPr>
        <p:spPr bwMode="auto">
          <a:xfrm>
            <a:off x="4419600" y="18288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8" name="Rectangle 250"/>
          <p:cNvSpPr>
            <a:spLocks noChangeArrowheads="1"/>
          </p:cNvSpPr>
          <p:nvPr/>
        </p:nvSpPr>
        <p:spPr bwMode="auto">
          <a:xfrm>
            <a:off x="5638800" y="4267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9" name="Rectangle 251"/>
          <p:cNvSpPr>
            <a:spLocks noChangeArrowheads="1"/>
          </p:cNvSpPr>
          <p:nvPr/>
        </p:nvSpPr>
        <p:spPr bwMode="auto">
          <a:xfrm>
            <a:off x="1981200" y="33528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0" name="Rectangle 252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1" name="Rectangle 253"/>
          <p:cNvSpPr>
            <a:spLocks noChangeArrowheads="1"/>
          </p:cNvSpPr>
          <p:nvPr/>
        </p:nvSpPr>
        <p:spPr bwMode="auto">
          <a:xfrm>
            <a:off x="4419600" y="1524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2" name="Rectangle 254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3" name="Rectangle 255"/>
          <p:cNvSpPr>
            <a:spLocks noChangeArrowheads="1"/>
          </p:cNvSpPr>
          <p:nvPr/>
        </p:nvSpPr>
        <p:spPr bwMode="auto">
          <a:xfrm>
            <a:off x="1981200" y="30480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4" name="Rectangle 256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5" name="Rectangle 257"/>
          <p:cNvSpPr>
            <a:spLocks noChangeArrowheads="1"/>
          </p:cNvSpPr>
          <p:nvPr/>
        </p:nvSpPr>
        <p:spPr bwMode="auto">
          <a:xfrm>
            <a:off x="4419600" y="12192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6" name="Rectangle 258"/>
          <p:cNvSpPr>
            <a:spLocks noChangeArrowheads="1"/>
          </p:cNvSpPr>
          <p:nvPr/>
        </p:nvSpPr>
        <p:spPr bwMode="auto">
          <a:xfrm>
            <a:off x="5638800" y="36576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7" name="Rectangle 259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8" name="Rectangle 260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9" name="Rectangle 261"/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0" name="Rectangle 262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1" name="Rectangle 263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2" name="Rectangle 264"/>
          <p:cNvSpPr>
            <a:spLocks noChangeArrowheads="1"/>
          </p:cNvSpPr>
          <p:nvPr/>
        </p:nvSpPr>
        <p:spPr bwMode="auto">
          <a:xfrm>
            <a:off x="3200400" y="42672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3" name="Rectangle 265"/>
          <p:cNvSpPr>
            <a:spLocks noChangeArrowheads="1"/>
          </p:cNvSpPr>
          <p:nvPr/>
        </p:nvSpPr>
        <p:spPr bwMode="auto">
          <a:xfrm>
            <a:off x="4419600" y="5486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4" name="Rectangle 266"/>
          <p:cNvSpPr>
            <a:spLocks noChangeArrowheads="1"/>
          </p:cNvSpPr>
          <p:nvPr/>
        </p:nvSpPr>
        <p:spPr bwMode="auto">
          <a:xfrm>
            <a:off x="5638800" y="30480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5" name="Rectangle 267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6" name="Rectangle 268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7" name="Rectangle 269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8" name="Rectangle 27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9" name="Rectangle 271"/>
          <p:cNvSpPr>
            <a:spLocks noChangeArrowheads="1"/>
          </p:cNvSpPr>
          <p:nvPr/>
        </p:nvSpPr>
        <p:spPr bwMode="auto">
          <a:xfrm>
            <a:off x="1981200" y="42672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0" name="Rectangle 272"/>
          <p:cNvSpPr>
            <a:spLocks noChangeArrowheads="1"/>
          </p:cNvSpPr>
          <p:nvPr/>
        </p:nvSpPr>
        <p:spPr bwMode="auto">
          <a:xfrm>
            <a:off x="3200400" y="36576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1" name="Rectangle 273"/>
          <p:cNvSpPr>
            <a:spLocks noChangeArrowheads="1"/>
          </p:cNvSpPr>
          <p:nvPr/>
        </p:nvSpPr>
        <p:spPr bwMode="auto">
          <a:xfrm>
            <a:off x="4419600" y="48768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2" name="Rectangle 274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3" name="Rectangle 275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4" name="Rectangle 276"/>
          <p:cNvSpPr>
            <a:spLocks noChangeArrowheads="1"/>
          </p:cNvSpPr>
          <p:nvPr/>
        </p:nvSpPr>
        <p:spPr bwMode="auto">
          <a:xfrm>
            <a:off x="3200400" y="57912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5" name="Rectangle 277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6" name="Rectangle 278"/>
          <p:cNvSpPr>
            <a:spLocks noChangeArrowheads="1"/>
          </p:cNvSpPr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7" name="Rectangle 279"/>
          <p:cNvSpPr>
            <a:spLocks noChangeArrowheads="1"/>
          </p:cNvSpPr>
          <p:nvPr/>
        </p:nvSpPr>
        <p:spPr bwMode="auto">
          <a:xfrm>
            <a:off x="1981200" y="48768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8" name="Rectangle 280"/>
          <p:cNvSpPr>
            <a:spLocks noChangeArrowheads="1"/>
          </p:cNvSpPr>
          <p:nvPr/>
        </p:nvSpPr>
        <p:spPr bwMode="auto">
          <a:xfrm>
            <a:off x="3200400" y="54864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9" name="Rectangle 281"/>
          <p:cNvSpPr>
            <a:spLocks noChangeArrowheads="1"/>
          </p:cNvSpPr>
          <p:nvPr/>
        </p:nvSpPr>
        <p:spPr bwMode="auto">
          <a:xfrm>
            <a:off x="4419600" y="42672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0" name="Rectangle 282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1" name="Rectangle 283"/>
          <p:cNvSpPr>
            <a:spLocks noChangeArrowheads="1"/>
          </p:cNvSpPr>
          <p:nvPr/>
        </p:nvSpPr>
        <p:spPr bwMode="auto">
          <a:xfrm>
            <a:off x="1981200" y="57912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2" name="Rectangle 284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3" name="Rectangle 285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4" name="Rectangle 286"/>
          <p:cNvSpPr>
            <a:spLocks noChangeArrowheads="1"/>
          </p:cNvSpPr>
          <p:nvPr/>
        </p:nvSpPr>
        <p:spPr bwMode="auto">
          <a:xfrm>
            <a:off x="5638800" y="15240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5" name="Rectangle 287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6" name="Rectangle 288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7" name="Rectangle 289"/>
          <p:cNvSpPr>
            <a:spLocks noChangeArrowheads="1"/>
          </p:cNvSpPr>
          <p:nvPr/>
        </p:nvSpPr>
        <p:spPr bwMode="auto">
          <a:xfrm>
            <a:off x="4419600" y="36576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8" name="Rectangle 290"/>
          <p:cNvSpPr>
            <a:spLocks noChangeArrowheads="1"/>
          </p:cNvSpPr>
          <p:nvPr/>
        </p:nvSpPr>
        <p:spPr bwMode="auto">
          <a:xfrm>
            <a:off x="5638800" y="1219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9" name="Rectangle 291"/>
          <p:cNvSpPr>
            <a:spLocks noChangeArrowheads="1"/>
          </p:cNvSpPr>
          <p:nvPr/>
        </p:nvSpPr>
        <p:spPr bwMode="auto">
          <a:xfrm>
            <a:off x="-457200" y="1219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0" name="Rectangle 292"/>
          <p:cNvSpPr>
            <a:spLocks noChangeArrowheads="1"/>
          </p:cNvSpPr>
          <p:nvPr/>
        </p:nvSpPr>
        <p:spPr bwMode="auto">
          <a:xfrm>
            <a:off x="-457200" y="1524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1" name="Rectangle 293"/>
          <p:cNvSpPr>
            <a:spLocks noChangeArrowheads="1"/>
          </p:cNvSpPr>
          <p:nvPr/>
        </p:nvSpPr>
        <p:spPr bwMode="auto">
          <a:xfrm>
            <a:off x="-457200" y="18288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2" name="Rectangle 294"/>
          <p:cNvSpPr>
            <a:spLocks noChangeArrowheads="1"/>
          </p:cNvSpPr>
          <p:nvPr/>
        </p:nvSpPr>
        <p:spPr bwMode="auto">
          <a:xfrm>
            <a:off x="-457200" y="21336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3" name="Rectangle 295"/>
          <p:cNvSpPr>
            <a:spLocks noChangeArrowheads="1"/>
          </p:cNvSpPr>
          <p:nvPr/>
        </p:nvSpPr>
        <p:spPr bwMode="auto">
          <a:xfrm>
            <a:off x="-457200" y="24384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4" name="Rectangle 296"/>
          <p:cNvSpPr>
            <a:spLocks noChangeArrowheads="1"/>
          </p:cNvSpPr>
          <p:nvPr/>
        </p:nvSpPr>
        <p:spPr bwMode="auto">
          <a:xfrm>
            <a:off x="-457200" y="2743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5" name="Rectangle 297"/>
          <p:cNvSpPr>
            <a:spLocks noChangeArrowheads="1"/>
          </p:cNvSpPr>
          <p:nvPr/>
        </p:nvSpPr>
        <p:spPr bwMode="auto">
          <a:xfrm>
            <a:off x="-457200" y="3048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6" name="Rectangle 298"/>
          <p:cNvSpPr>
            <a:spLocks noChangeArrowheads="1"/>
          </p:cNvSpPr>
          <p:nvPr/>
        </p:nvSpPr>
        <p:spPr bwMode="auto">
          <a:xfrm>
            <a:off x="-457200" y="33528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7" name="Rectangle 299"/>
          <p:cNvSpPr>
            <a:spLocks noChangeArrowheads="1"/>
          </p:cNvSpPr>
          <p:nvPr/>
        </p:nvSpPr>
        <p:spPr bwMode="auto">
          <a:xfrm>
            <a:off x="-457200" y="36576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8" name="Rectangle 300"/>
          <p:cNvSpPr>
            <a:spLocks noChangeArrowheads="1"/>
          </p:cNvSpPr>
          <p:nvPr/>
        </p:nvSpPr>
        <p:spPr bwMode="auto">
          <a:xfrm>
            <a:off x="-457200" y="3962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9" name="Rectangle 301"/>
          <p:cNvSpPr>
            <a:spLocks noChangeArrowheads="1"/>
          </p:cNvSpPr>
          <p:nvPr/>
        </p:nvSpPr>
        <p:spPr bwMode="auto">
          <a:xfrm>
            <a:off x="-457200" y="4267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0" name="Rectangle 302"/>
          <p:cNvSpPr>
            <a:spLocks noChangeArrowheads="1"/>
          </p:cNvSpPr>
          <p:nvPr/>
        </p:nvSpPr>
        <p:spPr bwMode="auto">
          <a:xfrm>
            <a:off x="-457200" y="45720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1" name="Rectangle 303"/>
          <p:cNvSpPr>
            <a:spLocks noChangeArrowheads="1"/>
          </p:cNvSpPr>
          <p:nvPr/>
        </p:nvSpPr>
        <p:spPr bwMode="auto">
          <a:xfrm>
            <a:off x="-457200" y="48768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2" name="Rectangle 304"/>
          <p:cNvSpPr>
            <a:spLocks noChangeArrowheads="1"/>
          </p:cNvSpPr>
          <p:nvPr/>
        </p:nvSpPr>
        <p:spPr bwMode="auto">
          <a:xfrm>
            <a:off x="-457200" y="51816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3" name="Rectangle 305"/>
          <p:cNvSpPr>
            <a:spLocks noChangeArrowheads="1"/>
          </p:cNvSpPr>
          <p:nvPr/>
        </p:nvSpPr>
        <p:spPr bwMode="auto">
          <a:xfrm>
            <a:off x="-457200" y="5486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4" name="Rectangle 306"/>
          <p:cNvSpPr>
            <a:spLocks noChangeArrowheads="1"/>
          </p:cNvSpPr>
          <p:nvPr/>
        </p:nvSpPr>
        <p:spPr bwMode="auto">
          <a:xfrm>
            <a:off x="-457200" y="5791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15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6" dur="2000" fill="hold"/>
                                        <p:tgtEl>
                                          <p:spTgt spid="842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8" dur="2000" fill="hold"/>
                                        <p:tgtEl>
                                          <p:spTgt spid="842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0" dur="2000" fill="hold"/>
                                        <p:tgtEl>
                                          <p:spTgt spid="842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2" dur="2000" fill="hold"/>
                                        <p:tgtEl>
                                          <p:spTgt spid="84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4" dur="2000" fill="hold"/>
                                        <p:tgtEl>
                                          <p:spTgt spid="842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6" dur="2000" fill="hold"/>
                                        <p:tgtEl>
                                          <p:spTgt spid="842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8" dur="2000" fill="hold"/>
                                        <p:tgtEl>
                                          <p:spTgt spid="84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0" dur="2000" fill="hold"/>
                                        <p:tgtEl>
                                          <p:spTgt spid="842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2" dur="2000" fill="hold"/>
                                        <p:tgtEl>
                                          <p:spTgt spid="84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4" dur="2000" fill="hold"/>
                                        <p:tgtEl>
                                          <p:spTgt spid="842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6" dur="2000" fill="hold"/>
                                        <p:tgtEl>
                                          <p:spTgt spid="842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8" dur="2000" fill="hold"/>
                                        <p:tgtEl>
                                          <p:spTgt spid="842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0" dur="2000" fill="hold"/>
                                        <p:tgtEl>
                                          <p:spTgt spid="842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2" dur="2000" fill="hold"/>
                                        <p:tgtEl>
                                          <p:spTgt spid="842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4" dur="2000" fill="hold"/>
                                        <p:tgtEl>
                                          <p:spTgt spid="842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6" dur="2000" fill="hold"/>
                                        <p:tgtEl>
                                          <p:spTgt spid="842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4444 " pathEditMode="relative" ptsTypes="AA">
                                      <p:cBhvr>
                                        <p:cTn id="38" dur="2000" fill="hold"/>
                                        <p:tgtEl>
                                          <p:spTgt spid="8419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-0.04444 " pathEditMode="relative" ptsTypes="AA">
                                      <p:cBhvr>
                                        <p:cTn id="40" dur="2000" fill="hold"/>
                                        <p:tgtEl>
                                          <p:spTgt spid="841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0.04444 " pathEditMode="relative" ptsTypes="AA">
                                      <p:cBhvr>
                                        <p:cTn id="42" dur="2000" fill="hold"/>
                                        <p:tgtEl>
                                          <p:spTgt spid="84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-0.04444 " pathEditMode="relative" ptsTypes="AA">
                                      <p:cBhvr>
                                        <p:cTn id="44" dur="2000" fill="hold"/>
                                        <p:tgtEl>
                                          <p:spTgt spid="841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0.04444 " pathEditMode="relative" ptsTypes="AA">
                                      <p:cBhvr>
                                        <p:cTn id="46" dur="2000" fill="hold"/>
                                        <p:tgtEl>
                                          <p:spTgt spid="841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22222E-6 L 0.13333 -0.04444 " pathEditMode="relative" ptsTypes="AA">
                                      <p:cBhvr>
                                        <p:cTn id="48" dur="2000" fill="hold"/>
                                        <p:tgtEl>
                                          <p:spTgt spid="841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3.33333E-6 L 0.13333 0.04444 " pathEditMode="relative" ptsTypes="AA">
                                      <p:cBhvr>
                                        <p:cTn id="50" dur="2000" fill="hold"/>
                                        <p:tgtEl>
                                          <p:spTgt spid="841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13333 -0.04444 " pathEditMode="relative" ptsTypes="AA">
                                      <p:cBhvr>
                                        <p:cTn id="52" dur="2000" fill="hold"/>
                                        <p:tgtEl>
                                          <p:spTgt spid="841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13333 0.04444 " pathEditMode="relative" ptsTypes="AA">
                                      <p:cBhvr>
                                        <p:cTn id="54" dur="2000" fill="hold"/>
                                        <p:tgtEl>
                                          <p:spTgt spid="841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13333 -0.04444 " pathEditMode="relative" ptsTypes="AA">
                                      <p:cBhvr>
                                        <p:cTn id="56" dur="2000" fill="hold"/>
                                        <p:tgtEl>
                                          <p:spTgt spid="841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0.04445 " pathEditMode="relative" ptsTypes="AA">
                                      <p:cBhvr>
                                        <p:cTn id="58" dur="2000" fill="hold"/>
                                        <p:tgtEl>
                                          <p:spTgt spid="841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-0.04445 " pathEditMode="relative" ptsTypes="AA">
                                      <p:cBhvr>
                                        <p:cTn id="60" dur="2000" fill="hold"/>
                                        <p:tgtEl>
                                          <p:spTgt spid="841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0.04445 " pathEditMode="relative" ptsTypes="AA">
                                      <p:cBhvr>
                                        <p:cTn id="62" dur="2000" fill="hold"/>
                                        <p:tgtEl>
                                          <p:spTgt spid="841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-0.04445 " pathEditMode="relative" ptsTypes="AA">
                                      <p:cBhvr>
                                        <p:cTn id="64" dur="2000" fill="hold"/>
                                        <p:tgtEl>
                                          <p:spTgt spid="841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22222E-6 L 0.13333 0.04445 " pathEditMode="relative" ptsTypes="AA">
                                      <p:cBhvr>
                                        <p:cTn id="66" dur="2000" fill="hold"/>
                                        <p:tgtEl>
                                          <p:spTgt spid="841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3.33333E-6 L 0.13333 -0.04445 " pathEditMode="relative" ptsTypes="AA">
                                      <p:cBhvr>
                                        <p:cTn id="68" dur="2000" fill="hold"/>
                                        <p:tgtEl>
                                          <p:spTgt spid="841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 L 0.13334 0.0888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41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334 0.08889 " pathEditMode="relative" ptsTypes="AA">
                                      <p:cBhvr>
                                        <p:cTn id="72" dur="2000" fill="hold"/>
                                        <p:tgtEl>
                                          <p:spTgt spid="841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3334 -0.088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41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3334 -0.08889 " pathEditMode="relative" ptsTypes="AA">
                                      <p:cBhvr>
                                        <p:cTn id="76" dur="2000" fill="hold"/>
                                        <p:tgtEl>
                                          <p:spTgt spid="8419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3334 0.0888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4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3334 0.08889 " pathEditMode="relative" ptsTypes="AA">
                                      <p:cBhvr>
                                        <p:cTn id="80" dur="2000" fill="hold"/>
                                        <p:tgtEl>
                                          <p:spTgt spid="841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3334 -0.088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41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3334 -0.08889 " pathEditMode="relative" ptsTypes="AA">
                                      <p:cBhvr>
                                        <p:cTn id="84" dur="2000" fill="hold"/>
                                        <p:tgtEl>
                                          <p:spTgt spid="841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3334 0.0888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41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13334 0.08889 " pathEditMode="relative" ptsTypes="AA">
                                      <p:cBhvr>
                                        <p:cTn id="88" dur="2000" fill="hold"/>
                                        <p:tgtEl>
                                          <p:spTgt spid="841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334 -0.0888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41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3334 -0.08889 " pathEditMode="relative" ptsTypes="AA">
                                      <p:cBhvr>
                                        <p:cTn id="92" dur="2000" fill="hold"/>
                                        <p:tgtEl>
                                          <p:spTgt spid="841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3334 0.0888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42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3334 0.08889 " pathEditMode="relative" ptsTypes="AA">
                                      <p:cBhvr>
                                        <p:cTn id="96" dur="2000" fill="hold"/>
                                        <p:tgtEl>
                                          <p:spTgt spid="842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3334 -0.0888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42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3334 -0.08889 " pathEditMode="relative" ptsTypes="AA">
                                      <p:cBhvr>
                                        <p:cTn id="100" dur="2000" fill="hold"/>
                                        <p:tgtEl>
                                          <p:spTgt spid="842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 L 0.13333 0.17778 " pathEditMode="relative" ptsTypes="AA">
                                      <p:cBhvr>
                                        <p:cTn id="102" dur="2000" fill="hold"/>
                                        <p:tgtEl>
                                          <p:spTgt spid="8419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3333 0.1777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41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3333 0.17778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1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3333 0.177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41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3333 -0.1777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41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3333 -0.1777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41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3333 -0.17778 " pathEditMode="relative" ptsTypes="AA">
                                      <p:cBhvr>
                                        <p:cTn id="114" dur="2000" fill="hold"/>
                                        <p:tgtEl>
                                          <p:spTgt spid="841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333 -0.1777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41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3333 0.1777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420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13333 0.177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41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3333 0.17778 " pathEditMode="relative" ptsTypes="AA">
                                      <p:cBhvr>
                                        <p:cTn id="122" dur="2000" fill="hold"/>
                                        <p:tgtEl>
                                          <p:spTgt spid="841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3333 0.1777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841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3333 -0.1777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842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3333 -0.1777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42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3333 -0.17778 " pathEditMode="relative" ptsTypes="AA">
                                      <p:cBhvr>
                                        <p:cTn id="130" dur="2000" fill="hold"/>
                                        <p:tgtEl>
                                          <p:spTgt spid="842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3333 -0.1777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42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35556 " pathEditMode="relative" ptsTypes="AA">
                                      <p:cBhvr>
                                        <p:cTn id="134" dur="2000" fill="hold"/>
                                        <p:tgtEl>
                                          <p:spTgt spid="841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0.3555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41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0.3555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41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0.3555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41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0.3555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8419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55556E-6 L 0.13333 0.35556 " pathEditMode="relative" ptsTypes="AA">
                                      <p:cBhvr>
                                        <p:cTn id="144" dur="2000" fill="hold"/>
                                        <p:tgtEl>
                                          <p:spTgt spid="8419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0.35556 " pathEditMode="relative" ptsTypes="AA">
                                      <p:cBhvr>
                                        <p:cTn id="146" dur="2000" fill="hold"/>
                                        <p:tgtEl>
                                          <p:spTgt spid="841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55556E-6 L 0.13333 0.35556 " pathEditMode="relative" ptsTypes="AA">
                                      <p:cBhvr>
                                        <p:cTn id="148" dur="2000" fill="hold"/>
                                        <p:tgtEl>
                                          <p:spTgt spid="841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13333 -0.3555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42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13333 -0.3555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42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-0.3555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-0.3555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42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-0.35555 " pathEditMode="relative" ptsTypes="AA">
                                      <p:cBhvr>
                                        <p:cTn id="158" dur="2000" fill="hold"/>
                                        <p:tgtEl>
                                          <p:spTgt spid="842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-0.3555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841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22222E-6 L 0.13333 -0.3555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841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3.33333E-6 L 0.13333 -0.3555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84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66" dur="2000" fill="hold"/>
                                        <p:tgtEl>
                                          <p:spTgt spid="842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68" dur="2000" fill="hold"/>
                                        <p:tgtEl>
                                          <p:spTgt spid="842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0" dur="2000" fill="hold"/>
                                        <p:tgtEl>
                                          <p:spTgt spid="84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2" dur="2000" fill="hold"/>
                                        <p:tgtEl>
                                          <p:spTgt spid="84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4" dur="2000" fill="hold"/>
                                        <p:tgtEl>
                                          <p:spTgt spid="842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6" dur="2000" fill="hold"/>
                                        <p:tgtEl>
                                          <p:spTgt spid="841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8" dur="2000" fill="hold"/>
                                        <p:tgtEl>
                                          <p:spTgt spid="841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0" dur="2000" fill="hold"/>
                                        <p:tgtEl>
                                          <p:spTgt spid="84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2" dur="2000" fill="hold"/>
                                        <p:tgtEl>
                                          <p:spTgt spid="841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4" dur="2000" fill="hold"/>
                                        <p:tgtEl>
                                          <p:spTgt spid="841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6" dur="2000" fill="hold"/>
                                        <p:tgtEl>
                                          <p:spTgt spid="841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8" dur="2000" fill="hold"/>
                                        <p:tgtEl>
                                          <p:spTgt spid="841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0" dur="2000" fill="hold"/>
                                        <p:tgtEl>
                                          <p:spTgt spid="8419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2" dur="2000" fill="hold"/>
                                        <p:tgtEl>
                                          <p:spTgt spid="841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4" dur="2000" fill="hold"/>
                                        <p:tgtEl>
                                          <p:spTgt spid="841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6" dur="2000" fill="hold"/>
                                        <p:tgtEl>
                                          <p:spTgt spid="841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939" grpId="0" animBg="1"/>
      <p:bldP spid="841940" grpId="0" animBg="1"/>
      <p:bldP spid="841941" grpId="0" animBg="1"/>
      <p:bldP spid="841942" grpId="0" animBg="1"/>
      <p:bldP spid="841943" grpId="0" animBg="1"/>
      <p:bldP spid="841944" grpId="0" animBg="1"/>
      <p:bldP spid="841945" grpId="0" animBg="1"/>
      <p:bldP spid="841946" grpId="0" animBg="1"/>
      <p:bldP spid="841947" grpId="0" animBg="1"/>
      <p:bldP spid="841948" grpId="0" animBg="1"/>
      <p:bldP spid="841949" grpId="0" animBg="1"/>
      <p:bldP spid="841950" grpId="0" animBg="1"/>
      <p:bldP spid="841951" grpId="0" animBg="1"/>
      <p:bldP spid="841952" grpId="0" animBg="1"/>
      <p:bldP spid="841953" grpId="0" animBg="1"/>
      <p:bldP spid="841954" grpId="0" animBg="1"/>
      <p:bldP spid="841955" grpId="0" animBg="1"/>
      <p:bldP spid="841956" grpId="0" animBg="1"/>
      <p:bldP spid="841957" grpId="0" animBg="1"/>
      <p:bldP spid="841958" grpId="0" animBg="1"/>
      <p:bldP spid="841959" grpId="0" animBg="1"/>
      <p:bldP spid="841960" grpId="0" animBg="1"/>
      <p:bldP spid="841961" grpId="0" animBg="1"/>
      <p:bldP spid="841962" grpId="0" animBg="1"/>
      <p:bldP spid="841963" grpId="0" animBg="1"/>
      <p:bldP spid="841964" grpId="0" animBg="1"/>
      <p:bldP spid="841965" grpId="0" animBg="1"/>
      <p:bldP spid="841966" grpId="0" animBg="1"/>
      <p:bldP spid="841967" grpId="0" animBg="1"/>
      <p:bldP spid="841968" grpId="0" animBg="1"/>
      <p:bldP spid="841969" grpId="0" animBg="1"/>
      <p:bldP spid="841970" grpId="0" animBg="1"/>
      <p:bldP spid="841971" grpId="0" animBg="1"/>
      <p:bldP spid="841972" grpId="0" animBg="1"/>
      <p:bldP spid="841973" grpId="0" animBg="1"/>
      <p:bldP spid="841974" grpId="0" animBg="1"/>
      <p:bldP spid="841975" grpId="0" animBg="1"/>
      <p:bldP spid="841976" grpId="0" animBg="1"/>
      <p:bldP spid="841977" grpId="0" animBg="1"/>
      <p:bldP spid="841978" grpId="0" animBg="1"/>
      <p:bldP spid="841979" grpId="0" animBg="1"/>
      <p:bldP spid="841980" grpId="0" animBg="1"/>
      <p:bldP spid="841981" grpId="0" animBg="1"/>
      <p:bldP spid="841982" grpId="0" animBg="1"/>
      <p:bldP spid="841983" grpId="0" animBg="1"/>
      <p:bldP spid="841984" grpId="0" animBg="1"/>
      <p:bldP spid="841985" grpId="0" animBg="1"/>
      <p:bldP spid="841986" grpId="0" animBg="1"/>
      <p:bldP spid="841987" grpId="0" animBg="1"/>
      <p:bldP spid="841988" grpId="0" animBg="1"/>
      <p:bldP spid="841989" grpId="0" animBg="1"/>
      <p:bldP spid="841990" grpId="0" animBg="1"/>
      <p:bldP spid="841991" grpId="0" animBg="1"/>
      <p:bldP spid="841992" grpId="0" animBg="1"/>
      <p:bldP spid="841993" grpId="0" animBg="1"/>
      <p:bldP spid="841994" grpId="0" animBg="1"/>
      <p:bldP spid="841995" grpId="0" animBg="1"/>
      <p:bldP spid="841996" grpId="0" animBg="1"/>
      <p:bldP spid="841997" grpId="0" animBg="1"/>
      <p:bldP spid="841998" grpId="0" animBg="1"/>
      <p:bldP spid="841999" grpId="0" animBg="1"/>
      <p:bldP spid="842000" grpId="0" animBg="1"/>
      <p:bldP spid="842001" grpId="0" animBg="1"/>
      <p:bldP spid="842002" grpId="0" animBg="1"/>
      <p:bldP spid="842003" grpId="0" animBg="1"/>
      <p:bldP spid="842004" grpId="0" animBg="1"/>
      <p:bldP spid="842005" grpId="0" animBg="1"/>
      <p:bldP spid="842006" grpId="0" animBg="1"/>
      <p:bldP spid="842007" grpId="0" animBg="1"/>
      <p:bldP spid="842008" grpId="0" animBg="1"/>
      <p:bldP spid="842009" grpId="0" animBg="1"/>
      <p:bldP spid="842010" grpId="0" animBg="1"/>
      <p:bldP spid="842011" grpId="0" animBg="1"/>
      <p:bldP spid="842012" grpId="0" animBg="1"/>
      <p:bldP spid="842013" grpId="0" animBg="1"/>
      <p:bldP spid="842014" grpId="0" animBg="1"/>
      <p:bldP spid="842015" grpId="0" animBg="1"/>
      <p:bldP spid="842016" grpId="0" animBg="1"/>
      <p:bldP spid="842017" grpId="0" animBg="1"/>
      <p:bldP spid="842018" grpId="0" animBg="1"/>
      <p:bldP spid="842019" grpId="0" animBg="1"/>
      <p:bldP spid="842020" grpId="0" animBg="1"/>
      <p:bldP spid="842021" grpId="0" animBg="1"/>
      <p:bldP spid="842022" grpId="0" animBg="1"/>
      <p:bldP spid="842023" grpId="0" animBg="1"/>
      <p:bldP spid="842024" grpId="0" animBg="1"/>
      <p:bldP spid="842025" grpId="0" animBg="1"/>
      <p:bldP spid="842026" grpId="0" animBg="1"/>
      <p:bldP spid="842027" grpId="0" animBg="1"/>
      <p:bldP spid="842028" grpId="0" animBg="1"/>
      <p:bldP spid="842029" grpId="0" animBg="1"/>
      <p:bldP spid="842030" grpId="0" animBg="1"/>
      <p:bldP spid="842031" grpId="0" animBg="1"/>
      <p:bldP spid="842032" grpId="0" animBg="1"/>
      <p:bldP spid="842033" grpId="0" animBg="1"/>
      <p:bldP spid="8420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4" r="8309"/>
          <a:stretch/>
        </p:blipFill>
        <p:spPr>
          <a:xfrm>
            <a:off x="539552" y="296652"/>
            <a:ext cx="3894671" cy="21622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111552" y="1484784"/>
            <a:ext cx="4572000" cy="46935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r>
              <a:rPr lang="en-US" sz="1000" b="1" dirty="0" smtClean="0">
                <a:latin typeface="Courier New" panose="02070309020205020404" pitchFamily="49" charset="0"/>
              </a:rPr>
              <a:t>begin</a:t>
            </a:r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LMULT:MULTIPLIER port map(AR, BR, M1);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LADD:ADDER port map(M1, CR, M2);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LCOMP:COMPARATOR port map(M2, DR, M3);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process(CLK)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begin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if </a:t>
            </a:r>
            <a:r>
              <a:rPr lang="en-US" sz="10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rising_edge</a:t>
            </a: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(CLK) then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if RESET = '1' then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'0';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else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A;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B;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C;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D;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M3;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end if;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end if;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end process;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end ARCH;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2458867"/>
            <a:ext cx="4572000" cy="39472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entity COMPUTE is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port(CLK: in </a:t>
            </a:r>
            <a:r>
              <a:rPr lang="en-US" sz="10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</a:t>
            </a: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RESET: in </a:t>
            </a:r>
            <a:r>
              <a:rPr lang="en-US" sz="10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</a:t>
            </a: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A, B, C, D: in </a:t>
            </a:r>
            <a:r>
              <a:rPr lang="en-US" sz="10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Z: out </a:t>
            </a:r>
            <a:r>
              <a:rPr lang="en-US" sz="10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</a:t>
            </a: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end COMPUTE;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architecture ARCH of COMPUTE is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signal AR, BR, CR, DR, M1, M2: </a:t>
            </a:r>
            <a:r>
              <a:rPr lang="en-US" sz="1000" b="1" dirty="0" err="1">
                <a:latin typeface="Courier New" panose="02070309020205020404" pitchFamily="49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</a:rPr>
              <a:t> (31 </a:t>
            </a:r>
            <a:r>
              <a:rPr lang="en-US" sz="1000" b="1" dirty="0" err="1">
                <a:latin typeface="Courier New" panose="02070309020205020404" pitchFamily="49" charset="0"/>
              </a:rPr>
              <a:t>downto</a:t>
            </a:r>
            <a:r>
              <a:rPr lang="en-US" sz="1000" b="1" dirty="0">
                <a:latin typeface="Courier New" panose="02070309020205020404" pitchFamily="49" charset="0"/>
              </a:rPr>
              <a:t> 0);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signal M3: </a:t>
            </a:r>
            <a:r>
              <a:rPr lang="en-US" sz="1000" b="1" dirty="0" err="1">
                <a:latin typeface="Courier New" panose="02070309020205020404" pitchFamily="49" charset="0"/>
              </a:rPr>
              <a:t>std_logic</a:t>
            </a:r>
            <a:r>
              <a:rPr lang="en-US" sz="1000" b="1" dirty="0"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component MULTIPLIER 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   port (X, Y: in </a:t>
            </a:r>
            <a:r>
              <a:rPr lang="en-US" sz="1000" b="1" dirty="0" err="1">
                <a:latin typeface="Courier New" panose="02070309020205020404" pitchFamily="49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         Z: out </a:t>
            </a:r>
            <a:r>
              <a:rPr lang="en-US" sz="1000" b="1" dirty="0" err="1">
                <a:latin typeface="Courier New" panose="02070309020205020404" pitchFamily="49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end component;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component ADDER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   port (X, Y: in </a:t>
            </a:r>
            <a:r>
              <a:rPr lang="en-US" sz="1000" b="1" dirty="0" err="1">
                <a:latin typeface="Courier New" panose="02070309020205020404" pitchFamily="49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         Z: out </a:t>
            </a:r>
            <a:r>
              <a:rPr lang="en-US" sz="1000" b="1" dirty="0" err="1">
                <a:latin typeface="Courier New" panose="02070309020205020404" pitchFamily="49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end component;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component COMPARATOR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   port (X, Y: in </a:t>
            </a:r>
            <a:r>
              <a:rPr lang="en-US" sz="1000" b="1" dirty="0" err="1">
                <a:latin typeface="Courier New" panose="02070309020205020404" pitchFamily="49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         Z: out </a:t>
            </a:r>
            <a:r>
              <a:rPr lang="en-US" sz="1000" b="1" dirty="0" err="1">
                <a:latin typeface="Courier New" panose="02070309020205020404" pitchFamily="49" charset="0"/>
              </a:rPr>
              <a:t>std_logic</a:t>
            </a:r>
            <a:r>
              <a:rPr lang="en-US" sz="1000" b="1" dirty="0"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end component;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1000" b="1" dirty="0" smtClean="0">
                <a:latin typeface="Courier New" panose="02070309020205020404" pitchFamily="49" charset="0"/>
              </a:rPr>
              <a:t>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644008" y="620688"/>
            <a:ext cx="4572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architecture ARCH of COMPUTE is</a:t>
            </a:r>
            <a:endParaRPr lang="en-US" sz="1000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...</a:t>
            </a:r>
            <a:endParaRPr lang="en-US" sz="1000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   signal M1R, M2R: </a:t>
            </a:r>
            <a:r>
              <a:rPr lang="en-US" sz="1000" b="1" dirty="0" err="1">
                <a:latin typeface="Courier New" panose="02070309020205020404" pitchFamily="49" charset="0"/>
              </a:rPr>
              <a:t>std_logic_vector</a:t>
            </a:r>
            <a:r>
              <a:rPr lang="en-US" sz="1000" b="1" dirty="0">
                <a:latin typeface="Courier New" panose="02070309020205020404" pitchFamily="49" charset="0"/>
              </a:rPr>
              <a:t> (31 </a:t>
            </a:r>
            <a:r>
              <a:rPr lang="en-US" sz="1000" b="1" dirty="0" err="1">
                <a:latin typeface="Courier New" panose="02070309020205020404" pitchFamily="49" charset="0"/>
              </a:rPr>
              <a:t>downto</a:t>
            </a:r>
            <a:r>
              <a:rPr lang="en-US" sz="1000" b="1" dirty="0">
                <a:latin typeface="Courier New" panose="02070309020205020404" pitchFamily="49" charset="0"/>
              </a:rPr>
              <a:t> 0);</a:t>
            </a:r>
            <a:endParaRPr lang="en-US" sz="1000" dirty="0"/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</a:rPr>
              <a:t>begin</a:t>
            </a:r>
            <a:endParaRPr lang="en-US" sz="10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LMULT:MULTIPLIER port map(AR, BR, M1);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LADD:ADDER port map(M1R, CR, M2);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LCOMP:COMPARATOR port map(M2R, DR, M3);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process(CLK)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begin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if </a:t>
            </a:r>
            <a:r>
              <a:rPr lang="en-US" sz="10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rising_edge</a:t>
            </a: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(CLK) then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if RESET = '1' then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'0';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M1R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M2R &lt;= (others =&gt; '0');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else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A;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B;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C;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D;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M3;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M1R &lt;= M1;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M2R &lt;= M2;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end if;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end if;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end process;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ea typeface="Calibri" panose="020F0502020204030204" pitchFamily="34" charset="0"/>
              </a:rPr>
              <a:t>end arch1;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" y="403225"/>
            <a:ext cx="3939029" cy="2215704"/>
          </a:xfrm>
        </p:spPr>
      </p:pic>
    </p:spTree>
    <p:extLst>
      <p:ext uri="{BB962C8B-B14F-4D97-AF65-F5344CB8AC3E}">
        <p14:creationId xmlns:p14="http://schemas.microsoft.com/office/powerpoint/2010/main" val="5621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8" r="-594"/>
          <a:stretch/>
        </p:blipFill>
        <p:spPr>
          <a:xfrm>
            <a:off x="1043608" y="1628800"/>
            <a:ext cx="6480720" cy="2735380"/>
          </a:xfrm>
        </p:spPr>
      </p:pic>
    </p:spTree>
    <p:extLst>
      <p:ext uri="{BB962C8B-B14F-4D97-AF65-F5344CB8AC3E}">
        <p14:creationId xmlns:p14="http://schemas.microsoft.com/office/powerpoint/2010/main" val="2128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sz="1600" smtClean="0"/>
              <a:t>مرتضي صاحب الزماني</a:t>
            </a:r>
            <a:r>
              <a:rPr lang="en-US" sz="1400" b="0" smtClean="0"/>
              <a:t>             </a:t>
            </a:r>
            <a:r>
              <a:rPr lang="fa-IR" sz="1400" b="0" smtClean="0"/>
              <a:t> </a:t>
            </a:r>
            <a:endParaRPr lang="en-US" sz="1400" b="0" smtClean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15F617A-E571-44C0-81DC-BB361CB99896}" type="slidenum">
              <a:rPr lang="en-US" sz="1400">
                <a:cs typeface="Times New Roman" panose="02020603050405020304" pitchFamily="18" charset="0"/>
              </a:rPr>
              <a:pPr eaLnBrk="1" hangingPunct="1"/>
              <a:t>16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AMD AM2901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52400"/>
            <a:ext cx="6326188" cy="6553200"/>
            <a:chOff x="768" y="96"/>
            <a:chExt cx="3985" cy="4128"/>
          </a:xfrm>
        </p:grpSpPr>
        <p:pic>
          <p:nvPicPr>
            <p:cNvPr id="57350" name="Picture 4" descr="Am2901_he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6"/>
              <a:ext cx="3985" cy="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2448" y="220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fa-IR"/>
            </a:p>
          </p:txBody>
        </p:sp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2064" y="2160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600"/>
                <a:t>src_op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0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sz="1600" smtClean="0"/>
              <a:t>مرتضي صاحب الزماني</a:t>
            </a:r>
            <a:r>
              <a:rPr lang="en-US" sz="1400" b="0" smtClean="0"/>
              <a:t>             </a:t>
            </a:r>
            <a:r>
              <a:rPr lang="fa-IR" sz="1400" b="0" smtClean="0"/>
              <a:t> </a:t>
            </a:r>
            <a:endParaRPr lang="en-US" sz="1400" b="0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24B7825-A9AD-4385-8B49-19F1D7B18B02}" type="slidenum">
              <a:rPr lang="en-US" sz="1400">
                <a:cs typeface="Times New Roman" panose="02020603050405020304" pitchFamily="18" charset="0"/>
              </a:rPr>
              <a:pPr eaLnBrk="1" hangingPunct="1"/>
              <a:t>17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AMD AM2901</a:t>
            </a: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228600" y="1143000"/>
            <a:ext cx="6477000" cy="5010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library ieee;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use ieee.std_logic_1164.all;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use work.numeric_std.all;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use work.am2901_comps.all;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entity am2901 is port(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clk, rst:   in std_logic;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a, b:      in unsigned(3 downto 0);      -- address inputs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d:      in unsigned(3 downto 0);       -- direct data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i:      in std_logic_vector(8 downto 0);    -- micro instruction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c_n:      in std_logic;            -- carry in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oe:      in std_logic;            -- output enable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ram0, ram3:   inout std_logic;            -- shift lines to ram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qs0, qs3:   inout std_logic;            -- shift lines to q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y:      buffer unsigned(3 downto 0);      -- data outputs (3-state)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g_bar,p_bar:buffer std_logic;         -- carry generate, propagate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ovr:      buffer std_logic;            -- overflow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c_n4:      buffer std_logic;            -- carry out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f_0:      buffer std_logic;            -- f = 0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f3:         buffer std_logic);      -- f(3) w/o 3-state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end am2901;</a:t>
            </a:r>
          </a:p>
        </p:txBody>
      </p:sp>
    </p:spTree>
    <p:extLst>
      <p:ext uri="{BB962C8B-B14F-4D97-AF65-F5344CB8AC3E}">
        <p14:creationId xmlns:p14="http://schemas.microsoft.com/office/powerpoint/2010/main" val="4168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sz="1600" smtClean="0"/>
              <a:t>مرتضي صاحب الزماني</a:t>
            </a:r>
            <a:r>
              <a:rPr lang="en-US" sz="1400" b="0" smtClean="0"/>
              <a:t>             </a:t>
            </a:r>
            <a:r>
              <a:rPr lang="fa-IR" sz="1400" b="0" smtClean="0"/>
              <a:t> </a:t>
            </a:r>
            <a:endParaRPr lang="en-US" sz="1400" b="0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D658F41-8D03-425A-AA38-073F438CE63F}" type="slidenum">
              <a:rPr lang="en-US" sz="1400">
                <a:cs typeface="Times New Roman" panose="02020603050405020304" pitchFamily="18" charset="0"/>
              </a:rPr>
              <a:pPr eaLnBrk="1" hangingPunct="1"/>
              <a:t>18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685800" y="228600"/>
            <a:ext cx="7010400" cy="650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architecture am2901 of am2901 is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alias dest_ctl: std_logic_vector(2 downto 0) is i(8 downto 6);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alias alu_ctl:  std_logic_vector(2 downto 0) is i(5 downto 3);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alias src_ctl:  std_logic_vector(2 downto 0) is i(2 downto 0);</a:t>
            </a:r>
          </a:p>
          <a:p>
            <a:pPr algn="l" rtl="0" eaLnBrk="1" hangingPunct="1"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ad, bd:   unsigned(3 downto 0);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q:      unsigned(3 downto 0);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r, s:   unsigned(3 downto 0);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</a:t>
            </a:r>
            <a:r>
              <a:rPr lang="en-US" sz="1400" b="1">
                <a:solidFill>
                  <a:srgbClr val="CC3300"/>
                </a:solidFill>
              </a:rPr>
              <a:t>alu_out</a:t>
            </a:r>
            <a:r>
              <a:rPr lang="en-US" sz="1400" b="1">
                <a:solidFill>
                  <a:schemeClr val="accent2"/>
                </a:solidFill>
              </a:rPr>
              <a:t>:      unsigned(3 downto 0);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begin</a:t>
            </a:r>
          </a:p>
          <a:p>
            <a:pPr algn="l" rtl="0" eaLnBrk="1" hangingPunct="1"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ar-SA" sz="1400" b="1">
                <a:solidFill>
                  <a:schemeClr val="accent2"/>
                </a:solidFill>
              </a:rPr>
              <a:t>-- </a:t>
            </a:r>
            <a:r>
              <a:rPr lang="en-US" sz="1400" b="1">
                <a:solidFill>
                  <a:schemeClr val="accent2"/>
                </a:solidFill>
              </a:rPr>
              <a:t>instantiate and connect components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u1: ram_regs port map(clk =&gt; clk, rst =&gt; rst, a =&gt; a, b =&gt; b, </a:t>
            </a:r>
            <a:r>
              <a:rPr lang="en-US" sz="1400" b="1">
                <a:solidFill>
                  <a:srgbClr val="CC3300"/>
                </a:solidFill>
              </a:rPr>
              <a:t>alu_out =&gt; alu_out,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dest_ctl =&gt; dest_ctl, ram0 =&gt; ram0, ram3 =&gt; ram3,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ad =&gt; ad, bd =&gt; bd);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u2: q_reg port map(clk =&gt; clk, rst =&gt; rst, </a:t>
            </a:r>
            <a:r>
              <a:rPr lang="en-US" sz="1400" b="1">
                <a:solidFill>
                  <a:srgbClr val="CC3300"/>
                </a:solidFill>
              </a:rPr>
              <a:t>alu_out =&gt; alu_out</a:t>
            </a:r>
            <a:r>
              <a:rPr lang="en-US" sz="1400" b="1">
                <a:solidFill>
                  <a:schemeClr val="accent2"/>
                </a:solidFill>
              </a:rPr>
              <a:t>, dest_ctl =&gt; dest_ctl,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qs0 =&gt; qs0, qs3 =&gt; qs3, q =&gt; q);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u3: src_op port map(d =&gt; d, ad =&gt; ad, bd =&gt; bd, q =&gt; q,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src_ctl =&gt; src_ctl, r =&gt; r, s =&gt; s);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u4: alu port map(r =&gt; r, s =&gt; s, c_n =&gt; c_n, alu_ctl =&gt; alu_ctl,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</a:t>
            </a:r>
            <a:r>
              <a:rPr lang="en-US" sz="1400" b="1">
                <a:solidFill>
                  <a:srgbClr val="CC3300"/>
                </a:solidFill>
              </a:rPr>
              <a:t>alu_out =&gt; alu_out</a:t>
            </a:r>
            <a:r>
              <a:rPr lang="en-US" sz="1400" b="1">
                <a:solidFill>
                  <a:schemeClr val="accent2"/>
                </a:solidFill>
              </a:rPr>
              <a:t>, g_bar =&gt; g_bar, p_bar =&gt; p_bar,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c_n4 =&gt; c_n4, ovr =&gt; ovr);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u5: out_mux port map(ad =&gt; ad, </a:t>
            </a:r>
            <a:r>
              <a:rPr lang="en-US" sz="1400" b="1">
                <a:solidFill>
                  <a:srgbClr val="CC3300"/>
                </a:solidFill>
              </a:rPr>
              <a:t>alu_out =&gt; alu_out</a:t>
            </a:r>
            <a:r>
              <a:rPr lang="en-US" sz="1400" b="1">
                <a:solidFill>
                  <a:schemeClr val="accent2"/>
                </a:solidFill>
              </a:rPr>
              <a:t>, dest_ctl =&gt; dest_ctl,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</a:t>
            </a:r>
            <a:r>
              <a:rPr lang="ar-SA" sz="1400" b="1">
                <a:solidFill>
                  <a:schemeClr val="accent2"/>
                </a:solidFill>
              </a:rPr>
              <a:t>	</a:t>
            </a:r>
            <a:r>
              <a:rPr lang="en-US" sz="1400" b="1">
                <a:solidFill>
                  <a:schemeClr val="accent2"/>
                </a:solidFill>
              </a:rPr>
              <a:t>oe =&gt; oe, y =&gt; y);</a:t>
            </a:r>
          </a:p>
          <a:p>
            <a:pPr algn="l" rtl="0" eaLnBrk="1" hangingPunct="1"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ar-SA" sz="1400" b="1">
                <a:solidFill>
                  <a:schemeClr val="accent2"/>
                </a:solidFill>
              </a:rPr>
              <a:t>-- </a:t>
            </a:r>
            <a:r>
              <a:rPr lang="en-US" sz="1400" b="1">
                <a:solidFill>
                  <a:schemeClr val="accent2"/>
                </a:solidFill>
              </a:rPr>
              <a:t>define f_0 and f3 outputs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f_0 &lt;= '0' when </a:t>
            </a:r>
            <a:r>
              <a:rPr lang="en-US" sz="1400" b="1">
                <a:solidFill>
                  <a:srgbClr val="CC3300"/>
                </a:solidFill>
              </a:rPr>
              <a:t>alu_out</a:t>
            </a:r>
            <a:r>
              <a:rPr lang="en-US" sz="1400" b="1">
                <a:solidFill>
                  <a:schemeClr val="accent2"/>
                </a:solidFill>
              </a:rPr>
              <a:t> = "0000" else 'Z';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f3 &lt;= </a:t>
            </a:r>
            <a:r>
              <a:rPr lang="en-US" sz="1400" b="1">
                <a:solidFill>
                  <a:srgbClr val="CC3300"/>
                </a:solidFill>
              </a:rPr>
              <a:t>alu_out(3);</a:t>
            </a:r>
          </a:p>
          <a:p>
            <a:pPr algn="l" rtl="0" eaLnBrk="1" hangingPunct="1"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end am2901;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3497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sz="1600" smtClean="0"/>
              <a:t>مرتضي صاحب الزماني</a:t>
            </a:r>
            <a:r>
              <a:rPr lang="en-US" sz="1400" b="0" smtClean="0"/>
              <a:t>             </a:t>
            </a:r>
            <a:r>
              <a:rPr lang="fa-IR" sz="1400" b="0" smtClean="0"/>
              <a:t> </a:t>
            </a:r>
            <a:endParaRPr lang="en-US" sz="1400" b="0" smtClean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206912-3196-4154-BC40-40F3993AF9B9}" type="slidenum">
              <a:rPr lang="en-US" sz="1400">
                <a:cs typeface="Times New Roman" panose="02020603050405020304" pitchFamily="18" charset="0"/>
              </a:rPr>
              <a:pPr eaLnBrk="1" hangingPunct="1"/>
              <a:t>19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Pipelined AM2901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52400"/>
            <a:ext cx="6326188" cy="6553200"/>
            <a:chOff x="768" y="96"/>
            <a:chExt cx="3985" cy="4128"/>
          </a:xfrm>
        </p:grpSpPr>
        <p:pic>
          <p:nvPicPr>
            <p:cNvPr id="60427" name="Picture 4" descr="Am2901_he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6"/>
              <a:ext cx="3985" cy="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8" name="Rectangle 5"/>
            <p:cNvSpPr>
              <a:spLocks noChangeArrowheads="1"/>
            </p:cNvSpPr>
            <p:nvPr/>
          </p:nvSpPr>
          <p:spPr bwMode="auto">
            <a:xfrm>
              <a:off x="2448" y="220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fa-IR"/>
            </a:p>
          </p:txBody>
        </p:sp>
        <p:sp>
          <p:nvSpPr>
            <p:cNvPr id="60429" name="Text Box 6"/>
            <p:cNvSpPr txBox="1">
              <a:spLocks noChangeArrowheads="1"/>
            </p:cNvSpPr>
            <p:nvPr/>
          </p:nvSpPr>
          <p:spPr bwMode="auto">
            <a:xfrm>
              <a:off x="2064" y="2160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600"/>
                <a:t>src_op</a:t>
              </a:r>
            </a:p>
          </p:txBody>
        </p:sp>
      </p:grpSp>
      <p:sp>
        <p:nvSpPr>
          <p:cNvPr id="759815" name="Rectangle 7"/>
          <p:cNvSpPr>
            <a:spLocks noChangeArrowheads="1"/>
          </p:cNvSpPr>
          <p:nvPr/>
        </p:nvSpPr>
        <p:spPr bwMode="auto">
          <a:xfrm>
            <a:off x="2438400" y="5715000"/>
            <a:ext cx="1524000" cy="762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00600" y="3276600"/>
            <a:ext cx="3200400" cy="2362200"/>
            <a:chOff x="3024" y="2064"/>
            <a:chExt cx="2016" cy="1488"/>
          </a:xfrm>
        </p:grpSpPr>
        <p:sp>
          <p:nvSpPr>
            <p:cNvPr id="60424" name="Rectangle 9"/>
            <p:cNvSpPr>
              <a:spLocks noChangeArrowheads="1"/>
            </p:cNvSpPr>
            <p:nvPr/>
          </p:nvSpPr>
          <p:spPr bwMode="auto">
            <a:xfrm>
              <a:off x="3024" y="2592"/>
              <a:ext cx="144" cy="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fa-IR"/>
            </a:p>
          </p:txBody>
        </p:sp>
        <p:sp>
          <p:nvSpPr>
            <p:cNvPr id="60425" name="Text Box 10"/>
            <p:cNvSpPr txBox="1">
              <a:spLocks noChangeArrowheads="1"/>
            </p:cNvSpPr>
            <p:nvPr/>
          </p:nvSpPr>
          <p:spPr bwMode="auto">
            <a:xfrm>
              <a:off x="3360" y="2064"/>
              <a:ext cx="16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90500" indent="-1905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fa-IR" sz="1600" b="1" dirty="0">
                  <a:solidFill>
                    <a:srgbClr val="CC3300"/>
                  </a:solidFill>
                </a:rPr>
                <a:t>براي هماهنگي زماني </a:t>
              </a:r>
              <a:r>
                <a:rPr lang="fa-IR" sz="1600" b="1" dirty="0" smtClean="0">
                  <a:solidFill>
                    <a:srgbClr val="CC3300"/>
                  </a:solidFill>
                </a:rPr>
                <a:t>خروجي ها</a:t>
              </a:r>
              <a:endParaRPr lang="en-US" sz="1600" b="1" dirty="0">
                <a:solidFill>
                  <a:srgbClr val="CC3300"/>
                </a:solidFill>
              </a:endParaRPr>
            </a:p>
          </p:txBody>
        </p:sp>
        <p:sp>
          <p:nvSpPr>
            <p:cNvPr id="60426" name="Line 11"/>
            <p:cNvSpPr>
              <a:spLocks noChangeShapeType="1"/>
            </p:cNvSpPr>
            <p:nvPr/>
          </p:nvSpPr>
          <p:spPr bwMode="auto">
            <a:xfrm flipV="1">
              <a:off x="3264" y="2256"/>
              <a:ext cx="672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40217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بهینه سازی سرعت در توصیف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مزایای </a:t>
            </a:r>
            <a:r>
              <a:rPr lang="fa-IR" dirty="0"/>
              <a:t>بهینه سازی سرعت در کد </a:t>
            </a:r>
            <a:r>
              <a:rPr lang="en-US" dirty="0" smtClean="0"/>
              <a:t>RTL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استفاده </a:t>
            </a:r>
            <a:r>
              <a:rPr lang="fa-IR" dirty="0" smtClean="0"/>
              <a:t>از </a:t>
            </a:r>
            <a:r>
              <a:rPr lang="fa-IR" dirty="0" smtClean="0"/>
              <a:t>پودمان بهینه سازی شده در جای دیگر</a:t>
            </a:r>
          </a:p>
          <a:p>
            <a:pPr lvl="1"/>
            <a:r>
              <a:rPr lang="fa-IR" dirty="0" smtClean="0"/>
              <a:t>زمان </a:t>
            </a:r>
            <a:r>
              <a:rPr lang="fa-IR" dirty="0"/>
              <a:t>کوتاه تر </a:t>
            </a:r>
            <a:r>
              <a:rPr lang="fa-IR" dirty="0" smtClean="0"/>
              <a:t>اجرای ابزارها</a:t>
            </a:r>
          </a:p>
          <a:p>
            <a:pPr lvl="1"/>
            <a:r>
              <a:rPr lang="fa-IR" dirty="0"/>
              <a:t>آسیب ندیدن </a:t>
            </a:r>
            <a:r>
              <a:rPr lang="fa-IR" dirty="0" smtClean="0"/>
              <a:t>با ارتقای ابزار به نسخة جدید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1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sz="1600" smtClean="0"/>
              <a:t>مرتضي صاحب الزماني</a:t>
            </a:r>
            <a:r>
              <a:rPr lang="en-US" sz="1400" b="0" smtClean="0"/>
              <a:t>             </a:t>
            </a:r>
            <a:r>
              <a:rPr lang="fa-IR" sz="1400" b="0" smtClean="0"/>
              <a:t> </a:t>
            </a:r>
            <a:endParaRPr lang="en-US" sz="1400" b="0" smtClean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D0D715-4FBC-48DA-A307-FCE479855F15}" type="slidenum">
              <a:rPr lang="en-US" sz="1400">
                <a:cs typeface="Times New Roman" panose="02020603050405020304" pitchFamily="18" charset="0"/>
              </a:rPr>
              <a:pPr eaLnBrk="1" hangingPunct="1"/>
              <a:t>20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Pipelined AMD AM2901</a:t>
            </a: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" y="1143000"/>
            <a:ext cx="6477000" cy="5010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library ieee;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use ieee.std_logic_1164.all;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use work.numeric_std.all;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use work.am2901_comps.all;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entity am2901 is port(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clk, rst:   in std_logic;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a, b:      in unsigned(3 downto 0);      -- address inputs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d:      in unsigned(3 downto 0);       -- direct data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i:      in std_logic_vector(8 downto 0);    -- micro instruction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c_n:      in std_logic;            -- carry in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oe:      in std_logic;            -- output enable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ram0, ram3:   inout std_logic;            -- shift lines to ram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qs0, qs3:   inout std_logic;            -- shift lines to q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y:      buffer unsigned(3 downto 0);      -- data outputs (3-state)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</a:t>
            </a:r>
            <a:r>
              <a:rPr lang="en-US" sz="1600" b="1">
                <a:solidFill>
                  <a:srgbClr val="CC3300"/>
                </a:solidFill>
              </a:rPr>
              <a:t>g_bar_q,p_bar_q</a:t>
            </a:r>
            <a:r>
              <a:rPr lang="en-US" sz="1600" b="1">
                <a:solidFill>
                  <a:schemeClr val="accent2"/>
                </a:solidFill>
              </a:rPr>
              <a:t>:buffer std_logic;         -- carry generate, propagate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</a:t>
            </a:r>
            <a:r>
              <a:rPr lang="en-US" sz="1600" b="1">
                <a:solidFill>
                  <a:srgbClr val="CC3300"/>
                </a:solidFill>
              </a:rPr>
              <a:t>ovr_q</a:t>
            </a:r>
            <a:r>
              <a:rPr lang="en-US" sz="1600" b="1">
                <a:solidFill>
                  <a:schemeClr val="accent2"/>
                </a:solidFill>
              </a:rPr>
              <a:t>:      buffer std_logic;            -- overflow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</a:t>
            </a:r>
            <a:r>
              <a:rPr lang="en-US" sz="1600" b="1">
                <a:solidFill>
                  <a:srgbClr val="CC3300"/>
                </a:solidFill>
              </a:rPr>
              <a:t>c_n4_q</a:t>
            </a:r>
            <a:r>
              <a:rPr lang="en-US" sz="1600" b="1">
                <a:solidFill>
                  <a:schemeClr val="accent2"/>
                </a:solidFill>
              </a:rPr>
              <a:t>:      buffer std_logic;            -- carry out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f_0:      buffer std_logic;            -- alu_out = 0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   f3:         buffer std_logic);      -- alu_out(3) w/o 3-state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600" b="1">
                <a:solidFill>
                  <a:schemeClr val="accent2"/>
                </a:solidFill>
              </a:rPr>
              <a:t>end am2901;</a:t>
            </a:r>
          </a:p>
        </p:txBody>
      </p:sp>
    </p:spTree>
    <p:extLst>
      <p:ext uri="{BB962C8B-B14F-4D97-AF65-F5344CB8AC3E}">
        <p14:creationId xmlns:p14="http://schemas.microsoft.com/office/powerpoint/2010/main" val="12967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sz="1600" smtClean="0"/>
              <a:t>مرتضي صاحب الزماني</a:t>
            </a:r>
            <a:r>
              <a:rPr lang="en-US" sz="1400" b="0" smtClean="0"/>
              <a:t>             </a:t>
            </a:r>
            <a:r>
              <a:rPr lang="fa-IR" sz="1400" b="0" smtClean="0"/>
              <a:t> </a:t>
            </a:r>
            <a:endParaRPr lang="en-US" sz="1400" b="0" smtClean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09E1438-5CB7-49FD-B2DF-33C80BC6B319}" type="slidenum">
              <a:rPr lang="en-US" sz="1400">
                <a:cs typeface="Times New Roman" panose="02020603050405020304" pitchFamily="18" charset="0"/>
              </a:rPr>
              <a:pPr eaLnBrk="1" hangingPunct="1"/>
              <a:t>21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1066800" y="641350"/>
            <a:ext cx="6934200" cy="5638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architecture am2901 of am2901 is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alias dest_ctl: std_logic_vector(2 downto 0) is i(8 downto 6);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alias alu_ctl:  std_logic_vector(2 downto 0) is i(5 downto 3);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alias src_ctl:  std_logic_vector(2 downto 0) is i(2 downto 0);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ad, bd:   unsigned(3 downto 0);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q:      unsigned(3 downto 0);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r, s:   unsigned(3 downto 0);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signal alu_out</a:t>
            </a:r>
            <a:r>
              <a:rPr lang="en-US" sz="1400" b="1">
                <a:solidFill>
                  <a:srgbClr val="CC3300"/>
                </a:solidFill>
              </a:rPr>
              <a:t>, alu_out_q</a:t>
            </a:r>
            <a:r>
              <a:rPr lang="en-US" sz="1400" b="1">
                <a:solidFill>
                  <a:schemeClr val="accent2"/>
                </a:solidFill>
              </a:rPr>
              <a:t>:      unsigned(3 downto 0);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begin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ar-SA" sz="1400" b="1">
                <a:solidFill>
                  <a:schemeClr val="accent2"/>
                </a:solidFill>
              </a:rPr>
              <a:t>-- </a:t>
            </a:r>
            <a:r>
              <a:rPr lang="en-US" sz="1400" b="1">
                <a:solidFill>
                  <a:schemeClr val="accent2"/>
                </a:solidFill>
              </a:rPr>
              <a:t>instantiate and connect components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u1: ram_regs port map(clk =&gt; clk, rst =&gt; rst, a =&gt; a, b =&gt; b, alu_out =&gt; </a:t>
            </a:r>
            <a:r>
              <a:rPr lang="en-US" sz="1800" b="1">
                <a:solidFill>
                  <a:srgbClr val="CC3300"/>
                </a:solidFill>
              </a:rPr>
              <a:t>alu_out_q</a:t>
            </a:r>
            <a:r>
              <a:rPr lang="en-US" sz="1400" b="1">
                <a:solidFill>
                  <a:schemeClr val="accent2"/>
                </a:solidFill>
              </a:rPr>
              <a:t>,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dest_ctl =&gt; dest_ctl, ram0 =&gt; ram0, ram3 =&gt; ram3,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ad =&gt; ad, bd =&gt; bd);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u2: q_reg port map(clk =&gt; clk, rst =&gt; rst, alu_out =&gt; </a:t>
            </a:r>
            <a:r>
              <a:rPr lang="en-US" sz="1800" b="1">
                <a:solidFill>
                  <a:srgbClr val="CC3300"/>
                </a:solidFill>
              </a:rPr>
              <a:t>alu_out</a:t>
            </a:r>
            <a:r>
              <a:rPr lang="en-US" sz="1400" b="1">
                <a:solidFill>
                  <a:srgbClr val="CC3300"/>
                </a:solidFill>
              </a:rPr>
              <a:t> </a:t>
            </a:r>
            <a:r>
              <a:rPr lang="en-US" sz="1800" b="1">
                <a:solidFill>
                  <a:srgbClr val="CC3300"/>
                </a:solidFill>
              </a:rPr>
              <a:t>_q</a:t>
            </a:r>
            <a:r>
              <a:rPr lang="en-US" sz="1400" b="1">
                <a:solidFill>
                  <a:schemeClr val="accent2"/>
                </a:solidFill>
              </a:rPr>
              <a:t>, dest_ctl =&gt; dest_ctl,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qs0 =&gt; qs0, qs3 =&gt; qs3, q =&gt; q);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u3: src_op port map(d =&gt; d, ad =&gt; ad, bd =&gt; bd, q =&gt; q,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   src_ctl =&gt; src_ctl, r =&gt; r, s =&gt; s);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rgbClr val="009900"/>
                </a:solidFill>
              </a:rPr>
              <a:t>u4: alu port map(r =&gt; r, s =&gt; s, c_n =&gt; c_n, alu_ctl =&gt; alu_ctl,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rgbClr val="009900"/>
                </a:solidFill>
              </a:rPr>
              <a:t>               alu_out =&gt; alu_out, g_bar =&gt; g_bar, p_bar =&gt; p_bar,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rgbClr val="009900"/>
                </a:solidFill>
              </a:rPr>
              <a:t>               c_n4 =&gt; c_n4, ovr =&gt; ovr);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u5: out_mux port map(ad =&gt; ad, alu_out =&gt; </a:t>
            </a:r>
            <a:r>
              <a:rPr lang="en-US" sz="1800" b="1">
                <a:solidFill>
                  <a:srgbClr val="CC3300"/>
                </a:solidFill>
              </a:rPr>
              <a:t>alu_out _q</a:t>
            </a:r>
            <a:r>
              <a:rPr lang="en-US" sz="1400" b="1">
                <a:solidFill>
                  <a:schemeClr val="accent2"/>
                </a:solidFill>
              </a:rPr>
              <a:t>, dest_ctl =&gt; dest_ctl,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            </a:t>
            </a:r>
            <a:r>
              <a:rPr lang="ar-SA" sz="1400" b="1">
                <a:solidFill>
                  <a:schemeClr val="accent2"/>
                </a:solidFill>
              </a:rPr>
              <a:t>	</a:t>
            </a:r>
            <a:r>
              <a:rPr lang="en-US" sz="1400" b="1">
                <a:solidFill>
                  <a:schemeClr val="accent2"/>
                </a:solidFill>
              </a:rPr>
              <a:t>oe =&gt; oe, y =&gt; y);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ar-SA" sz="1400" b="1">
                <a:solidFill>
                  <a:schemeClr val="accent2"/>
                </a:solidFill>
              </a:rPr>
              <a:t>-- </a:t>
            </a:r>
            <a:r>
              <a:rPr lang="en-US" sz="1400" b="1">
                <a:solidFill>
                  <a:schemeClr val="accent2"/>
                </a:solidFill>
              </a:rPr>
              <a:t>define f_0 and f3 outputs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f_0 &lt;= '0' when </a:t>
            </a:r>
            <a:r>
              <a:rPr lang="en-US" sz="1600" b="1">
                <a:solidFill>
                  <a:srgbClr val="CC3300"/>
                </a:solidFill>
              </a:rPr>
              <a:t>alu_out _q</a:t>
            </a:r>
            <a:r>
              <a:rPr lang="en-US" sz="1400" b="1">
                <a:solidFill>
                  <a:schemeClr val="accent2"/>
                </a:solidFill>
              </a:rPr>
              <a:t> = "0000" else 'Z';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f3 &lt;= </a:t>
            </a:r>
            <a:r>
              <a:rPr lang="en-US" sz="1600" b="1">
                <a:solidFill>
                  <a:srgbClr val="CC3300"/>
                </a:solidFill>
              </a:rPr>
              <a:t>alu_out</a:t>
            </a:r>
            <a:r>
              <a:rPr lang="en-US" sz="1400" b="1">
                <a:solidFill>
                  <a:srgbClr val="CC3300"/>
                </a:solidFill>
              </a:rPr>
              <a:t> </a:t>
            </a:r>
            <a:r>
              <a:rPr lang="en-US" sz="1800" b="1">
                <a:solidFill>
                  <a:srgbClr val="CC3300"/>
                </a:solidFill>
              </a:rPr>
              <a:t>_q</a:t>
            </a:r>
            <a:r>
              <a:rPr lang="en-US" sz="1400" b="1">
                <a:solidFill>
                  <a:srgbClr val="CC3300"/>
                </a:solidFill>
              </a:rPr>
              <a:t>(3);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6444208" y="4149080"/>
            <a:ext cx="160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9900"/>
                </a:solidFill>
              </a:rPr>
              <a:t>No change</a:t>
            </a:r>
          </a:p>
        </p:txBody>
      </p:sp>
    </p:spTree>
    <p:extLst>
      <p:ext uri="{BB962C8B-B14F-4D97-AF65-F5344CB8AC3E}">
        <p14:creationId xmlns:p14="http://schemas.microsoft.com/office/powerpoint/2010/main" val="26762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sz="1600" smtClean="0"/>
              <a:t>مرتضي صاحب الزماني</a:t>
            </a:r>
            <a:r>
              <a:rPr lang="en-US" sz="1400" b="0" smtClean="0"/>
              <a:t>             </a:t>
            </a:r>
            <a:r>
              <a:rPr lang="fa-IR" sz="1400" b="0" smtClean="0"/>
              <a:t> </a:t>
            </a:r>
            <a:endParaRPr lang="en-US" sz="1400" b="0" smtClean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C764204-D183-4DCB-9477-E6CD70AD9248}" type="slidenum">
              <a:rPr lang="en-US" sz="1400">
                <a:cs typeface="Times New Roman" panose="02020603050405020304" pitchFamily="18" charset="0"/>
              </a:rPr>
              <a:pPr eaLnBrk="1" hangingPunct="1"/>
              <a:t>22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Pipelined AMD AM2901</a:t>
            </a:r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219200" y="2203450"/>
            <a:ext cx="5715000" cy="2216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process (clk)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   if (rising_edge(clk) then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      alu_out_q &lt;= alu_out;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      g_bar_q &lt;= g_bar;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      p_bar_q &lt;= p_bar;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      ovr_q &lt;= ovr;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      c_n4_q &lt;= c_n4;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   end if;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z="1400" b="1">
                <a:solidFill>
                  <a:srgbClr val="CC3300"/>
                </a:solidFill>
              </a:rPr>
              <a:t>   end process;</a:t>
            </a:r>
          </a:p>
          <a:p>
            <a:pPr algn="l" rtl="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end am2901;</a:t>
            </a:r>
            <a:endParaRPr lang="en-US" sz="1400" b="1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بهینه سازی در کد  </a:t>
            </a:r>
            <a:r>
              <a:rPr lang="en-US" altLang="en-US" dirty="0"/>
              <a:t>VHDL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مشخص کردن ساختار با پرانتر:</a:t>
            </a:r>
          </a:p>
          <a:p>
            <a:pPr lvl="1"/>
            <a:r>
              <a:rPr lang="fa-IR" dirty="0" smtClean="0"/>
              <a:t>تأخیر مسیر بحرانی در ساختار درختی متعادل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5" descr="t_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06713"/>
            <a:ext cx="31781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t_2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30613"/>
            <a:ext cx="2000250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_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80" y="2906713"/>
            <a:ext cx="395446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t_2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80" y="3363913"/>
            <a:ext cx="26511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3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بهینه سازی در کد  </a:t>
            </a:r>
            <a:r>
              <a:rPr lang="en-US" altLang="en-US" dirty="0"/>
              <a:t>VHDL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مشخص کردن ساختار با پرانتر:</a:t>
            </a:r>
          </a:p>
          <a:p>
            <a:pPr lvl="1"/>
            <a:r>
              <a:rPr lang="fa-IR" dirty="0" smtClean="0"/>
              <a:t>اگر ورودی ای دیرتر برسد:</a:t>
            </a:r>
          </a:p>
          <a:p>
            <a:pPr lvl="2"/>
            <a:r>
              <a:rPr lang="fa-IR" dirty="0" smtClean="0"/>
              <a:t>برای ورودی</a:t>
            </a:r>
            <a:r>
              <a:rPr lang="en-US" dirty="0" smtClean="0"/>
              <a:t>    </a:t>
            </a:r>
            <a:r>
              <a:rPr lang="fa-IR" dirty="0" smtClean="0"/>
              <a:t> </a:t>
            </a:r>
            <a:r>
              <a:rPr lang="en-US" dirty="0" smtClean="0"/>
              <a:t>IN2</a:t>
            </a:r>
            <a:r>
              <a:rPr lang="fa-IR" dirty="0" smtClean="0"/>
              <a:t>    انتخاب شود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5" descr="t_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06713"/>
            <a:ext cx="372106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t_2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30613"/>
            <a:ext cx="2000250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4128" y="2276872"/>
            <a:ext cx="51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(?)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6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r>
              <a:rPr lang="fa-IR" dirty="0" smtClean="0"/>
              <a:t> (باززمانبندی)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هدف اصلی:</a:t>
            </a:r>
          </a:p>
          <a:p>
            <a:pPr lvl="1"/>
            <a:r>
              <a:rPr lang="fa-IR" dirty="0" smtClean="0"/>
              <a:t>افزایش فرکانس </a:t>
            </a:r>
            <a:r>
              <a:rPr lang="fa-IR" dirty="0"/>
              <a:t>کلاک مدار ترتیبی</a:t>
            </a:r>
          </a:p>
          <a:p>
            <a:r>
              <a:rPr lang="fa-IR" dirty="0" smtClean="0"/>
              <a:t>اهداف فرعی:</a:t>
            </a:r>
          </a:p>
          <a:p>
            <a:pPr lvl="1"/>
            <a:r>
              <a:rPr lang="fa-IR" dirty="0" smtClean="0"/>
              <a:t>کاهش مساحت</a:t>
            </a:r>
          </a:p>
          <a:p>
            <a:pPr lvl="1"/>
            <a:r>
              <a:rPr lang="fa-IR" dirty="0" smtClean="0"/>
              <a:t>کاهش توان مصرفی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89720"/>
          </a:xfrm>
        </p:spPr>
        <p:txBody>
          <a:bodyPr/>
          <a:lstStyle/>
          <a:p>
            <a:r>
              <a:rPr lang="fa-IR" dirty="0" smtClean="0"/>
              <a:t>تعریف:</a:t>
            </a:r>
          </a:p>
          <a:p>
            <a:pPr lvl="1"/>
            <a:r>
              <a:rPr lang="fa-IR" dirty="0" smtClean="0"/>
              <a:t>جابجایی </a:t>
            </a:r>
            <a:r>
              <a:rPr lang="en-US" dirty="0" smtClean="0"/>
              <a:t>FF</a:t>
            </a:r>
            <a:r>
              <a:rPr lang="fa-IR" dirty="0" smtClean="0"/>
              <a:t>ها در مدار برای بهبود کارایی بدون تغییر </a:t>
            </a:r>
            <a:r>
              <a:rPr lang="en-US" dirty="0" smtClean="0"/>
              <a:t>latency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3884066" cy="10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62760"/>
            <a:ext cx="3884066" cy="1038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5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89720"/>
          </a:xfrm>
        </p:spPr>
        <p:txBody>
          <a:bodyPr/>
          <a:lstStyle/>
          <a:p>
            <a:pPr lvl="1"/>
            <a:r>
              <a:rPr lang="fa-IR" dirty="0" smtClean="0"/>
              <a:t>جابجایی </a:t>
            </a:r>
            <a:r>
              <a:rPr lang="en-US" dirty="0" smtClean="0"/>
              <a:t>FF</a:t>
            </a:r>
            <a:r>
              <a:rPr lang="fa-IR" dirty="0" smtClean="0"/>
              <a:t>ها در مدار ترکیبی بدون تغییر تعداد آنها</a:t>
            </a:r>
          </a:p>
          <a:p>
            <a:pPr lvl="2"/>
            <a:r>
              <a:rPr lang="fa-IR" dirty="0" smtClean="0"/>
              <a:t>در یک مسیر از </a:t>
            </a:r>
            <a:r>
              <a:rPr lang="en-US" dirty="0" smtClean="0"/>
              <a:t>Pi</a:t>
            </a:r>
            <a:r>
              <a:rPr lang="fa-IR" dirty="0" smtClean="0"/>
              <a:t>ها تا </a:t>
            </a:r>
            <a:r>
              <a:rPr lang="en-US" dirty="0" smtClean="0"/>
              <a:t>Po</a:t>
            </a:r>
            <a:r>
              <a:rPr lang="fa-IR" dirty="0" smtClean="0"/>
              <a:t>ها</a:t>
            </a:r>
          </a:p>
          <a:p>
            <a:pPr lvl="2"/>
            <a:r>
              <a:rPr lang="fa-IR" dirty="0" smtClean="0"/>
              <a:t>در یک حلقه</a:t>
            </a:r>
          </a:p>
          <a:p>
            <a:pPr lvl="2"/>
            <a:endParaRPr lang="fa-IR" dirty="0"/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latency</a:t>
            </a:r>
            <a:r>
              <a:rPr lang="fa-IR" dirty="0" smtClean="0">
                <a:sym typeface="Wingdings" panose="05000000000000000000" pitchFamily="2" charset="2"/>
              </a:rPr>
              <a:t> ورودی/خروجی تغییر نمی کند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رفتار مدار تغییر نمی کند</a:t>
            </a:r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104" y="1219200"/>
            <a:ext cx="7772400" cy="1489720"/>
          </a:xfrm>
        </p:spPr>
        <p:txBody>
          <a:bodyPr/>
          <a:lstStyle/>
          <a:p>
            <a:pPr lvl="1"/>
            <a:r>
              <a:rPr lang="fa-IR" dirty="0" smtClean="0">
                <a:sym typeface="Wingdings" panose="05000000000000000000" pitchFamily="2" charset="2"/>
              </a:rPr>
              <a:t>عدم تغییر در اندازة مدار ترکیبی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امکان تغییر در اندازة بخش </a:t>
            </a:r>
            <a:r>
              <a:rPr lang="en-US" dirty="0" smtClean="0">
                <a:sym typeface="Wingdings" panose="05000000000000000000" pitchFamily="2" charset="2"/>
              </a:rPr>
              <a:t>FF</a:t>
            </a:r>
            <a:r>
              <a:rPr lang="fa-IR" dirty="0" smtClean="0">
                <a:sym typeface="Wingdings" panose="05000000000000000000" pitchFamily="2" charset="2"/>
              </a:rPr>
              <a:t>ها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سربار مساحت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گاهی با هدف حداقل کردن تعداد </a:t>
            </a:r>
            <a:r>
              <a:rPr lang="en-US" dirty="0" smtClean="0">
                <a:sym typeface="Wingdings" panose="05000000000000000000" pitchFamily="2" charset="2"/>
              </a:rPr>
              <a:t>FF</a:t>
            </a:r>
            <a:r>
              <a:rPr lang="fa-IR" dirty="0" smtClean="0">
                <a:sym typeface="Wingdings" panose="05000000000000000000" pitchFamily="2" charset="2"/>
              </a:rPr>
              <a:t>ها</a:t>
            </a:r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2808312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3" y="4581128"/>
            <a:ext cx="2796791" cy="15224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wn Arrow 7"/>
          <p:cNvSpPr/>
          <p:nvPr/>
        </p:nvSpPr>
        <p:spPr bwMode="auto">
          <a:xfrm>
            <a:off x="2195736" y="4005064"/>
            <a:ext cx="288032" cy="504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89720"/>
          </a:xfrm>
        </p:spPr>
        <p:txBody>
          <a:bodyPr/>
          <a:lstStyle/>
          <a:p>
            <a:pPr lvl="1"/>
            <a:r>
              <a:rPr lang="fa-IR" dirty="0" smtClean="0"/>
              <a:t>در </a:t>
            </a:r>
            <a:r>
              <a:rPr lang="en-US" smtClean="0"/>
              <a:t>FPGA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4608512" cy="196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81128"/>
            <a:ext cx="3672408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3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روش های بهینه سازی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 های بهینه سازی در کد </a:t>
            </a:r>
            <a:r>
              <a:rPr lang="en-US" dirty="0" smtClean="0"/>
              <a:t>RTL</a:t>
            </a:r>
            <a:endParaRPr lang="fa-IR" dirty="0" smtClean="0"/>
          </a:p>
          <a:p>
            <a:pPr lvl="1"/>
            <a:r>
              <a:rPr lang="fa-IR" dirty="0" smtClean="0"/>
              <a:t>کدنویسی با توجه به رفتار ابزار (نتیجة سنتز)</a:t>
            </a:r>
            <a:endParaRPr lang="en-US" dirty="0" smtClean="0"/>
          </a:p>
          <a:p>
            <a:pPr lvl="1"/>
            <a:r>
              <a:rPr lang="en-US" dirty="0" smtClean="0"/>
              <a:t>Pipelining</a:t>
            </a:r>
            <a:r>
              <a:rPr lang="fa-IR" dirty="0" smtClean="0"/>
              <a:t> (خط لوله گذاری)</a:t>
            </a:r>
            <a:endParaRPr lang="en-US" dirty="0" smtClean="0"/>
          </a:p>
          <a:p>
            <a:pPr lvl="1"/>
            <a:r>
              <a:rPr lang="en-US" dirty="0" smtClean="0"/>
              <a:t>Retiming</a:t>
            </a:r>
            <a:r>
              <a:rPr lang="fa-IR" dirty="0" smtClean="0"/>
              <a:t> (باززمانبندی)</a:t>
            </a:r>
            <a:endParaRPr lang="en-US" dirty="0" smtClean="0"/>
          </a:p>
          <a:p>
            <a:pPr lvl="1"/>
            <a:r>
              <a:rPr lang="en-US" dirty="0" smtClean="0"/>
              <a:t>Proper partitioning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9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1489720"/>
          </a:xfrm>
        </p:spPr>
        <p:txBody>
          <a:bodyPr/>
          <a:lstStyle/>
          <a:p>
            <a:r>
              <a:rPr lang="fa-IR" dirty="0" smtClean="0"/>
              <a:t>تأثیر در </a:t>
            </a:r>
            <a:r>
              <a:rPr lang="en-US" dirty="0" smtClean="0"/>
              <a:t>FSM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تغییر کد حالت:</a:t>
            </a:r>
          </a:p>
          <a:p>
            <a:pPr lvl="2"/>
            <a:r>
              <a:rPr lang="fa-IR" dirty="0" smtClean="0"/>
              <a:t>خراب شدن کدهای مدودف</a:t>
            </a:r>
          </a:p>
          <a:p>
            <a:pPr lvl="2"/>
            <a:r>
              <a:rPr lang="fa-IR" dirty="0" smtClean="0"/>
              <a:t>خراب شدن کدهای بامعنا (کد حالت اولیه)</a:t>
            </a:r>
          </a:p>
          <a:p>
            <a:pPr lvl="1"/>
            <a:r>
              <a:rPr lang="fa-IR" dirty="0" smtClean="0"/>
              <a:t>مثال:</a:t>
            </a:r>
          </a:p>
          <a:p>
            <a:pPr lvl="2"/>
            <a:r>
              <a:rPr lang="fa-IR" dirty="0" smtClean="0"/>
              <a:t>می خواهیم </a:t>
            </a:r>
            <a:r>
              <a:rPr lang="en-US" dirty="0" smtClean="0"/>
              <a:t>FF A</a:t>
            </a:r>
            <a:r>
              <a:rPr lang="fa-IR" dirty="0" smtClean="0"/>
              <a:t> و </a:t>
            </a:r>
            <a:r>
              <a:rPr lang="en-US" dirty="0" smtClean="0"/>
              <a:t>FF B</a:t>
            </a:r>
            <a:r>
              <a:rPr lang="fa-IR" dirty="0" smtClean="0"/>
              <a:t> در حالت اولیه مخالف باشند.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نیاز به اعمال محدودیت اضافه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94575"/>
            <a:ext cx="201622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53136"/>
            <a:ext cx="2880320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1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کدنویسی با توجه به رفتار ابزار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48" y="1052736"/>
            <a:ext cx="7628384" cy="1008112"/>
          </a:xfrm>
        </p:spPr>
        <p:txBody>
          <a:bodyPr/>
          <a:lstStyle/>
          <a:p>
            <a:pPr lvl="1"/>
            <a:r>
              <a:rPr lang="en-US" dirty="0" smtClean="0"/>
              <a:t>If-then-else</a:t>
            </a:r>
            <a:r>
              <a:rPr lang="fa-IR" dirty="0" smtClean="0"/>
              <a:t> تودرتو:</a:t>
            </a:r>
          </a:p>
          <a:p>
            <a:pPr lvl="2"/>
            <a:r>
              <a:rPr lang="fa-IR" dirty="0" smtClean="0"/>
              <a:t>انتخاب مناسب سیگنال ها با توجه به زمان رسیدنشان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39072" y="2852936"/>
            <a:ext cx="1981200" cy="1815882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if (X &gt;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7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) then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A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 err="1">
                <a:solidFill>
                  <a:srgbClr val="0000CC"/>
                </a:solidFill>
                <a:latin typeface="Helvetica" panose="020B0604020202020204" pitchFamily="34" charset="0"/>
              </a:rPr>
              <a:t>elsif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(Y &gt; 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13)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then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B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else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 C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end if 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946" y="2982299"/>
            <a:ext cx="3825006" cy="2966981"/>
            <a:chOff x="314946" y="2982299"/>
            <a:chExt cx="3825006" cy="2966981"/>
          </a:xfrm>
        </p:grpSpPr>
        <p:sp>
          <p:nvSpPr>
            <p:cNvPr id="10" name="Trapezoid 9"/>
            <p:cNvSpPr/>
            <p:nvPr/>
          </p:nvSpPr>
          <p:spPr bwMode="auto">
            <a:xfrm rot="5400000">
              <a:off x="971600" y="4653136"/>
              <a:ext cx="1224136" cy="432048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11" name="Trapezoid 10"/>
            <p:cNvSpPr/>
            <p:nvPr/>
          </p:nvSpPr>
          <p:spPr bwMode="auto">
            <a:xfrm rot="5400000">
              <a:off x="1949931" y="5121188"/>
              <a:ext cx="1224136" cy="432048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13" name="Elbow Connector 12"/>
            <p:cNvCxnSpPr>
              <a:stCxn id="10" idx="0"/>
            </p:cNvCxnSpPr>
            <p:nvPr/>
          </p:nvCxnSpPr>
          <p:spPr bwMode="auto">
            <a:xfrm>
              <a:off x="1799692" y="4869160"/>
              <a:ext cx="546283" cy="216024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92150" y="4498959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56146" y="5229200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568" y="5733256"/>
              <a:ext cx="166240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778023" y="5337212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14946" y="5517232"/>
              <a:ext cx="440630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fa-IR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5013176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fa-IR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528" y="4293096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fa-IR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0621" y="4869160"/>
              <a:ext cx="120933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ZOUT</a:t>
              </a:r>
              <a:endParaRPr lang="fa-IR" dirty="0">
                <a:latin typeface="+mn-lt"/>
              </a:endParaRPr>
            </a:p>
          </p:txBody>
        </p:sp>
        <p:cxnSp>
          <p:nvCxnSpPr>
            <p:cNvPr id="25" name="Straight Connector 24"/>
            <p:cNvCxnSpPr>
              <a:endCxn id="10" idx="1"/>
            </p:cNvCxnSpPr>
            <p:nvPr/>
          </p:nvCxnSpPr>
          <p:spPr bwMode="auto">
            <a:xfrm>
              <a:off x="1583668" y="3933056"/>
              <a:ext cx="0" cy="3780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/>
            <p:cNvSpPr/>
            <p:nvPr/>
          </p:nvSpPr>
          <p:spPr bwMode="auto">
            <a:xfrm>
              <a:off x="1367644" y="3609020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&gt;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endCxn id="29" idx="1"/>
            </p:cNvCxnSpPr>
            <p:nvPr/>
          </p:nvCxnSpPr>
          <p:spPr bwMode="auto">
            <a:xfrm>
              <a:off x="1331640" y="3356992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endCxn id="29" idx="7"/>
            </p:cNvCxnSpPr>
            <p:nvPr/>
          </p:nvCxnSpPr>
          <p:spPr bwMode="auto">
            <a:xfrm flipH="1">
              <a:off x="1736420" y="3356992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038946" y="2982299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Y</a:t>
              </a:r>
              <a:endParaRPr lang="fa-IR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87018" y="2996952"/>
              <a:ext cx="724742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2546804" y="4419110"/>
              <a:ext cx="0" cy="3780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Oval 39"/>
            <p:cNvSpPr/>
            <p:nvPr/>
          </p:nvSpPr>
          <p:spPr bwMode="auto">
            <a:xfrm>
              <a:off x="2330780" y="4095074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&gt;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41" name="Straight Connector 40"/>
            <p:cNvCxnSpPr>
              <a:endCxn id="40" idx="1"/>
            </p:cNvCxnSpPr>
            <p:nvPr/>
          </p:nvCxnSpPr>
          <p:spPr bwMode="auto">
            <a:xfrm>
              <a:off x="2294776" y="38430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endCxn id="40" idx="7"/>
            </p:cNvCxnSpPr>
            <p:nvPr/>
          </p:nvCxnSpPr>
          <p:spPr bwMode="auto">
            <a:xfrm flipH="1">
              <a:off x="2699556" y="38430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979712" y="3468353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22162" y="3483006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7</a:t>
              </a:r>
              <a:endParaRPr lang="fa-IR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3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کدنویسی با توجه به رفتار ابزار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48" y="980728"/>
            <a:ext cx="7628384" cy="1008112"/>
          </a:xfrm>
        </p:spPr>
        <p:txBody>
          <a:bodyPr/>
          <a:lstStyle/>
          <a:p>
            <a:pPr lvl="1"/>
            <a:r>
              <a:rPr lang="fa-IR" dirty="0" smtClean="0"/>
              <a:t>برای شرط های پوشا، </a:t>
            </a:r>
            <a:r>
              <a:rPr lang="en-US" dirty="0" smtClean="0"/>
              <a:t>case</a:t>
            </a:r>
            <a:r>
              <a:rPr lang="fa-IR" dirty="0" smtClean="0"/>
              <a:t>: </a:t>
            </a:r>
            <a:r>
              <a:rPr lang="en-US" dirty="0" smtClean="0">
                <a:sym typeface="Wingdings" panose="05000000000000000000" pitchFamily="2" charset="2"/>
              </a:rPr>
              <a:t>n:1 MUX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fa-IR" dirty="0" smtClean="0"/>
              <a:t>سریع تر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43808" y="1556792"/>
            <a:ext cx="2133600" cy="2062103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case X is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when 0 to 12 =&gt;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      ZOUT &lt;= B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when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13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=&gt;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      ZOUT &lt;= C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when others =&gt;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      OUT &lt;= A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end case ;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11560" y="1628800"/>
            <a:ext cx="1981200" cy="1815882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if (X &gt;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13)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then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A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 err="1">
                <a:solidFill>
                  <a:srgbClr val="0000CC"/>
                </a:solidFill>
                <a:latin typeface="Helvetica" panose="020B0604020202020204" pitchFamily="34" charset="0"/>
              </a:rPr>
              <a:t>elsif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(X &lt; 13)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then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B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else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 C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end if ;</a:t>
            </a:r>
          </a:p>
        </p:txBody>
      </p:sp>
      <p:sp>
        <p:nvSpPr>
          <p:cNvPr id="10" name="Trapezoid 9"/>
          <p:cNvSpPr/>
          <p:nvPr/>
        </p:nvSpPr>
        <p:spPr bwMode="auto">
          <a:xfrm rot="5400000">
            <a:off x="1225987" y="5099837"/>
            <a:ext cx="1224136" cy="432048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1" name="Trapezoid 10"/>
          <p:cNvSpPr/>
          <p:nvPr/>
        </p:nvSpPr>
        <p:spPr bwMode="auto">
          <a:xfrm rot="5400000">
            <a:off x="2204318" y="5567889"/>
            <a:ext cx="1224136" cy="432048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cxnSp>
        <p:nvCxnSpPr>
          <p:cNvPr id="12" name="Elbow Connector 11"/>
          <p:cNvCxnSpPr>
            <a:stCxn id="10" idx="0"/>
          </p:cNvCxnSpPr>
          <p:nvPr/>
        </p:nvCxnSpPr>
        <p:spPr bwMode="auto">
          <a:xfrm>
            <a:off x="2054079" y="5315861"/>
            <a:ext cx="546283" cy="21602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946537" y="4945660"/>
            <a:ext cx="675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944178" y="5675901"/>
            <a:ext cx="675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937955" y="6179957"/>
            <a:ext cx="166240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032410" y="5783913"/>
            <a:ext cx="675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69333" y="5963933"/>
            <a:ext cx="440630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fa-IR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915" y="5459877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B</a:t>
            </a:r>
            <a:endParaRPr lang="fa-IR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915" y="4739797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fa-IR" dirty="0">
              <a:latin typeface="+mn-lt"/>
            </a:endParaRPr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 bwMode="auto">
          <a:xfrm>
            <a:off x="1838055" y="4379757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1622031" y="4055721"/>
            <a:ext cx="432048" cy="46805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rPr>
              <a:t>&lt;</a:t>
            </a: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endCxn id="21" idx="1"/>
          </p:cNvCxnSpPr>
          <p:nvPr/>
        </p:nvCxnSpPr>
        <p:spPr bwMode="auto">
          <a:xfrm>
            <a:off x="1586027" y="3803693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21" idx="7"/>
          </p:cNvCxnSpPr>
          <p:nvPr/>
        </p:nvCxnSpPr>
        <p:spPr bwMode="auto">
          <a:xfrm flipH="1">
            <a:off x="1990807" y="3803693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93333" y="3429000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X</a:t>
            </a:r>
            <a:endParaRPr lang="fa-IR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1405" y="3443653"/>
            <a:ext cx="724742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13</a:t>
            </a:r>
            <a:endParaRPr lang="fa-IR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801191" y="4865811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2585167" y="4541775"/>
            <a:ext cx="432048" cy="46805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rPr>
              <a:t>&gt;</a:t>
            </a: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 bwMode="auto">
          <a:xfrm>
            <a:off x="2549163" y="4289747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endCxn id="27" idx="7"/>
          </p:cNvCxnSpPr>
          <p:nvPr/>
        </p:nvCxnSpPr>
        <p:spPr bwMode="auto">
          <a:xfrm flipH="1">
            <a:off x="2953943" y="4289747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34099" y="3915054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X</a:t>
            </a:r>
            <a:endParaRPr lang="fa-IR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6548" y="3929707"/>
            <a:ext cx="612147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13</a:t>
            </a:r>
            <a:endParaRPr lang="fa-IR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47474" y="5389766"/>
            <a:ext cx="92057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ZOUT</a:t>
            </a:r>
            <a:endParaRPr lang="fa-IR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098506" y="2564904"/>
            <a:ext cx="3793974" cy="3827997"/>
            <a:chOff x="5098506" y="2564904"/>
            <a:chExt cx="3793974" cy="3827997"/>
          </a:xfrm>
        </p:grpSpPr>
        <p:cxnSp>
          <p:nvCxnSpPr>
            <p:cNvPr id="32" name="Straight Connector 31"/>
            <p:cNvCxnSpPr>
              <a:stCxn id="33" idx="4"/>
            </p:cNvCxnSpPr>
            <p:nvPr/>
          </p:nvCxnSpPr>
          <p:spPr bwMode="auto">
            <a:xfrm>
              <a:off x="5643228" y="3663026"/>
              <a:ext cx="2279" cy="2733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val 32"/>
            <p:cNvSpPr/>
            <p:nvPr/>
          </p:nvSpPr>
          <p:spPr bwMode="auto">
            <a:xfrm>
              <a:off x="5427204" y="3194974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&lt;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>
              <a:endCxn id="33" idx="1"/>
            </p:cNvCxnSpPr>
            <p:nvPr/>
          </p:nvCxnSpPr>
          <p:spPr bwMode="auto">
            <a:xfrm>
              <a:off x="5391200" y="29429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33" idx="7"/>
            </p:cNvCxnSpPr>
            <p:nvPr/>
          </p:nvCxnSpPr>
          <p:spPr bwMode="auto">
            <a:xfrm flipH="1">
              <a:off x="5795980" y="29429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098506" y="2568253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6578" y="2582906"/>
              <a:ext cx="724742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606364" y="3191625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&gt;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39" name="Straight Connector 38"/>
            <p:cNvCxnSpPr>
              <a:endCxn id="38" idx="1"/>
            </p:cNvCxnSpPr>
            <p:nvPr/>
          </p:nvCxnSpPr>
          <p:spPr bwMode="auto">
            <a:xfrm>
              <a:off x="6570360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endCxn id="38" idx="7"/>
            </p:cNvCxnSpPr>
            <p:nvPr/>
          </p:nvCxnSpPr>
          <p:spPr bwMode="auto">
            <a:xfrm flipH="1">
              <a:off x="6975140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255296" y="2564904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7745" y="2579557"/>
              <a:ext cx="61214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7954019" y="3191625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=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44" name="Straight Connector 43"/>
            <p:cNvCxnSpPr>
              <a:endCxn id="43" idx="1"/>
            </p:cNvCxnSpPr>
            <p:nvPr/>
          </p:nvCxnSpPr>
          <p:spPr bwMode="auto">
            <a:xfrm>
              <a:off x="7918015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endCxn id="43" idx="7"/>
            </p:cNvCxnSpPr>
            <p:nvPr/>
          </p:nvCxnSpPr>
          <p:spPr bwMode="auto">
            <a:xfrm flipH="1">
              <a:off x="8322795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7537884" y="2636912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80333" y="2564904"/>
              <a:ext cx="61214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6817804" y="3663026"/>
              <a:ext cx="0" cy="27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8185956" y="3663026"/>
              <a:ext cx="0" cy="27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>
              <a:off x="5292600" y="3933057"/>
              <a:ext cx="3239840" cy="435282"/>
            </a:xfrm>
            <a:prstGeom prst="rect">
              <a:avLst/>
            </a:prstGeom>
            <a:solidFill>
              <a:srgbClr val="66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5400000">
              <a:off x="6042378" y="5342999"/>
              <a:ext cx="1667757" cy="432048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5984738" y="5003015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984738" y="5517232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607534" y="5805264"/>
              <a:ext cx="440630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fa-IR" dirty="0">
                <a:latin typeface="+mn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16116" y="5301208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fa-IR" dirty="0">
                <a:latin typeface="+mn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16116" y="4797152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fa-IR" dirty="0">
                <a:latin typeface="+mn-lt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6012160" y="6093296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H="1">
              <a:off x="6799818" y="4379757"/>
              <a:ext cx="4430" cy="3780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6962396" y="4368339"/>
              <a:ext cx="1591" cy="4364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7092280" y="5423873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407344" y="5029726"/>
              <a:ext cx="920574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ZOUT</a:t>
              </a:r>
              <a:endParaRPr lang="fa-IR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کدنویسی با توجه به رفتار ابزار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628384" cy="2952328"/>
          </a:xfrm>
        </p:spPr>
        <p:txBody>
          <a:bodyPr/>
          <a:lstStyle/>
          <a:p>
            <a:pPr lvl="1"/>
            <a:r>
              <a:rPr lang="fa-IR" dirty="0" smtClean="0"/>
              <a:t>انتخاب مناسب کدهای حالت در </a:t>
            </a:r>
            <a:r>
              <a:rPr lang="en-US" dirty="0" smtClean="0"/>
              <a:t>FSM</a:t>
            </a:r>
          </a:p>
          <a:p>
            <a:pPr lvl="2"/>
            <a:r>
              <a:rPr lang="fa-IR" dirty="0"/>
              <a:t>طراحی به صورت </a:t>
            </a:r>
            <a:r>
              <a:rPr lang="fa-IR" dirty="0" smtClean="0"/>
              <a:t>مدودف</a:t>
            </a:r>
            <a:endParaRPr lang="en-US" dirty="0" smtClean="0"/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/>
              <a:t>آماده شدن خروجی تقریبا همزمان با تغییر </a:t>
            </a:r>
            <a:r>
              <a:rPr lang="fa-IR" dirty="0" smtClean="0"/>
              <a:t>حالت</a:t>
            </a:r>
          </a:p>
          <a:p>
            <a:pPr lvl="2"/>
            <a:r>
              <a:rPr lang="fa-IR" dirty="0" smtClean="0"/>
              <a:t>کد </a:t>
            </a:r>
            <a:r>
              <a:rPr lang="en-US" dirty="0" smtClean="0"/>
              <a:t>one-hot</a:t>
            </a:r>
            <a:endParaRPr lang="fa-IR" dirty="0" smtClean="0"/>
          </a:p>
          <a:p>
            <a:pPr lvl="3"/>
            <a:r>
              <a:rPr lang="fa-IR" altLang="en-US" dirty="0">
                <a:sym typeface="Wingdings" panose="05000000000000000000" pitchFamily="2" charset="2"/>
              </a:rPr>
              <a:t>مدارهای ترکیبی کوچک  تأخیر بین </a:t>
            </a:r>
            <a:r>
              <a:rPr lang="en-US" altLang="en-US" dirty="0">
                <a:sym typeface="Wingdings" panose="05000000000000000000" pitchFamily="2" charset="2"/>
              </a:rPr>
              <a:t>FF</a:t>
            </a:r>
            <a:r>
              <a:rPr lang="fa-IR" altLang="en-US" dirty="0">
                <a:sym typeface="Wingdings" panose="05000000000000000000" pitchFamily="2" charset="2"/>
              </a:rPr>
              <a:t>ها: کم  فرکانس کلاک بالاتر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576511" y="3573016"/>
            <a:ext cx="6048375" cy="1169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STATE_T is (STATE0, STATE1, STATE2, STATE3);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STATE, NEXT_STATE : STATE_T;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fsm_encoding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 string;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fsm_encoding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STATE : signal is "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one-hot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9786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78971" y="6356176"/>
            <a:ext cx="23575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1" eaLnBrk="1" hangingPunct="1"/>
            <a:r>
              <a:rPr lang="fa-IR" sz="1600" dirty="0" smtClean="0"/>
              <a:t>مرتضي صاحب الزماني</a:t>
            </a:r>
            <a:r>
              <a:rPr lang="en-US" sz="1400" b="0" dirty="0" smtClean="0"/>
              <a:t>            </a:t>
            </a:r>
            <a:r>
              <a:rPr lang="fa-IR" sz="1400" b="0" dirty="0" smtClean="0"/>
              <a:t> </a:t>
            </a:r>
            <a:endParaRPr lang="en-US" sz="1400" b="0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8832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6D9131-D269-4B2E-A0D5-04E46162AA39}" type="slidenum">
              <a:rPr lang="en-US" sz="1400">
                <a:cs typeface="Times New Roman" panose="02020603050405020304" pitchFamily="18" charset="0"/>
              </a:rPr>
              <a:pPr eaLnBrk="1" hangingPunct="1"/>
              <a:t>7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326432"/>
            <a:ext cx="7207250" cy="1814513"/>
            <a:chOff x="260" y="1536"/>
            <a:chExt cx="4540" cy="1143"/>
          </a:xfrm>
        </p:grpSpPr>
        <p:grpSp>
          <p:nvGrpSpPr>
            <p:cNvPr id="52264" name="Group 5"/>
            <p:cNvGrpSpPr>
              <a:grpSpLocks/>
            </p:cNvGrpSpPr>
            <p:nvPr/>
          </p:nvGrpSpPr>
          <p:grpSpPr bwMode="auto">
            <a:xfrm>
              <a:off x="260" y="1536"/>
              <a:ext cx="4540" cy="914"/>
              <a:chOff x="260" y="1680"/>
              <a:chExt cx="4540" cy="914"/>
            </a:xfrm>
          </p:grpSpPr>
          <p:sp>
            <p:nvSpPr>
              <p:cNvPr id="52267" name="Oval 6"/>
              <p:cNvSpPr>
                <a:spLocks noChangeAspect="1" noChangeArrowheads="1"/>
              </p:cNvSpPr>
              <p:nvPr/>
            </p:nvSpPr>
            <p:spPr bwMode="auto">
              <a:xfrm>
                <a:off x="1162" y="1824"/>
                <a:ext cx="2544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68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2218" y="2016"/>
                <a:ext cx="61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Datapath Operation</a:t>
                </a:r>
              </a:p>
            </p:txBody>
          </p:sp>
          <p:sp>
            <p:nvSpPr>
              <p:cNvPr id="52269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60" y="196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Inputs</a:t>
                </a:r>
              </a:p>
            </p:txBody>
          </p:sp>
          <p:sp>
            <p:nvSpPr>
              <p:cNvPr id="52270" name="Line 9"/>
              <p:cNvSpPr>
                <a:spLocks noChangeAspect="1" noChangeShapeType="1"/>
              </p:cNvSpPr>
              <p:nvPr/>
            </p:nvSpPr>
            <p:spPr bwMode="auto">
              <a:xfrm>
                <a:off x="4186" y="2164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1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4186" y="196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outputs</a:t>
                </a:r>
              </a:p>
            </p:txBody>
          </p:sp>
          <p:sp>
            <p:nvSpPr>
              <p:cNvPr id="52272" name="Rectangle 11"/>
              <p:cNvSpPr>
                <a:spLocks noChangeArrowheads="1"/>
              </p:cNvSpPr>
              <p:nvPr/>
            </p:nvSpPr>
            <p:spPr bwMode="auto">
              <a:xfrm>
                <a:off x="730" y="1680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73" name="Text Box 1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519" y="2083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74" name="Line 13"/>
              <p:cNvSpPr>
                <a:spLocks noChangeShapeType="1"/>
              </p:cNvSpPr>
              <p:nvPr/>
            </p:nvSpPr>
            <p:spPr bwMode="auto">
              <a:xfrm>
                <a:off x="394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5" name="Line 14"/>
              <p:cNvSpPr>
                <a:spLocks noChangeShapeType="1"/>
              </p:cNvSpPr>
              <p:nvPr/>
            </p:nvSpPr>
            <p:spPr bwMode="auto">
              <a:xfrm>
                <a:off x="922" y="21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6" name="Line 15"/>
              <p:cNvSpPr>
                <a:spLocks noChangeShapeType="1"/>
              </p:cNvSpPr>
              <p:nvPr/>
            </p:nvSpPr>
            <p:spPr bwMode="auto">
              <a:xfrm>
                <a:off x="3706" y="21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7" name="Rectangle 16"/>
              <p:cNvSpPr>
                <a:spLocks noChangeArrowheads="1"/>
              </p:cNvSpPr>
              <p:nvPr/>
            </p:nvSpPr>
            <p:spPr bwMode="auto">
              <a:xfrm>
                <a:off x="3994" y="1680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78" name="Text Box 17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783" y="2083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</p:grpSp>
        <p:sp>
          <p:nvSpPr>
            <p:cNvPr id="52265" name="Line 18"/>
            <p:cNvSpPr>
              <a:spLocks noChangeShapeType="1"/>
            </p:cNvSpPr>
            <p:nvPr/>
          </p:nvSpPr>
          <p:spPr bwMode="auto">
            <a:xfrm>
              <a:off x="1152" y="2448"/>
              <a:ext cx="25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66" name="Text Box 19"/>
            <p:cNvSpPr txBox="1">
              <a:spLocks noChangeArrowheads="1"/>
            </p:cNvSpPr>
            <p:nvPr/>
          </p:nvSpPr>
          <p:spPr bwMode="auto">
            <a:xfrm>
              <a:off x="2064" y="24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4825" y="4460032"/>
            <a:ext cx="6962775" cy="1911350"/>
            <a:chOff x="318" y="2880"/>
            <a:chExt cx="4386" cy="1204"/>
          </a:xfrm>
        </p:grpSpPr>
        <p:grpSp>
          <p:nvGrpSpPr>
            <p:cNvPr id="52232" name="Group 21"/>
            <p:cNvGrpSpPr>
              <a:grpSpLocks/>
            </p:cNvGrpSpPr>
            <p:nvPr/>
          </p:nvGrpSpPr>
          <p:grpSpPr bwMode="auto">
            <a:xfrm>
              <a:off x="318" y="2880"/>
              <a:ext cx="4386" cy="916"/>
              <a:chOff x="260" y="2830"/>
              <a:chExt cx="4386" cy="916"/>
            </a:xfrm>
          </p:grpSpPr>
          <p:sp>
            <p:nvSpPr>
              <p:cNvPr id="52239" name="Oval 22"/>
              <p:cNvSpPr>
                <a:spLocks noChangeAspect="1" noChangeArrowheads="1"/>
              </p:cNvSpPr>
              <p:nvPr/>
            </p:nvSpPr>
            <p:spPr bwMode="auto">
              <a:xfrm>
                <a:off x="1162" y="2974"/>
                <a:ext cx="326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40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1037" y="3091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Part 1</a:t>
                </a:r>
              </a:p>
            </p:txBody>
          </p:sp>
          <p:sp>
            <p:nvSpPr>
              <p:cNvPr id="52241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260" y="311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Inputs</a:t>
                </a:r>
              </a:p>
            </p:txBody>
          </p:sp>
          <p:sp>
            <p:nvSpPr>
              <p:cNvPr id="52242" name="Line 25"/>
              <p:cNvSpPr>
                <a:spLocks noChangeAspect="1" noChangeShapeType="1"/>
              </p:cNvSpPr>
              <p:nvPr/>
            </p:nvSpPr>
            <p:spPr bwMode="auto">
              <a:xfrm>
                <a:off x="4032" y="3314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3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4032" y="311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outputs</a:t>
                </a:r>
              </a:p>
            </p:txBody>
          </p:sp>
          <p:sp>
            <p:nvSpPr>
              <p:cNvPr id="52244" name="Rectangle 27"/>
              <p:cNvSpPr>
                <a:spLocks noChangeArrowheads="1"/>
              </p:cNvSpPr>
              <p:nvPr/>
            </p:nvSpPr>
            <p:spPr bwMode="auto">
              <a:xfrm>
                <a:off x="730" y="2830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45" name="Text Box 28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519" y="3233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46" name="Line 29"/>
              <p:cNvSpPr>
                <a:spLocks noChangeShapeType="1"/>
              </p:cNvSpPr>
              <p:nvPr/>
            </p:nvSpPr>
            <p:spPr bwMode="auto">
              <a:xfrm>
                <a:off x="394" y="331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7" name="Line 30"/>
              <p:cNvSpPr>
                <a:spLocks noChangeShapeType="1"/>
              </p:cNvSpPr>
              <p:nvPr/>
            </p:nvSpPr>
            <p:spPr bwMode="auto">
              <a:xfrm>
                <a:off x="922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8" name="Line 31"/>
              <p:cNvSpPr>
                <a:spLocks noChangeShapeType="1"/>
              </p:cNvSpPr>
              <p:nvPr/>
            </p:nvSpPr>
            <p:spPr bwMode="auto">
              <a:xfrm>
                <a:off x="3658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9" name="Line 32"/>
              <p:cNvSpPr>
                <a:spLocks noChangeShapeType="1"/>
              </p:cNvSpPr>
              <p:nvPr/>
            </p:nvSpPr>
            <p:spPr bwMode="auto">
              <a:xfrm>
                <a:off x="1488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50" name="Rectangle 3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1" name="Text Box 3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1565" y="3235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52" name="Oval 35"/>
              <p:cNvSpPr>
                <a:spLocks noChangeAspect="1" noChangeArrowheads="1"/>
              </p:cNvSpPr>
              <p:nvPr/>
            </p:nvSpPr>
            <p:spPr bwMode="auto">
              <a:xfrm>
                <a:off x="2218" y="2974"/>
                <a:ext cx="326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3" name="Text Box 36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093" y="3090"/>
                <a:ext cx="61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 dirty="0"/>
                  <a:t>Part </a:t>
                </a:r>
                <a:r>
                  <a:rPr lang="en-US" sz="1400" b="1" dirty="0" smtClean="0"/>
                  <a:t>2</a:t>
                </a:r>
              </a:p>
            </p:txBody>
          </p:sp>
          <p:sp>
            <p:nvSpPr>
              <p:cNvPr id="52254" name="Line 37"/>
              <p:cNvSpPr>
                <a:spLocks noChangeShapeType="1"/>
              </p:cNvSpPr>
              <p:nvPr/>
            </p:nvSpPr>
            <p:spPr bwMode="auto">
              <a:xfrm>
                <a:off x="1978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55" name="Line 3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56" name="Rectangle 39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7" name="Text Box 40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573" y="3235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58" name="Oval 41"/>
              <p:cNvSpPr>
                <a:spLocks noChangeAspect="1" noChangeArrowheads="1"/>
              </p:cNvSpPr>
              <p:nvPr/>
            </p:nvSpPr>
            <p:spPr bwMode="auto">
              <a:xfrm>
                <a:off x="3216" y="2974"/>
                <a:ext cx="326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9" name="Text Box 4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091" y="3091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 dirty="0"/>
                  <a:t>Part </a:t>
                </a:r>
                <a:r>
                  <a:rPr lang="en-US" sz="1400" b="1" dirty="0" smtClean="0"/>
                  <a:t>3</a:t>
                </a:r>
                <a:endParaRPr lang="en-US" sz="1400" b="1" dirty="0"/>
              </a:p>
            </p:txBody>
          </p:sp>
          <p:sp>
            <p:nvSpPr>
              <p:cNvPr id="52260" name="Line 43"/>
              <p:cNvSpPr>
                <a:spLocks noChangeShapeType="1"/>
              </p:cNvSpPr>
              <p:nvPr/>
            </p:nvSpPr>
            <p:spPr bwMode="auto">
              <a:xfrm>
                <a:off x="2976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61" name="Line 44"/>
              <p:cNvSpPr>
                <a:spLocks noChangeShapeType="1"/>
              </p:cNvSpPr>
              <p:nvPr/>
            </p:nvSpPr>
            <p:spPr bwMode="auto">
              <a:xfrm>
                <a:off x="3542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62" name="Rectangle 45"/>
              <p:cNvSpPr>
                <a:spLocks noChangeArrowheads="1"/>
              </p:cNvSpPr>
              <p:nvPr/>
            </p:nvSpPr>
            <p:spPr bwMode="auto">
              <a:xfrm>
                <a:off x="3830" y="2832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63" name="Text Box 46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619" y="3235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</p:grpSp>
        <p:sp>
          <p:nvSpPr>
            <p:cNvPr id="52233" name="Line 47"/>
            <p:cNvSpPr>
              <a:spLocks noChangeShapeType="1"/>
            </p:cNvSpPr>
            <p:nvPr/>
          </p:nvSpPr>
          <p:spPr bwMode="auto">
            <a:xfrm flipV="1">
              <a:off x="1248" y="3844"/>
              <a:ext cx="28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34" name="Text Box 48"/>
            <p:cNvSpPr txBox="1">
              <a:spLocks noChangeArrowheads="1"/>
            </p:cNvSpPr>
            <p:nvPr/>
          </p:nvSpPr>
          <p:spPr bwMode="auto">
            <a:xfrm>
              <a:off x="960" y="384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x/3</a:t>
              </a:r>
            </a:p>
          </p:txBody>
        </p:sp>
        <p:sp>
          <p:nvSpPr>
            <p:cNvPr id="52235" name="Line 49"/>
            <p:cNvSpPr>
              <a:spLocks noChangeShapeType="1"/>
            </p:cNvSpPr>
            <p:nvPr/>
          </p:nvSpPr>
          <p:spPr bwMode="auto">
            <a:xfrm flipV="1">
              <a:off x="2304" y="3853"/>
              <a:ext cx="28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36" name="Text Box 50"/>
            <p:cNvSpPr txBox="1">
              <a:spLocks noChangeArrowheads="1"/>
            </p:cNvSpPr>
            <p:nvPr/>
          </p:nvSpPr>
          <p:spPr bwMode="auto">
            <a:xfrm>
              <a:off x="2016" y="385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x/3</a:t>
              </a:r>
            </a:p>
          </p:txBody>
        </p:sp>
        <p:sp>
          <p:nvSpPr>
            <p:cNvPr id="52237" name="Line 51"/>
            <p:cNvSpPr>
              <a:spLocks noChangeShapeType="1"/>
            </p:cNvSpPr>
            <p:nvPr/>
          </p:nvSpPr>
          <p:spPr bwMode="auto">
            <a:xfrm flipV="1">
              <a:off x="3312" y="3853"/>
              <a:ext cx="28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38" name="Text Box 52"/>
            <p:cNvSpPr txBox="1">
              <a:spLocks noChangeArrowheads="1"/>
            </p:cNvSpPr>
            <p:nvPr/>
          </p:nvSpPr>
          <p:spPr bwMode="auto">
            <a:xfrm>
              <a:off x="3024" y="385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x/3</a:t>
              </a:r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>
          <a:xfrm>
            <a:off x="1048072" y="1012776"/>
            <a:ext cx="7628384" cy="295232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/>
              <a:t>ايدة </a:t>
            </a:r>
            <a:r>
              <a:rPr lang="fa-IR" kern="0" dirty="0" smtClean="0"/>
              <a:t>اصلي:</a:t>
            </a:r>
          </a:p>
          <a:p>
            <a:pPr lvl="1"/>
            <a:r>
              <a:rPr lang="fa-IR" kern="0" dirty="0" smtClean="0"/>
              <a:t>عمليات </a:t>
            </a:r>
            <a:r>
              <a:rPr lang="en-US" kern="0" dirty="0" err="1" smtClean="0"/>
              <a:t>datapath</a:t>
            </a:r>
            <a:r>
              <a:rPr lang="fa-IR" kern="0" dirty="0" smtClean="0"/>
              <a:t> بزرگي </a:t>
            </a:r>
            <a:r>
              <a:rPr lang="fa-IR" kern="0" dirty="0"/>
              <a:t>را که در يک سيکل ساعت انجام مي شود به چند عمل کوچک که در چند سيکل انجام مي شوند تقسيم کنيم: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8048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78971" y="6356176"/>
            <a:ext cx="23575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1" eaLnBrk="1" hangingPunct="1"/>
            <a:r>
              <a:rPr lang="fa-IR" sz="1600" dirty="0" smtClean="0"/>
              <a:t>مرتضي صاحب الزماني</a:t>
            </a:r>
            <a:r>
              <a:rPr lang="en-US" sz="1400" b="0" dirty="0" smtClean="0"/>
              <a:t>            </a:t>
            </a:r>
            <a:r>
              <a:rPr lang="fa-IR" sz="1400" b="0" dirty="0" smtClean="0"/>
              <a:t> </a:t>
            </a:r>
            <a:endParaRPr lang="en-US" sz="1400" b="0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8832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6D9131-D269-4B2E-A0D5-04E46162AA39}" type="slidenum">
              <a:rPr lang="en-US" sz="1400">
                <a:cs typeface="Times New Roman" panose="02020603050405020304" pitchFamily="18" charset="0"/>
              </a:rPr>
              <a:pPr eaLnBrk="1" hangingPunct="1"/>
              <a:t>8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Pipelining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395536" y="1012776"/>
            <a:ext cx="8280920" cy="515252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 smtClean="0"/>
              <a:t>تحلیل زمانی:</a:t>
            </a:r>
          </a:p>
          <a:p>
            <a:pPr lvl="1"/>
            <a:r>
              <a:rPr lang="en-US" kern="0" dirty="0" smtClean="0"/>
              <a:t>f</a:t>
            </a:r>
            <a:r>
              <a:rPr lang="fa-IR" kern="0" dirty="0" smtClean="0"/>
              <a:t> سه برابر </a:t>
            </a:r>
            <a:r>
              <a:rPr lang="fa-IR" kern="0" dirty="0"/>
              <a:t>مي </a:t>
            </a:r>
            <a:r>
              <a:rPr lang="fa-IR" kern="0" dirty="0" smtClean="0"/>
              <a:t>شود</a:t>
            </a:r>
            <a:endParaRPr lang="en-US" kern="0" dirty="0" smtClean="0"/>
          </a:p>
          <a:p>
            <a:pPr lvl="2"/>
            <a:r>
              <a:rPr lang="fa-IR" kern="0" dirty="0" smtClean="0"/>
              <a:t>دقیقاً سه برابر؟</a:t>
            </a:r>
            <a:endParaRPr lang="en-US" kern="0" dirty="0"/>
          </a:p>
          <a:p>
            <a:pPr lvl="1"/>
            <a:r>
              <a:rPr lang="en-US" kern="0" dirty="0" smtClean="0"/>
              <a:t>Throughput</a:t>
            </a:r>
            <a:r>
              <a:rPr lang="fa-IR" kern="0" dirty="0" smtClean="0"/>
              <a:t> سه برابر </a:t>
            </a:r>
            <a:r>
              <a:rPr lang="fa-IR" kern="0" dirty="0"/>
              <a:t>مي شود اما </a:t>
            </a:r>
            <a:r>
              <a:rPr lang="fa-IR" kern="0" dirty="0" smtClean="0"/>
              <a:t>خروجي ها سه </a:t>
            </a:r>
            <a:r>
              <a:rPr lang="fa-IR" kern="0" dirty="0"/>
              <a:t>کلاک ديرتر حاضر مي شوند: </a:t>
            </a:r>
            <a:endParaRPr lang="en-US" kern="0" dirty="0" smtClean="0"/>
          </a:p>
          <a:p>
            <a:pPr lvl="2" algn="l" rtl="0"/>
            <a:r>
              <a:rPr lang="en-US" kern="0" dirty="0"/>
              <a:t>Latency</a:t>
            </a:r>
            <a:r>
              <a:rPr lang="en-US" kern="0" dirty="0" smtClean="0"/>
              <a:t>:</a:t>
            </a:r>
            <a:endParaRPr lang="en-US" kern="0" dirty="0"/>
          </a:p>
          <a:p>
            <a:pPr lvl="3" algn="l" rtl="0"/>
            <a:r>
              <a:rPr lang="en-US" sz="1800" kern="0" dirty="0" smtClean="0"/>
              <a:t>Number </a:t>
            </a:r>
            <a:r>
              <a:rPr lang="en-US" sz="1800" kern="0" dirty="0"/>
              <a:t>of clock cycles from the first valid input till the corresponding result available on the output of the pipeline</a:t>
            </a:r>
            <a:r>
              <a:rPr lang="en-US" sz="1800" kern="0" dirty="0" smtClean="0"/>
              <a:t>.</a:t>
            </a:r>
          </a:p>
          <a:p>
            <a:pPr lvl="2" algn="l" rtl="0"/>
            <a:r>
              <a:rPr lang="en-US" kern="0" dirty="0" smtClean="0"/>
              <a:t>Throughput</a:t>
            </a:r>
            <a:r>
              <a:rPr lang="en-US" kern="0" dirty="0"/>
              <a:t>:</a:t>
            </a:r>
          </a:p>
          <a:p>
            <a:pPr lvl="3" algn="l" rtl="0"/>
            <a:r>
              <a:rPr lang="en-US" sz="1800" kern="0" dirty="0" smtClean="0"/>
              <a:t>A </a:t>
            </a:r>
            <a:r>
              <a:rPr lang="en-US" sz="1800" kern="0" dirty="0"/>
              <a:t>measure of how often the pipeline produces the valid output.</a:t>
            </a:r>
          </a:p>
          <a:p>
            <a:pPr lvl="2" algn="l" rtl="0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0426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78971" y="6356176"/>
            <a:ext cx="23575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1" eaLnBrk="1" hangingPunct="1"/>
            <a:r>
              <a:rPr lang="fa-IR" sz="1600" dirty="0" smtClean="0"/>
              <a:t>مرتضي صاحب الزماني</a:t>
            </a:r>
            <a:r>
              <a:rPr lang="en-US" sz="1400" b="0" dirty="0" smtClean="0"/>
              <a:t>            </a:t>
            </a:r>
            <a:r>
              <a:rPr lang="fa-IR" sz="1400" b="0" dirty="0" smtClean="0"/>
              <a:t> </a:t>
            </a:r>
            <a:endParaRPr lang="en-US" sz="1400" b="0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8832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6D9131-D269-4B2E-A0D5-04E46162AA39}" type="slidenum">
              <a:rPr lang="en-US" sz="1400">
                <a:cs typeface="Times New Roman" panose="02020603050405020304" pitchFamily="18" charset="0"/>
              </a:rPr>
              <a:pPr eaLnBrk="1" hangingPunct="1"/>
              <a:t>9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Pipelining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395536" y="1012776"/>
            <a:ext cx="8280920" cy="515252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 algn="l" rtl="0"/>
            <a:endParaRPr lang="en-US" kern="0" dirty="0" smtClean="0"/>
          </a:p>
          <a:p>
            <a:r>
              <a:rPr lang="fa-IR" kern="0" dirty="0" smtClean="0"/>
              <a:t>هزينة </a:t>
            </a:r>
            <a:r>
              <a:rPr lang="fa-IR" kern="0" dirty="0"/>
              <a:t>افزودن </a:t>
            </a:r>
            <a:r>
              <a:rPr lang="fa-IR" kern="0" dirty="0" smtClean="0"/>
              <a:t>رجيسترها:</a:t>
            </a:r>
          </a:p>
          <a:p>
            <a:endParaRPr lang="fa-IR" kern="0" dirty="0"/>
          </a:p>
          <a:p>
            <a:pPr lvl="1"/>
            <a:r>
              <a:rPr lang="fa-IR" kern="0" dirty="0" smtClean="0"/>
              <a:t>بيشتر </a:t>
            </a:r>
            <a:r>
              <a:rPr lang="en-US" kern="0" dirty="0"/>
              <a:t>FPGA</a:t>
            </a:r>
            <a:r>
              <a:rPr lang="fa-IR" kern="0" dirty="0"/>
              <a:t>ها مشکلي ندارند اما  در </a:t>
            </a:r>
            <a:r>
              <a:rPr lang="en-US" kern="0" dirty="0"/>
              <a:t>CPLD</a:t>
            </a:r>
            <a:r>
              <a:rPr lang="fa-IR" kern="0" dirty="0"/>
              <a:t>ها </a:t>
            </a:r>
            <a:r>
              <a:rPr lang="en-US" kern="0" dirty="0" smtClean="0"/>
              <a:t>pipeline</a:t>
            </a:r>
            <a:r>
              <a:rPr lang="fa-IR" kern="0" dirty="0" smtClean="0"/>
              <a:t> </a:t>
            </a:r>
            <a:r>
              <a:rPr lang="en-US" kern="0" dirty="0" smtClean="0"/>
              <a:t> </a:t>
            </a:r>
            <a:r>
              <a:rPr lang="fa-IR" kern="0" dirty="0"/>
              <a:t>کمتر به کار </a:t>
            </a:r>
            <a:r>
              <a:rPr lang="fa-IR" kern="0" dirty="0" smtClean="0"/>
              <a:t>مي </a:t>
            </a:r>
            <a:r>
              <a:rPr lang="fa-IR" kern="0" dirty="0"/>
              <a:t>رود.</a:t>
            </a:r>
          </a:p>
          <a:p>
            <a:pPr lvl="1"/>
            <a:endParaRPr lang="fa-IR" kern="0" dirty="0" smtClean="0"/>
          </a:p>
          <a:p>
            <a:pPr lvl="1"/>
            <a:r>
              <a:rPr lang="en-US" kern="0" dirty="0" smtClean="0"/>
              <a:t>CPLD</a:t>
            </a:r>
            <a:r>
              <a:rPr lang="fa-IR" kern="0" dirty="0" smtClean="0"/>
              <a:t>ها </a:t>
            </a:r>
            <a:r>
              <a:rPr lang="fa-IR" kern="0" dirty="0"/>
              <a:t>در يک </a:t>
            </a:r>
            <a:r>
              <a:rPr lang="fa-IR" kern="0" dirty="0" smtClean="0"/>
              <a:t>سطح از آرایة </a:t>
            </a:r>
            <a:r>
              <a:rPr lang="fa-IR" kern="0" dirty="0" smtClean="0"/>
              <a:t>منطقی ترکیبی،</a:t>
            </a:r>
            <a:r>
              <a:rPr lang="en-US" kern="0" dirty="0" smtClean="0"/>
              <a:t> </a:t>
            </a:r>
            <a:r>
              <a:rPr lang="fa-IR" kern="0" dirty="0"/>
              <a:t>عمليات زيادي را مي توانند انجام دهند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8886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26739</TotalTime>
  <Words>2023</Words>
  <Application>Microsoft Office PowerPoint</Application>
  <PresentationFormat>On-screen Show (4:3)</PresentationFormat>
  <Paragraphs>530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 Mitra</vt:lpstr>
      <vt:lpstr>B Titr</vt:lpstr>
      <vt:lpstr>Calibri</vt:lpstr>
      <vt:lpstr>Courier New</vt:lpstr>
      <vt:lpstr>Helvetica</vt:lpstr>
      <vt:lpstr>Lotus</vt:lpstr>
      <vt:lpstr>Times New Roman</vt:lpstr>
      <vt:lpstr>Wingdings</vt:lpstr>
      <vt:lpstr>1_presentation_template</vt:lpstr>
      <vt:lpstr>Custom Design</vt:lpstr>
      <vt:lpstr>بهینه‌سازی سرعت</vt:lpstr>
      <vt:lpstr>بهینه سازی سرعت در توصیف</vt:lpstr>
      <vt:lpstr>روش های بهینه سازی</vt:lpstr>
      <vt:lpstr>کدنویسی با توجه به رفتار ابزار</vt:lpstr>
      <vt:lpstr>کدنویسی با توجه به رفتار ابزار</vt:lpstr>
      <vt:lpstr>کدنویسی با توجه به رفتار ابزار</vt:lpstr>
      <vt:lpstr>Pipelining</vt:lpstr>
      <vt:lpstr>Pipelining</vt:lpstr>
      <vt:lpstr>Pipelining</vt:lpstr>
      <vt:lpstr>A Systolic FFT Architecture for  Real Time FPGA Systems </vt:lpstr>
      <vt:lpstr>Example: Baseline Parallel Architecture</vt:lpstr>
      <vt:lpstr>Parallel-Pipelined Architecture</vt:lpstr>
      <vt:lpstr>PowerPoint Presentation</vt:lpstr>
      <vt:lpstr>PowerPoint Presentation</vt:lpstr>
      <vt:lpstr>PowerPoint Presentation</vt:lpstr>
      <vt:lpstr>Example: AMD AM2901</vt:lpstr>
      <vt:lpstr>AMD AM2901</vt:lpstr>
      <vt:lpstr>PowerPoint Presentation</vt:lpstr>
      <vt:lpstr>Pipelined AM2901</vt:lpstr>
      <vt:lpstr>Pipelined AMD AM2901</vt:lpstr>
      <vt:lpstr>PowerPoint Presentation</vt:lpstr>
      <vt:lpstr>Pipelined AMD AM2901</vt:lpstr>
      <vt:lpstr>بهینه سازی در کد  VHDL</vt:lpstr>
      <vt:lpstr>بهینه سازی در کد  VHDL</vt:lpstr>
      <vt:lpstr>Retiming (باززمانبندی)</vt:lpstr>
      <vt:lpstr>Retiming</vt:lpstr>
      <vt:lpstr>Retiming</vt:lpstr>
      <vt:lpstr>Retiming</vt:lpstr>
      <vt:lpstr>Retiming</vt:lpstr>
      <vt:lpstr>Retiming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1268</cp:revision>
  <dcterms:created xsi:type="dcterms:W3CDTF">1601-01-01T00:00:00Z</dcterms:created>
  <dcterms:modified xsi:type="dcterms:W3CDTF">2017-05-13T14:11:04Z</dcterms:modified>
</cp:coreProperties>
</file>