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17"/>
  </p:notesMasterIdLst>
  <p:sldIdLst>
    <p:sldId id="675" r:id="rId3"/>
    <p:sldId id="772" r:id="rId4"/>
    <p:sldId id="773" r:id="rId5"/>
    <p:sldId id="794" r:id="rId6"/>
    <p:sldId id="776" r:id="rId7"/>
    <p:sldId id="778" r:id="rId8"/>
    <p:sldId id="780" r:id="rId9"/>
    <p:sldId id="781" r:id="rId10"/>
    <p:sldId id="783" r:id="rId11"/>
    <p:sldId id="795" r:id="rId12"/>
    <p:sldId id="797" r:id="rId13"/>
    <p:sldId id="791" r:id="rId14"/>
    <p:sldId id="792" r:id="rId15"/>
    <p:sldId id="79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6699FF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3" autoAdjust="0"/>
    <p:restoredTop sz="93418" autoAdjust="0"/>
  </p:normalViewPr>
  <p:slideViewPr>
    <p:cSldViewPr>
      <p:cViewPr varScale="1">
        <p:scale>
          <a:sx n="64" d="100"/>
          <a:sy n="64" d="100"/>
        </p:scale>
        <p:origin x="679" y="3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D15426-1D08-4C5A-895B-59DBAD2F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242068A-4C48-4741-9D8F-27F8703AFB4C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8489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124A03B-EE28-4D98-8AC7-3503FD3A2A57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994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ABF6EFA-8EAD-4F3A-8C00-43C50E872C94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92981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C7B5579-D648-4CA6-90F4-5E9C1ACFF5A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1944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8106F18-6DFD-4A66-9C83-E81CDB3BA797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49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8106F18-6DFD-4A66-9C83-E81CDB3BA797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600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2E69422-BBDE-46C1-B511-A5960BBA7859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294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1D2BBC5-DC2C-4C75-AF89-198FEFF9694F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5799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A944FD4-01FD-4345-B16A-FD7967F804DF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292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124A03B-EE28-4D98-8AC7-3503FD3A2A57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5857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A72A799-9309-44B4-9277-4843D0257574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3976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124A03B-EE28-4D98-8AC7-3503FD3A2A57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67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8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B20-E380-4E93-A7BB-980790A9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3088-D7AB-4EC4-AFD5-0E79AD763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2B04-88AB-4572-8A48-C451A15A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92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FE17-9FF0-4344-98C9-C258329B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66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01FB-C33C-416C-9087-52877609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894B-8592-4A81-863E-40FF279CC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69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22C-7899-4AA3-B9A8-BE7E8BEE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0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043-F201-4D7D-8DEE-930C75C57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BF38-7166-4666-B54B-988E7A79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6FA-B15D-40C7-92F3-DE7932113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9B80-BBC6-4923-BFC8-1F9F33FB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695F-721F-46BB-A853-313BEC2E1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5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43922-55A8-4F3C-BFC4-3495BCD0F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EA8-9727-44CA-84B9-A2EBAFE99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937-9BB9-40F9-91CC-AA18D07A9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F42-27CD-4FAE-980F-036FB8427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8987-0481-4125-8D8E-5349E5ED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F614-C5FC-4C55-9C5E-2FC3F43D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04E-36EC-4446-8875-EAC9227C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4B2D-55AB-4F40-AA53-BC8A8F37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AD4C-35F9-4F58-AFCD-D4C0B8B4B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7426-8241-409A-A9BB-79DBDCCBA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EF38EC-C54E-4148-AB98-7F69B794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rtl="1"/>
            <a:r>
              <a:rPr lang="fa-IR" dirty="0" smtClean="0"/>
              <a:t>بهینه‌سازی</a:t>
            </a:r>
            <a:r>
              <a:rPr lang="fa-IR" dirty="0"/>
              <a:t> </a:t>
            </a:r>
            <a:r>
              <a:rPr lang="fa-IR" dirty="0" smtClean="0"/>
              <a:t>توان مصرفی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0C1C212-FC6B-45CD-B1EB-2B4D46541C4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rtl="1" eaLnBrk="1" hangingPunct="1"/>
            <a:r>
              <a:rPr lang="fa-IR" altLang="en-US" dirty="0"/>
              <a:t>بهینه سازی توان</a:t>
            </a:r>
            <a:endParaRPr lang="en-US" altLang="en-U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0728"/>
            <a:ext cx="7772400" cy="4648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fa-IR" altLang="en-US" sz="2800" dirty="0" smtClean="0"/>
              <a:t>انتخاب تراشة مناسب:</a:t>
            </a:r>
          </a:p>
          <a:p>
            <a:pPr lvl="1" eaLnBrk="1" hangingPunct="1"/>
            <a:r>
              <a:rPr lang="fa-IR" altLang="en-US" sz="2400" dirty="0" smtClean="0"/>
              <a:t>اندازه کوچک تر: توان مصرفی کمتر</a:t>
            </a:r>
          </a:p>
          <a:p>
            <a:pPr lvl="1" eaLnBrk="1" hangingPunct="1"/>
            <a:r>
              <a:rPr lang="fa-IR" altLang="en-US" sz="2400" dirty="0" smtClean="0"/>
              <a:t>تعداد پایه های کمتر: توان مصرفی کمتر</a:t>
            </a:r>
          </a:p>
          <a:p>
            <a:pPr lvl="1" eaLnBrk="1" hangingPunct="1"/>
            <a:r>
              <a:rPr lang="fa-IR" altLang="en-US" sz="2400" dirty="0" smtClean="0"/>
              <a:t>دسته بندی تراشه های تولید شده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6912768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96752"/>
            <a:ext cx="3811960" cy="193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fa-IR" altLang="en-US" sz="2800" kern="0" dirty="0" smtClean="0"/>
              <a:t>مثال:</a:t>
            </a:r>
          </a:p>
          <a:p>
            <a:pPr lvl="1" eaLnBrk="1" hangingPunct="1"/>
            <a:r>
              <a:rPr lang="en-US" altLang="en-US" sz="2400" kern="0" dirty="0" smtClean="0"/>
              <a:t>Spartan 6</a:t>
            </a:r>
            <a:r>
              <a:rPr lang="fa-IR" altLang="en-US" sz="2400" kern="0" dirty="0" smtClean="0"/>
              <a:t> و </a:t>
            </a:r>
            <a:r>
              <a:rPr lang="en-US" altLang="en-US" sz="2400" kern="0" dirty="0" err="1" smtClean="0"/>
              <a:t>Virtex</a:t>
            </a:r>
            <a:r>
              <a:rPr lang="en-US" altLang="en-US" sz="2400" kern="0" dirty="0" smtClean="0"/>
              <a:t> 6</a:t>
            </a:r>
            <a:r>
              <a:rPr lang="fa-IR" altLang="en-US" sz="2400" kern="0" dirty="0" smtClean="0"/>
              <a:t> </a:t>
            </a:r>
          </a:p>
          <a:p>
            <a:pPr lvl="1" eaLnBrk="1" hangingPunct="1"/>
            <a:r>
              <a:rPr lang="fa-IR" altLang="en-US" sz="2400" kern="0" dirty="0" smtClean="0"/>
              <a:t>سری 7 (</a:t>
            </a:r>
            <a:r>
              <a:rPr lang="en-US" altLang="en-US" sz="2400" kern="0" dirty="0" smtClean="0"/>
              <a:t>Virtex-7</a:t>
            </a:r>
            <a:r>
              <a:rPr lang="fa-IR" altLang="en-US" sz="2400" kern="0" dirty="0" smtClean="0"/>
              <a:t> و </a:t>
            </a:r>
            <a:r>
              <a:rPr lang="en-US" altLang="en-US" sz="2400" kern="0" dirty="0" smtClean="0"/>
              <a:t>Artix-7</a:t>
            </a:r>
            <a:r>
              <a:rPr lang="fa-IR" altLang="en-US" sz="2400" kern="0" dirty="0" smtClean="0"/>
              <a:t> و ...)</a:t>
            </a:r>
          </a:p>
          <a:p>
            <a:pPr lvl="1" eaLnBrk="1" hangingPunct="1"/>
            <a:endParaRPr lang="en-US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15964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0C1C212-FC6B-45CD-B1EB-2B4D46541C4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rtl="1" eaLnBrk="1" hangingPunct="1"/>
            <a:r>
              <a:rPr lang="fa-IR" altLang="en-US" dirty="0"/>
              <a:t>بهینه سازی توان</a:t>
            </a:r>
            <a:endParaRPr lang="en-US" altLang="en-U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fa-IR" altLang="en-US" dirty="0"/>
              <a:t>گزینه های </a:t>
            </a:r>
            <a:r>
              <a:rPr lang="fa-IR" altLang="en-US" dirty="0" smtClean="0"/>
              <a:t>ابزار:</a:t>
            </a:r>
            <a:endParaRPr lang="fa-IR" altLang="en-US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fa-IR" altLang="en-US" dirty="0" smtClean="0">
                <a:sym typeface="Wingdings" panose="05000000000000000000" pitchFamily="2" charset="2"/>
              </a:rPr>
              <a:t>گزینة </a:t>
            </a:r>
            <a:r>
              <a:rPr lang="en-US" altLang="en-US" dirty="0" smtClean="0">
                <a:sym typeface="Wingdings" panose="05000000000000000000" pitchFamily="2" charset="2"/>
              </a:rPr>
              <a:t>–power</a:t>
            </a:r>
            <a:r>
              <a:rPr lang="fa-IR" altLang="en-US" dirty="0" smtClean="0">
                <a:sym typeface="Wingdings" panose="05000000000000000000" pitchFamily="2" charset="2"/>
              </a:rPr>
              <a:t> در سنتز و جایابی و مسیریابی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fa-IR" altLang="en-US" dirty="0" smtClean="0">
                <a:sym typeface="Wingdings" panose="05000000000000000000" pitchFamily="2" charset="2"/>
              </a:rPr>
              <a:t>برای </a:t>
            </a:r>
            <a:r>
              <a:rPr lang="en-US" altLang="en-US" dirty="0" smtClean="0">
                <a:sym typeface="Wingdings" panose="05000000000000000000" pitchFamily="2" charset="2"/>
              </a:rPr>
              <a:t>entity</a:t>
            </a:r>
            <a:r>
              <a:rPr lang="fa-IR" altLang="en-US" dirty="0" smtClean="0">
                <a:sym typeface="Wingdings" panose="05000000000000000000" pitchFamily="2" charset="2"/>
              </a:rPr>
              <a:t> خاص</a:t>
            </a:r>
          </a:p>
          <a:p>
            <a:pPr eaLnBrk="1" hangingPunct="1"/>
            <a:endParaRPr lang="fa-IR" altLang="en-US" dirty="0">
              <a:sym typeface="Wingdings" panose="05000000000000000000" pitchFamily="2" charset="2"/>
            </a:endParaRPr>
          </a:p>
          <a:p>
            <a:pPr eaLnBrk="1" hangingPunct="1"/>
            <a:endParaRPr lang="fa-IR" altLang="en-US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fa-IR" altLang="en-US" dirty="0" smtClean="0">
                <a:sym typeface="Wingdings" panose="05000000000000000000" pitchFamily="2" charset="2"/>
              </a:rPr>
              <a:t>انتساب کد حالت:</a:t>
            </a:r>
          </a:p>
          <a:p>
            <a:pPr lvl="1" eaLnBrk="1" hangingPunct="1"/>
            <a:r>
              <a:rPr lang="en-US" altLang="en-US" dirty="0" smtClean="0">
                <a:sym typeface="Wingdings" panose="05000000000000000000" pitchFamily="2" charset="2"/>
              </a:rPr>
              <a:t>One-hot</a:t>
            </a:r>
          </a:p>
          <a:p>
            <a:pPr lvl="1" eaLnBrk="1" hangingPunct="1"/>
            <a:r>
              <a:rPr lang="en-US" altLang="en-US" dirty="0" smtClean="0">
                <a:sym typeface="Wingdings" panose="05000000000000000000" pitchFamily="2" charset="2"/>
              </a:rPr>
              <a:t>Gray</a:t>
            </a:r>
            <a:r>
              <a:rPr lang="fa-IR" altLang="en-US" dirty="0" smtClean="0">
                <a:sym typeface="Wingdings" panose="05000000000000000000" pitchFamily="2" charset="2"/>
              </a:rPr>
              <a:t> برای دنبالة مشخص از حالت‌ها</a:t>
            </a:r>
          </a:p>
          <a:p>
            <a:pPr lvl="1" eaLnBrk="1" hangingPunct="1"/>
            <a:endParaRPr lang="fa-IR" altLang="en-US" dirty="0" smtClean="0">
              <a:sym typeface="Wingdings" panose="05000000000000000000" pitchFamily="2" charset="2"/>
            </a:endParaRPr>
          </a:p>
          <a:p>
            <a:pPr lvl="1" eaLnBrk="1" hangingPunct="1"/>
            <a:endParaRPr lang="fa-IR" altLang="en-US" dirty="0" smtClean="0">
              <a:sym typeface="Wingdings" panose="05000000000000000000" pitchFamily="2" charset="2"/>
            </a:endParaRPr>
          </a:p>
          <a:p>
            <a:pPr lvl="1" eaLnBrk="1" hangingPunct="1"/>
            <a:endParaRPr lang="fa-IR" altLang="en-US" dirty="0" smtClean="0">
              <a:sym typeface="Wingdings" panose="05000000000000000000" pitchFamily="2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2772217"/>
            <a:ext cx="7920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"/>
              </a:rPr>
              <a:t>attribute power: string;</a:t>
            </a:r>
          </a:p>
          <a:p>
            <a:r>
              <a:rPr lang="en-US" sz="1600" b="1" dirty="0" smtClean="0">
                <a:latin typeface="Courier"/>
              </a:rPr>
              <a:t>attribute </a:t>
            </a:r>
            <a:r>
              <a:rPr lang="en-US" sz="1600" b="1" dirty="0">
                <a:latin typeface="Courier"/>
              </a:rPr>
              <a:t>power of </a:t>
            </a:r>
            <a:r>
              <a:rPr lang="en-US" sz="1600" i="1" dirty="0" err="1" smtClean="0">
                <a:latin typeface="Courier"/>
              </a:rPr>
              <a:t>entity_name</a:t>
            </a:r>
            <a:r>
              <a:rPr lang="en-US" sz="1600" b="1" dirty="0" smtClean="0">
                <a:latin typeface="Courier"/>
              </a:rPr>
              <a:t> :</a:t>
            </a:r>
            <a:r>
              <a:rPr lang="fa-IR" sz="1600" b="1" dirty="0" smtClean="0">
                <a:latin typeface="Courier"/>
              </a:rPr>
              <a:t> </a:t>
            </a:r>
            <a:r>
              <a:rPr lang="en-US" sz="1600" i="1" dirty="0" smtClean="0">
                <a:latin typeface="Courier"/>
              </a:rPr>
              <a:t>entity</a:t>
            </a:r>
            <a:r>
              <a:rPr lang="fa-IR" sz="1600" i="1" dirty="0" smtClean="0">
                <a:latin typeface="Courier"/>
              </a:rPr>
              <a:t> </a:t>
            </a:r>
            <a:r>
              <a:rPr lang="en-US" sz="1600" b="1" dirty="0" smtClean="0">
                <a:latin typeface="Courier"/>
              </a:rPr>
              <a:t>is "{</a:t>
            </a:r>
            <a:r>
              <a:rPr lang="en-US" sz="1600" b="1" dirty="0" err="1">
                <a:latin typeface="Courier"/>
              </a:rPr>
              <a:t>yes|no</a:t>
            </a:r>
            <a:r>
              <a:rPr lang="en-US" sz="1600" b="1" dirty="0">
                <a:latin typeface="Courier"/>
              </a:rPr>
              <a:t>}";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7703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Sample Report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41EDA71-E84D-4FE1-ADC3-40AB008C7190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52488"/>
            <a:ext cx="76581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1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5562600"/>
            <a:ext cx="7772400" cy="762000"/>
          </a:xfrm>
        </p:spPr>
        <p:txBody>
          <a:bodyPr/>
          <a:lstStyle/>
          <a:p>
            <a:r>
              <a:rPr lang="en-US" altLang="en-US" smtClean="0"/>
              <a:t>Changed to gray automatically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D81E3E0-21F5-41D4-9A72-1F82A4EFFAE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347788"/>
            <a:ext cx="872490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5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Retiming</a:t>
            </a:r>
            <a:r>
              <a:rPr lang="fa-IR" dirty="0" smtClean="0"/>
              <a:t>: </a:t>
            </a:r>
          </a:p>
          <a:p>
            <a:pPr lvl="1"/>
            <a:r>
              <a:rPr lang="en-US" dirty="0" smtClean="0"/>
              <a:t>FF</a:t>
            </a:r>
            <a:r>
              <a:rPr lang="fa-IR" dirty="0" smtClean="0"/>
              <a:t>ها گلیچ ها را حذف می کنند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/>
              <a:t>محل </a:t>
            </a:r>
            <a:r>
              <a:rPr lang="en-US" dirty="0" smtClean="0"/>
              <a:t>FF</a:t>
            </a:r>
            <a:r>
              <a:rPr lang="fa-IR" dirty="0" smtClean="0"/>
              <a:t>ها: </a:t>
            </a:r>
            <a:r>
              <a:rPr lang="fa-IR" dirty="0" smtClean="0">
                <a:sym typeface="Wingdings" panose="05000000000000000000" pitchFamily="2" charset="2"/>
              </a:rPr>
              <a:t>مؤثر در</a:t>
            </a:r>
          </a:p>
          <a:p>
            <a:pPr lvl="2"/>
            <a:r>
              <a:rPr lang="fa-IR" dirty="0" smtClean="0"/>
              <a:t>فعالیت خروجی گیت ها</a:t>
            </a:r>
          </a:p>
          <a:p>
            <a:pPr lvl="2"/>
            <a:r>
              <a:rPr lang="fa-IR" dirty="0" smtClean="0"/>
              <a:t>خازن بار خروجی گیت ها</a:t>
            </a:r>
          </a:p>
          <a:p>
            <a:pPr lvl="2"/>
            <a:endParaRPr lang="fa-IR" dirty="0"/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 انتخاب جای مناسب: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خروجی گیت های با فعالیت بالا</a:t>
            </a:r>
          </a:p>
          <a:p>
            <a:pPr lvl="2"/>
            <a:r>
              <a:rPr lang="fa-IR" dirty="0">
                <a:sym typeface="Wingdings" panose="05000000000000000000" pitchFamily="2" charset="2"/>
              </a:rPr>
              <a:t>خروجی گیت های با </a:t>
            </a:r>
            <a:r>
              <a:rPr lang="fa-IR" dirty="0" smtClean="0">
                <a:sym typeface="Wingdings" panose="05000000000000000000" pitchFamily="2" charset="2"/>
              </a:rPr>
              <a:t>خازن بار بالا</a:t>
            </a: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2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7C9D34E-E9D6-4FD0-A6E0-8382645770D0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rtl="1" eaLnBrk="1" hangingPunct="1"/>
            <a:r>
              <a:rPr lang="fa-IR" dirty="0"/>
              <a:t>بهینه‌سازی توان مصرفی</a:t>
            </a:r>
            <a:endParaRPr lang="en-US" altLang="en-US" dirty="0" smtClean="0"/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fa-IR" altLang="en-US" dirty="0" smtClean="0"/>
              <a:t>تغییر حالت </a:t>
            </a:r>
            <a:r>
              <a:rPr lang="fa-IR" altLang="en-US" dirty="0" smtClean="0">
                <a:sym typeface="Wingdings" panose="05000000000000000000" pitchFamily="2" charset="2"/>
              </a:rPr>
              <a:t> توان پویا</a:t>
            </a:r>
          </a:p>
          <a:p>
            <a:pPr lvl="1" eaLnBrk="1" hangingPunct="1"/>
            <a:r>
              <a:rPr lang="fa-IR" altLang="en-US" dirty="0" smtClean="0">
                <a:sym typeface="Wingdings" panose="05000000000000000000" pitchFamily="2" charset="2"/>
              </a:rPr>
              <a:t> طراحی مناسب مدار </a:t>
            </a:r>
          </a:p>
          <a:p>
            <a:pPr lvl="2" eaLnBrk="1" hangingPunct="1"/>
            <a:r>
              <a:rPr lang="fa-IR" altLang="en-US" dirty="0" smtClean="0">
                <a:sym typeface="Wingdings" panose="05000000000000000000" pitchFamily="2" charset="2"/>
              </a:rPr>
              <a:t>کاهش خازن ها</a:t>
            </a:r>
          </a:p>
          <a:p>
            <a:pPr lvl="2" eaLnBrk="1" hangingPunct="1"/>
            <a:r>
              <a:rPr lang="fa-IR" altLang="en-US" dirty="0" smtClean="0">
                <a:sym typeface="Wingdings" panose="05000000000000000000" pitchFamily="2" charset="2"/>
              </a:rPr>
              <a:t>کاهش تعداد تغییر حالات و گلیچ ها</a:t>
            </a:r>
          </a:p>
          <a:p>
            <a:pPr lvl="2" eaLnBrk="1" hangingPunct="1"/>
            <a:r>
              <a:rPr lang="en-US" altLang="en-US" dirty="0" smtClean="0">
                <a:sym typeface="Wingdings" panose="05000000000000000000" pitchFamily="2" charset="2"/>
              </a:rPr>
              <a:t>Clock gating</a:t>
            </a:r>
          </a:p>
          <a:p>
            <a:pPr lvl="3" eaLnBrk="1" hangingPunct="1"/>
            <a:r>
              <a:rPr lang="fa-IR" altLang="en-US" dirty="0" smtClean="0">
                <a:sym typeface="Wingdings" panose="05000000000000000000" pitchFamily="2" charset="2"/>
              </a:rPr>
              <a:t>کلاک بخش هایی از مدار (</a:t>
            </a:r>
            <a:r>
              <a:rPr lang="en-US" altLang="en-US" dirty="0" err="1" smtClean="0">
                <a:sym typeface="Wingdings" panose="05000000000000000000" pitchFamily="2" charset="2"/>
              </a:rPr>
              <a:t>SerDes</a:t>
            </a:r>
            <a:r>
              <a:rPr lang="fa-IR" altLang="en-US" dirty="0" smtClean="0">
                <a:sym typeface="Wingdings" panose="05000000000000000000" pitchFamily="2" charset="2"/>
              </a:rPr>
              <a:t>، بلوک های حافظه، بعضی </a:t>
            </a:r>
            <a:r>
              <a:rPr lang="en-US" altLang="en-US" dirty="0" smtClean="0">
                <a:sym typeface="Wingdings" panose="05000000000000000000" pitchFamily="2" charset="2"/>
              </a:rPr>
              <a:t>LB</a:t>
            </a:r>
            <a:r>
              <a:rPr lang="fa-IR" altLang="en-US" dirty="0" smtClean="0">
                <a:sym typeface="Wingdings" panose="05000000000000000000" pitchFamily="2" charset="2"/>
              </a:rPr>
              <a:t>ها) می تواند قطع شود</a:t>
            </a:r>
          </a:p>
          <a:p>
            <a:pPr lvl="2" eaLnBrk="1" hangingPunct="1"/>
            <a:endParaRPr lang="en-US" altLang="en-US" dirty="0" smtClean="0"/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1043608" y="5128198"/>
            <a:ext cx="54158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4000" i="1" dirty="0" err="1"/>
              <a:t>P</a:t>
            </a:r>
            <a:r>
              <a:rPr lang="en-US" altLang="en-US" sz="4000" i="1" baseline="-25000" dirty="0" err="1"/>
              <a:t>dyn</a:t>
            </a:r>
            <a:r>
              <a:rPr lang="en-US" altLang="en-US" sz="4000" i="1" dirty="0"/>
              <a:t>= ∑a.f.C</a:t>
            </a:r>
            <a:r>
              <a:rPr lang="en-US" altLang="en-US" sz="4000" i="1" baseline="-25000" dirty="0"/>
              <a:t>L</a:t>
            </a:r>
            <a:r>
              <a:rPr lang="en-US" altLang="en-US" sz="4000" i="1" dirty="0"/>
              <a:t>.V</a:t>
            </a:r>
            <a:r>
              <a:rPr lang="en-US" altLang="en-US" sz="4000" i="1" baseline="-25000" dirty="0"/>
              <a:t>dd</a:t>
            </a:r>
            <a:r>
              <a:rPr lang="en-US" altLang="en-US" sz="4000" i="1" baseline="30000" dirty="0"/>
              <a:t>2</a:t>
            </a:r>
            <a:endParaRPr lang="en-US" alt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012854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9" grpId="0" build="p"/>
      <p:bldP spid="30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3A74D57-23D4-4CDE-A982-98096AB0163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fa-IR" altLang="en-US" dirty="0" smtClean="0"/>
              <a:t>ابزارهای تخمین توان پویا</a:t>
            </a:r>
            <a:endParaRPr lang="en-US" altLang="en-US" dirty="0" smtClean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573016"/>
            <a:ext cx="7772400" cy="2962672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fa-IR" altLang="en-US" dirty="0" smtClean="0"/>
              <a:t>ابزارهای تخمین توان: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تخمین ایستا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en-US" dirty="0" smtClean="0"/>
              <a:t>احتمال تغییر ورودی های اولیه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تخمین پویا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en-US" dirty="0" smtClean="0"/>
              <a:t>تغییر حالات همة نت ها از شبیه سازی بعد از سنتز</a:t>
            </a:r>
            <a:endParaRPr lang="en-US" altLang="en-US" dirty="0" smtClean="0"/>
          </a:p>
          <a:p>
            <a:pPr lvl="3" eaLnBrk="1" hangingPunct="1">
              <a:lnSpc>
                <a:spcPct val="90000"/>
              </a:lnSpc>
            </a:pPr>
            <a:r>
              <a:rPr lang="fa-IR" altLang="en-US" dirty="0" smtClean="0"/>
              <a:t>فایل </a:t>
            </a:r>
            <a:r>
              <a:rPr lang="en-US" altLang="en-US" dirty="0" smtClean="0"/>
              <a:t>VCD</a:t>
            </a:r>
            <a:r>
              <a:rPr lang="fa-IR" altLang="en-US" dirty="0" smtClean="0"/>
              <a:t> (</a:t>
            </a:r>
            <a:r>
              <a:rPr lang="en-US" altLang="en-US" dirty="0" smtClean="0"/>
              <a:t>Value Change Dump</a:t>
            </a:r>
            <a:r>
              <a:rPr lang="fa-IR" alt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5220072" y="1556792"/>
            <a:ext cx="2808312" cy="1296144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sz="3200" dirty="0" smtClean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ابزار تخمین توان</a:t>
            </a:r>
            <a:endParaRPr lang="en-US" sz="3200" dirty="0" smtClean="0">
              <a:ln w="19050"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4283968" y="1916832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283968" y="2204864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283968" y="2492896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131840" y="1628800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نت لیست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4" y="1997115"/>
            <a:ext cx="33843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اطلاعات تغییر حالت ها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420889"/>
            <a:ext cx="3951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اطلاعات تکنولوژی (ظرفیت خازن ها)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702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dirty="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dirty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dirty="0" smtClean="0">
                <a:cs typeface="Nazanin" panose="00000400000000000000" pitchFamily="2" charset="-78"/>
              </a:rPr>
              <a:t> </a:t>
            </a:r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3A74D57-23D4-4CDE-A982-98096AB0163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fa-IR" altLang="en-US" dirty="0" smtClean="0"/>
              <a:t>بهینه سازی توان ایستا</a:t>
            </a:r>
            <a:endParaRPr lang="en-US" altLang="en-US" dirty="0" smtClean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7772400" cy="2962672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fa-IR" altLang="en-US" dirty="0" smtClean="0"/>
              <a:t>توان ایستا: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در تکنولوژی های جدیدتر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مصرف توان حتی بدون تغییر در ورودی ها</a:t>
            </a:r>
          </a:p>
          <a:p>
            <a:pPr lvl="1" eaLnBrk="1" hangingPunct="1">
              <a:lnSpc>
                <a:spcPct val="90000"/>
              </a:lnSpc>
            </a:pPr>
            <a:endParaRPr lang="fa-IR" altLang="en-US" dirty="0"/>
          </a:p>
          <a:p>
            <a:pPr eaLnBrk="1" hangingPunct="1">
              <a:lnSpc>
                <a:spcPct val="90000"/>
              </a:lnSpc>
            </a:pPr>
            <a:r>
              <a:rPr lang="fa-IR" altLang="en-US" dirty="0" smtClean="0"/>
              <a:t>روش ها: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کاهش دما با </a:t>
            </a:r>
            <a:r>
              <a:rPr lang="en-US" altLang="en-US" dirty="0" smtClean="0"/>
              <a:t>heat sink</a:t>
            </a:r>
            <a:r>
              <a:rPr lang="fa-IR" altLang="en-US" dirty="0" smtClean="0"/>
              <a:t> یا تغییر مدار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کاهش ولتاژ برخی از </a:t>
            </a:r>
            <a:r>
              <a:rPr lang="en-US" altLang="en-US" dirty="0" smtClean="0"/>
              <a:t>IO</a:t>
            </a:r>
            <a:r>
              <a:rPr lang="fa-IR" altLang="en-US" dirty="0" smtClean="0"/>
              <a:t>ها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en-US" dirty="0" smtClean="0"/>
              <a:t>هر </a:t>
            </a:r>
            <a:r>
              <a:rPr lang="en-US" altLang="en-US" dirty="0" smtClean="0"/>
              <a:t>IO Bank</a:t>
            </a:r>
            <a:r>
              <a:rPr lang="fa-IR" altLang="en-US" dirty="0" smtClean="0"/>
              <a:t> می تواند مقدار ولتاژ جدا داشته باشد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حداکثر کردن تعداد </a:t>
            </a:r>
            <a:r>
              <a:rPr lang="en-US" altLang="en-US" dirty="0" smtClean="0"/>
              <a:t>Bank</a:t>
            </a:r>
            <a:r>
              <a:rPr lang="fa-IR" altLang="en-US" dirty="0" smtClean="0"/>
              <a:t>های بدون منبع</a:t>
            </a:r>
          </a:p>
          <a:p>
            <a:pPr lvl="1" eaLnBrk="1" hangingPunct="1">
              <a:lnSpc>
                <a:spcPct val="90000"/>
              </a:lnSpc>
            </a:pPr>
            <a:endParaRPr lang="fa-IR" altLang="en-US" dirty="0" smtClean="0"/>
          </a:p>
          <a:p>
            <a:pPr lvl="1" eaLnBrk="1" hangingPunct="1">
              <a:lnSpc>
                <a:spcPct val="90000"/>
              </a:lnSpc>
            </a:pPr>
            <a:endParaRPr lang="fa-IR" altLang="en-US" dirty="0" smtClean="0"/>
          </a:p>
          <a:p>
            <a:pPr lvl="1" eaLnBrk="1" hangingPunct="1">
              <a:lnSpc>
                <a:spcPct val="90000"/>
              </a:lnSpc>
            </a:pPr>
            <a:endParaRPr lang="fa-IR" altLang="en-US" dirty="0" smtClean="0"/>
          </a:p>
          <a:p>
            <a:pPr lvl="1" eaLnBrk="1" hangingPunct="1">
              <a:lnSpc>
                <a:spcPct val="90000"/>
              </a:lnSpc>
            </a:pPr>
            <a:endParaRPr lang="fa-IR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052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16C75E3-7F4A-4B35-875B-DF2F05996DAB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fa-IR" altLang="en-US" dirty="0" smtClean="0"/>
              <a:t>گلیچ در مدارهای ترکیبی</a:t>
            </a:r>
            <a:endParaRPr lang="en-US" altLang="en-US" dirty="0" smtClean="0"/>
          </a:p>
        </p:txBody>
      </p:sp>
      <p:pic>
        <p:nvPicPr>
          <p:cNvPr id="717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971800"/>
            <a:ext cx="68072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41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DE7617A-1B50-401B-B76F-57BD73D3402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7384"/>
            <a:ext cx="77724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fa-IR" altLang="en-US" dirty="0" smtClean="0"/>
              <a:t>دنبالة جمع کننده ها</a:t>
            </a:r>
            <a:endParaRPr lang="en-US" altLang="en-US" dirty="0" smtClean="0"/>
          </a:p>
        </p:txBody>
      </p:sp>
      <p:pic>
        <p:nvPicPr>
          <p:cNvPr id="84480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1975520"/>
            <a:ext cx="28194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1981200" y="5877272"/>
            <a:ext cx="7556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dirty="0">
                <a:solidFill>
                  <a:schemeClr val="accent2"/>
                </a:solidFill>
                <a:cs typeface="Times New Roman" panose="02020603050405020304" pitchFamily="18" charset="0"/>
              </a:rPr>
              <a:t>bad</a:t>
            </a:r>
          </a:p>
        </p:txBody>
      </p:sp>
      <p:sp>
        <p:nvSpPr>
          <p:cNvPr id="844806" name="Rectangle 6"/>
          <p:cNvSpPr>
            <a:spLocks noChangeArrowheads="1"/>
          </p:cNvSpPr>
          <p:nvPr/>
        </p:nvSpPr>
        <p:spPr bwMode="auto">
          <a:xfrm>
            <a:off x="6096000" y="5480720"/>
            <a:ext cx="9128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>
                <a:solidFill>
                  <a:schemeClr val="accent2"/>
                </a:solidFill>
                <a:cs typeface="Times New Roman" panose="02020603050405020304" pitchFamily="18" charset="0"/>
              </a:rPr>
              <a:t>good</a:t>
            </a:r>
          </a:p>
        </p:txBody>
      </p:sp>
      <p:pic>
        <p:nvPicPr>
          <p:cNvPr id="9224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26220"/>
            <a:ext cx="22987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5" name="Group 13"/>
          <p:cNvGrpSpPr>
            <a:grpSpLocks/>
          </p:cNvGrpSpPr>
          <p:nvPr/>
        </p:nvGrpSpPr>
        <p:grpSpPr bwMode="auto">
          <a:xfrm>
            <a:off x="2438400" y="1213520"/>
            <a:ext cx="1371600" cy="2971800"/>
            <a:chOff x="1536" y="872"/>
            <a:chExt cx="864" cy="1872"/>
          </a:xfrm>
        </p:grpSpPr>
        <p:sp>
          <p:nvSpPr>
            <p:cNvPr id="9238" name="Rectangle 7"/>
            <p:cNvSpPr>
              <a:spLocks noChangeArrowheads="1"/>
            </p:cNvSpPr>
            <p:nvPr/>
          </p:nvSpPr>
          <p:spPr bwMode="auto">
            <a:xfrm>
              <a:off x="1536" y="872"/>
              <a:ext cx="86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9" name="Rectangle 8"/>
            <p:cNvSpPr>
              <a:spLocks noChangeArrowheads="1"/>
            </p:cNvSpPr>
            <p:nvPr/>
          </p:nvSpPr>
          <p:spPr bwMode="auto">
            <a:xfrm>
              <a:off x="1872" y="1832"/>
              <a:ext cx="52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0" name="Rectangle 10"/>
            <p:cNvSpPr>
              <a:spLocks noChangeArrowheads="1"/>
            </p:cNvSpPr>
            <p:nvPr/>
          </p:nvSpPr>
          <p:spPr bwMode="auto">
            <a:xfrm>
              <a:off x="1872" y="255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209800" y="1213520"/>
            <a:ext cx="1143000" cy="2819400"/>
            <a:chOff x="1392" y="912"/>
            <a:chExt cx="720" cy="1776"/>
          </a:xfrm>
        </p:grpSpPr>
        <p:sp>
          <p:nvSpPr>
            <p:cNvPr id="9235" name="Text Box 14"/>
            <p:cNvSpPr txBox="1">
              <a:spLocks noChangeArrowheads="1"/>
            </p:cNvSpPr>
            <p:nvPr/>
          </p:nvSpPr>
          <p:spPr bwMode="auto">
            <a:xfrm>
              <a:off x="177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FF0000"/>
                  </a:solidFill>
                </a:rPr>
                <a:t>a+b</a:t>
              </a:r>
            </a:p>
          </p:txBody>
        </p:sp>
        <p:sp>
          <p:nvSpPr>
            <p:cNvPr id="9236" name="Text Box 15"/>
            <p:cNvSpPr txBox="1">
              <a:spLocks noChangeArrowheads="1"/>
            </p:cNvSpPr>
            <p:nvPr/>
          </p:nvSpPr>
          <p:spPr bwMode="auto">
            <a:xfrm>
              <a:off x="1728" y="177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9237" name="Text Box 16"/>
            <p:cNvSpPr txBox="1">
              <a:spLocks noChangeArrowheads="1"/>
            </p:cNvSpPr>
            <p:nvPr/>
          </p:nvSpPr>
          <p:spPr bwMode="auto">
            <a:xfrm>
              <a:off x="1392" y="912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438400" y="1061120"/>
            <a:ext cx="1295400" cy="2819400"/>
            <a:chOff x="2544" y="2112"/>
            <a:chExt cx="816" cy="1776"/>
          </a:xfrm>
        </p:grpSpPr>
        <p:sp>
          <p:nvSpPr>
            <p:cNvPr id="9232" name="Text Box 19"/>
            <p:cNvSpPr txBox="1">
              <a:spLocks noChangeArrowheads="1"/>
            </p:cNvSpPr>
            <p:nvPr/>
          </p:nvSpPr>
          <p:spPr bwMode="auto">
            <a:xfrm>
              <a:off x="2928" y="369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accent2"/>
                  </a:solidFill>
                </a:rPr>
                <a:t>a+b</a:t>
              </a:r>
            </a:p>
          </p:txBody>
        </p:sp>
        <p:sp>
          <p:nvSpPr>
            <p:cNvPr id="9233" name="Text Box 20"/>
            <p:cNvSpPr txBox="1">
              <a:spLocks noChangeArrowheads="1"/>
            </p:cNvSpPr>
            <p:nvPr/>
          </p:nvSpPr>
          <p:spPr bwMode="auto">
            <a:xfrm>
              <a:off x="2880" y="297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accent2"/>
                  </a:solidFill>
                </a:rPr>
                <a:t>a+b+c</a:t>
              </a:r>
            </a:p>
          </p:txBody>
        </p:sp>
        <p:sp>
          <p:nvSpPr>
            <p:cNvPr id="9234" name="Text Box 21"/>
            <p:cNvSpPr txBox="1">
              <a:spLocks noChangeArrowheads="1"/>
            </p:cNvSpPr>
            <p:nvPr/>
          </p:nvSpPr>
          <p:spPr bwMode="auto">
            <a:xfrm>
              <a:off x="2544" y="211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accent2"/>
                  </a:solidFill>
                </a:rPr>
                <a:t>c+d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743200" y="908720"/>
            <a:ext cx="1295400" cy="2819400"/>
            <a:chOff x="1728" y="720"/>
            <a:chExt cx="816" cy="1776"/>
          </a:xfrm>
        </p:grpSpPr>
        <p:sp>
          <p:nvSpPr>
            <p:cNvPr id="9229" name="Text Box 24"/>
            <p:cNvSpPr txBox="1">
              <a:spLocks noChangeArrowheads="1"/>
            </p:cNvSpPr>
            <p:nvPr/>
          </p:nvSpPr>
          <p:spPr bwMode="auto">
            <a:xfrm>
              <a:off x="2112" y="230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CC0099"/>
                  </a:solidFill>
                </a:rPr>
                <a:t>a+b</a:t>
              </a:r>
            </a:p>
          </p:txBody>
        </p:sp>
        <p:sp>
          <p:nvSpPr>
            <p:cNvPr id="9230" name="Text Box 25"/>
            <p:cNvSpPr txBox="1">
              <a:spLocks noChangeArrowheads="1"/>
            </p:cNvSpPr>
            <p:nvPr/>
          </p:nvSpPr>
          <p:spPr bwMode="auto">
            <a:xfrm>
              <a:off x="2064" y="158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CC0099"/>
                  </a:solidFill>
                </a:rPr>
                <a:t>a+b+c</a:t>
              </a:r>
            </a:p>
          </p:txBody>
        </p:sp>
        <p:sp>
          <p:nvSpPr>
            <p:cNvPr id="9231" name="Text Box 26"/>
            <p:cNvSpPr txBox="1">
              <a:spLocks noChangeArrowheads="1"/>
            </p:cNvSpPr>
            <p:nvPr/>
          </p:nvSpPr>
          <p:spPr bwMode="auto">
            <a:xfrm>
              <a:off x="1728" y="720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CC0099"/>
                  </a:solidFill>
                </a:rPr>
                <a:t>a+b+c+d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302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4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0E9033F-DA12-4778-9302-625D64F6D2B8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fa-IR" altLang="en-US" dirty="0" smtClean="0"/>
              <a:t>بهینه سازی توان</a:t>
            </a:r>
            <a:endParaRPr lang="en-US" altLang="en-US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720"/>
            <a:ext cx="7772400" cy="1193496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fa-IR" altLang="en-US" dirty="0" smtClean="0"/>
              <a:t>تغییر توصیف تابع</a:t>
            </a:r>
          </a:p>
          <a:p>
            <a:pPr lvl="1" eaLnBrk="1" hangingPunct="1"/>
            <a:r>
              <a:rPr lang="fa-IR" altLang="en-US" dirty="0" smtClean="0">
                <a:sym typeface="Wingdings" panose="05000000000000000000" pitchFamily="2" charset="2"/>
              </a:rPr>
              <a:t> کاهش توان مصرفی</a:t>
            </a:r>
            <a:endParaRPr lang="en-US" altLang="en-US" dirty="0" smtClean="0"/>
          </a:p>
        </p:txBody>
      </p:sp>
      <p:pic>
        <p:nvPicPr>
          <p:cNvPr id="11270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27" y="2541538"/>
            <a:ext cx="29718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827" y="2514551"/>
            <a:ext cx="254952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2280940" y="5929263"/>
            <a:ext cx="6207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sz="2400" b="0" dirty="0">
                <a:solidFill>
                  <a:schemeClr val="accent2"/>
                </a:solidFill>
                <a:cs typeface="Times New Roman" panose="02020603050405020304" pitchFamily="18" charset="0"/>
              </a:rPr>
              <a:t>bad</a:t>
            </a: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6243340" y="5929263"/>
            <a:ext cx="790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sz="2400" b="0" dirty="0">
                <a:solidFill>
                  <a:schemeClr val="accent2"/>
                </a:solidFill>
                <a:cs typeface="Times New Roman" panose="02020603050405020304" pitchFamily="18" charset="0"/>
              </a:rPr>
              <a:t>good</a:t>
            </a: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5267027" y="2438351"/>
            <a:ext cx="1981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5" name="Text Box 8"/>
          <p:cNvSpPr txBox="1">
            <a:spLocks noChangeArrowheads="1"/>
          </p:cNvSpPr>
          <p:nvPr/>
        </p:nvSpPr>
        <p:spPr bwMode="auto">
          <a:xfrm>
            <a:off x="5267027" y="242088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 b="0">
                <a:latin typeface="Arial" panose="020B0604020202020204" pitchFamily="34" charset="0"/>
                <a:cs typeface="Arial" panose="020B0604020202020204" pitchFamily="34" charset="0"/>
              </a:rPr>
              <a:t>f(a, b, c)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2295227" y="2438351"/>
            <a:ext cx="1905000" cy="43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533227" y="2438351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 b="0">
                <a:latin typeface="Arial" panose="020B0604020202020204" pitchFamily="34" charset="0"/>
                <a:cs typeface="Arial" panose="020B0604020202020204" pitchFamily="34" charset="0"/>
              </a:rPr>
              <a:t>f(a, b, c)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5267027" y="3792488"/>
            <a:ext cx="609600" cy="17526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974985" y="897731"/>
            <a:ext cx="3682480" cy="181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fa-IR" altLang="en-US" kern="0" dirty="0" smtClean="0"/>
              <a:t>مثال:</a:t>
            </a:r>
          </a:p>
          <a:p>
            <a:pPr lvl="1" eaLnBrk="1" hangingPunct="1"/>
            <a:r>
              <a:rPr lang="en-US" altLang="en-US" kern="0" dirty="0" smtClean="0">
                <a:sym typeface="Wingdings" panose="05000000000000000000" pitchFamily="2" charset="2"/>
              </a:rPr>
              <a:t>a</a:t>
            </a:r>
            <a:r>
              <a:rPr lang="fa-IR" altLang="en-US" kern="0" dirty="0" smtClean="0">
                <a:sym typeface="Wingdings" panose="05000000000000000000" pitchFamily="2" charset="2"/>
              </a:rPr>
              <a:t>: فعالیت بالا</a:t>
            </a:r>
          </a:p>
          <a:p>
            <a:pPr lvl="1" eaLnBrk="1" hangingPunct="1"/>
            <a:r>
              <a:rPr lang="en-US" altLang="en-US" kern="0" dirty="0" smtClean="0">
                <a:sym typeface="Wingdings" panose="05000000000000000000" pitchFamily="2" charset="2"/>
              </a:rPr>
              <a:t>b</a:t>
            </a:r>
            <a:r>
              <a:rPr lang="fa-IR" altLang="en-US" kern="0" dirty="0" smtClean="0">
                <a:sym typeface="Wingdings" panose="05000000000000000000" pitchFamily="2" charset="2"/>
              </a:rPr>
              <a:t> و </a:t>
            </a:r>
            <a:r>
              <a:rPr lang="en-US" altLang="en-US" kern="0" dirty="0" smtClean="0">
                <a:sym typeface="Wingdings" panose="05000000000000000000" pitchFamily="2" charset="2"/>
              </a:rPr>
              <a:t>c</a:t>
            </a:r>
            <a:r>
              <a:rPr lang="fa-IR" altLang="en-US" kern="0" dirty="0" smtClean="0">
                <a:sym typeface="Wingdings" panose="05000000000000000000" pitchFamily="2" charset="2"/>
              </a:rPr>
              <a:t> فعالیت کم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463885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49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0C1C212-FC6B-45CD-B1EB-2B4D46541C4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rtl="1" eaLnBrk="1" hangingPunct="1"/>
            <a:r>
              <a:rPr lang="fa-IR" altLang="en-US" dirty="0"/>
              <a:t>بهینه سازی توان</a:t>
            </a:r>
            <a:endParaRPr lang="en-US" altLang="en-U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endParaRPr lang="fa-IR" altLang="en-US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fa-IR" altLang="en-US" dirty="0" smtClean="0">
                <a:sym typeface="Wingdings" panose="05000000000000000000" pitchFamily="2" charset="2"/>
              </a:rPr>
              <a:t> </a:t>
            </a:r>
            <a:r>
              <a:rPr lang="fa-IR" altLang="en-US" dirty="0" smtClean="0"/>
              <a:t>کاهش تعداد سطوح منطقی که سیگنال های با تغییرات زیاد از آنها می گذرند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1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323226A-E99B-4B3F-9F1C-C8B400EB42F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rtl="1" eaLnBrk="1" hangingPunct="1"/>
            <a:r>
              <a:rPr lang="fa-IR" altLang="en-US" dirty="0" smtClean="0"/>
              <a:t>مثال: </a:t>
            </a:r>
            <a:r>
              <a:rPr lang="en-US" altLang="en-US" dirty="0" smtClean="0"/>
              <a:t>ALU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3088"/>
            <a:ext cx="7772400" cy="1447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fa-IR" altLang="en-US" sz="2800" dirty="0" smtClean="0"/>
              <a:t>از خروجی </a:t>
            </a:r>
            <a:r>
              <a:rPr lang="fa-IR" altLang="en-US" sz="2800" dirty="0"/>
              <a:t>های </a:t>
            </a:r>
            <a:r>
              <a:rPr lang="en-US" altLang="en-US" sz="2800" dirty="0" smtClean="0"/>
              <a:t>ALU</a:t>
            </a:r>
            <a:r>
              <a:rPr lang="fa-IR" altLang="en-US" sz="2800" dirty="0" smtClean="0"/>
              <a:t> در همة سیکل ها استفاده نمی شود</a:t>
            </a:r>
          </a:p>
          <a:p>
            <a:pPr lvl="1" eaLnBrk="1" hangingPunct="1"/>
            <a:r>
              <a:rPr lang="fa-IR" altLang="en-US" sz="2400" dirty="0" smtClean="0">
                <a:sym typeface="Wingdings" panose="05000000000000000000" pitchFamily="2" charset="2"/>
              </a:rPr>
              <a:t> اگر ورودی های آن تغییر کند توان بیهوده مصرف می شود</a:t>
            </a:r>
          </a:p>
          <a:p>
            <a:pPr eaLnBrk="1" hangingPunct="1"/>
            <a:r>
              <a:rPr lang="fa-IR" altLang="en-US" sz="2800" dirty="0" smtClean="0">
                <a:sym typeface="Wingdings" panose="05000000000000000000" pitchFamily="2" charset="2"/>
              </a:rPr>
              <a:t>راه حل:</a:t>
            </a:r>
          </a:p>
          <a:p>
            <a:pPr lvl="1" eaLnBrk="1" hangingPunct="1"/>
            <a:r>
              <a:rPr lang="fa-IR" altLang="en-US" sz="2400" dirty="0" smtClean="0">
                <a:sym typeface="Wingdings" panose="05000000000000000000" pitchFamily="2" charset="2"/>
              </a:rPr>
              <a:t>انتخاب سیگنال کنترلی برای مجوز عبور داده به مدار محاسباتی </a:t>
            </a:r>
            <a:r>
              <a:rPr lang="en-US" altLang="en-US" sz="2400" dirty="0" smtClean="0">
                <a:sym typeface="Wingdings" panose="05000000000000000000" pitchFamily="2" charset="2"/>
              </a:rPr>
              <a:t>ALU</a:t>
            </a:r>
            <a:r>
              <a:rPr lang="fa-IR" altLang="en-US" sz="2400" dirty="0" smtClean="0">
                <a:sym typeface="Wingdings" panose="05000000000000000000" pitchFamily="2" charset="2"/>
              </a:rPr>
              <a:t> یا نگه داشتن مقدار قبلی</a:t>
            </a:r>
            <a:endParaRPr lang="en-US" altLang="en-US" sz="2400" dirty="0" smtClean="0">
              <a:sym typeface="Wingdings" panose="05000000000000000000" pitchFamily="2" charset="2"/>
            </a:endParaRP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5675040" y="3657601"/>
            <a:ext cx="2362200" cy="1371600"/>
          </a:xfrm>
          <a:prstGeom prst="ellipse">
            <a:avLst/>
          </a:prstGeom>
          <a:solidFill>
            <a:srgbClr val="00FF99"/>
          </a:solidFill>
          <a:ln w="28575">
            <a:solidFill>
              <a:srgbClr val="9933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8037240" y="4343401"/>
            <a:ext cx="8382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6283152" y="4038601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996633"/>
                </a:solidFill>
              </a:rPr>
              <a:t>Logic</a:t>
            </a:r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4836840" y="4343401"/>
            <a:ext cx="8382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6" name="AutoShape 8"/>
          <p:cNvSpPr>
            <a:spLocks noChangeArrowheads="1"/>
          </p:cNvSpPr>
          <p:nvPr/>
        </p:nvSpPr>
        <p:spPr bwMode="auto">
          <a:xfrm rot="16200000">
            <a:off x="3655740" y="4076701"/>
            <a:ext cx="1828800" cy="533400"/>
          </a:xfrm>
          <a:custGeom>
            <a:avLst/>
            <a:gdLst>
              <a:gd name="T0" fmla="*/ 2147483647 w 21600"/>
              <a:gd name="T1" fmla="*/ 162637809 h 21600"/>
              <a:gd name="T2" fmla="*/ 2147483647 w 21600"/>
              <a:gd name="T3" fmla="*/ 325275642 h 21600"/>
              <a:gd name="T4" fmla="*/ 1638706400 w 21600"/>
              <a:gd name="T5" fmla="*/ 162637809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2857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2398440" y="4495801"/>
            <a:ext cx="914400" cy="1143000"/>
          </a:xfrm>
          <a:prstGeom prst="rect">
            <a:avLst/>
          </a:prstGeom>
          <a:solidFill>
            <a:srgbClr val="FFCC99"/>
          </a:solidFill>
          <a:ln w="2857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2398440" y="45720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D</a:t>
            </a:r>
          </a:p>
        </p:txBody>
      </p:sp>
      <p:sp>
        <p:nvSpPr>
          <p:cNvPr id="14349" name="Text Box 11"/>
          <p:cNvSpPr txBox="1">
            <a:spLocks noChangeArrowheads="1"/>
          </p:cNvSpPr>
          <p:nvPr/>
        </p:nvSpPr>
        <p:spPr bwMode="auto">
          <a:xfrm>
            <a:off x="2931840" y="45720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Q</a:t>
            </a: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H="1">
            <a:off x="3312840" y="4800601"/>
            <a:ext cx="9906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 flipH="1">
            <a:off x="2017440" y="4800601"/>
            <a:ext cx="381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 flipV="1">
            <a:off x="2017440" y="3886201"/>
            <a:ext cx="0" cy="9144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 flipH="1">
            <a:off x="1712640" y="3886201"/>
            <a:ext cx="25908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1331640" y="34290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Data</a:t>
            </a: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3693840" y="5851526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Control</a:t>
            </a:r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 flipV="1">
            <a:off x="4608240" y="4953001"/>
            <a:ext cx="0" cy="9144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9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26440</TotalTime>
  <Words>473</Words>
  <Application>Microsoft Office PowerPoint</Application>
  <PresentationFormat>On-screen Show (4:3)</PresentationFormat>
  <Paragraphs>137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 Mitra</vt:lpstr>
      <vt:lpstr>B Nazanin</vt:lpstr>
      <vt:lpstr>B Titr</vt:lpstr>
      <vt:lpstr>Courier</vt:lpstr>
      <vt:lpstr>Lotus</vt:lpstr>
      <vt:lpstr>Nazanin</vt:lpstr>
      <vt:lpstr>Times New Roman</vt:lpstr>
      <vt:lpstr>Wingdings</vt:lpstr>
      <vt:lpstr>1_presentation_template</vt:lpstr>
      <vt:lpstr>Custom Design</vt:lpstr>
      <vt:lpstr>بهینه‌سازی توان مصرفی</vt:lpstr>
      <vt:lpstr>بهینه‌سازی توان مصرفی</vt:lpstr>
      <vt:lpstr>ابزارهای تخمین توان پویا</vt:lpstr>
      <vt:lpstr>بهینه سازی توان ایستا</vt:lpstr>
      <vt:lpstr>گلیچ در مدارهای ترکیبی</vt:lpstr>
      <vt:lpstr>دنبالة جمع کننده ها</vt:lpstr>
      <vt:lpstr>بهینه سازی توان</vt:lpstr>
      <vt:lpstr>بهینه سازی توان</vt:lpstr>
      <vt:lpstr>مثال: ALU</vt:lpstr>
      <vt:lpstr>بهینه سازی توان</vt:lpstr>
      <vt:lpstr>بهینه سازی توان</vt:lpstr>
      <vt:lpstr>Another Sample Report</vt:lpstr>
      <vt:lpstr>PowerPoint Presentation</vt:lpstr>
      <vt:lpstr>Retiming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1276</cp:revision>
  <dcterms:created xsi:type="dcterms:W3CDTF">1601-01-01T00:00:00Z</dcterms:created>
  <dcterms:modified xsi:type="dcterms:W3CDTF">2017-05-23T06:10:56Z</dcterms:modified>
</cp:coreProperties>
</file>