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4"/>
  </p:notesMasterIdLst>
  <p:sldIdLst>
    <p:sldId id="675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8" r:id="rId41"/>
    <p:sldId id="837" r:id="rId42"/>
    <p:sldId id="83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33CC"/>
    <a:srgbClr val="6699FF"/>
    <a:srgbClr val="47FFD1"/>
    <a:srgbClr val="0000CC"/>
    <a:srgbClr val="0000FF"/>
    <a:srgbClr val="CC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3" autoAdjust="0"/>
    <p:restoredTop sz="93418" autoAdjust="0"/>
  </p:normalViewPr>
  <p:slideViewPr>
    <p:cSldViewPr>
      <p:cViewPr varScale="1">
        <p:scale>
          <a:sx n="108" d="100"/>
          <a:sy n="108" d="100"/>
        </p:scale>
        <p:origin x="810" y="9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4728CB-98FF-4654-A884-627C32064073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5678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4728CB-98FF-4654-A884-627C32064073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5599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4728CB-98FF-4654-A884-627C32064073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470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4728CB-98FF-4654-A884-627C32064073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40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/>
              <a:t>طراحی سطح بالا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78" y="824304"/>
            <a:ext cx="7772400" cy="4648200"/>
          </a:xfrm>
        </p:spPr>
        <p:txBody>
          <a:bodyPr/>
          <a:lstStyle/>
          <a:p>
            <a:r>
              <a:rPr lang="fa-IR" dirty="0" smtClean="0"/>
              <a:t>مراحل سنتز: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دید عمیق به طراحان سطح بالا</a:t>
            </a:r>
          </a:p>
          <a:p>
            <a:pPr lvl="1"/>
            <a:r>
              <a:rPr lang="fa-IR" dirty="0" smtClean="0"/>
              <a:t>روش سیستماتیک برای طراحان </a:t>
            </a:r>
            <a:r>
              <a:rPr lang="en-US" dirty="0" smtClean="0"/>
              <a:t>RTL</a:t>
            </a:r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8072"/>
            <a:ext cx="15541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824304"/>
            <a:ext cx="5439246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زمانبندی:</a:t>
            </a:r>
          </a:p>
          <a:p>
            <a:pPr lvl="1"/>
            <a:r>
              <a:rPr lang="fa-IR" dirty="0" smtClean="0"/>
              <a:t>تعیین زمان دقیق شروع عملیات بر حسب سیکل کلاک</a:t>
            </a:r>
          </a:p>
          <a:p>
            <a:pPr lvl="1"/>
            <a:r>
              <a:rPr lang="fa-IR" dirty="0" smtClean="0"/>
              <a:t>تولید گراف زمانبندی</a:t>
            </a:r>
          </a:p>
          <a:p>
            <a:pPr lvl="2"/>
            <a:endParaRPr lang="fa-IR" dirty="0" smtClean="0"/>
          </a:p>
          <a:p>
            <a:pPr lvl="1"/>
            <a:r>
              <a:rPr lang="fa-IR" dirty="0" smtClean="0"/>
              <a:t>اگر عملی در یک پریود کلاک قابل انجام نباشد</a:t>
            </a:r>
          </a:p>
          <a:p>
            <a:pPr lvl="2"/>
            <a:r>
              <a:rPr lang="fa-IR" dirty="0" smtClean="0"/>
              <a:t>افزایش پریود کلاک یا </a:t>
            </a:r>
          </a:p>
          <a:p>
            <a:pPr lvl="2"/>
            <a:r>
              <a:rPr lang="fa-IR" dirty="0" smtClean="0"/>
              <a:t>زمانبندی عمل در چند کلاک</a:t>
            </a:r>
          </a:p>
          <a:p>
            <a:pPr lvl="1"/>
            <a:r>
              <a:rPr lang="fa-IR" dirty="0" smtClean="0"/>
              <a:t>اگر چند عمل مستقلند</a:t>
            </a:r>
          </a:p>
          <a:p>
            <a:pPr lvl="2"/>
            <a:r>
              <a:rPr lang="fa-IR" dirty="0" smtClean="0"/>
              <a:t>زمانبندی در یک کلاک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8072"/>
            <a:ext cx="15541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5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824304"/>
            <a:ext cx="5439246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a-IR" dirty="0"/>
              <a:t>تخصیص:</a:t>
            </a:r>
            <a:endParaRPr lang="fa-IR" dirty="0" smtClean="0"/>
          </a:p>
          <a:p>
            <a:pPr lvl="1"/>
            <a:r>
              <a:rPr lang="fa-IR" dirty="0" smtClean="0"/>
              <a:t>تعیین </a:t>
            </a:r>
            <a:r>
              <a:rPr lang="fa-IR" dirty="0"/>
              <a:t>مجموعة منابع سخت­افزاری </a:t>
            </a:r>
            <a:r>
              <a:rPr lang="fa-IR" dirty="0" smtClean="0"/>
              <a:t>لازم</a:t>
            </a:r>
          </a:p>
          <a:p>
            <a:pPr lvl="1"/>
            <a:r>
              <a:rPr lang="fa-IR" dirty="0"/>
              <a:t>تعیین </a:t>
            </a:r>
            <a:r>
              <a:rPr lang="fa-IR" dirty="0" smtClean="0"/>
              <a:t>ثبات­های </a:t>
            </a:r>
            <a:r>
              <a:rPr lang="fa-IR" dirty="0"/>
              <a:t>لازم برای نگهداری عملوندها </a:t>
            </a:r>
            <a:endParaRPr lang="fa-IR" dirty="0" smtClean="0"/>
          </a:p>
          <a:p>
            <a:r>
              <a:rPr lang="fa-IR" dirty="0" smtClean="0"/>
              <a:t>مقیدسازی:</a:t>
            </a:r>
          </a:p>
          <a:p>
            <a:pPr lvl="1"/>
            <a:r>
              <a:rPr lang="fa-IR" dirty="0"/>
              <a:t>کدام عمل در توصیف سطح بالا توسط کدام </a:t>
            </a:r>
            <a:r>
              <a:rPr lang="fa-IR" dirty="0" smtClean="0"/>
              <a:t>سخت­افزار اجرا شود؟</a:t>
            </a:r>
          </a:p>
          <a:p>
            <a:pPr lvl="2"/>
            <a:r>
              <a:rPr lang="fa-IR" dirty="0" smtClean="0"/>
              <a:t>مثال: اگر </a:t>
            </a:r>
            <a:r>
              <a:rPr lang="fa-IR" dirty="0"/>
              <a:t>چند </a:t>
            </a:r>
            <a:r>
              <a:rPr lang="fa-IR" dirty="0" smtClean="0"/>
              <a:t>جمع </a:t>
            </a:r>
            <a:r>
              <a:rPr lang="fa-IR" dirty="0"/>
              <a:t>در </a:t>
            </a:r>
            <a:r>
              <a:rPr lang="fa-IR" dirty="0" smtClean="0"/>
              <a:t>توصیف باشد، </a:t>
            </a:r>
            <a:r>
              <a:rPr lang="fa-IR" dirty="0"/>
              <a:t>بنا بر نتیجة </a:t>
            </a:r>
            <a:r>
              <a:rPr lang="fa-IR" dirty="0" smtClean="0"/>
              <a:t>زمانبندی</a:t>
            </a:r>
          </a:p>
          <a:p>
            <a:pPr lvl="3"/>
            <a:r>
              <a:rPr lang="fa-IR" dirty="0" smtClean="0"/>
              <a:t>ممکن </a:t>
            </a:r>
            <a:r>
              <a:rPr lang="fa-IR" dirty="0"/>
              <a:t>است برای هر </a:t>
            </a:r>
            <a:r>
              <a:rPr lang="fa-IR" dirty="0" smtClean="0"/>
              <a:t>جمع</a:t>
            </a:r>
            <a:r>
              <a:rPr lang="fa-IR" dirty="0"/>
              <a:t>، یک جمع­کننده تخصیص یابد و یا </a:t>
            </a:r>
            <a:endParaRPr lang="fa-IR" dirty="0" smtClean="0"/>
          </a:p>
          <a:p>
            <a:pPr lvl="3"/>
            <a:r>
              <a:rPr lang="fa-IR" dirty="0" smtClean="0"/>
              <a:t>تنها </a:t>
            </a:r>
            <a:r>
              <a:rPr lang="fa-IR" dirty="0"/>
              <a:t>یک جمع­کننده برای انجام همة اعمال </a:t>
            </a:r>
            <a:r>
              <a:rPr lang="fa-IR" dirty="0" smtClean="0"/>
              <a:t>جمع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8072"/>
            <a:ext cx="15541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824304"/>
            <a:ext cx="5439246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a-IR" dirty="0" smtClean="0"/>
              <a:t>تخصیص و</a:t>
            </a:r>
            <a:r>
              <a:rPr lang="fa-IR" dirty="0"/>
              <a:t> </a:t>
            </a:r>
            <a:r>
              <a:rPr lang="fa-IR" dirty="0" smtClean="0"/>
              <a:t>مقیدسازی:</a:t>
            </a:r>
          </a:p>
          <a:p>
            <a:pPr lvl="1"/>
            <a:r>
              <a:rPr lang="fa-IR" dirty="0" smtClean="0"/>
              <a:t>اگر عمل در </a:t>
            </a:r>
            <a:r>
              <a:rPr lang="en-US" dirty="0" smtClean="0"/>
              <a:t>RTL</a:t>
            </a:r>
            <a:r>
              <a:rPr lang="fa-IR" dirty="0" smtClean="0"/>
              <a:t> قابل سنتز نیست (مثل جذر):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استفاده از </a:t>
            </a:r>
            <a:r>
              <a:rPr lang="fa-IR" dirty="0"/>
              <a:t>کتابخانه­های هسته­های </a:t>
            </a:r>
            <a:r>
              <a:rPr lang="fa-IR" dirty="0" smtClean="0"/>
              <a:t>آماده و ابزارهای </a:t>
            </a:r>
            <a:r>
              <a:rPr lang="en-US" dirty="0" smtClean="0"/>
              <a:t>core generator</a:t>
            </a:r>
            <a:r>
              <a:rPr lang="fa-IR" dirty="0" smtClean="0"/>
              <a:t> توسط ابزار </a:t>
            </a:r>
            <a:r>
              <a:rPr lang="en-US" dirty="0" smtClean="0"/>
              <a:t>HLS</a:t>
            </a:r>
            <a:endParaRPr lang="fa-IR" dirty="0" smtClean="0"/>
          </a:p>
          <a:p>
            <a:pPr lvl="3"/>
            <a:r>
              <a:rPr lang="en-US" dirty="0" smtClean="0"/>
              <a:t>CORDIC</a:t>
            </a:r>
            <a:r>
              <a:rPr lang="fa-IR" dirty="0"/>
              <a:t> </a:t>
            </a:r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8072"/>
            <a:ext cx="15541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5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824304"/>
            <a:ext cx="5439246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a-IR" dirty="0" smtClean="0"/>
              <a:t>سنتز کنترل کننده:</a:t>
            </a:r>
          </a:p>
          <a:p>
            <a:pPr lvl="1"/>
            <a:r>
              <a:rPr lang="fa-IR" dirty="0" smtClean="0"/>
              <a:t>تولید </a:t>
            </a:r>
            <a:r>
              <a:rPr lang="en-US" dirty="0" smtClean="0"/>
              <a:t>FSM</a:t>
            </a:r>
            <a:r>
              <a:rPr lang="fa-IR" dirty="0" smtClean="0"/>
              <a:t> برای ایجاد سیگنال های کنترلی</a:t>
            </a:r>
          </a:p>
          <a:p>
            <a:pPr lvl="2"/>
            <a:r>
              <a:rPr lang="fa-IR" dirty="0" smtClean="0"/>
              <a:t>برای فراهم کردن زمانبندی 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8072"/>
            <a:ext cx="15541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18" y="653008"/>
            <a:ext cx="5439246" cy="4648200"/>
          </a:xfrm>
        </p:spPr>
        <p:txBody>
          <a:bodyPr/>
          <a:lstStyle/>
          <a:p>
            <a:r>
              <a:rPr lang="fa-IR" dirty="0" smtClean="0"/>
              <a:t>سنتز ب.م.م:</a:t>
            </a:r>
          </a:p>
          <a:p>
            <a:pPr lvl="1"/>
            <a:r>
              <a:rPr lang="fa-IR" dirty="0" smtClean="0"/>
              <a:t>تولید گراف زمانبندی</a:t>
            </a:r>
          </a:p>
          <a:p>
            <a:pPr lvl="2"/>
            <a:r>
              <a:rPr lang="fa-IR" dirty="0" smtClean="0"/>
              <a:t>با ساختارهای از پیش تعریف شده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95536" y="1196752"/>
            <a:ext cx="3384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gcd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x,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y)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fin = false;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while (!fin)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if (x &gt; y)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x = x – y;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else if (x &lt; y)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   y = y – x;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   else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ar-SA" sz="1600" b="1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fin = true;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  return x;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72807"/>
              </p:ext>
            </p:extLst>
          </p:nvPr>
        </p:nvGraphicFramePr>
        <p:xfrm>
          <a:off x="3233101" y="2276872"/>
          <a:ext cx="5371347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15268524" imgH="11258502" progId="Visio.Drawing.15">
                  <p:embed/>
                </p:oleObj>
              </mc:Choice>
              <mc:Fallback>
                <p:oleObj name="Visio" r:id="rId3" imgW="15268524" imgH="112585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3101" y="2276872"/>
                        <a:ext cx="5371347" cy="396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4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824304"/>
            <a:ext cx="5439246" cy="4648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a-IR" dirty="0" smtClean="0"/>
              <a:t>الگوهای حلقه و </a:t>
            </a:r>
            <a:r>
              <a:rPr lang="en-US" dirty="0" smtClean="0"/>
              <a:t>if</a:t>
            </a:r>
            <a:r>
              <a:rPr lang="fa-IR" dirty="0" smtClean="0"/>
              <a:t>: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60406"/>
              </p:ext>
            </p:extLst>
          </p:nvPr>
        </p:nvGraphicFramePr>
        <p:xfrm>
          <a:off x="1187624" y="1256861"/>
          <a:ext cx="4896544" cy="505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3" imgW="21545507" imgH="22231495" progId="Visio.Drawing.11">
                  <p:embed/>
                </p:oleObj>
              </mc:Choice>
              <mc:Fallback>
                <p:oleObj name="Visio" r:id="rId3" imgW="21545507" imgH="2223149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256861"/>
                        <a:ext cx="4896544" cy="5052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9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48952"/>
            <a:ext cx="5439246" cy="4648200"/>
          </a:xfrm>
        </p:spPr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تخصیص و مقیدسازی</a:t>
            </a:r>
          </a:p>
          <a:p>
            <a:pPr lvl="2"/>
            <a:r>
              <a:rPr lang="fa-IR" dirty="0" smtClean="0"/>
              <a:t>عملگرها</a:t>
            </a:r>
          </a:p>
          <a:p>
            <a:pPr lvl="2"/>
            <a:r>
              <a:rPr lang="fa-IR" dirty="0" smtClean="0"/>
              <a:t>ثبات ها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28083"/>
              </p:ext>
            </p:extLst>
          </p:nvPr>
        </p:nvGraphicFramePr>
        <p:xfrm>
          <a:off x="1331640" y="1961730"/>
          <a:ext cx="6768752" cy="459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3" imgW="18707129" imgH="12696857" progId="Visio.Drawing.11">
                  <p:embed/>
                </p:oleObj>
              </mc:Choice>
              <mc:Fallback>
                <p:oleObj name="Visio" r:id="rId3" imgW="18707129" imgH="126968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961730"/>
                        <a:ext cx="6768752" cy="4593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2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سنتز </a:t>
            </a:r>
            <a:r>
              <a:rPr lang="fa-IR" dirty="0"/>
              <a:t>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581000"/>
            <a:ext cx="5511254" cy="2415952"/>
          </a:xfrm>
        </p:spPr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سنتز کنترل کننده بر اساس گراف زمانبندی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27442"/>
              </p:ext>
            </p:extLst>
          </p:nvPr>
        </p:nvGraphicFramePr>
        <p:xfrm>
          <a:off x="693922" y="1268759"/>
          <a:ext cx="5534262" cy="508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18068874" imgH="16602075" progId="Visio.Drawing.11">
                  <p:embed/>
                </p:oleObj>
              </mc:Choice>
              <mc:Fallback>
                <p:oleObj name="Visio" r:id="rId3" imgW="18068874" imgH="166020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922" y="1268759"/>
                        <a:ext cx="5534262" cy="5085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اشتراک منابع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581000"/>
            <a:ext cx="5511254" cy="2415952"/>
          </a:xfrm>
        </p:spPr>
        <p:txBody>
          <a:bodyPr/>
          <a:lstStyle/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53856"/>
              </p:ext>
            </p:extLst>
          </p:nvPr>
        </p:nvGraphicFramePr>
        <p:xfrm>
          <a:off x="5220072" y="2454266"/>
          <a:ext cx="3356198" cy="263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Visio" r:id="rId3" imgW="4800600" imgH="3771755" progId="Visio.Drawing.15">
                  <p:embed/>
                </p:oleObj>
              </mc:Choice>
              <mc:Fallback>
                <p:oleObj name="Visio" r:id="rId3" imgW="4800600" imgH="3771755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454266"/>
                        <a:ext cx="3356198" cy="2630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66003"/>
              </p:ext>
            </p:extLst>
          </p:nvPr>
        </p:nvGraphicFramePr>
        <p:xfrm>
          <a:off x="399827" y="1570293"/>
          <a:ext cx="3672408" cy="344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Visio" r:id="rId5" imgW="5448286" imgH="5114828" progId="Visio.Drawing.11">
                  <p:embed/>
                </p:oleObj>
              </mc:Choice>
              <mc:Fallback>
                <p:oleObj name="Visio" r:id="rId5" imgW="5448286" imgH="511482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27" y="1570293"/>
                        <a:ext cx="3672408" cy="3442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 (</a:t>
            </a:r>
            <a:r>
              <a:rPr lang="en-US" altLang="en-US" smtClean="0"/>
              <a:t>Levels of Abstraction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dirty="0" smtClean="0"/>
              <a:t>رفتاری:</a:t>
            </a:r>
            <a:endParaRPr lang="en-US" altLang="en-US" dirty="0" smtClean="0"/>
          </a:p>
          <a:p>
            <a:pPr lvl="2"/>
            <a:r>
              <a:rPr lang="fa-IR" altLang="en-US" dirty="0" smtClean="0"/>
              <a:t> توصیف عملکرد مطلوب (الگوریتمی)</a:t>
            </a:r>
          </a:p>
          <a:p>
            <a:pPr lvl="2"/>
            <a:r>
              <a:rPr lang="fa-IR" altLang="en-US" dirty="0" smtClean="0"/>
              <a:t> بدون پرداختن به مدار</a:t>
            </a:r>
          </a:p>
          <a:p>
            <a:pPr lvl="2"/>
            <a:r>
              <a:rPr lang="fa-IR" altLang="en-US" dirty="0" smtClean="0"/>
              <a:t> همة امکانات </a:t>
            </a:r>
            <a:r>
              <a:rPr lang="en-US" altLang="en-US" sz="2800" dirty="0" smtClean="0"/>
              <a:t>VHDL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 ترجیح طراحان: </a:t>
            </a:r>
            <a:r>
              <a:rPr lang="en-US" altLang="en-US" dirty="0" smtClean="0"/>
              <a:t>C/C++</a:t>
            </a:r>
          </a:p>
          <a:p>
            <a:pPr lvl="2"/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D1162F-1DE6-49D1-87D2-778FE27EFE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458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549275"/>
            <a:ext cx="717867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زمان</a:t>
            </a:r>
            <a:r>
              <a:rPr lang="fa-IR" dirty="0"/>
              <a:t>ب</a:t>
            </a:r>
            <a:r>
              <a:rPr lang="fa-IR" dirty="0" smtClean="0"/>
              <a:t>ندی و </a:t>
            </a:r>
            <a:r>
              <a:rPr lang="en-US" dirty="0" smtClean="0"/>
              <a:t>DFG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824304"/>
            <a:ext cx="6519366" cy="4648200"/>
          </a:xfrm>
        </p:spPr>
        <p:txBody>
          <a:bodyPr/>
          <a:lstStyle/>
          <a:p>
            <a:r>
              <a:rPr lang="fa-IR" dirty="0" smtClean="0"/>
              <a:t>زمانبندی و موازی سازی عملیات:</a:t>
            </a:r>
          </a:p>
          <a:p>
            <a:pPr lvl="1"/>
            <a:r>
              <a:rPr lang="fa-IR" dirty="0" smtClean="0"/>
              <a:t>گراف جریان داده (</a:t>
            </a:r>
            <a:r>
              <a:rPr lang="en-US" dirty="0" smtClean="0"/>
              <a:t>Data Flow Graph</a:t>
            </a:r>
            <a:r>
              <a:rPr lang="fa-IR" dirty="0" smtClean="0"/>
              <a:t>):</a:t>
            </a:r>
          </a:p>
          <a:p>
            <a:pPr lvl="2"/>
            <a:r>
              <a:rPr lang="fa-IR" dirty="0" smtClean="0"/>
              <a:t>عملیات در چند سیکل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2150" y="2670830"/>
            <a:ext cx="294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(a</a:t>
            </a:r>
            <a:r>
              <a:rPr lang="en-US" sz="2800" b="1" i="1" baseline="30000" dirty="0"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+b</a:t>
            </a:r>
            <a:r>
              <a:rPr lang="en-US" sz="2800" b="1" i="1" baseline="30000" dirty="0"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-2ab)(a</a:t>
            </a:r>
            <a:r>
              <a:rPr lang="en-US" sz="2800" b="1" i="1" baseline="30000" dirty="0"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+b) </a:t>
            </a:r>
            <a:endParaRPr lang="en-US" sz="2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065504"/>
              </p:ext>
            </p:extLst>
          </p:nvPr>
        </p:nvGraphicFramePr>
        <p:xfrm>
          <a:off x="4498360" y="2420888"/>
          <a:ext cx="3097976" cy="3686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3" imgW="13773280" imgH="16402050" progId="Visio.Drawing.11">
                  <p:embed/>
                </p:oleObj>
              </mc:Choice>
              <mc:Fallback>
                <p:oleObj name="Visio" r:id="rId3" imgW="13773280" imgH="164020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360" y="2420888"/>
                        <a:ext cx="3097976" cy="3686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7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زمان</a:t>
            </a:r>
            <a:r>
              <a:rPr lang="fa-IR" dirty="0"/>
              <a:t>ب</a:t>
            </a:r>
            <a:r>
              <a:rPr lang="fa-IR" dirty="0" smtClean="0"/>
              <a:t>ندی و </a:t>
            </a:r>
            <a:r>
              <a:rPr lang="en-US" dirty="0" smtClean="0"/>
              <a:t>DFG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824304"/>
            <a:ext cx="5151214" cy="2676704"/>
          </a:xfrm>
        </p:spPr>
        <p:txBody>
          <a:bodyPr/>
          <a:lstStyle/>
          <a:p>
            <a:r>
              <a:rPr lang="fa-IR" dirty="0" smtClean="0"/>
              <a:t>زمانبندی:</a:t>
            </a:r>
          </a:p>
          <a:p>
            <a:pPr lvl="1"/>
            <a:r>
              <a:rPr lang="fa-IR" dirty="0" smtClean="0"/>
              <a:t>دو زمانبندی مختلف: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195736" y="1007194"/>
            <a:ext cx="294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(a</a:t>
            </a:r>
            <a:r>
              <a:rPr lang="en-US" sz="2800" b="1" i="1" baseline="30000" dirty="0"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+b</a:t>
            </a:r>
            <a:r>
              <a:rPr lang="en-US" sz="2800" b="1" i="1" baseline="30000" dirty="0"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-2ab)(a</a:t>
            </a:r>
            <a:r>
              <a:rPr lang="en-US" sz="2800" b="1" i="1" baseline="30000" dirty="0"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2800" b="1" i="1" dirty="0">
                <a:ea typeface="Calibri" panose="020F0502020204030204" pitchFamily="34" charset="0"/>
                <a:cs typeface="B Nazanin" panose="00000400000000000000" pitchFamily="2" charset="-78"/>
              </a:rPr>
              <a:t>+b) </a:t>
            </a:r>
            <a:endParaRPr lang="en-US" sz="2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632093"/>
              </p:ext>
            </p:extLst>
          </p:nvPr>
        </p:nvGraphicFramePr>
        <p:xfrm>
          <a:off x="5421341" y="2060848"/>
          <a:ext cx="3073921" cy="3073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Visio" r:id="rId3" imgW="16973680" imgH="17049766" progId="Visio.Drawing.11">
                  <p:embed/>
                </p:oleObj>
              </mc:Choice>
              <mc:Fallback>
                <p:oleObj name="Visio" r:id="rId3" imgW="16973680" imgH="1704976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41" y="2060848"/>
                        <a:ext cx="3073921" cy="3073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98403" y="11887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972012"/>
              </p:ext>
            </p:extLst>
          </p:nvPr>
        </p:nvGraphicFramePr>
        <p:xfrm>
          <a:off x="827584" y="1782709"/>
          <a:ext cx="2952328" cy="375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5" imgW="17887863" imgH="22707568" progId="Visio.Drawing.11">
                  <p:embed/>
                </p:oleObj>
              </mc:Choice>
              <mc:Fallback>
                <p:oleObj name="Visio" r:id="rId5" imgW="17887863" imgH="2270756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82709"/>
                        <a:ext cx="2952328" cy="3755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652120" y="5517232"/>
            <a:ext cx="345638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>
              <a:spcBef>
                <a:spcPct val="20000"/>
              </a:spcBef>
            </a:pPr>
            <a:r>
              <a:rPr lang="fa-IR" sz="24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3 ضرب کننده + 2 جمع کننده </a:t>
            </a:r>
          </a:p>
          <a:p>
            <a:pPr lvl="1" algn="r" rtl="1">
              <a:spcBef>
                <a:spcPct val="20000"/>
              </a:spcBef>
            </a:pPr>
            <a:r>
              <a:rPr lang="fa-IR" sz="24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(+ 1 شیفت دهنده)</a:t>
            </a:r>
            <a:endParaRPr lang="fa-IR" sz="24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560" y="5445224"/>
            <a:ext cx="367240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>
              <a:spcBef>
                <a:spcPct val="20000"/>
              </a:spcBef>
            </a:pPr>
            <a:r>
              <a:rPr lang="fa-IR" sz="24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1 ضرب کننده + 1 جمع کننده </a:t>
            </a:r>
            <a:endParaRPr lang="fa-IR" sz="24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  <a:p>
            <a:pPr lvl="1" algn="r" rtl="1">
              <a:spcBef>
                <a:spcPct val="20000"/>
              </a:spcBef>
            </a:pPr>
            <a:r>
              <a:rPr lang="fa-IR" sz="24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(+ 1 شیفت دهنده</a:t>
            </a:r>
            <a:r>
              <a:rPr lang="fa-IR" sz="24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)</a:t>
            </a:r>
            <a:endParaRPr lang="fa-IR" sz="24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7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سنتز مدار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12336"/>
            <a:ext cx="7671494" cy="2172648"/>
          </a:xfrm>
        </p:spPr>
        <p:txBody>
          <a:bodyPr/>
          <a:lstStyle/>
          <a:p>
            <a:r>
              <a:rPr lang="fa-IR" dirty="0" smtClean="0"/>
              <a:t>درگاه های لازم:</a:t>
            </a:r>
          </a:p>
          <a:p>
            <a:pPr lvl="1"/>
            <a:r>
              <a:rPr lang="fa-IR" dirty="0" smtClean="0"/>
              <a:t>پارامترهای تابع = ورودی ها و خروجی های بلوک</a:t>
            </a:r>
          </a:p>
          <a:p>
            <a:pPr lvl="1"/>
            <a:r>
              <a:rPr lang="fa-IR" dirty="0" smtClean="0"/>
              <a:t>مقدار بازگردانده شده = درگاه خروجی</a:t>
            </a:r>
          </a:p>
          <a:p>
            <a:r>
              <a:rPr lang="fa-IR" dirty="0" smtClean="0"/>
              <a:t>انواع پارامترها:</a:t>
            </a:r>
          </a:p>
          <a:p>
            <a:pPr lvl="1"/>
            <a:r>
              <a:rPr lang="fa-IR" dirty="0" smtClean="0"/>
              <a:t>فراخوانی با مقدار</a:t>
            </a:r>
          </a:p>
          <a:p>
            <a:pPr lvl="2"/>
            <a:r>
              <a:rPr lang="fa-IR" dirty="0" smtClean="0"/>
              <a:t>تابع نمی تواند مقدار پارامتر را تغییر دهد.</a:t>
            </a:r>
          </a:p>
          <a:p>
            <a:pPr lvl="1"/>
            <a:r>
              <a:rPr lang="fa-IR" dirty="0" smtClean="0"/>
              <a:t>فراخوان با ارجاع</a:t>
            </a:r>
          </a:p>
          <a:p>
            <a:pPr lvl="2"/>
            <a:r>
              <a:rPr lang="fa-IR" dirty="0" smtClean="0"/>
              <a:t>آدرس پارامتر به بلوک سخت افزاری رد می شود.</a:t>
            </a:r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8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سنتز مدار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16392"/>
            <a:ext cx="7671494" cy="5196984"/>
          </a:xfrm>
        </p:spPr>
        <p:txBody>
          <a:bodyPr/>
          <a:lstStyle/>
          <a:p>
            <a:r>
              <a:rPr lang="fa-IR" dirty="0" smtClean="0"/>
              <a:t>درگاه های لازم: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</a:t>
            </a:r>
            <a:r>
              <a:rPr lang="fa-IR" dirty="0" smtClean="0"/>
              <a:t> (ورودی):</a:t>
            </a:r>
          </a:p>
          <a:p>
            <a:pPr lvl="2"/>
            <a:r>
              <a:rPr lang="fa-IR" dirty="0" smtClean="0"/>
              <a:t>فعال شدن </a:t>
            </a:r>
            <a:r>
              <a:rPr lang="en-US" dirty="0" smtClean="0"/>
              <a:t>start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بلوک </a:t>
            </a:r>
            <a:r>
              <a:rPr lang="fa-IR" dirty="0"/>
              <a:t>اجازه می­یابد که عملیات تابع را آغاز </a:t>
            </a:r>
            <a:r>
              <a:rPr lang="fa-IR" dirty="0" smtClean="0"/>
              <a:t>کند.</a:t>
            </a:r>
          </a:p>
          <a:p>
            <a:pPr lvl="1"/>
            <a:r>
              <a:rPr lang="en-US" dirty="0" smtClean="0"/>
              <a:t>done</a:t>
            </a:r>
            <a:r>
              <a:rPr lang="fa-IR" dirty="0" smtClean="0"/>
              <a:t> (خروجی):</a:t>
            </a:r>
          </a:p>
          <a:p>
            <a:pPr lvl="2"/>
            <a:r>
              <a:rPr lang="fa-IR" dirty="0" smtClean="0"/>
              <a:t>وقتی بلوک </a:t>
            </a:r>
            <a:r>
              <a:rPr lang="fa-IR" dirty="0"/>
              <a:t>کار خود را به پایان می­رساند، این سیگنال را فعال </a:t>
            </a:r>
            <a:r>
              <a:rPr lang="fa-IR" dirty="0" smtClean="0"/>
              <a:t>می­کند.</a:t>
            </a:r>
          </a:p>
          <a:p>
            <a:pPr lvl="1"/>
            <a:r>
              <a:rPr lang="en-US" dirty="0" smtClean="0"/>
              <a:t>ready</a:t>
            </a:r>
            <a:r>
              <a:rPr lang="fa-IR" dirty="0" smtClean="0"/>
              <a:t> (خروجی)</a:t>
            </a:r>
          </a:p>
          <a:p>
            <a:pPr lvl="2"/>
            <a:r>
              <a:rPr lang="fa-IR" dirty="0"/>
              <a:t>بلوک با فعال کردن این سیگنال، به سایر اجزای سیستم اطلاع می­دهد که آمادة دریافت دادة جدید </a:t>
            </a:r>
            <a:r>
              <a:rPr lang="fa-IR" dirty="0" smtClean="0"/>
              <a:t>است.</a:t>
            </a:r>
          </a:p>
          <a:p>
            <a:pPr lvl="1"/>
            <a:r>
              <a:rPr lang="en-US" dirty="0" smtClean="0"/>
              <a:t>idle</a:t>
            </a:r>
            <a:r>
              <a:rPr lang="fa-IR" dirty="0" smtClean="0"/>
              <a:t> (خروجی):</a:t>
            </a:r>
          </a:p>
          <a:p>
            <a:pPr lvl="2"/>
            <a:r>
              <a:rPr lang="fa-IR" dirty="0"/>
              <a:t>بلوک در بازه­های زمانی که بیکار است، این سیگنال را فعال </a:t>
            </a:r>
            <a:r>
              <a:rPr lang="fa-IR" dirty="0" smtClean="0"/>
              <a:t>می­کند.</a:t>
            </a:r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403648" y="980728"/>
            <a:ext cx="2232248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19672" y="1124744"/>
            <a:ext cx="1800200" cy="86409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dirty="0" smtClean="0">
                <a:ln w="19050">
                  <a:solidFill>
                    <a:schemeClr val="tx1"/>
                  </a:solidFill>
                </a:ln>
                <a:cs typeface="2  Nazanin" panose="00000400000000000000" pitchFamily="2" charset="-78"/>
              </a:rPr>
              <a:t>مدار محاسباتی</a:t>
            </a:r>
            <a:endParaRPr lang="en-US" dirty="0" smtClean="0">
              <a:ln w="19050">
                <a:solidFill>
                  <a:schemeClr val="tx1"/>
                </a:solidFill>
              </a:ln>
              <a:cs typeface="2 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19672" y="2060848"/>
            <a:ext cx="1800200" cy="43204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dirty="0" smtClean="0">
                <a:ln w="19050">
                  <a:solidFill>
                    <a:schemeClr val="tx1"/>
                  </a:solidFill>
                </a:ln>
                <a:cs typeface="2  Nazanin" panose="00000400000000000000" pitchFamily="2" charset="-78"/>
              </a:rPr>
              <a:t>مدار کنترل واسط</a:t>
            </a:r>
            <a:endParaRPr lang="en-US" dirty="0" smtClean="0">
              <a:ln w="19050">
                <a:solidFill>
                  <a:schemeClr val="tx1"/>
                </a:solidFill>
              </a:ln>
              <a:cs typeface="2  Nazanin" panose="00000400000000000000" pitchFamily="2" charset="-78"/>
            </a:endParaRPr>
          </a:p>
        </p:txBody>
      </p:sp>
      <p:cxnSp>
        <p:nvCxnSpPr>
          <p:cNvPr id="9" name="Elbow Connector 8"/>
          <p:cNvCxnSpPr>
            <a:endCxn id="5" idx="0"/>
          </p:cNvCxnSpPr>
          <p:nvPr/>
        </p:nvCxnSpPr>
        <p:spPr bwMode="auto">
          <a:xfrm>
            <a:off x="1052190" y="566242"/>
            <a:ext cx="1467582" cy="41448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>
            <a:off x="1052190" y="684485"/>
            <a:ext cx="1242976" cy="296243"/>
          </a:xfrm>
          <a:prstGeom prst="bentConnector3">
            <a:avLst>
              <a:gd name="adj1" fmla="val 9999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>
            <a:off x="1052190" y="832606"/>
            <a:ext cx="1018370" cy="148122"/>
          </a:xfrm>
          <a:prstGeom prst="bentConnector3">
            <a:avLst>
              <a:gd name="adj1" fmla="val 10020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7544" y="476672"/>
            <a:ext cx="81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clock</a:t>
            </a:r>
            <a:endParaRPr lang="en-US" sz="14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629072"/>
            <a:ext cx="81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reset</a:t>
            </a:r>
            <a:endParaRPr 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332656"/>
            <a:ext cx="81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start</a:t>
            </a:r>
            <a:endParaRPr lang="en-US" sz="1400" dirty="0">
              <a:latin typeface="+mj-lt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827584" y="1484784"/>
            <a:ext cx="576064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6614" y="1268760"/>
            <a:ext cx="81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Data_in</a:t>
            </a:r>
            <a:endParaRPr lang="en-US" sz="1400" dirty="0">
              <a:latin typeface="+mj-lt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3662810" y="1484784"/>
            <a:ext cx="576064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7054" y="1393031"/>
            <a:ext cx="117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Return_val</a:t>
            </a:r>
            <a:endParaRPr lang="en-US" sz="1400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635896" y="1988840"/>
            <a:ext cx="6211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257054" y="1825079"/>
            <a:ext cx="60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done</a:t>
            </a:r>
            <a:endParaRPr lang="en-US" sz="1400" dirty="0">
              <a:latin typeface="+mj-lt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635896" y="2224609"/>
            <a:ext cx="6211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257054" y="2060848"/>
            <a:ext cx="891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ready</a:t>
            </a:r>
            <a:endParaRPr lang="en-US" sz="1400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635896" y="2492896"/>
            <a:ext cx="6211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257054" y="2329135"/>
            <a:ext cx="60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idle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5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سنتز مدار واسط</a:t>
            </a:r>
            <a:r>
              <a:rPr lang="fa-IR" dirty="0"/>
              <a:t> (</a:t>
            </a:r>
            <a:r>
              <a:rPr lang="fa-IR" dirty="0" smtClean="0"/>
              <a:t>مثال)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556792"/>
            <a:ext cx="4752528" cy="2676704"/>
          </a:xfrm>
        </p:spPr>
        <p:txBody>
          <a:bodyPr/>
          <a:lstStyle/>
          <a:p>
            <a:r>
              <a:rPr lang="fa-IR" sz="2800" dirty="0" smtClean="0"/>
              <a:t>ب.م.م.: فراخوانی با ارجاع:</a:t>
            </a:r>
          </a:p>
          <a:p>
            <a:r>
              <a:rPr lang="fa-IR" sz="2800" dirty="0" smtClean="0"/>
              <a:t>ک.م.م.: مقدار بازگشت داده شده</a:t>
            </a:r>
          </a:p>
          <a:p>
            <a:pPr lvl="1"/>
            <a:r>
              <a:rPr lang="en-US" sz="2400" dirty="0" err="1" smtClean="0"/>
              <a:t>gcd_in</a:t>
            </a:r>
            <a:r>
              <a:rPr lang="fa-IR" sz="2400" dirty="0" smtClean="0"/>
              <a:t> و </a:t>
            </a:r>
            <a:r>
              <a:rPr lang="en-US" sz="2400" dirty="0" err="1" smtClean="0"/>
              <a:t>gcd_out</a:t>
            </a:r>
            <a:endParaRPr lang="en-US" sz="2400" dirty="0" smtClean="0"/>
          </a:p>
          <a:p>
            <a:pPr lvl="2"/>
            <a:r>
              <a:rPr lang="fa-IR" sz="2000" dirty="0" smtClean="0"/>
              <a:t>یا یک درگاه </a:t>
            </a:r>
            <a:r>
              <a:rPr lang="en-US" sz="2000" dirty="0" err="1" smtClean="0"/>
              <a:t>inout</a:t>
            </a:r>
            <a:endParaRPr lang="en-US" sz="2000" dirty="0" smtClean="0"/>
          </a:p>
          <a:p>
            <a:pPr lvl="1"/>
            <a:r>
              <a:rPr lang="en-US" sz="2400" dirty="0" err="1" smtClean="0"/>
              <a:t>gcd_valid</a:t>
            </a:r>
            <a:r>
              <a:rPr lang="fa-IR" sz="2400" dirty="0"/>
              <a:t> </a:t>
            </a:r>
            <a:r>
              <a:rPr lang="fa-IR" sz="2400" dirty="0" smtClean="0"/>
              <a:t>برای </a:t>
            </a:r>
            <a:r>
              <a:rPr lang="en-US" sz="2400" dirty="0" err="1" smtClean="0"/>
              <a:t>gcd_out</a:t>
            </a:r>
            <a:r>
              <a:rPr lang="fa-IR" sz="2400" dirty="0" smtClean="0"/>
              <a:t>:</a:t>
            </a:r>
          </a:p>
          <a:p>
            <a:pPr lvl="2"/>
            <a:r>
              <a:rPr lang="fa-IR" sz="2000" dirty="0" smtClean="0"/>
              <a:t>مانند </a:t>
            </a:r>
            <a:r>
              <a:rPr lang="en-US" sz="2000" dirty="0" smtClean="0"/>
              <a:t>done</a:t>
            </a:r>
            <a:r>
              <a:rPr lang="fa-IR" sz="2000" dirty="0" smtClean="0"/>
              <a:t> برای </a:t>
            </a:r>
            <a:r>
              <a:rPr lang="en-US" sz="2000" dirty="0" err="1" smtClean="0"/>
              <a:t>return_val</a:t>
            </a:r>
            <a:endParaRPr lang="en-US" sz="2000" dirty="0" smtClean="0"/>
          </a:p>
          <a:p>
            <a:pPr lvl="1"/>
            <a:endParaRPr lang="fa-IR" sz="2400" dirty="0" smtClean="0"/>
          </a:p>
          <a:p>
            <a:pPr lvl="2"/>
            <a:endParaRPr lang="fa-IR" sz="2000" dirty="0" smtClean="0"/>
          </a:p>
          <a:p>
            <a:pPr lvl="1"/>
            <a:endParaRPr lang="fa-IR" sz="2400" dirty="0" smtClean="0"/>
          </a:p>
          <a:p>
            <a:pPr lvl="1"/>
            <a:endParaRPr lang="fa-IR" sz="2400" dirty="0">
              <a:sym typeface="Wingdings" panose="05000000000000000000" pitchFamily="2" charset="2"/>
            </a:endParaRP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35890"/>
              </p:ext>
            </p:extLst>
          </p:nvPr>
        </p:nvGraphicFramePr>
        <p:xfrm>
          <a:off x="323529" y="2553748"/>
          <a:ext cx="4536504" cy="371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Visio" r:id="rId3" imgW="14411231" imgH="11801475" progId="Visio.Drawing.11">
                  <p:embed/>
                </p:oleObj>
              </mc:Choice>
              <mc:Fallback>
                <p:oleObj name="Visio" r:id="rId3" imgW="14411231" imgH="118014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9" y="2553748"/>
                        <a:ext cx="4536504" cy="371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23528" y="1052736"/>
            <a:ext cx="718254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long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gcd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(long a, long b, long&amp;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gcd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سنتز مدار واسط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1556792"/>
            <a:ext cx="5328592" cy="3384376"/>
          </a:xfrm>
        </p:spPr>
        <p:txBody>
          <a:bodyPr/>
          <a:lstStyle/>
          <a:p>
            <a:r>
              <a:rPr lang="fa-IR" sz="2800" dirty="0" smtClean="0"/>
              <a:t>ارتباط پیچیده تر:</a:t>
            </a:r>
          </a:p>
          <a:p>
            <a:pPr lvl="1"/>
            <a:r>
              <a:rPr lang="fa-IR" sz="2400" dirty="0" smtClean="0"/>
              <a:t>طراح توصیف می کند</a:t>
            </a:r>
          </a:p>
          <a:p>
            <a:pPr lvl="1"/>
            <a:r>
              <a:rPr lang="fa-IR" sz="2400" dirty="0" smtClean="0"/>
              <a:t>بلوک های آماده برای پروتکل های استاندارد</a:t>
            </a:r>
          </a:p>
          <a:p>
            <a:pPr lvl="2"/>
            <a:endParaRPr lang="fa-IR" sz="2000" dirty="0" smtClean="0"/>
          </a:p>
          <a:p>
            <a:pPr lvl="1"/>
            <a:endParaRPr lang="fa-IR" sz="2400" dirty="0" smtClean="0"/>
          </a:p>
          <a:p>
            <a:pPr lvl="2"/>
            <a:endParaRPr lang="fa-IR" sz="2000" dirty="0" smtClean="0"/>
          </a:p>
          <a:p>
            <a:pPr lvl="1"/>
            <a:endParaRPr lang="fa-IR" sz="2400" dirty="0" smtClean="0"/>
          </a:p>
          <a:p>
            <a:pPr lvl="1"/>
            <a:endParaRPr lang="fa-IR" sz="2400" dirty="0">
              <a:sym typeface="Wingdings" panose="05000000000000000000" pitchFamily="2" charset="2"/>
            </a:endParaRP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9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 های زبان های سطح 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19200"/>
            <a:ext cx="8062664" cy="4648200"/>
          </a:xfrm>
        </p:spPr>
        <p:txBody>
          <a:bodyPr/>
          <a:lstStyle/>
          <a:p>
            <a:r>
              <a:rPr lang="fa-IR" dirty="0" smtClean="0"/>
              <a:t>محدودیت </a:t>
            </a:r>
            <a:r>
              <a:rPr lang="en-US" dirty="0" smtClean="0"/>
              <a:t>C/C++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فقدان ساختارهای همروند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عدم امکان توصیف بخش های موازی</a:t>
            </a:r>
          </a:p>
          <a:p>
            <a:pPr lvl="2"/>
            <a:r>
              <a:rPr lang="en-US" dirty="0" err="1" smtClean="0"/>
              <a:t>SystemC</a:t>
            </a:r>
            <a:r>
              <a:rPr lang="fa-IR" dirty="0" smtClean="0"/>
              <a:t> با توسعة کتابخانة </a:t>
            </a:r>
            <a:r>
              <a:rPr lang="en-US" dirty="0" smtClean="0"/>
              <a:t>C</a:t>
            </a:r>
            <a:endParaRPr lang="fa-IR" dirty="0" smtClean="0"/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2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 های زبان های سطح 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19200"/>
            <a:ext cx="8062664" cy="4648200"/>
          </a:xfrm>
        </p:spPr>
        <p:txBody>
          <a:bodyPr/>
          <a:lstStyle/>
          <a:p>
            <a:r>
              <a:rPr lang="fa-IR" dirty="0" smtClean="0"/>
              <a:t>محدودیت </a:t>
            </a:r>
            <a:r>
              <a:rPr lang="en-US" dirty="0" smtClean="0"/>
              <a:t>C/C++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فقدان نوع داده در سطح بیت</a:t>
            </a:r>
          </a:p>
          <a:p>
            <a:pPr lvl="2"/>
            <a:r>
              <a:rPr lang="fa-IR" dirty="0" smtClean="0"/>
              <a:t>اجبار به استفاده از </a:t>
            </a:r>
            <a:r>
              <a:rPr lang="en-US" dirty="0" smtClean="0"/>
              <a:t>integer</a:t>
            </a:r>
            <a:r>
              <a:rPr lang="fa-IR" dirty="0" smtClean="0"/>
              <a:t> یا </a:t>
            </a:r>
            <a:r>
              <a:rPr lang="en-US" dirty="0" smtClean="0"/>
              <a:t>short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ناکارامد  اتلاف منابع (درگاه، فلیپ فلاپ، حافظه، مدارهای محاسباتی)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مثال: ضرب 18 بیتی</a:t>
            </a:r>
          </a:p>
          <a:p>
            <a:pPr lvl="2"/>
            <a:endParaRPr lang="fa-IR" dirty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توسعة انواع داده در ابزارهای </a:t>
            </a:r>
            <a:r>
              <a:rPr lang="en-US" dirty="0" smtClean="0">
                <a:sym typeface="Wingdings" panose="05000000000000000000" pitchFamily="2" charset="2"/>
              </a:rPr>
              <a:t>HLS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در </a:t>
            </a:r>
            <a:r>
              <a:rPr lang="en-US" dirty="0" smtClean="0">
                <a:sym typeface="Wingdings" panose="05000000000000000000" pitchFamily="2" charset="2"/>
              </a:rPr>
              <a:t>C</a:t>
            </a:r>
            <a:r>
              <a:rPr lang="fa-IR" dirty="0" smtClean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int42</a:t>
            </a:r>
            <a:endParaRPr lang="fa-IR" dirty="0" smtClean="0">
              <a:sym typeface="Wingdings" panose="05000000000000000000" pitchFamily="2" charset="2"/>
            </a:endParaRP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در </a:t>
            </a:r>
            <a:r>
              <a:rPr lang="en-US" dirty="0" smtClean="0">
                <a:sym typeface="Wingdings" panose="05000000000000000000" pitchFamily="2" charset="2"/>
              </a:rPr>
              <a:t>C++</a:t>
            </a:r>
            <a:r>
              <a:rPr lang="fa-IR" dirty="0" smtClean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ap_int42</a:t>
            </a:r>
          </a:p>
          <a:p>
            <a:pPr lvl="3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6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 های زبان های سطح 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13048"/>
            <a:ext cx="8062664" cy="5512296"/>
          </a:xfrm>
        </p:spPr>
        <p:txBody>
          <a:bodyPr/>
          <a:lstStyle/>
          <a:p>
            <a:r>
              <a:rPr lang="fa-IR" dirty="0" smtClean="0"/>
              <a:t>ساختارهای سنتزناپذیر </a:t>
            </a:r>
            <a:r>
              <a:rPr lang="en-US" dirty="0" smtClean="0"/>
              <a:t>C/C++</a:t>
            </a:r>
            <a:r>
              <a:rPr lang="fa-IR" dirty="0" smtClean="0"/>
              <a:t> (</a:t>
            </a:r>
            <a:r>
              <a:rPr lang="en-US" dirty="0" err="1" smtClean="0"/>
              <a:t>Vivado</a:t>
            </a:r>
            <a:r>
              <a:rPr lang="fa-IR" dirty="0" smtClean="0"/>
              <a:t>):</a:t>
            </a:r>
          </a:p>
          <a:p>
            <a:pPr lvl="1"/>
            <a:r>
              <a:rPr lang="fa-IR" dirty="0" smtClean="0">
                <a:solidFill>
                  <a:srgbClr val="669900"/>
                </a:solidFill>
              </a:rPr>
              <a:t>(برای سایر ابزارها: مراجعه به </a:t>
            </a:r>
            <a:r>
              <a:rPr lang="en-US" dirty="0" smtClean="0">
                <a:solidFill>
                  <a:srgbClr val="669900"/>
                </a:solidFill>
              </a:rPr>
              <a:t>user guide</a:t>
            </a:r>
            <a:r>
              <a:rPr lang="fa-IR" dirty="0" smtClean="0">
                <a:solidFill>
                  <a:srgbClr val="669900"/>
                </a:solidFill>
              </a:rPr>
              <a:t>)</a:t>
            </a:r>
          </a:p>
          <a:p>
            <a:pPr lvl="1"/>
            <a:r>
              <a:rPr lang="fa-IR" dirty="0" smtClean="0"/>
              <a:t>توابع سیستمی </a:t>
            </a:r>
            <a:r>
              <a:rPr lang="en-US" dirty="0" err="1" smtClean="0"/>
              <a:t>printf</a:t>
            </a:r>
            <a:r>
              <a:rPr lang="fa-IR" dirty="0" smtClean="0"/>
              <a:t>، </a:t>
            </a:r>
            <a:r>
              <a:rPr lang="en-US" dirty="0" err="1" smtClean="0"/>
              <a:t>scanf</a:t>
            </a:r>
            <a:r>
              <a:rPr lang="fa-IR" dirty="0" smtClean="0"/>
              <a:t>، </a:t>
            </a:r>
            <a:r>
              <a:rPr lang="en-US" dirty="0" err="1" smtClean="0"/>
              <a:t>fprintf</a:t>
            </a:r>
            <a:r>
              <a:rPr lang="fa-IR" dirty="0" smtClean="0"/>
              <a:t>، </a:t>
            </a:r>
            <a:r>
              <a:rPr lang="en-US" dirty="0" err="1" smtClean="0"/>
              <a:t>getc</a:t>
            </a:r>
            <a:r>
              <a:rPr lang="fa-IR" dirty="0" smtClean="0"/>
              <a:t>، </a:t>
            </a:r>
            <a:r>
              <a:rPr lang="en-US" dirty="0" smtClean="0"/>
              <a:t>sleep</a:t>
            </a:r>
            <a:r>
              <a:rPr lang="fa-IR" dirty="0" smtClean="0"/>
              <a:t>، </a:t>
            </a:r>
            <a:r>
              <a:rPr lang="en-US" dirty="0" smtClean="0"/>
              <a:t>time</a:t>
            </a:r>
            <a:r>
              <a:rPr lang="fa-IR" dirty="0" smtClean="0"/>
              <a:t>، ...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تخصیص حافظة پویا: </a:t>
            </a:r>
            <a:r>
              <a:rPr lang="en-US" dirty="0" err="1" smtClean="0">
                <a:sym typeface="Wingdings" panose="05000000000000000000" pitchFamily="2" charset="2"/>
              </a:rPr>
              <a:t>malloc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new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free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محدودیت در کار با اشاره گرها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casting</a:t>
            </a:r>
            <a:r>
              <a:rPr lang="fa-IR" dirty="0" smtClean="0">
                <a:sym typeface="Wingdings" panose="05000000000000000000" pitchFamily="2" charset="2"/>
              </a:rPr>
              <a:t> اشاره گر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اشاره گر به اشاره گر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آرایه ای از اشاره گرها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انواع دادة اعشاری با ممیز شناور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می توان از کتابخانه ابزارها استفاده کرد: ضرب کننده ممیز شناور و ....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062664" cy="5688632"/>
          </a:xfrm>
        </p:spPr>
        <p:txBody>
          <a:bodyPr/>
          <a:lstStyle/>
          <a:p>
            <a:r>
              <a:rPr lang="fa-IR" dirty="0" smtClean="0"/>
              <a:t>هدف بهینه سازی:</a:t>
            </a:r>
          </a:p>
          <a:p>
            <a:pPr lvl="1"/>
            <a:r>
              <a:rPr lang="fa-IR" dirty="0" smtClean="0"/>
              <a:t>کیفیت بسیار پایین نتایج </a:t>
            </a:r>
            <a:r>
              <a:rPr lang="en-US" dirty="0" smtClean="0"/>
              <a:t>HLS</a:t>
            </a:r>
            <a:r>
              <a:rPr lang="fa-IR" dirty="0" smtClean="0"/>
              <a:t> نسبت به طراحی </a:t>
            </a:r>
            <a:r>
              <a:rPr lang="en-US" dirty="0" smtClean="0"/>
              <a:t>RTL</a:t>
            </a:r>
            <a:endParaRPr lang="fa-IR" dirty="0" smtClean="0"/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رفع این مشکل تا حدی</a:t>
            </a:r>
          </a:p>
          <a:p>
            <a:r>
              <a:rPr lang="fa-IR" dirty="0" smtClean="0">
                <a:sym typeface="Wingdings" panose="05000000000000000000" pitchFamily="2" charset="2"/>
              </a:rPr>
              <a:t>انواع بهینه سازی ابزار: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استفاده از محدودیت های طراح</a:t>
            </a:r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(شبیه طراحی </a:t>
            </a:r>
            <a:r>
              <a:rPr lang="en-US" dirty="0" smtClean="0">
                <a:sym typeface="Wingdings" panose="05000000000000000000" pitchFamily="2" charset="2"/>
              </a:rPr>
              <a:t>RTL</a:t>
            </a:r>
            <a:r>
              <a:rPr lang="fa-I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مانند حداقل فرکانس (تخمین نادقیق)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در </a:t>
            </a:r>
            <a:r>
              <a:rPr lang="en-US" dirty="0" smtClean="0">
                <a:sym typeface="Wingdings" panose="05000000000000000000" pitchFamily="2" charset="2"/>
              </a:rPr>
              <a:t>C/C++</a:t>
            </a:r>
            <a:r>
              <a:rPr lang="fa-IR" dirty="0" smtClean="0">
                <a:sym typeface="Wingdings" panose="05000000000000000000" pitchFamily="2" charset="2"/>
              </a:rPr>
              <a:t>، فقط یک کلاک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در </a:t>
            </a:r>
            <a:r>
              <a:rPr lang="en-US" dirty="0" err="1" smtClean="0">
                <a:sym typeface="Wingdings" panose="05000000000000000000" pitchFamily="2" charset="2"/>
              </a:rPr>
              <a:t>SystemC</a:t>
            </a:r>
            <a:r>
              <a:rPr lang="fa-IR" dirty="0" smtClean="0">
                <a:sym typeface="Wingdings" panose="05000000000000000000" pitchFamily="2" charset="2"/>
              </a:rPr>
              <a:t>، چند کلاک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حداقل منابع سخت افزاری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استفاده از محدودیت زمان اجرا در سطح بالا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محدود کردن زمان اجرای یک تابع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محدود کردن زمان اجرای </a:t>
            </a:r>
            <a:r>
              <a:rPr lang="fa-IR" dirty="0" smtClean="0">
                <a:sym typeface="Wingdings" panose="05000000000000000000" pitchFamily="2" charset="2"/>
              </a:rPr>
              <a:t>یک حلقه</a:t>
            </a:r>
            <a:endParaRPr lang="fa-I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0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سنتز سطح بالا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275856" y="836712"/>
            <a:ext cx="5657007" cy="5214938"/>
          </a:xfrm>
        </p:spPr>
        <p:txBody>
          <a:bodyPr/>
          <a:lstStyle/>
          <a:p>
            <a:r>
              <a:rPr lang="fa-IR" altLang="en-US" dirty="0" smtClean="0"/>
              <a:t>سنتز:</a:t>
            </a:r>
          </a:p>
          <a:p>
            <a:pPr lvl="1"/>
            <a:r>
              <a:rPr lang="fa-IR" altLang="en-US" dirty="0" smtClean="0"/>
              <a:t>سنتز رفتاری (</a:t>
            </a:r>
            <a:r>
              <a:rPr lang="en-US" altLang="en-US" sz="2400" dirty="0" smtClean="0"/>
              <a:t>Behavioral Synthesis</a:t>
            </a:r>
            <a:r>
              <a:rPr lang="fa-IR" altLang="en-US" dirty="0" smtClean="0"/>
              <a:t>) یا سنتز سطح بالا (</a:t>
            </a:r>
            <a:r>
              <a:rPr lang="en-US" altLang="en-US" sz="2400" dirty="0" smtClean="0"/>
              <a:t>HLS</a:t>
            </a:r>
            <a:r>
              <a:rPr lang="fa-IR" altLang="en-US" dirty="0" smtClean="0"/>
              <a:t>)</a:t>
            </a:r>
            <a:r>
              <a:rPr lang="en-US" altLang="en-US" dirty="0" smtClean="0"/>
              <a:t>:</a:t>
            </a:r>
          </a:p>
          <a:p>
            <a:pPr lvl="2"/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D1162F-1DE6-49D1-87D2-778FE27EFE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549275"/>
            <a:ext cx="717867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836193" y="25654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High-Level Synthesis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799680" y="4365625"/>
            <a:ext cx="306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Place &amp; Route (Layout Synthesis)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772693" y="3500438"/>
            <a:ext cx="1646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Logic Synthesis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67544" y="1844824"/>
            <a:ext cx="3384376" cy="16556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062664" cy="4648200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بهینه سازی حلقه: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اجرای حلقه ای که هر تکرار به تکرار قبل وابستگی داده ای ندارد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دو روش: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a-IR" dirty="0" smtClean="0">
                <a:sym typeface="Wingdings" panose="05000000000000000000" pitchFamily="2" charset="2"/>
              </a:rPr>
              <a:t>ایجاد فقط یک بلوک سخت افزاری برای اجرای بدنه + اجرا در هر سیکل کلاک</a:t>
            </a:r>
          </a:p>
          <a:p>
            <a:pPr marL="1371600" lvl="2" indent="-457200">
              <a:buFont typeface="+mj-lt"/>
              <a:buAutoNum type="arabicPeriod"/>
            </a:pPr>
            <a:r>
              <a:rPr lang="fa-IR" dirty="0" smtClean="0">
                <a:sym typeface="Wingdings" panose="05000000000000000000" pitchFamily="2" charset="2"/>
              </a:rPr>
              <a:t>باز کردن حلقه: تکرار بلوک سخت افزاری + اجرای موازی در یک کلاک</a:t>
            </a:r>
          </a:p>
          <a:p>
            <a:pPr lvl="2"/>
            <a:endParaRPr lang="fa-IR" dirty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پیش فرض: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بستگی به ابزار و معیار بهینه سازی دارد.</a:t>
            </a: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062664" cy="4648200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حلقه: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شرط باز کردن حلقه: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بازة تغییرات حلقه ایستا باشد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برای بازة پویا: تبدیل به ایستا کنید.</a:t>
            </a: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95536" y="4221088"/>
            <a:ext cx="3807842" cy="122495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 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0;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++)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Compute_sth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6280" y="4234272"/>
            <a:ext cx="3670176" cy="214520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 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0;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&lt; N,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++)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if 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&lt;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{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 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Compute_sth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}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2101574"/>
            <a:ext cx="3807842" cy="122495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 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0;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&lt;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++)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Compute_sth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281736" y="4653136"/>
            <a:ext cx="650304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84" y="836712"/>
            <a:ext cx="8062664" cy="4648200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حلقه: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ایجاد خط لوله برای حلقه: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فرض: </a:t>
            </a:r>
            <a:r>
              <a:rPr lang="en-US" dirty="0" err="1" smtClean="0"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ym typeface="Wingdings" panose="05000000000000000000" pitchFamily="2" charset="2"/>
              </a:rPr>
              <a:t>i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C</a:t>
            </a:r>
            <a:r>
              <a:rPr lang="en-US" baseline="-25000" dirty="0" smtClean="0">
                <a:sym typeface="Wingdings" panose="05000000000000000000" pitchFamily="2" charset="2"/>
              </a:rPr>
              <a:t>i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W</a:t>
            </a:r>
            <a:r>
              <a:rPr lang="en-US" baseline="-25000" dirty="0" smtClean="0">
                <a:sym typeface="Wingdings" panose="05000000000000000000" pitchFamily="2" charset="2"/>
              </a:rPr>
              <a:t>i</a:t>
            </a:r>
            <a:r>
              <a:rPr lang="fa-IR" dirty="0" smtClean="0">
                <a:sym typeface="Wingdings" panose="05000000000000000000" pitchFamily="2" charset="2"/>
              </a:rPr>
              <a:t> در یک سیکل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19026" y="994089"/>
            <a:ext cx="3448918" cy="157081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 (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0;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&lt; N,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++)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read_data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    //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Ri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compute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      // Ci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write_result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 // Wi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58554"/>
              </p:ext>
            </p:extLst>
          </p:nvPr>
        </p:nvGraphicFramePr>
        <p:xfrm>
          <a:off x="1187624" y="4402895"/>
          <a:ext cx="6619785" cy="140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15430370" imgH="3276761" progId="Visio.Drawing.11">
                  <p:embed/>
                </p:oleObj>
              </mc:Choice>
              <mc:Fallback>
                <p:oleObj name="Visio" r:id="rId3" imgW="15430370" imgH="32767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402895"/>
                        <a:ext cx="6619785" cy="1402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0228" y="3573016"/>
            <a:ext cx="3853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 rtl="1">
              <a:spcBef>
                <a:spcPct val="20000"/>
              </a:spcBef>
            </a:pPr>
            <a:r>
              <a:rPr lang="fa-IR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اجرای عادی حلقه: 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3N</a:t>
            </a:r>
            <a:endParaRPr lang="fa-IR" sz="2800" b="1" dirty="0">
              <a:solidFill>
                <a:srgbClr val="0000FF"/>
              </a:solidFill>
              <a:latin typeface="+mn-lt"/>
              <a:cs typeface="B Mitra" pitchFamily="2" charset="-7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1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836712"/>
            <a:ext cx="3742184" cy="1450309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حلقه: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05925"/>
              </p:ext>
            </p:extLst>
          </p:nvPr>
        </p:nvGraphicFramePr>
        <p:xfrm>
          <a:off x="268742" y="3314601"/>
          <a:ext cx="2863098" cy="243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Visio" r:id="rId3" imgW="7315287" imgH="6229495" progId="Visio.Drawing.11">
                  <p:embed/>
                </p:oleObj>
              </mc:Choice>
              <mc:Fallback>
                <p:oleObj name="Visio" r:id="rId3" imgW="7315287" imgH="6229495" progId="Visio.Drawing.11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42" y="3314601"/>
                        <a:ext cx="2863098" cy="2436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29880"/>
              </p:ext>
            </p:extLst>
          </p:nvPr>
        </p:nvGraphicFramePr>
        <p:xfrm>
          <a:off x="3530760" y="3098577"/>
          <a:ext cx="5279005" cy="263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Visio" r:id="rId5" imgW="15430370" imgH="7715153" progId="Visio.Drawing.11">
                  <p:embed/>
                </p:oleObj>
              </mc:Choice>
              <mc:Fallback>
                <p:oleObj name="Visio" r:id="rId5" imgW="15430370" imgH="7715153" progId="Visio.Drawing.11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760" y="3098577"/>
                        <a:ext cx="5279005" cy="2633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43255" y="2689756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 rtl="1">
              <a:spcBef>
                <a:spcPct val="20000"/>
              </a:spcBef>
            </a:pPr>
            <a:r>
              <a:rPr lang="fa-IR" sz="2800" b="1" dirty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باز کردن </a:t>
            </a:r>
            <a:r>
              <a:rPr lang="fa-IR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حلقه: 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3</a:t>
            </a:r>
            <a:endParaRPr lang="fa-IR" sz="2800" b="1" dirty="0">
              <a:solidFill>
                <a:srgbClr val="0000FF"/>
              </a:solidFill>
              <a:latin typeface="+mn-lt"/>
              <a:cs typeface="B Mitra" pitchFamily="2" charset="-78"/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0881" y="2575357"/>
            <a:ext cx="429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 rtl="1">
              <a:spcBef>
                <a:spcPct val="20000"/>
              </a:spcBef>
            </a:pPr>
            <a:r>
              <a:rPr lang="fa-IR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خط لوله کردن حلقه: 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N+2</a:t>
            </a:r>
            <a:endParaRPr lang="fa-IR" sz="2800" b="1" dirty="0">
              <a:solidFill>
                <a:srgbClr val="0000FF"/>
              </a:solidFill>
              <a:latin typeface="+mn-lt"/>
              <a:cs typeface="B Mitra" pitchFamily="2" charset="-78"/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1550" y="5786100"/>
            <a:ext cx="4193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 rtl="1">
              <a:spcBef>
                <a:spcPct val="20000"/>
              </a:spcBef>
            </a:pPr>
            <a:r>
              <a:rPr lang="fa-IR" sz="2800" b="1" dirty="0" smtClean="0">
                <a:solidFill>
                  <a:srgbClr val="0000FF"/>
                </a:solidFill>
                <a:latin typeface="+mn-lt"/>
                <a:cs typeface="B Mitra" pitchFamily="2" charset="-78"/>
                <a:sym typeface="Wingdings" panose="05000000000000000000" pitchFamily="2" charset="2"/>
              </a:rPr>
              <a:t>مقایسة سخت افزار لازم؟</a:t>
            </a:r>
            <a:endParaRPr lang="fa-IR" sz="2800" b="1" dirty="0">
              <a:solidFill>
                <a:srgbClr val="0000FF"/>
              </a:solidFill>
              <a:latin typeface="+mn-lt"/>
              <a:cs typeface="B Mitra" pitchFamily="2" charset="-78"/>
              <a:sym typeface="Wingdings" panose="05000000000000000000" pitchFamily="2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026" y="994089"/>
            <a:ext cx="3448918" cy="157081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 (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0;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&lt; N,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++)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read_data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    //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Ri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compute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      // Ci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write_result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(...); // Wi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2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836712"/>
            <a:ext cx="5614392" cy="1450309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حلقه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ادغام حلقه های پشت سر هم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مسطح کردن حلقه های تودرتو</a:t>
            </a:r>
          </a:p>
          <a:p>
            <a:pPr lvl="2"/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بهینه­سازی در سنتز سطح بالا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836712"/>
            <a:ext cx="8618413" cy="1450309"/>
          </a:xfrm>
        </p:spPr>
        <p:txBody>
          <a:bodyPr/>
          <a:lstStyle/>
          <a:p>
            <a:r>
              <a:rPr lang="fa-IR" dirty="0">
                <a:sym typeface="Wingdings" panose="05000000000000000000" pitchFamily="2" charset="2"/>
              </a:rPr>
              <a:t>بهینه سازی </a:t>
            </a:r>
            <a:r>
              <a:rPr lang="fa-IR" dirty="0" smtClean="0">
                <a:sym typeface="Wingdings" panose="05000000000000000000" pitchFamily="2" charset="2"/>
              </a:rPr>
              <a:t>توابع: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Inline</a:t>
            </a:r>
            <a:r>
              <a:rPr lang="fa-IR" dirty="0" smtClean="0">
                <a:sym typeface="Wingdings" panose="05000000000000000000" pitchFamily="2" charset="2"/>
              </a:rPr>
              <a:t> کردن تابع: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سطح </a:t>
            </a:r>
            <a:r>
              <a:rPr lang="fa-IR" dirty="0" smtClean="0">
                <a:sym typeface="Wingdings" panose="05000000000000000000" pitchFamily="2" charset="2"/>
              </a:rPr>
              <a:t>سلسله مراتبی برای آن از </a:t>
            </a:r>
            <a:r>
              <a:rPr lang="fa-IR" dirty="0">
                <a:sym typeface="Wingdings" panose="05000000000000000000" pitchFamily="2" charset="2"/>
              </a:rPr>
              <a:t>بین </a:t>
            </a:r>
            <a:r>
              <a:rPr lang="fa-IR" dirty="0" smtClean="0">
                <a:sym typeface="Wingdings" panose="05000000000000000000" pitchFamily="2" charset="2"/>
              </a:rPr>
              <a:t>می رود. 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اجزای </a:t>
            </a:r>
            <a:r>
              <a:rPr lang="fa-IR" dirty="0">
                <a:sym typeface="Wingdings" panose="05000000000000000000" pitchFamily="2" charset="2"/>
              </a:rPr>
              <a:t>آن در کنار سایر اجزای بلوک دربرگیرندة آن </a:t>
            </a:r>
            <a:r>
              <a:rPr lang="fa-IR" dirty="0" smtClean="0">
                <a:sym typeface="Wingdings" panose="05000000000000000000" pitchFamily="2" charset="2"/>
              </a:rPr>
              <a:t>می توانند به اشتراک </a:t>
            </a:r>
            <a:r>
              <a:rPr lang="fa-IR" dirty="0">
                <a:sym typeface="Wingdings" panose="05000000000000000000" pitchFamily="2" charset="2"/>
              </a:rPr>
              <a:t>گذاشته </a:t>
            </a:r>
            <a:r>
              <a:rPr lang="fa-IR" dirty="0" smtClean="0">
                <a:sym typeface="Wingdings" panose="05000000000000000000" pitchFamily="2" charset="2"/>
              </a:rPr>
              <a:t>شوند. 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ادغام </a:t>
            </a:r>
            <a:r>
              <a:rPr lang="fa-IR" dirty="0" smtClean="0">
                <a:sym typeface="Wingdings" panose="05000000000000000000" pitchFamily="2" charset="2"/>
              </a:rPr>
              <a:t>آرایه های </a:t>
            </a:r>
            <a:r>
              <a:rPr lang="fa-IR" dirty="0">
                <a:sym typeface="Wingdings" panose="05000000000000000000" pitchFamily="2" charset="2"/>
              </a:rPr>
              <a:t>کوچک در یک آرایة </a:t>
            </a:r>
            <a:r>
              <a:rPr lang="fa-IR" dirty="0" smtClean="0">
                <a:sym typeface="Wingdings" panose="05000000000000000000" pitchFamily="2" charset="2"/>
              </a:rPr>
              <a:t>بزرگ تر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استفاده از یک حافظة بلوکی برای همه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بی استفاده نماندن بخش هایی </a:t>
            </a:r>
            <a:r>
              <a:rPr lang="fa-IR" dirty="0">
                <a:sym typeface="Wingdings" panose="05000000000000000000" pitchFamily="2" charset="2"/>
              </a:rPr>
              <a:t>از </a:t>
            </a:r>
            <a:r>
              <a:rPr lang="fa-IR" dirty="0" smtClean="0">
                <a:sym typeface="Wingdings" panose="05000000000000000000" pitchFamily="2" charset="2"/>
              </a:rPr>
              <a:t>بلوک های متعدد</a:t>
            </a: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err="1" smtClean="0"/>
              <a:t>OpenCL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836712"/>
            <a:ext cx="8618413" cy="1450309"/>
          </a:xfrm>
        </p:spPr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OpenCL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برای برنامه نویسی با </a:t>
            </a:r>
            <a:r>
              <a:rPr lang="en-US" dirty="0" smtClean="0">
                <a:sym typeface="Wingdings" panose="05000000000000000000" pitchFamily="2" charset="2"/>
              </a:rPr>
              <a:t>GPU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برای برنامه نویسی موازی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در </a:t>
            </a:r>
            <a:r>
              <a:rPr lang="en-US" dirty="0" smtClean="0">
                <a:sym typeface="Wingdings" panose="05000000000000000000" pitchFamily="2" charset="2"/>
              </a:rPr>
              <a:t>C/C++</a:t>
            </a:r>
            <a:r>
              <a:rPr lang="fa-IR" dirty="0" smtClean="0">
                <a:sym typeface="Wingdings" panose="05000000000000000000" pitchFamily="2" charset="2"/>
              </a:rPr>
              <a:t>، ابزار باید بخش های موازی را استخراج کند  ناقص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زبان استاندارد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یکسان در همة ابزارهای پشتیبانی کننده</a:t>
            </a:r>
          </a:p>
          <a:p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لزوم شناخت کافی از الگوریتم برنامه کاربردی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کدام بخش ها </a:t>
            </a:r>
            <a:r>
              <a:rPr lang="fa-IR" dirty="0" smtClean="0">
                <a:sym typeface="Wingdings" panose="05000000000000000000" pitchFamily="2" charset="2"/>
              </a:rPr>
              <a:t>می توانند موازی شوند و کدام بخش ها باید متوالی اجرا شوند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لزوم شناخت کافی از </a:t>
            </a:r>
            <a:r>
              <a:rPr lang="fa-IR" dirty="0" smtClean="0">
                <a:sym typeface="Wingdings" panose="05000000000000000000" pitchFamily="2" charset="2"/>
              </a:rPr>
              <a:t>معماری سخت افزار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نحوة تعامل عناصر پردازشی با یکدیگر و با حافطه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836712"/>
            <a:ext cx="8618413" cy="1450309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Simulink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ابزار قدرتمند و رایج برای طراحی سیستم های پردازش سیگنال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کنار هم قرار دادن بلوک ها و رسم بلوک دیاگرام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76358"/>
            <a:ext cx="8208912" cy="3660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32" y="5114294"/>
            <a:ext cx="2754633" cy="12211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5148064" y="4534594"/>
            <a:ext cx="648072" cy="838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64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836712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دو روش: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طراحی </a:t>
            </a:r>
            <a:r>
              <a:rPr lang="fa-IR" dirty="0">
                <a:sym typeface="Wingdings" panose="05000000000000000000" pitchFamily="2" charset="2"/>
              </a:rPr>
              <a:t>در محیط </a:t>
            </a:r>
            <a:r>
              <a:rPr lang="fa-IR" dirty="0" smtClean="0">
                <a:sym typeface="Wingdings" panose="05000000000000000000" pitchFamily="2" charset="2"/>
              </a:rPr>
              <a:t>سیمولینک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توصیف سیستم و درستی سنجی در سیمولینک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سنتز و جایابی و مسیریابی و تحلیل با استفاده از امکاناتی که شرکت </a:t>
            </a:r>
            <a:r>
              <a:rPr lang="en-US" dirty="0" smtClean="0">
                <a:sym typeface="Wingdings" panose="05000000000000000000" pitchFamily="2" charset="2"/>
              </a:rPr>
              <a:t>Xilinx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Intel</a:t>
            </a:r>
            <a:r>
              <a:rPr lang="fa-IR" dirty="0" smtClean="0">
                <a:sym typeface="Wingdings" panose="05000000000000000000" pitchFamily="2" charset="2"/>
              </a:rPr>
              <a:t> در اختیار شرکت </a:t>
            </a:r>
            <a:r>
              <a:rPr lang="en-US" dirty="0" err="1" smtClean="0">
                <a:sym typeface="Wingdings" panose="05000000000000000000" pitchFamily="2" charset="2"/>
              </a:rPr>
              <a:t>MathWorks</a:t>
            </a:r>
            <a:r>
              <a:rPr lang="fa-IR" dirty="0" smtClean="0">
                <a:sym typeface="Wingdings" panose="05000000000000000000" pitchFamily="2" charset="2"/>
              </a:rPr>
              <a:t> گذاشته  ابزار </a:t>
            </a:r>
            <a:r>
              <a:rPr lang="en-US" dirty="0" smtClean="0">
                <a:sym typeface="Wingdings" panose="05000000000000000000" pitchFamily="2" charset="2"/>
              </a:rPr>
              <a:t>HDL Coder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طراح می تواند بلوک هایی که در ویوادو طراحی شده در این محیط </a:t>
            </a:r>
            <a:r>
              <a:rPr lang="en-US" dirty="0" smtClean="0">
                <a:sym typeface="Wingdings" panose="05000000000000000000" pitchFamily="2" charset="2"/>
              </a:rPr>
              <a:t>import</a:t>
            </a:r>
            <a:r>
              <a:rPr lang="fa-IR" dirty="0" smtClean="0">
                <a:sym typeface="Wingdings" panose="05000000000000000000" pitchFamily="2" charset="2"/>
              </a:rPr>
              <a:t> کند.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طراحی در محیط ویوادو</a:t>
            </a:r>
          </a:p>
          <a:p>
            <a:pPr lvl="2">
              <a:buFontTx/>
              <a:buChar char="-"/>
            </a:pPr>
            <a:r>
              <a:rPr lang="fa-IR" dirty="0" smtClean="0">
                <a:sym typeface="Wingdings" panose="05000000000000000000" pitchFamily="2" charset="2"/>
              </a:rPr>
              <a:t>کلیه مراحل از توصیف تا </a:t>
            </a:r>
            <a:r>
              <a:rPr lang="en-US" dirty="0" smtClean="0">
                <a:sym typeface="Wingdings" panose="05000000000000000000" pitchFamily="2" charset="2"/>
              </a:rPr>
              <a:t>bitstream</a:t>
            </a:r>
          </a:p>
          <a:p>
            <a:pPr lvl="2">
              <a:buFontTx/>
              <a:buChar char="-"/>
            </a:pP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توصیف با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836712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مراحل طراحی:</a:t>
            </a:r>
          </a:p>
          <a:p>
            <a:pPr lvl="1">
              <a:buFont typeface="+mj-lt"/>
              <a:buAutoNum type="arabicParenR"/>
            </a:pPr>
            <a:r>
              <a:rPr lang="fa-IR" dirty="0" smtClean="0">
                <a:sym typeface="Wingdings" panose="05000000000000000000" pitchFamily="2" charset="2"/>
              </a:rPr>
              <a:t>مرور </a:t>
            </a:r>
            <a:r>
              <a:rPr lang="fa-IR" dirty="0"/>
              <a:t>کتابخانة بلوک­های سیمولینک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FIR Filter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FFT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CORDIC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Sine Wave Generator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RAM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Serializer</a:t>
            </a:r>
            <a:r>
              <a:rPr lang="en-US" sz="2000" dirty="0" smtClean="0"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sym typeface="Wingdings" panose="05000000000000000000" pitchFamily="2" charset="2"/>
              </a:rPr>
              <a:t>Deserializer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2"/>
            <a:r>
              <a:rPr lang="fa-IR" dirty="0"/>
              <a:t>بلوک­های محاسباتی اعداد حقیقی با ممیز شناور (جمع، تفریق، ضرب و تقسیم</a:t>
            </a:r>
            <a:r>
              <a:rPr lang="fa-IR" dirty="0" smtClean="0"/>
              <a:t>)</a:t>
            </a:r>
            <a:r>
              <a:rPr lang="fa-IR" dirty="0"/>
              <a:t> </a:t>
            </a:r>
            <a:endParaRPr lang="fa-IR" dirty="0" smtClean="0"/>
          </a:p>
          <a:p>
            <a:pPr lvl="2"/>
            <a:r>
              <a:rPr lang="fa-IR" dirty="0" smtClean="0"/>
              <a:t>بلوک­های </a:t>
            </a:r>
            <a:r>
              <a:rPr lang="fa-IR" dirty="0"/>
              <a:t>محاسباتی اعداد </a:t>
            </a:r>
            <a:r>
              <a:rPr lang="fa-IR" dirty="0" smtClean="0"/>
              <a:t>موهومی</a:t>
            </a:r>
            <a:endParaRPr lang="fa-IR" dirty="0">
              <a:sym typeface="Wingdings" panose="05000000000000000000" pitchFamily="2" charset="2"/>
            </a:endParaRP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بلوک اسیلوسکوپ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بلوک </a:t>
            </a:r>
            <a:r>
              <a:rPr lang="en-US" sz="2000" dirty="0" smtClean="0">
                <a:sym typeface="Wingdings" panose="05000000000000000000" pitchFamily="2" charset="2"/>
              </a:rPr>
              <a:t>Spectrum Analyzer</a:t>
            </a:r>
            <a:endParaRPr lang="fa-IR" dirty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2"/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توصیف رفتاری و </a:t>
            </a:r>
            <a:r>
              <a:rPr lang="en-US" altLang="en-US" dirty="0" smtClean="0"/>
              <a:t>RTL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9552" y="1000125"/>
            <a:ext cx="8393311" cy="5214938"/>
          </a:xfrm>
        </p:spPr>
        <p:txBody>
          <a:bodyPr/>
          <a:lstStyle/>
          <a:p>
            <a:r>
              <a:rPr lang="fa-IR" altLang="en-US" dirty="0" smtClean="0"/>
              <a:t>توصیف سطح بالا: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تنها </a:t>
            </a:r>
            <a:r>
              <a:rPr lang="fa-IR" altLang="en-US" dirty="0"/>
              <a:t>عملکرد سیستم در قالب ترتیب انجام </a:t>
            </a:r>
            <a:r>
              <a:rPr lang="fa-IR" altLang="en-US" dirty="0" smtClean="0"/>
              <a:t>عملیات</a:t>
            </a:r>
          </a:p>
          <a:p>
            <a:r>
              <a:rPr lang="fa-IR" altLang="en-US" dirty="0" smtClean="0"/>
              <a:t>توصیف </a:t>
            </a:r>
            <a:r>
              <a:rPr lang="fa-IR" altLang="en-US" dirty="0"/>
              <a:t>انتقال </a:t>
            </a:r>
            <a:r>
              <a:rPr lang="fa-IR" altLang="en-US" dirty="0" smtClean="0"/>
              <a:t>ثبات:</a:t>
            </a:r>
          </a:p>
          <a:p>
            <a:pPr lvl="1"/>
            <a:r>
              <a:rPr lang="fa-IR" altLang="en-US" dirty="0" smtClean="0"/>
              <a:t>زمانبندی دقیق عملیات</a:t>
            </a:r>
          </a:p>
          <a:p>
            <a:pPr lvl="1"/>
            <a:r>
              <a:rPr lang="fa-IR" altLang="en-US" dirty="0" smtClean="0"/>
              <a:t>نحوة کنترل عملیات محاسباتی و منطقی</a:t>
            </a:r>
          </a:p>
          <a:p>
            <a:pPr lvl="1"/>
            <a:r>
              <a:rPr lang="fa-IR" altLang="en-US" dirty="0" smtClean="0"/>
              <a:t>نحوة کنترل قرارگرفتن نتایج آنها در ثبات‌ها در هر گام کنترلی </a:t>
            </a:r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D1162F-1DE6-49D1-87D2-778FE27EFE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طراحی با </a:t>
            </a:r>
            <a:r>
              <a:rPr lang="en-US" sz="3200" dirty="0" smtClean="0"/>
              <a:t>Simulink</a:t>
            </a:r>
            <a:r>
              <a:rPr lang="fa-IR" sz="3200" dirty="0" smtClean="0"/>
              <a:t> در ویوادو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1052736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مراحل طراحی:</a:t>
            </a:r>
          </a:p>
          <a:p>
            <a:pPr lvl="1">
              <a:buFont typeface="+mj-lt"/>
              <a:buAutoNum type="arabicParenR" startAt="2"/>
            </a:pPr>
            <a:r>
              <a:rPr lang="fa-IR" dirty="0"/>
              <a:t>تنظیم مشخصه­های </a:t>
            </a:r>
            <a:r>
              <a:rPr lang="fa-IR" dirty="0" smtClean="0"/>
              <a:t>بلوک­ها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/>
              <a:t>محدودة فرکانسی عبور و </a:t>
            </a:r>
            <a:r>
              <a:rPr lang="fa-IR" dirty="0" smtClean="0"/>
              <a:t>توقف</a:t>
            </a:r>
            <a:endParaRPr lang="en-US" dirty="0" smtClean="0"/>
          </a:p>
          <a:p>
            <a:pPr lvl="1">
              <a:buFont typeface="+mj-lt"/>
              <a:buAutoNum type="arabicParenR" startAt="3"/>
            </a:pPr>
            <a:r>
              <a:rPr lang="fa-IR" dirty="0"/>
              <a:t>تعیین تراشة </a:t>
            </a:r>
            <a:r>
              <a:rPr lang="en-US" dirty="0"/>
              <a:t>FPGA</a:t>
            </a:r>
            <a:r>
              <a:rPr lang="fa-IR" dirty="0"/>
              <a:t> و انتساب پایه­های ورودی/خروجی آن</a:t>
            </a:r>
            <a:endParaRPr lang="en-US" dirty="0"/>
          </a:p>
          <a:p>
            <a:pPr marL="1028700" lvl="1" indent="-571500">
              <a:buFont typeface="+mj-lt"/>
              <a:buAutoNum type="arabicParenR" startAt="4"/>
            </a:pPr>
            <a:r>
              <a:rPr lang="fa-IR" dirty="0"/>
              <a:t>تعیین فرکانس کلاک و نرخ </a:t>
            </a:r>
            <a:r>
              <a:rPr lang="fa-IR" dirty="0" smtClean="0"/>
              <a:t>نمونه برداری</a:t>
            </a:r>
            <a:r>
              <a:rPr lang="fa-IR" dirty="0"/>
              <a:t>:</a:t>
            </a:r>
            <a:endParaRPr lang="en-US" dirty="0"/>
          </a:p>
          <a:p>
            <a:pPr lvl="2"/>
            <a:r>
              <a:rPr lang="fa-IR" dirty="0" smtClean="0"/>
              <a:t>فرکانس </a:t>
            </a:r>
            <a:r>
              <a:rPr lang="fa-IR" dirty="0"/>
              <a:t>کلاک </a:t>
            </a:r>
            <a:r>
              <a:rPr lang="en-US" dirty="0" smtClean="0"/>
              <a:t>FPGA</a:t>
            </a:r>
          </a:p>
          <a:p>
            <a:pPr lvl="2"/>
            <a:r>
              <a:rPr lang="fa-IR" dirty="0" smtClean="0"/>
              <a:t>فرکانس نمونه برداری سیگنال آنالوگ (برای پردازش دیجیتال در </a:t>
            </a:r>
            <a:r>
              <a:rPr lang="en-US" dirty="0" smtClean="0"/>
              <a:t>FPGA</a:t>
            </a:r>
            <a:r>
              <a:rPr lang="fa-IR" dirty="0" smtClean="0"/>
              <a:t>)</a:t>
            </a:r>
          </a:p>
          <a:p>
            <a:pPr lvl="1">
              <a:buFont typeface="+mj-lt"/>
              <a:buAutoNum type="arabicParenR" startAt="5"/>
            </a:pPr>
            <a:r>
              <a:rPr lang="fa-IR" dirty="0"/>
              <a:t>تعیین دقت </a:t>
            </a:r>
            <a:r>
              <a:rPr lang="fa-IR" dirty="0" smtClean="0"/>
              <a:t>داده­ها</a:t>
            </a:r>
          </a:p>
          <a:p>
            <a:pPr lvl="2"/>
            <a:r>
              <a:rPr lang="fa-IR" dirty="0" smtClean="0"/>
              <a:t>تعداد بیت های اعداد دیجیتال بعد از نمونه برداری</a:t>
            </a:r>
          </a:p>
          <a:p>
            <a:pPr lvl="2"/>
            <a:r>
              <a:rPr lang="fa-IR" dirty="0" smtClean="0"/>
              <a:t>تأثیر در میزان سخت افزار مصرفی و دقت محاسبات </a:t>
            </a:r>
            <a:r>
              <a:rPr lang="fa-IR" dirty="0" smtClean="0">
                <a:sym typeface="Wingdings" panose="05000000000000000000" pitchFamily="2" charset="2"/>
              </a:rPr>
              <a:t> موازنه</a:t>
            </a:r>
          </a:p>
          <a:p>
            <a:pPr marL="914400" lvl="2" indent="0">
              <a:buNone/>
            </a:pP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 smtClean="0"/>
              <a:t>طراحی با </a:t>
            </a:r>
            <a:r>
              <a:rPr lang="en-US" sz="3200" dirty="0" smtClean="0"/>
              <a:t>Simulink</a:t>
            </a:r>
            <a:r>
              <a:rPr lang="fa-IR" sz="3200" dirty="0" smtClean="0"/>
              <a:t> در ویوادو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98" y="1124744"/>
            <a:ext cx="8338319" cy="3024336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مراحل طراحی:</a:t>
            </a:r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سنتز سطح بالا و تولید توصیف </a:t>
            </a:r>
            <a:r>
              <a:rPr lang="en-US" dirty="0" smtClean="0"/>
              <a:t>RTL</a:t>
            </a:r>
            <a:endParaRPr lang="fa-IR" dirty="0" smtClean="0"/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سنتز منطقی</a:t>
            </a:r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جایابی</a:t>
            </a:r>
          </a:p>
          <a:p>
            <a:pPr lvl="1">
              <a:buFont typeface="+mj-lt"/>
              <a:buAutoNum type="arabicParenR" startAt="6"/>
            </a:pPr>
            <a:r>
              <a:rPr lang="fa-IR" dirty="0" smtClean="0"/>
              <a:t>مسیریابی</a:t>
            </a:r>
          </a:p>
          <a:p>
            <a:pPr lvl="1">
              <a:buFont typeface="+mj-lt"/>
              <a:buAutoNum type="arabicParenR" startAt="6"/>
            </a:pP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V="1">
            <a:off x="387598" y="4534594"/>
            <a:ext cx="1094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47864" y="42462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تاریخچه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9552" y="1000125"/>
            <a:ext cx="8393311" cy="5214938"/>
          </a:xfrm>
        </p:spPr>
        <p:txBody>
          <a:bodyPr/>
          <a:lstStyle/>
          <a:p>
            <a:r>
              <a:rPr lang="fa-IR" altLang="en-US" dirty="0" smtClean="0"/>
              <a:t>از دهة 1970: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آغاز پژوهش</a:t>
            </a:r>
          </a:p>
          <a:p>
            <a:pPr lvl="1"/>
            <a:r>
              <a:rPr lang="fa-IR" altLang="en-US" dirty="0" smtClean="0"/>
              <a:t>ناکارامد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عدم ورود به ابزارهای صنعتی</a:t>
            </a:r>
            <a:endParaRPr lang="fa-IR" altLang="en-US" dirty="0" smtClean="0"/>
          </a:p>
          <a:p>
            <a:r>
              <a:rPr lang="fa-IR" altLang="en-US" dirty="0" smtClean="0"/>
              <a:t>تحولات اخیر:</a:t>
            </a:r>
          </a:p>
          <a:p>
            <a:pPr lvl="1"/>
            <a:r>
              <a:rPr lang="fa-IR" altLang="en-US" dirty="0" smtClean="0"/>
              <a:t>پیشرفت ابزارهای سنتز</a:t>
            </a:r>
          </a:p>
          <a:p>
            <a:pPr lvl="1"/>
            <a:r>
              <a:rPr lang="fa-IR" altLang="en-US" dirty="0" smtClean="0"/>
              <a:t>نیاز شدید توسعه دهندگان برنامه های کاربردی به پیاده سازی سخت افزاری (شتاب دهی)</a:t>
            </a:r>
          </a:p>
          <a:p>
            <a:pPr lvl="1"/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D1162F-1DE6-49D1-87D2-778FE27EFE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توصیف سطح 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4648200"/>
          </a:xfrm>
        </p:spPr>
        <p:txBody>
          <a:bodyPr/>
          <a:lstStyle/>
          <a:p>
            <a:r>
              <a:rPr lang="fa-IR" dirty="0" smtClean="0"/>
              <a:t>توصیف های سطح بالا:</a:t>
            </a:r>
          </a:p>
          <a:p>
            <a:pPr lvl="1"/>
            <a:r>
              <a:rPr lang="en-US" dirty="0" smtClean="0"/>
              <a:t>C/C++</a:t>
            </a:r>
          </a:p>
          <a:p>
            <a:pPr lvl="2"/>
            <a:r>
              <a:rPr lang="fa-IR" dirty="0" smtClean="0"/>
              <a:t>محدودیت های توصیف سخت افزار (همروندی)</a:t>
            </a:r>
          </a:p>
          <a:p>
            <a:pPr lvl="2"/>
            <a:r>
              <a:rPr lang="fa-IR" dirty="0" smtClean="0"/>
              <a:t>سنتزناپذیری برخی از ساختارها</a:t>
            </a:r>
            <a:endParaRPr lang="en-US" dirty="0" smtClean="0"/>
          </a:p>
          <a:p>
            <a:pPr lvl="1"/>
            <a:r>
              <a:rPr lang="en-US" dirty="0" err="1" smtClean="0"/>
              <a:t>SystemC</a:t>
            </a:r>
            <a:endParaRPr lang="fa-IR" dirty="0" smtClean="0"/>
          </a:p>
          <a:p>
            <a:pPr lvl="2"/>
            <a:r>
              <a:rPr lang="fa-IR" dirty="0" smtClean="0"/>
              <a:t>مبتنی بر </a:t>
            </a:r>
            <a:r>
              <a:rPr lang="en-US" dirty="0" smtClean="0"/>
              <a:t>C</a:t>
            </a:r>
            <a:endParaRPr lang="fa-IR" dirty="0" smtClean="0"/>
          </a:p>
          <a:p>
            <a:pPr lvl="2"/>
            <a:r>
              <a:rPr lang="fa-IR" dirty="0" smtClean="0"/>
              <a:t>امکان توصیف همروندی</a:t>
            </a:r>
            <a:endParaRPr lang="en-US" dirty="0" smtClean="0"/>
          </a:p>
          <a:p>
            <a:pPr lvl="1"/>
            <a:r>
              <a:rPr lang="en-US" dirty="0" err="1" smtClean="0"/>
              <a:t>OpenCL</a:t>
            </a:r>
            <a:endParaRPr lang="fa-IR" dirty="0" smtClean="0"/>
          </a:p>
          <a:p>
            <a:pPr lvl="2"/>
            <a:r>
              <a:rPr lang="fa-IR" dirty="0" smtClean="0"/>
              <a:t>ابتدا برای </a:t>
            </a:r>
            <a:r>
              <a:rPr lang="en-US" dirty="0" smtClean="0"/>
              <a:t>GPU</a:t>
            </a:r>
            <a:r>
              <a:rPr lang="fa-IR" dirty="0" smtClean="0"/>
              <a:t>، بعدا در ابزارهای </a:t>
            </a:r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Simulink</a:t>
            </a:r>
            <a:r>
              <a:rPr lang="fa-IR" dirty="0" smtClean="0"/>
              <a:t> و </a:t>
            </a:r>
            <a:r>
              <a:rPr lang="en-US" dirty="0" smtClean="0"/>
              <a:t>MATLAB</a:t>
            </a:r>
          </a:p>
          <a:p>
            <a:pPr lvl="2"/>
            <a:r>
              <a:rPr lang="fa-IR" dirty="0" smtClean="0"/>
              <a:t>برای پردازش سیگنال دیجیتال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طراحی و سنتز 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4648200"/>
          </a:xfrm>
        </p:spPr>
        <p:txBody>
          <a:bodyPr/>
          <a:lstStyle/>
          <a:p>
            <a:r>
              <a:rPr lang="fa-IR" dirty="0" smtClean="0"/>
              <a:t>مزایا:</a:t>
            </a:r>
          </a:p>
          <a:p>
            <a:pPr lvl="1"/>
            <a:r>
              <a:rPr lang="fa-IR" dirty="0" smtClean="0"/>
              <a:t>سهولت طراحی سیستم های پیچیده</a:t>
            </a:r>
          </a:p>
          <a:p>
            <a:pPr lvl="2"/>
            <a:r>
              <a:rPr lang="fa-IR" dirty="0" smtClean="0"/>
              <a:t>توصیف عملیات در سطح بالا و تمرکز بیشتر بر نوآوری سطح بالا</a:t>
            </a:r>
          </a:p>
          <a:p>
            <a:pPr lvl="2"/>
            <a:r>
              <a:rPr lang="fa-IR" dirty="0" smtClean="0"/>
              <a:t>مشابه توصیف نرم افزار (از اسمبلی به سطح بالا)</a:t>
            </a:r>
          </a:p>
          <a:p>
            <a:pPr lvl="1"/>
            <a:r>
              <a:rPr lang="fa-IR" dirty="0" smtClean="0"/>
              <a:t>سرعت درستی سنجی و اشکال زدایی</a:t>
            </a:r>
          </a:p>
          <a:p>
            <a:pPr lvl="2"/>
            <a:r>
              <a:rPr lang="fa-IR" dirty="0" smtClean="0"/>
              <a:t>جزئیات بسیار کمتر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4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طراحی و سنتز 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4648200"/>
          </a:xfrm>
        </p:spPr>
        <p:txBody>
          <a:bodyPr/>
          <a:lstStyle/>
          <a:p>
            <a:r>
              <a:rPr lang="fa-IR" dirty="0" smtClean="0"/>
              <a:t>معایب:</a:t>
            </a:r>
          </a:p>
          <a:p>
            <a:pPr lvl="1"/>
            <a:r>
              <a:rPr lang="fa-IR" dirty="0" smtClean="0"/>
              <a:t>کیفیت پایین نتایج سنتز</a:t>
            </a:r>
          </a:p>
          <a:p>
            <a:pPr lvl="2"/>
            <a:endParaRPr lang="fa-IR" dirty="0"/>
          </a:p>
          <a:p>
            <a:r>
              <a:rPr lang="fa-IR" dirty="0" smtClean="0"/>
              <a:t>ترکیب دو روش:</a:t>
            </a:r>
          </a:p>
          <a:p>
            <a:pPr lvl="1"/>
            <a:r>
              <a:rPr lang="fa-IR" dirty="0" smtClean="0"/>
              <a:t>توصیف سطح بالا و کاوش فضای طراحی</a:t>
            </a:r>
          </a:p>
          <a:p>
            <a:pPr lvl="1"/>
            <a:r>
              <a:rPr lang="fa-IR" dirty="0" smtClean="0"/>
              <a:t>برای کیفیت مطلوب </a:t>
            </a:r>
            <a:r>
              <a:rPr lang="fa-IR" dirty="0" smtClean="0">
                <a:sym typeface="Wingdings" panose="05000000000000000000" pitchFamily="2" charset="2"/>
              </a:rPr>
              <a:t> تبدیل به توصیف </a:t>
            </a:r>
            <a:r>
              <a:rPr lang="en-US" dirty="0" smtClean="0">
                <a:sym typeface="Wingdings" panose="05000000000000000000" pitchFamily="2" charset="2"/>
              </a:rPr>
              <a:t>RTL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0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عملیات </a:t>
            </a:r>
            <a:r>
              <a:rPr lang="fa-IR" dirty="0"/>
              <a:t>سنتز سطح </a:t>
            </a:r>
            <a:r>
              <a:rPr lang="fa-IR" dirty="0" smtClean="0"/>
              <a:t>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4648200"/>
          </a:xfrm>
        </p:spPr>
        <p:txBody>
          <a:bodyPr/>
          <a:lstStyle/>
          <a:p>
            <a:r>
              <a:rPr lang="fa-IR" dirty="0" smtClean="0"/>
              <a:t>عملیات سنتز:</a:t>
            </a:r>
          </a:p>
          <a:p>
            <a:pPr lvl="1"/>
            <a:r>
              <a:rPr lang="fa-IR" dirty="0" smtClean="0"/>
              <a:t>سنتز توابع </a:t>
            </a:r>
            <a:r>
              <a:rPr lang="en-US" dirty="0" smtClean="0"/>
              <a:t>C/C++</a:t>
            </a:r>
            <a:r>
              <a:rPr lang="fa-IR" dirty="0" smtClean="0"/>
              <a:t> از </a:t>
            </a:r>
            <a:r>
              <a:rPr lang="en-US" dirty="0" smtClean="0"/>
              <a:t>main()</a:t>
            </a:r>
            <a:r>
              <a:rPr lang="fa-IR" dirty="0" smtClean="0"/>
              <a:t> به پایین</a:t>
            </a:r>
          </a:p>
          <a:p>
            <a:pPr lvl="1">
              <a:buFont typeface="+mj-lt"/>
              <a:buAutoNum type="arabicPeriod"/>
            </a:pPr>
            <a:r>
              <a:rPr lang="fa-IR" dirty="0" smtClean="0"/>
              <a:t>سنتز الگوریتم: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سنتز عملیات درون تابع</a:t>
            </a:r>
          </a:p>
          <a:p>
            <a:pPr lvl="2"/>
            <a:r>
              <a:rPr lang="fa-IR" dirty="0"/>
              <a:t>شناسایی </a:t>
            </a:r>
            <a:r>
              <a:rPr lang="fa-IR" dirty="0" smtClean="0"/>
              <a:t>ساختارهای </a:t>
            </a:r>
            <a:r>
              <a:rPr lang="fa-IR" dirty="0"/>
              <a:t>زبان سطح </a:t>
            </a:r>
            <a:r>
              <a:rPr lang="fa-IR" dirty="0" smtClean="0"/>
              <a:t>بالا</a:t>
            </a:r>
          </a:p>
          <a:p>
            <a:pPr lvl="2"/>
            <a:r>
              <a:rPr lang="fa-IR" dirty="0" smtClean="0"/>
              <a:t>تولید اجزای </a:t>
            </a:r>
            <a:r>
              <a:rPr lang="fa-IR" dirty="0"/>
              <a:t>سخت­افزاری لازم برای توصیف </a:t>
            </a:r>
            <a:r>
              <a:rPr lang="en-US" dirty="0" smtClean="0"/>
              <a:t>RTL</a:t>
            </a:r>
            <a:endParaRPr lang="fa-IR" dirty="0" smtClean="0"/>
          </a:p>
          <a:p>
            <a:pPr lvl="2"/>
            <a:r>
              <a:rPr lang="fa-IR" dirty="0" smtClean="0"/>
              <a:t>بخش </a:t>
            </a:r>
            <a:r>
              <a:rPr lang="fa-IR" dirty="0"/>
              <a:t>عمدة عملیات </a:t>
            </a:r>
            <a:r>
              <a:rPr lang="fa-IR" dirty="0" smtClean="0"/>
              <a:t>سنتز</a:t>
            </a:r>
          </a:p>
          <a:p>
            <a:pPr lvl="1">
              <a:buFont typeface="+mj-lt"/>
              <a:buAutoNum type="arabicPeriod"/>
            </a:pPr>
            <a:r>
              <a:rPr lang="fa-IR" dirty="0" smtClean="0">
                <a:sym typeface="Wingdings" panose="05000000000000000000" pitchFamily="2" charset="2"/>
              </a:rPr>
              <a:t>سنتز مدار واسط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سنتز </a:t>
            </a:r>
            <a:r>
              <a:rPr lang="fa-IR" dirty="0"/>
              <a:t>پارامترهای تابع به درگاه­ها و مدارهای واسط </a:t>
            </a:r>
            <a:r>
              <a:rPr lang="fa-IR" dirty="0" smtClean="0"/>
              <a:t>(که </a:t>
            </a:r>
            <a:r>
              <a:rPr lang="fa-IR" dirty="0"/>
              <a:t>ارتباط مدار تابع را با سایر بخش­های سیستم فراهم </a:t>
            </a:r>
            <a:r>
              <a:rPr lang="fa-IR" dirty="0" smtClean="0"/>
              <a:t>می­کند)</a:t>
            </a:r>
          </a:p>
          <a:p>
            <a:pPr lvl="2"/>
            <a:r>
              <a:rPr lang="fa-IR" dirty="0" smtClean="0"/>
              <a:t>مدار ساده: اتصال </a:t>
            </a:r>
            <a:r>
              <a:rPr lang="fa-IR" dirty="0"/>
              <a:t>سیم، درگاه و عناصر </a:t>
            </a:r>
            <a:r>
              <a:rPr lang="fa-IR" dirty="0" smtClean="0"/>
              <a:t>حافظه</a:t>
            </a:r>
          </a:p>
          <a:p>
            <a:pPr lvl="2"/>
            <a:r>
              <a:rPr lang="fa-IR" dirty="0" smtClean="0"/>
              <a:t>مدار پیچیده: پروتکل­های </a:t>
            </a:r>
            <a:r>
              <a:rPr lang="fa-IR" dirty="0"/>
              <a:t>ارتباطی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fa-IR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5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27194</TotalTime>
  <Words>1874</Words>
  <Application>Microsoft Office PowerPoint</Application>
  <PresentationFormat>On-screen Show (4:3)</PresentationFormat>
  <Paragraphs>448</Paragraphs>
  <Slides>41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2  Nazanin</vt:lpstr>
      <vt:lpstr>Arial</vt:lpstr>
      <vt:lpstr>B Mitra</vt:lpstr>
      <vt:lpstr>B Nazanin</vt:lpstr>
      <vt:lpstr>B Titr</vt:lpstr>
      <vt:lpstr>Calibri</vt:lpstr>
      <vt:lpstr>Courier New</vt:lpstr>
      <vt:lpstr>Times New Roman</vt:lpstr>
      <vt:lpstr>Wingdings</vt:lpstr>
      <vt:lpstr>1_presentation_template</vt:lpstr>
      <vt:lpstr>Custom Design</vt:lpstr>
      <vt:lpstr>Visio</vt:lpstr>
      <vt:lpstr>طراحی سطح بالا</vt:lpstr>
      <vt:lpstr>سطوح تجرید (Levels of Abstraction)</vt:lpstr>
      <vt:lpstr>سنتز سطح بالا</vt:lpstr>
      <vt:lpstr>توصیف رفتاری و RTL</vt:lpstr>
      <vt:lpstr>تاریخچه</vt:lpstr>
      <vt:lpstr>انواع توصیف سطح بالا</vt:lpstr>
      <vt:lpstr>مزایا و معایب طراحی و سنتز سطح بالا</vt:lpstr>
      <vt:lpstr>مزایا و معایب طراحی و سنتز سطح بالا</vt:lpstr>
      <vt:lpstr>انواع عملیات سنتز سطح بالا</vt:lpstr>
      <vt:lpstr>مراحل سنتز سطح بالا</vt:lpstr>
      <vt:lpstr>مراحل سنتز سطح بالا</vt:lpstr>
      <vt:lpstr>مراحل سنتز سطح بالا</vt:lpstr>
      <vt:lpstr>مراحل سنتز سطح بالا</vt:lpstr>
      <vt:lpstr>مراحل سنتز سطح بالا</vt:lpstr>
      <vt:lpstr>مراحل سنتز سطح بالا: مثال</vt:lpstr>
      <vt:lpstr>مراحل سنتز سطح بالا: مثال</vt:lpstr>
      <vt:lpstr>مراحل سنتز سطح بالا</vt:lpstr>
      <vt:lpstr>مراحل سنتز سطح بالا</vt:lpstr>
      <vt:lpstr>اشتراک منابع</vt:lpstr>
      <vt:lpstr>زمانبندی و DFG</vt:lpstr>
      <vt:lpstr>زمانبندی و DFG</vt:lpstr>
      <vt:lpstr>سنتز مدار واسط</vt:lpstr>
      <vt:lpstr>سنتز مدار واسط</vt:lpstr>
      <vt:lpstr>سنتز مدار واسط (مثال)</vt:lpstr>
      <vt:lpstr>سنتز مدار واسط</vt:lpstr>
      <vt:lpstr>محدودیت های زبان های سطح بالا</vt:lpstr>
      <vt:lpstr>محدودیت های زبان های سطح بالا</vt:lpstr>
      <vt:lpstr>محدودیت های زبان های سطح بالا</vt:lpstr>
      <vt:lpstr>بهینه­سازی در سنتز سطح بالا</vt:lpstr>
      <vt:lpstr>بهینه­سازی در سنتز سطح بالا</vt:lpstr>
      <vt:lpstr>بهینه­سازی در سنتز سطح بالا</vt:lpstr>
      <vt:lpstr>بهینه­سازی در سنتز سطح بالا</vt:lpstr>
      <vt:lpstr>بهینه­سازی در سنتز سطح بالا</vt:lpstr>
      <vt:lpstr>بهینه­سازی در سنتز سطح بالا</vt:lpstr>
      <vt:lpstr>بهینه­سازی در سنتز سطح بالا</vt:lpstr>
      <vt:lpstr>توصیف با OpenCL</vt:lpstr>
      <vt:lpstr>توصیف با Simulink</vt:lpstr>
      <vt:lpstr>توصیف با Simulink</vt:lpstr>
      <vt:lpstr>توصیف با Simulink</vt:lpstr>
      <vt:lpstr>طراحی با Simulink در ویوادو</vt:lpstr>
      <vt:lpstr>طراحی با Simulink در ویوادو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sz</cp:lastModifiedBy>
  <cp:revision>1341</cp:revision>
  <dcterms:created xsi:type="dcterms:W3CDTF">1601-01-01T00:00:00Z</dcterms:created>
  <dcterms:modified xsi:type="dcterms:W3CDTF">2017-05-30T06:10:32Z</dcterms:modified>
</cp:coreProperties>
</file>