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  <p:sldMasterId id="2147483678" r:id="rId2"/>
  </p:sldMasterIdLst>
  <p:notesMasterIdLst>
    <p:notesMasterId r:id="rId19"/>
  </p:notesMasterIdLst>
  <p:handoutMasterIdLst>
    <p:handoutMasterId r:id="rId20"/>
  </p:handoutMasterIdLst>
  <p:sldIdLst>
    <p:sldId id="280" r:id="rId3"/>
    <p:sldId id="260" r:id="rId4"/>
    <p:sldId id="270" r:id="rId5"/>
    <p:sldId id="275" r:id="rId6"/>
    <p:sldId id="276" r:id="rId7"/>
    <p:sldId id="261" r:id="rId8"/>
    <p:sldId id="262" r:id="rId9"/>
    <p:sldId id="272" r:id="rId10"/>
    <p:sldId id="282" r:id="rId11"/>
    <p:sldId id="277" r:id="rId12"/>
    <p:sldId id="283" r:id="rId13"/>
    <p:sldId id="273" r:id="rId14"/>
    <p:sldId id="274" r:id="rId15"/>
    <p:sldId id="264" r:id="rId16"/>
    <p:sldId id="267" r:id="rId17"/>
    <p:sldId id="28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CD6"/>
    <a:srgbClr val="FFCC99"/>
    <a:srgbClr val="CCFF99"/>
    <a:srgbClr val="FFCCFF"/>
    <a:srgbClr val="66FF33"/>
    <a:srgbClr val="FF0000"/>
    <a:srgbClr val="000099"/>
    <a:srgbClr val="0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629" autoAdjust="0"/>
    <p:restoredTop sz="86427" autoAdjust="0"/>
  </p:normalViewPr>
  <p:slideViewPr>
    <p:cSldViewPr>
      <p:cViewPr varScale="1">
        <p:scale>
          <a:sx n="105" d="100"/>
          <a:sy n="105" d="100"/>
        </p:scale>
        <p:origin x="8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8345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416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7275"/>
            <a:ext cx="29448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677275"/>
            <a:ext cx="29416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80B82F-F03F-4FCD-B0E9-29FBCA0E0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4T10:32:35.84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C6726C85-2061-4150-AF1D-10E9DBC60056}" emma:medium="tactile" emma:mode="ink">
          <msink:context xmlns:msink="http://schemas.microsoft.com/ink/2010/main" type="writingRegion" rotatedBoundingBox="9816,5582 12627,5552 12634,6156 9823,6186"/>
        </emma:interpretation>
      </emma:emma>
    </inkml:annotationXML>
    <inkml:traceGroup>
      <inkml:annotationXML>
        <emma:emma xmlns:emma="http://www.w3.org/2003/04/emma" version="1.0">
          <emma:interpretation id="{DD038F9A-F429-4E2A-8D86-D6822A53B6E5}" emma:medium="tactile" emma:mode="ink">
            <msink:context xmlns:msink="http://schemas.microsoft.com/ink/2010/main" type="paragraph" rotatedBoundingBox="9816,5582 12627,5552 12634,6156 9823,6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0A81D3-8ABB-4F72-8892-13513E399E5F}" emma:medium="tactile" emma:mode="ink">
              <msink:context xmlns:msink="http://schemas.microsoft.com/ink/2010/main" type="line" rotatedBoundingBox="9816,5582 12627,5552 12634,6156 9823,6186"/>
            </emma:interpretation>
          </emma:emma>
        </inkml:annotationXML>
        <inkml:traceGroup>
          <inkml:annotationXML>
            <emma:emma xmlns:emma="http://www.w3.org/2003/04/emma" version="1.0">
              <emma:interpretation id="{68A77EDD-8866-4CAE-8192-8AB62BE72158}" emma:medium="tactile" emma:mode="ink">
                <msink:context xmlns:msink="http://schemas.microsoft.com/ink/2010/main" type="inkWord" rotatedBoundingBox="9817,5665 10305,5660 10310,6120 9822,61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402 12 496 0,'-22'-13'184'0,"0"13"-140"0,-10 4-16 16,7-4-24-16,-8 3-8 15,-6 6 4-15,-5 1 0 16,1 3 24 0,4 0-12-1,3-1 32-15,7 1-28 0,7 0 20 16,8 0-20-16,10 0-8 0,8-1-4 16,10 5 12-16,8-1-8 15,10 0-4-15,8 3 0 0,3-3 4 16,7 3-4-16,1-3 24 15,-1 0-16-15,-7 0 48 16,-3-3-32 0,-4-4 72-16,-11 1-52 0,-3-4 72 0,-8 4-68 31,-10-4 44-31,-4 4-56 0,-11 0-4 16,-3 2-20-16,-4 1 8 15,-7 0-16 1,-4 3-12-16,0 0 0 15,4-3 12-15,-1 0-4 0,5-10-48 16,-1 3 28-16,8-3-376 16</inkml:trace>
        </inkml:traceGroup>
        <inkml:traceGroup>
          <inkml:annotationXML>
            <emma:emma xmlns:emma="http://www.w3.org/2003/04/emma" version="1.0">
              <emma:interpretation id="{BA2DE8C9-4CFA-4EA5-8607-155EA2D0EBD9}" emma:medium="tactile" emma:mode="ink">
                <msink:context xmlns:msink="http://schemas.microsoft.com/ink/2010/main" type="inkWord" rotatedBoundingBox="10412,5845 10990,5839 10990,5889 10413,5896"/>
              </emma:interpretation>
              <emma:one-of disjunction-type="recognition" id="oneOf1">
                <emma:interpretation id="interp1" emma:lang="" emma:confidence="1">
                  <emma:literal>_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•</emma:literal>
                </emma:interpretation>
                <emma:interpretation id="interp5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522.0026">592 233 1008 0,'33'-29'372'0,"-12"29"-288"0,19 0-24 0,-11 0-68 16,7 4-8-1,11-4-48-15,3-4 36 16,8-2-20-16,3 0 28 16,7-1-132-16,1 1 84 0,-4 3-548 15</inkml:trace>
        </inkml:traceGroup>
        <inkml:traceGroup>
          <inkml:annotationXML>
            <emma:emma xmlns:emma="http://www.w3.org/2003/04/emma" version="1.0">
              <emma:interpretation id="{8284A50A-3881-4A7D-9673-1EC0090ACEF4}" emma:medium="tactile" emma:mode="ink">
                <msink:context xmlns:msink="http://schemas.microsoft.com/ink/2010/main" type="inkWord" rotatedBoundingBox="10660,5650 10693,5649 10698,6135 10665,613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90.035">870-4 832 0,'-7'-9'308'0,"-1"18"-240"0,5 17-20 0,-1-10-36 0,0 9-16 16,1 11 12-1,3 9-4-15,3 3-4 16,1 0 4-16,3 0-16 0,1-7 8 16,-1-2 12-16,-4-7-4 15,1-4-12-15,-4-2 4 16,0-7-92-16</inkml:trace>
        </inkml:traceGroup>
        <inkml:traceGroup>
          <inkml:annotationXML>
            <emma:emma xmlns:emma="http://www.w3.org/2003/04/emma" version="1.0">
              <emma:interpretation id="{81027E8F-BC89-4CF4-B33D-EF830590558D}" emma:medium="tactile" emma:mode="ink">
                <msink:context xmlns:msink="http://schemas.microsoft.com/ink/2010/main" type="inkWord" rotatedBoundingBox="10999,5569 12627,5552 12634,6156 11005,6173"/>
              </emma:interpretation>
              <emma:one-of disjunction-type="recognition" id="oneOf3">
                <emma:interpretation id="interp7" emma:lang="" emma:confidence="0">
                  <emma:literal>ates</emma:literal>
                </emma:interpretation>
                <emma:interpretation id="interp8" emma:lang="" emma:confidence="0">
                  <emma:literal>ate }</emma:literal>
                </emma:interpretation>
                <emma:interpretation id="interp9" emma:lang="" emma:confidence="0">
                  <emma:literal>ate S</emma:literal>
                </emma:interpretation>
                <emma:interpretation id="interp10" emma:lang="" emma:confidence="0">
                  <emma:literal>ate</emma:literal>
                </emma:interpretation>
                <emma:interpretation id="interp11" emma:lang="" emma:confidence="0">
                  <emma:literal>ate y</emma:literal>
                </emma:interpretation>
              </emma:one-of>
            </emma:emma>
          </inkml:annotationXML>
          <inkml:trace contextRef="#ctx0" brushRef="#br0" timeOffset="891.5629">1385 208 780 0,'-18'-29'288'0,"18"22"-224"0,-11 1-20 0,4 6-4 15,-8 0-32-15,-3 6-4 16,-3 7 0-16,-1 6-16 16,-3 7 8-16,3 0 4 0,1 6 0 0,6-7-20 0,8-2 12 31,7-4 20-31,7-6-4 15,8-7-4-15,3-6 0 0,7-6 40 16,0-7-24-16,4-6 8 16,-4-4-16-16,0 4 20 15,-3 3-20-15,-8-3 68 16,-3 9-48-16,0 4 60 16,0 6-56-16,-4 3-8 0,-3 7-16 15,-1 2-12-15,8 4 4 0,-4-3-16 31,0 3 8-31,4 0-16 16,4-3 12-16,3 0-136 16,-8-4 76-16,1-2-224 15,4-4 164-15</inkml:trace>
          <inkml:trace contextRef="#ctx0" brushRef="#br0" timeOffset="1323.5781">1504 121 1224 0,'18'-38'456'0,"-8"31"-356"0,12 1-28 16,-11 6-92-16,10 0-4 0,12 3-192 16,10 0 120-16,7 0-180 15</inkml:trace>
          <inkml:trace contextRef="#ctx0" brushRef="#br0" timeOffset="1156.5563">1720-87 1068 0,'0'10'396'0,"0"12"-308"0,0 16-24 0,-4-15-44 0,4 12-24 15,0 13 4-15,0 10 0 16,4 3 16-16,-1-4-8 0,4 1-20 0,-3-10 4 15,0-7-76-15,-1-12 48 16,-3-3-312-16,-3-7 192 16,-5 0-408-16</inkml:trace>
          <inkml:trace contextRef="#ctx0" brushRef="#br0" timeOffset="1690.481">1929 307 1040 0,'18'-10'384'0,"-8"7"-300"0,16 6-20 0,-16-3-100 0,5 0 8 0,-1-3-76 15,4-3 60 1,0-10 8-16,4 0 24 16,-1-4 12-16,1-2 0 0,-4-4 32 15,0 4-16-15,-7 3 32 16,-4-1-32-16,-7 8 76 16,-7 2-56-16,-4 4-20 0,-7 6-16 15,-7 6 0-15,0 4 0 16,-1 6 0-1,1 3 0-15,4 3-20 16,10 4 12-16,4 3 4 0,10-4 4 0,4 7 16 31,8 0-8-31,3-6-12 16,3-4 0-16,1 1-92 16,3-4 48-16,8-9-260 15,6-7 172-15</inkml:trace>
          <inkml:trace contextRef="#ctx0" brushRef="#br0" timeOffset="1957.9212">2674-87 1040 0,'-25'-22'384'0,"18"28"-300"0,-1 7-20 0,1 3-64 0,4 6-12 16,3 4-32-16,7-1 28 15,4 4-56-15,7 3 40 0,3 3 8 0,8 1 12 16,0-1 20 0,0 0-4-16,-8 0 8 15,-6-3-8-15,-8-3 172 16,-7-6-92-16,-11-7 156 16,-11-4-136-16,-3 1 0 15,-4-3-60-15,-3-1-180 16,-4 4 72-16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4T10:32:51.52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B6C4846-87AD-49B0-A065-3448D5667265}" emma:medium="tactile" emma:mode="ink">
          <msink:context xmlns:msink="http://schemas.microsoft.com/ink/2010/main" type="writingRegion" rotatedBoundingBox="12530,2419 20999,2155 21032,3208 12563,3472"/>
        </emma:interpretation>
      </emma:emma>
    </inkml:annotationXML>
    <inkml:traceGroup>
      <inkml:annotationXML>
        <emma:emma xmlns:emma="http://www.w3.org/2003/04/emma" version="1.0">
          <emma:interpretation id="{2E130F6E-30AC-4CCD-A2F8-BE8534032142}" emma:medium="tactile" emma:mode="ink">
            <msink:context xmlns:msink="http://schemas.microsoft.com/ink/2010/main" type="paragraph" rotatedBoundingBox="12530,2419 20999,2155 21032,3208 12563,34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DF053B-F9BB-4572-898A-215312F9E048}" emma:medium="tactile" emma:mode="ink">
              <msink:context xmlns:msink="http://schemas.microsoft.com/ink/2010/main" type="line" rotatedBoundingBox="12530,2419 20999,2155 21032,3208 12563,3472"/>
            </emma:interpretation>
          </emma:emma>
        </inkml:annotationXML>
        <inkml:traceGroup>
          <inkml:annotationXML>
            <emma:emma xmlns:emma="http://www.w3.org/2003/04/emma" version="1.0">
              <emma:interpretation id="{9AD97352-7F7C-4714-A12D-592D741127BD}" emma:medium="tactile" emma:mode="ink">
                <msink:context xmlns:msink="http://schemas.microsoft.com/ink/2010/main" type="inkWord" rotatedBoundingBox="12545,2882 13482,2852 13497,3353 12560,33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 98 788 0,'-11'-29'292'0,"11"23"-228"0,4 6-16 15,-4 0 8-15,3 0-40 16,1 6-100-16,3 4 40 16,4 6 12-16,0 9 16 15,-1 11 16-15,-2 8 0 0,-5 4 8 16,-3 0-4-16,0-6-4 15,0-10 4-15,0-6 28 0,11-20 28 16,4-16-28 0,10-15-8-16,4-17-16 15,3-6-16-15,0-3 4 16,4 0 20 0,0 0-8-16,-3 6 92 15,-4 6-52-15,-8 14 32 0,-3 12-48 16,-3 10-44-16,-1 12 4 15,0 7-8-15,1 4 8 16,-1 2 16-16,1 4-4 0,3 2-4 16,0 1 4-16,0 3-4 15,0 0 0-15,-7 0-176 16,-4 0 96-16,-4-3-612 16</inkml:trace>
          <inkml:trace contextRef="#ctx0" brushRef="#br0" timeOffset="350.9237">771-65 832 0,'0'-10'308'0,"0"29"-240"0,0 26-20 0,0-22-24 0,3 15-24 15,5 10-100 1,2 13 56-16,5 3-208 15,-1-3 136 1,11-7-60-16,1-12 104 0,-5-17 200 16,-3-9-68-16,-3-16 256 15,-5-9-176-15,-2-14 56 16,-5-9-116-16,-6-6 24 16,-1-4-60-16,-7-3 20 0,0-6-36 0,1-3 28 15,-1 3-32-15,0 6 56 16,-3 13-44-16,-1 13-16 15,-3 12-12 1,-7 14-140-16,-4 12 72 0,0 10-392 16,1 9 252-1,-1 7-404-15</inkml:trace>
        </inkml:traceGroup>
        <inkml:traceGroup>
          <inkml:annotationXML>
            <emma:emma xmlns:emma="http://www.w3.org/2003/04/emma" version="1.0">
              <emma:interpretation id="{E943485C-774D-4099-A88C-D5ADF27A3322}" emma:medium="tactile" emma:mode="ink">
                <msink:context xmlns:msink="http://schemas.microsoft.com/ink/2010/main" type="inkWord" rotatedBoundingBox="14410,2360 17943,2250 17975,3255 14442,336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120.7636">3288-1 768 0,'0'-10'284'0,"-3"10"-220"0,3 7-20 0,0-1-48 16,0 10-8-1,3 3-40-15,1 10 32 16,3 9 8-16,0 10 8 16,4 4 4-16,3-1 0 0,1-6 8 15,3-10-4-15,0-13 24 0,3-9-16 16,1-10 120-16,3-12-76 16,1-14-4-1,-1-12-32-15,-4-3 20 0,5-4-24 16,-5-3 20-16,-3-3-20 0,0-6-8 31,-3 3-4-31,-1 3-4 16,-7 6 0-16,0 10-72 15,1 9 40-15,-8 14-384 16,-4 12 232 0,4 10-268-16</inkml:trace>
          <inkml:trace contextRef="#ctx0" brushRef="#br0" timeOffset="2500.596">3929-53 788 0,'22'-22'292'0,"-22"32"-228"0,4 12-16 16,-4-9-52-16,0 3-8 0,0 10 4 15,0 2 8-15,0 4 0 16,3 0 0-1,-3-3-12-15,0-3 8 0,0-10 40 16,-3-7-24 0,-1-2 176-16,-3-10-104 15,3-7 8-15,-3-3-56 0,3-3 36 16,1-3-40-16,3-3 36 16,0-1-36-16,3-2-20 15,8-7-4-15,4-4-28 16,6 1 12-16,8 0-24 15,3 3 20-15,1 6-128 0,3 7 80 16,-4 9-224-16,-3 7 160 16,0 3-516-1</inkml:trace>
          <inkml:trace contextRef="#ctx0" brushRef="#br0" timeOffset="2838.8541">4516-81 676 0,'-10'-4'248'0,"-1"4"-192"0,-11 4-16 0,4 2-4 16,-3 7-28-16,-5 6 32 0,1 10-24 15,0 0 4-15,-4 6-12 16,0 0-8-16,8-3 4 16,3 0 4-16,7-6-4 0,7-7 76 15,4-9-44-15,7-10 40 16,8-10-44-16,3-6 24 15,0-6-28-15,3-7 36 16,1-3-36-16,0-10 40 16,-4 4-40-16,3 6 40 15,-3 6-40-15,0 7-4 0,0 12-16 0,0 14-52 16,0 9 28 0,-3 10 12-16,-1 6 4 15,-3 3-52 1,-4 3 28-16,0 4-164 15,1-4 104-15,-1-6-152 16,0-9 136-16,-3-14-176 16,-1-12 152-16,4-13-236 15</inkml:trace>
          <inkml:trace contextRef="#ctx0" brushRef="#br0" timeOffset="3162.9779">4682-206 852 0,'18'-29'316'0,"-4"26"-248"0,15 3-16 0,-11-3-268 15</inkml:trace>
          <inkml:trace contextRef="#ctx0" brushRef="#br0" timeOffset="3053.9567">4786-555 976 0,'26'-71'360'0,"-30"49"-280"0,4 6-20 0,4 16 28 16,-1 6-60-16,4 17-56 0,1 18 16 0,-1 14-12 16,0 15 16-1,4 26 24-15,-4 16-8 16,0-6-92-16,-3-4 48 16,-1-5-192-16,1-8 128 15,0-22-80-15,-1-15 108 0,-6-30-288 31,-1-16 96-31</inkml:trace>
          <inkml:trace contextRef="#ctx0" brushRef="#br0" timeOffset="982.3466">2060-14 984 0,'-21'-29'368'0,"3"32"-288"0,3 4-20 16,1 2-52-16,-1 7-16 16,-3 7-12-16,0 2 8 0,4 7 16 15,-4 7 0 1,3 2-20-16,8 4 8 0,7-3-4 15,4-7 4-15,3-9-28 16,4-7 20-16,7-13 16 16,3-15 0-16,1-11 20 15,7-8-12-15,0-4 24 16,-4-4-20-16,-3-2 68 16,-4 3-48-16,-4 9 32 15,-3 7-36-15,0 6-16 16,-1 4-8-16,-2 12-24 15,-5 6 12-15,1 7 12 16,3 4 0-16,0 5-12 0,0 4 4 16,4 0-68-16,0 0 40 15,0-4-288-15,0-2 180 0</inkml:trace>
          <inkml:trace contextRef="#ctx0" brushRef="#br0" timeOffset="1252.6194">2644-88 800 0,'18'-48'296'0,"-15"32"-232"0,-6 0-16 16,-5 10 44 0,1 6-60-16,-7 6-28 0,-1 7-8 0,-3 13 0 31,-7 12 4-31,0 0-12 0,0 4 8 0,0 3 20 15,3 0-8-15,4-4-12 16,7 1 0-16,7-7 12 16,4 0-4-16,11-9-4 15,4-4 4-15,3 1-32 16,3-7 16-16,5-3-216 0,2-4 128 16</inkml:trace>
          <inkml:trace contextRef="#ctx0" brushRef="#br0" timeOffset="1530.1768">3033-184 800 0,'-29'-13'296'0,"14"17"-232"0,-3 2-16 16,8 0 0-1,-5 10-36-15,-3 10-12 16,-4 16-4-16,1-1 4 0,-4 7 0 16,-1 4-12-16,1 5 8 15,7 1 20-15,4-4-8 0,7-6-4 16,7-3 0-16,10-10-16 16,8-9 8-1,4-7-40-15,10-6 24 0,4-10-388 16</inkml:trace>
          <inkml:trace contextRef="#ctx0" brushRef="#br0" timeOffset="3505.6495">5190 117 372 0,'18'32'140'0,"-4"-25"-112"0,11-4-4 0,-14-3 4 0,4-3-20 16,3-7 48 0,7-3-28-1,-4-9 64-15,1-13-52 0,-4-7 72 16,-3-9-64-16,-5-1 116 16,-2 4-92-16,-8 7 88 0,0 9-92 15,-11 6 12-15,-7 13-48 0,0 13-12 16,-4 23-12-1,-3 9-24-15,-4 13 8 0,0 9 4 16,4 1 4-16,11-1 0 16,10 0 0-16,11-2-12 15,18-4 8-15,11-13-200 0,18-10 112 16,26-15-596 0</inkml:trace>
        </inkml:traceGroup>
        <inkml:traceGroup>
          <inkml:annotationXML>
            <emma:emma xmlns:emma="http://www.w3.org/2003/04/emma" version="1.0">
              <emma:interpretation id="{5FF4D9E9-5B31-45E9-8D81-E4C3486331F4}" emma:medium="tactile" emma:mode="ink">
                <msink:context xmlns:msink="http://schemas.microsoft.com/ink/2010/main" type="inkWord" rotatedBoundingBox="18579,2723 19618,2690 19630,3072 18591,310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325.2957">6033-129 996 0,'10'-48'368'0,"-6"41"-284"0,10 4-24 15,-10 9-88-15,7 10 4 0,3 7-16 16,4 12 24-16,-3 7 0 16,-1-1 8-16,0 1 16 0,1-7-4 15,-4-6 16-15,-1-7-12 16,-2-9 112-16,-5-6-68 0,1-11 52 31,-1-8-64-31,5-11-20 16,2-15-12-16,5-7-20 15,3-6 8-15,0-1 12 0,0 8-4 16,-4 8 60-16,1 11-36 0,-4 12-36 16,-1 19 0-16,-2 14-8 15,-1 12 8 1,-4 16 0-16,-3 3 0 16,4-6 16-16,0-7-4 0,3-6-4 15,0-9 4-15,7-11 4 31,1-8-4-31,6-11 16 0,1-9-12 16,3-16-12-16,4-9 0 16,-4-8 12-16,0 8-4 15,-3 6 40-15,-8 6-20 0,1 10 12 16,-4 12-20-16,-4 14-44 0,4 12 16 16,-4 13 12-1,0 9 0-15,4 1-76 16,0-3 40-16,-1-1-188 15,1 0 124-15,4-6-200 16,-1-12 168-16,4-8-464 16</inkml:trace>
          <inkml:trace contextRef="#ctx0" brushRef="#br0" timeOffset="4607.2445">6890 18 820 0,'-7'-26'304'0,"7"20"-236"0,0-4-20 0,0 10 8 16,0 13-72-1,0 6 8-15,0 4 12 0,3 2-4 16,4 1-8-16,4-4 4 16,4-2 4-16,3-8 0 15,10-5 24-15,-2-10-12 16,-1-7 112-16,-4-3-72 0,-3-6 112 16,-3-10-92-1,-8-3 52-15,-7-3-72 16,-4 0 24-16,-6-1-44 0,-1 8 8 15,-4 5-24 1,1 7-36-16,-4 7 12 16,0 9-52-16,-4 12 32 15,-3 8-212-15,0 8 128 0,0 4-292 16,3 1 228-16</inkml:trace>
        </inkml:traceGroup>
        <inkml:traceGroup>
          <inkml:annotationXML>
            <emma:emma xmlns:emma="http://www.w3.org/2003/04/emma" version="1.0">
              <emma:interpretation id="{841E5A24-0AFD-4FDA-9612-B1478FCFF86D}" emma:medium="tactile" emma:mode="ink">
                <msink:context xmlns:msink="http://schemas.microsoft.com/ink/2010/main" type="inkWord" rotatedBoundingBox="19854,2388 21005,2352 21032,3208 19881,3244"/>
              </emma:interpretation>
              <emma:one-of disjunction-type="recognition" id="oneOf3">
                <emma:interpretation id="interp3" emma:lang="" emma:confidence="0">
                  <emma:literal>de'</emma:literal>
                </emma:interpretation>
                <emma:interpretation id="interp4" emma:lang="" emma:confidence="0">
                  <emma:literal>de |</emma:literal>
                </emma:interpretation>
                <emma:interpretation id="interp5" emma:lang="" emma:confidence="0">
                  <emma:literal>de l</emma:literal>
                </emma:interpretation>
                <emma:interpretation id="interp6" emma:lang="" emma:confidence="0">
                  <emma:literal>d</emma:literal>
                </emma:interpretation>
                <emma:interpretation id="interp7" emma:lang="" emma:confidence="0">
                  <emma:literal>de I</emma:literal>
                </emma:interpretation>
              </emma:one-of>
            </emma:emma>
          </inkml:annotationXML>
          <inkml:trace contextRef="#ctx0" brushRef="#br0" timeOffset="5273.509">7513-530 944 0,'21'-22'352'0,"-21"25"-276"0,-7 13-20 15,7 0-40-15,4 13-20 16,-4 16 20-16,-4 16-8 16,8 16 4-16,-4 12-4 0,3-6-8 0,1-6 4 0,0-13 4 15,-1-9-4 1,1-17-4-16,-1-9 4 16,-3-10 160-16,0-9-88 15,-7-10 8-15,0-10-56 0,-4-3 0 16,0 1-16-1,-3-8-8-15,0 1 0 0,-4 3 28 16,3 3-16-16,-3 4-4 16,-3 2-8-16,3 14-16 15,0 2 8-15,0 7 4 0,3 7 0 16,4 6-12 0,4 6 8-16,7 0-48 15,4 0 24 1,7-3-116-16,7-6 80 15,3-10-96-15,8-10 92 0,11-12-28 16,3-10 56-16,4-10 16 16,3-6 12-16,0-3 116 15,-3-3-56-15,-4 2 112 16,-7-2-88-16,-10-4 68 16,-8 4-80-16,-11 6 40 0,-3 6-60 15,-4 7-4-15,-4 6-20 16,-3 13-28-16,0 10 4 15,-1 6-12-15,1 6 8 16,0 7 8-16,7 0 4 0,4 0 0 16,6 3 0-1,5-3-12-15,6-4 8 0,5-2-16 16,6-7 12 0,0-7-172-16,4-6 100 15,4-6-200-15,3-10 160 16</inkml:trace>
          <inkml:trace contextRef="#ctx0" brushRef="#br0" timeOffset="5440.7842">8413-542 1100 0,'0'-20'408'0,"4"20"-316"0,-1 26-28 15,1-10-16-15,0 13-40 0,-1 19 16 16,1 16-16-1,3 19 4-15,0 10-4 16,4 0-120-16,3 3 60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4T10:33:37.92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207818EE-4752-4FCE-B854-165C005A7E24}" emma:medium="tactile" emma:mode="ink">
          <msink:context xmlns:msink="http://schemas.microsoft.com/ink/2010/main" type="inkDrawing" rotatedBoundingBox="4073,9375 6010,9272 6012,9312 4075,9415" shapeName="Other"/>
        </emma:interpretation>
      </emma:emma>
    </inkml:annotationXML>
    <inkml:trace contextRef="#ctx0" brushRef="#br0">0 121 92 0,'18'3'32'0,"-4"3"-24"0,1-9 0 0,-8 3-4 16,7-3-4-16,4 3 8 16,4-6-4-16,3-1-4 15,0 1 4 1,8-1-4-16,3 4 0 15,0-3 8-15,3-1-4 0,1 4-4 0,-4 0 4 32,4 0-4-32,3 0 0 0,-4-1 0 15,-3 1 0-15,4 3 0 16,0 0 0 0,-1 0 8-16,4 0-4 15,1 0-12-15,2 0 4 16,-2-3 12-16,-1-3-4 15,0 2-4-15,0 4 4 16,-3 4-16-16,0-4 8 16,-4-4 12-16,0 4-4 0,0 0-4 15,0 0 4-15,3 4-4 16,4-4 0-16,1-4 0 16,-1 4 0-16,4-3 8 15,0-3-4-15,-1 3-12 0,-2-1 4 16,-1-2 12-16,-4 3-4 15,1 0-20-15,-4 3 8 0,0-4 20 16,0 1-4 0,-3 0-4-1,-5 0 0-15,1 0-4 0,-4 3 0 16,-3 0 0-16,-4 0 0 16,-7 3 8-16,-8 10-4 15,-3-10-116-15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4T10:33:58.12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30635160-C9D3-4C6C-A123-75FDCD2652C3}" emma:medium="tactile" emma:mode="ink">
          <msink:context xmlns:msink="http://schemas.microsoft.com/ink/2010/main" type="inkDrawing" rotatedBoundingBox="8407,9215 13986,9255 13985,9331 8406,9291" shapeName="Other"/>
        </emma:interpretation>
      </emma:emma>
    </inkml:annotationXML>
    <inkml:trace contextRef="#ctx0" brushRef="#br0">0 46 384 0,'11'-4'140'0,"-4"4"-108"0,4 0-8 0,-7-3 48 16,7 3-44-16,-1-3 24 16,5 3-32-16,3-3 0 15,7 0-12-15,-3-4 36 16,3 4-20-16,4-3 12 15,7-1-20-15,3 1 0 16,8-1-8-16,4 4-8 0,-1 3 4 16,0 0-4-16,1 3 0 15,3 1-12-15,-4 2 8 0,-3 0 20 16,3 1-8-16,1-1-12 16,-1 1 0-16,4-1-4 15,0 0 0-15,4-6 16 16,0 0-4-16,-1 0-12 0,1 0 4 15,-1 0-4 1,5-3 0-16,-1-3 24 0,4 3-8 16,-4-1-4-16,0 4 0 15,0 0 4-15,1 0-4 0,-8 0-12 16,3-3 4-16,1 0 4 16,3 0 0-16,-3 3 16 31,3 0-8-31,0-3-12 0,-3 6 0 0,-1 3-4 31,-3-3 0-31,-3 4 8 0,-1-4 0 16,1 3 8-16,6-2-4 15,-3 2 8-15,8-3-8 16,-1 0-12-16,-4 1 4 16,1 2 12-16,0-3-4 15,-4-3-12-15,0-3 4 16,3 3-4-16,1-3 0 0,3 0 16 15,-3-4-4-15,3 4-4 16,0 0 4-16,-3 0-4 16,-4-1 0-16,4 4 0 0,-4-3 0 15,3 3 0 1,1 0 0-16,-1 0-20 0,5 0 12 16,-8-3 20-16,0 3-4 15,0-3-12-15,0 0 0 16,0-1 12-16,7 1-4 15,0 3-12-15,4 3 4 16,0 1 12-16,0-1-4 16,0 0-4-1,3 0 4-15,0 0-4 16,4 1 0-16,0-1 8 0,4 0-4 16,0 0-4-16,-4 0 4 15,0-3 40-15,-7 4-24 16,-1-8 88-16,1 4-60 15,0-3 12-15,0 6-36 16,3 1-12-16,1-1-8 16,-4 0-4-16,-1 10 0 0,-6 9-696 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416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698500"/>
            <a:ext cx="4541837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4238" y="4340225"/>
            <a:ext cx="50768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7275"/>
            <a:ext cx="29448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677275"/>
            <a:ext cx="29416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C91D82-99B5-4E52-9503-784ADD2F0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7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2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1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099B84-9EB5-40E4-A6F9-E6E9737B0ED3}" type="slidenum">
              <a:rPr lang="en-US" sz="1200" baseline="0" smtClean="0"/>
              <a:pPr/>
              <a:t>16</a:t>
            </a:fld>
            <a:endParaRPr lang="en-US" sz="1200" baseline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77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08C5A6-CE0F-4F81-B07A-C90EFADEBDA6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291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35520-C71E-4F5F-86B1-8F441D6ECC80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338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35520-C71E-4F5F-86B1-8F441D6ECC80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0322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A65F2F-8105-44AB-B823-0D665C1E1D8B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575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4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8899525" y="4429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9144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8899525" y="4429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4" r:id="rId15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981200"/>
            <a:ext cx="7772400" cy="1371600"/>
          </a:xfrm>
          <a:prstGeom prst="rect">
            <a:avLst/>
          </a:prstGeom>
        </p:spPr>
        <p:txBody>
          <a:bodyPr/>
          <a:lstStyle>
            <a:lvl1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4000" kern="0" smtClean="0"/>
              <a:t>Introduction to </a:t>
            </a:r>
            <a:br>
              <a:rPr lang="en-US" sz="4000" kern="0" smtClean="0"/>
            </a:br>
            <a:r>
              <a:rPr lang="en-US" sz="4000" kern="0" smtClean="0"/>
              <a:t>Embedded Systems Design</a:t>
            </a:r>
            <a:endParaRPr lang="en-US" sz="440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338977756"/>
      </p:ext>
    </p:extLst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Concurrent, </a:t>
            </a:r>
            <a:r>
              <a:rPr lang="en-US" sz="2000" dirty="0"/>
              <a:t>r</a:t>
            </a:r>
            <a:r>
              <a:rPr lang="en-US" sz="2000" dirty="0" smtClean="0"/>
              <a:t>eactive behaviors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Must respond to sequences and combinations of events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Real-time systems have deadlines on responses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Typically must perform multiple separate activities concurrently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653962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Fault handling</a:t>
            </a:r>
          </a:p>
          <a:p>
            <a:pPr lvl="1"/>
            <a:r>
              <a:rPr lang="en-US" sz="1800" dirty="0" smtClean="0"/>
              <a:t>Many systems must operate independently for long periods of time, requiring system to handle likely faults without crashing</a:t>
            </a:r>
          </a:p>
          <a:p>
            <a:pPr lvl="1"/>
            <a:r>
              <a:rPr lang="en-US" sz="1800" dirty="0" smtClean="0"/>
              <a:t>Often fault-handling code is larger and more complex than the normal-case code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Diagnostics</a:t>
            </a:r>
          </a:p>
          <a:p>
            <a:pPr lvl="1"/>
            <a:r>
              <a:rPr lang="en-US" sz="1800" dirty="0" smtClean="0"/>
              <a:t>Help service personnel determine problem</a:t>
            </a:r>
            <a:r>
              <a:rPr lang="en-US" sz="1800" dirty="0"/>
              <a:t> </a:t>
            </a:r>
            <a:r>
              <a:rPr lang="en-US" sz="1800" dirty="0" smtClean="0"/>
              <a:t>quickly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3424821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700"/>
            <a:ext cx="8839200" cy="839788"/>
          </a:xfrm>
        </p:spPr>
        <p:txBody>
          <a:bodyPr/>
          <a:lstStyle/>
          <a:p>
            <a:r>
              <a:rPr lang="en-US" sz="3200" dirty="0" smtClean="0"/>
              <a:t>MCU Hardware &amp; Software for Concurrency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3124200" cy="5867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CPU executes instructions from one or more thread of execution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Specialized hardware peripherals add dedicated concurrent processing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DMA - transferring data between memory and peripherals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Watchdog timer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Analog </a:t>
            </a:r>
            <a:r>
              <a:rPr lang="en-US" sz="1600" dirty="0"/>
              <a:t>interfacing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Timers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Communications with other devices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Detecting external signal events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Peripherals use </a:t>
            </a:r>
            <a:r>
              <a:rPr lang="en-US" b="1" i="1" dirty="0" smtClean="0"/>
              <a:t>interrupts </a:t>
            </a:r>
            <a:r>
              <a:rPr lang="en-US" dirty="0" smtClean="0"/>
              <a:t>to notify CPU of 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0" y="926690"/>
            <a:ext cx="5008409" cy="5363435"/>
            <a:chOff x="3428998" y="926690"/>
            <a:chExt cx="5514976" cy="590591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926690"/>
              <a:ext cx="5514975" cy="590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3428999" y="926690"/>
              <a:ext cx="1600201" cy="250231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8" y="3505200"/>
              <a:ext cx="990603" cy="893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33998" y="1752600"/>
              <a:ext cx="1066802" cy="6096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419598" y="3505200"/>
              <a:ext cx="1066802" cy="25146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486398" y="3505200"/>
              <a:ext cx="1066802" cy="25908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3200" y="3525957"/>
              <a:ext cx="1143000" cy="3179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96200" y="3525957"/>
              <a:ext cx="1143000" cy="1655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929952"/>
      </p:ext>
    </p:extLst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700"/>
            <a:ext cx="8839200" cy="839788"/>
          </a:xfrm>
        </p:spPr>
        <p:txBody>
          <a:bodyPr/>
          <a:lstStyle/>
          <a:p>
            <a:r>
              <a:rPr lang="en-US" sz="3200" dirty="0" smtClean="0"/>
              <a:t>Concurrent Hardware &amp; Software 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8800"/>
            <a:ext cx="8458200" cy="1066800"/>
          </a:xfrm>
        </p:spPr>
        <p:txBody>
          <a:bodyPr/>
          <a:lstStyle/>
          <a:p>
            <a:r>
              <a:rPr lang="en-US" sz="2000" dirty="0" smtClean="0"/>
              <a:t>Embedded systems rely on both MCU </a:t>
            </a:r>
            <a:r>
              <a:rPr lang="en-US" sz="2000" b="1" i="1" dirty="0" smtClean="0"/>
              <a:t>hardware peripherals </a:t>
            </a:r>
            <a:r>
              <a:rPr lang="en-US" sz="2000" dirty="0" smtClean="0"/>
              <a:t>and </a:t>
            </a:r>
            <a:r>
              <a:rPr lang="en-US" sz="2000" b="1" i="1" dirty="0" smtClean="0"/>
              <a:t>software </a:t>
            </a:r>
            <a:r>
              <a:rPr lang="en-US" sz="2000" dirty="0" smtClean="0"/>
              <a:t>to get everything done on time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02" y="838200"/>
            <a:ext cx="6729271" cy="4775612"/>
            <a:chOff x="990601" y="914400"/>
            <a:chExt cx="7086599" cy="5029200"/>
          </a:xfrm>
        </p:grpSpPr>
        <p:pic>
          <p:nvPicPr>
            <p:cNvPr id="552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425" y="1218244"/>
              <a:ext cx="6400800" cy="4725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914400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  <a:latin typeface="Arial" pitchFamily="34" charset="0"/>
                  <a:cs typeface="Arial" pitchFamily="34" charset="0"/>
                </a:rPr>
                <a:t>Hardware</a:t>
              </a:r>
              <a:endPara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56670" y="914400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  <a:latin typeface="Arial" pitchFamily="34" charset="0"/>
                  <a:cs typeface="Arial" pitchFamily="34" charset="0"/>
                </a:rPr>
                <a:t>Hardware</a:t>
              </a:r>
              <a:endPara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914400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Software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914400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Software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3017" y="914400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Software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843733" y="3242368"/>
              <a:ext cx="632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Time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1295400" y="1752600"/>
              <a:ext cx="0" cy="3657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2828200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Cost</a:t>
            </a:r>
          </a:p>
          <a:p>
            <a:pPr lvl="1"/>
            <a:r>
              <a:rPr lang="en-US" sz="1800" dirty="0" smtClean="0"/>
              <a:t>Competitive markets penalize products which don’t deliver adequate value for the cost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Size and weight limits</a:t>
            </a:r>
          </a:p>
          <a:p>
            <a:pPr lvl="1"/>
            <a:r>
              <a:rPr lang="en-US" sz="1800" dirty="0" smtClean="0"/>
              <a:t>Mobile (aviation, automotive) and portable (e.g. handheld) systems</a:t>
            </a:r>
          </a:p>
          <a:p>
            <a:endParaRPr lang="en-US" sz="2000" dirty="0" smtClean="0"/>
          </a:p>
          <a:p>
            <a:r>
              <a:rPr lang="en-US" sz="2000" dirty="0" smtClean="0"/>
              <a:t>Power and energy limits</a:t>
            </a:r>
          </a:p>
          <a:p>
            <a:pPr lvl="1"/>
            <a:r>
              <a:rPr lang="en-US" sz="1800" dirty="0" smtClean="0"/>
              <a:t>Battery capacity</a:t>
            </a:r>
          </a:p>
          <a:p>
            <a:pPr lvl="1"/>
            <a:r>
              <a:rPr lang="en-US" sz="1800" dirty="0" smtClean="0"/>
              <a:t>Cooling limits</a:t>
            </a:r>
          </a:p>
          <a:p>
            <a:endParaRPr lang="en-US" sz="2000" dirty="0" smtClean="0"/>
          </a:p>
          <a:p>
            <a:r>
              <a:rPr lang="en-US" sz="2000" dirty="0" smtClean="0"/>
              <a:t>Environment</a:t>
            </a:r>
          </a:p>
          <a:p>
            <a:pPr lvl="1"/>
            <a:r>
              <a:rPr lang="en-US" sz="1800" dirty="0" smtClean="0"/>
              <a:t>Temperatures may range from -40°C to 125°C, or even more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9884870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Microcontrollers used (rather than microprocessors)</a:t>
            </a:r>
          </a:p>
          <a:p>
            <a:pPr lvl="1"/>
            <a:r>
              <a:rPr lang="en-US" sz="1800" dirty="0" smtClean="0"/>
              <a:t>Include peripherals to interface with other devices, respond efficiently </a:t>
            </a:r>
          </a:p>
          <a:p>
            <a:pPr lvl="1"/>
            <a:r>
              <a:rPr lang="en-US" sz="1800" dirty="0" smtClean="0"/>
              <a:t>On-chip RAM, ROM reduce circuit board complexity and cost</a:t>
            </a:r>
          </a:p>
          <a:p>
            <a:pPr lvl="1"/>
            <a:endParaRPr lang="en-US" sz="1800" dirty="0" smtClean="0"/>
          </a:p>
          <a:p>
            <a:r>
              <a:rPr lang="en-US" sz="2000" dirty="0"/>
              <a:t>Programming language</a:t>
            </a:r>
          </a:p>
          <a:p>
            <a:pPr lvl="1"/>
            <a:r>
              <a:rPr lang="en-US" sz="1800" dirty="0"/>
              <a:t>Programmed in C rather than Java (smaller and faster </a:t>
            </a:r>
            <a:r>
              <a:rPr lang="en-US" sz="1800" dirty="0" smtClean="0"/>
              <a:t>code, so less expensive MCU)</a:t>
            </a:r>
            <a:endParaRPr lang="en-US" sz="1800" dirty="0"/>
          </a:p>
          <a:p>
            <a:pPr lvl="1"/>
            <a:r>
              <a:rPr lang="en-US" sz="1800" dirty="0"/>
              <a:t>Some performance-critical code may be in assembly language</a:t>
            </a:r>
          </a:p>
          <a:p>
            <a:endParaRPr lang="en-US" sz="2000" dirty="0" smtClean="0"/>
          </a:p>
          <a:p>
            <a:r>
              <a:rPr lang="en-US" sz="2000" dirty="0" smtClean="0"/>
              <a:t>Operating system</a:t>
            </a:r>
          </a:p>
          <a:p>
            <a:pPr lvl="1"/>
            <a:r>
              <a:rPr lang="en-US" sz="1800" dirty="0" smtClean="0"/>
              <a:t>Typically no OS, but instead simple scheduler (or even just interrupts + main code (foreground/background system)</a:t>
            </a:r>
          </a:p>
          <a:p>
            <a:pPr lvl="1"/>
            <a:r>
              <a:rPr lang="en-US" sz="1800" dirty="0" smtClean="0"/>
              <a:t>If OS is used, likely to be a lean RTOS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440814"/>
      </p:ext>
    </p:extLst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Analog Sensor - Depth Gauge</a:t>
            </a:r>
          </a:p>
        </p:txBody>
      </p:sp>
      <p:sp>
        <p:nvSpPr>
          <p:cNvPr id="6164" name="Rectangle 44"/>
          <p:cNvSpPr>
            <a:spLocks noGrp="1" noChangeArrowheads="1"/>
          </p:cNvSpPr>
          <p:nvPr>
            <p:ph idx="1"/>
          </p:nvPr>
        </p:nvSpPr>
        <p:spPr>
          <a:xfrm>
            <a:off x="4572000" y="4343400"/>
            <a:ext cx="4495800" cy="251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1600" b="0" dirty="0" smtClean="0"/>
              <a:t>Sensor detects </a:t>
            </a:r>
            <a:r>
              <a:rPr lang="en-US" sz="1600" b="0" i="1" dirty="0" smtClean="0"/>
              <a:t>pressure </a:t>
            </a:r>
            <a:r>
              <a:rPr lang="en-US" sz="1600" b="0" dirty="0" smtClean="0"/>
              <a:t>and generates a proportional </a:t>
            </a:r>
            <a:r>
              <a:rPr lang="en-US" sz="1600" b="0" i="1" dirty="0" smtClean="0"/>
              <a:t>output voltage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V_sensor</a:t>
            </a:r>
            <a:endParaRPr lang="en-US" sz="1600" b="0" dirty="0" smtClean="0"/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1600" b="0" dirty="0" smtClean="0"/>
              <a:t>ADC generates a proportional digital </a:t>
            </a:r>
            <a:r>
              <a:rPr lang="en-US" sz="1600" b="0" i="1" dirty="0" smtClean="0"/>
              <a:t>integer</a:t>
            </a:r>
            <a:r>
              <a:rPr lang="en-US" sz="1600" b="0" dirty="0" smtClean="0"/>
              <a:t> (code) based on </a:t>
            </a:r>
            <a:r>
              <a:rPr lang="en-US" sz="1600" b="0" dirty="0" err="1" smtClean="0"/>
              <a:t>V_sensor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V_ref</a:t>
            </a:r>
            <a:endParaRPr lang="en-US" sz="1600" b="0" dirty="0" smtClean="0"/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1600" b="0" dirty="0" smtClean="0"/>
              <a:t>Code can convert that integer to a something more useful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sz="1400" dirty="0" smtClean="0"/>
              <a:t>first a float representing the </a:t>
            </a:r>
            <a:r>
              <a:rPr lang="en-US" sz="1400" i="1" dirty="0" smtClean="0"/>
              <a:t>voltage</a:t>
            </a:r>
            <a:r>
              <a:rPr lang="en-US" sz="1400" dirty="0" smtClean="0"/>
              <a:t>, 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sz="1400" dirty="0" smtClean="0"/>
              <a:t>then another float representing </a:t>
            </a:r>
            <a:r>
              <a:rPr lang="en-US" sz="1400" i="1" dirty="0" smtClean="0"/>
              <a:t>pressure</a:t>
            </a:r>
            <a:r>
              <a:rPr lang="en-US" sz="1400" dirty="0" smtClean="0"/>
              <a:t>,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sz="1400" dirty="0" smtClean="0"/>
              <a:t>finally another float representing </a:t>
            </a:r>
            <a:r>
              <a:rPr lang="en-US" sz="1400" i="1" dirty="0" smtClean="0"/>
              <a:t>depth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93750" y="1355725"/>
            <a:ext cx="958850" cy="590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>
                <a:latin typeface="Tahoma" charset="0"/>
              </a:rPr>
              <a:t>Pressure</a:t>
            </a:r>
            <a:br>
              <a:rPr lang="en-US" sz="1600" baseline="0">
                <a:latin typeface="Tahoma" charset="0"/>
              </a:rPr>
            </a:br>
            <a:r>
              <a:rPr lang="en-US" sz="1600" baseline="0">
                <a:latin typeface="Tahoma" charset="0"/>
              </a:rPr>
              <a:t>Sensor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2012950" y="1233488"/>
            <a:ext cx="1111250" cy="835025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>
                <a:latin typeface="Tahoma" charset="0"/>
              </a:rPr>
              <a:t>Analog to </a:t>
            </a:r>
            <a:br>
              <a:rPr lang="en-US" sz="1600" baseline="0">
                <a:latin typeface="Tahoma" charset="0"/>
              </a:rPr>
            </a:br>
            <a:r>
              <a:rPr lang="en-US" sz="1600" baseline="0">
                <a:latin typeface="Tahoma" charset="0"/>
              </a:rPr>
              <a:t>Digital </a:t>
            </a:r>
            <a:br>
              <a:rPr lang="en-US" sz="1600" baseline="0">
                <a:latin typeface="Tahoma" charset="0"/>
              </a:rPr>
            </a:br>
            <a:r>
              <a:rPr lang="en-US" sz="1600" baseline="0">
                <a:latin typeface="Tahoma" charset="0"/>
              </a:rPr>
              <a:t>Converter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505200" y="990600"/>
            <a:ext cx="5638800" cy="1323975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aseline="0" dirty="0">
                <a:latin typeface="Tahoma" charset="0"/>
              </a:rPr>
              <a:t>// Your software</a:t>
            </a:r>
          </a:p>
          <a:p>
            <a:r>
              <a:rPr lang="en-US" sz="1600" baseline="0" dirty="0" err="1">
                <a:latin typeface="Tahoma" charset="0"/>
              </a:rPr>
              <a:t>ADC_Code</a:t>
            </a:r>
            <a:r>
              <a:rPr lang="en-US" sz="1600" baseline="0" dirty="0">
                <a:latin typeface="Tahoma" charset="0"/>
              </a:rPr>
              <a:t> = ADC0-&gt;R[0];</a:t>
            </a:r>
          </a:p>
          <a:p>
            <a:r>
              <a:rPr lang="en-US" sz="1600" baseline="0" dirty="0" err="1">
                <a:latin typeface="Tahoma" charset="0"/>
              </a:rPr>
              <a:t>V_sensor</a:t>
            </a:r>
            <a:r>
              <a:rPr lang="en-US" sz="1600" baseline="0" dirty="0">
                <a:latin typeface="Tahoma" charset="0"/>
              </a:rPr>
              <a:t> = </a:t>
            </a:r>
            <a:r>
              <a:rPr lang="en-US" sz="1600" baseline="0" dirty="0" err="1">
                <a:latin typeface="Tahoma" charset="0"/>
              </a:rPr>
              <a:t>ADC_code</a:t>
            </a:r>
            <a:r>
              <a:rPr lang="en-US" sz="1600" baseline="0" dirty="0">
                <a:latin typeface="Tahoma" charset="0"/>
              </a:rPr>
              <a:t>*</a:t>
            </a:r>
            <a:r>
              <a:rPr lang="en-US" sz="1600" baseline="0" dirty="0" err="1">
                <a:latin typeface="Tahoma" charset="0"/>
              </a:rPr>
              <a:t>V_ref</a:t>
            </a:r>
            <a:r>
              <a:rPr lang="en-US" sz="1600" baseline="0" dirty="0">
                <a:latin typeface="Tahoma" charset="0"/>
              </a:rPr>
              <a:t>/1023;</a:t>
            </a:r>
          </a:p>
          <a:p>
            <a:r>
              <a:rPr lang="en-US" sz="1600" baseline="0" dirty="0" err="1">
                <a:latin typeface="Tahoma" charset="0"/>
              </a:rPr>
              <a:t>Pressure_kPa</a:t>
            </a:r>
            <a:r>
              <a:rPr lang="en-US" sz="1600" baseline="0" dirty="0">
                <a:latin typeface="Tahoma" charset="0"/>
              </a:rPr>
              <a:t> = </a:t>
            </a:r>
            <a:r>
              <a:rPr lang="en-US" sz="1600" baseline="0" dirty="0" smtClean="0">
                <a:latin typeface="Tahoma" charset="0"/>
              </a:rPr>
              <a:t>10.0 + 50*</a:t>
            </a:r>
            <a:r>
              <a:rPr lang="en-US" sz="1600" baseline="0" dirty="0" err="1" smtClean="0">
                <a:latin typeface="Tahoma" charset="0"/>
              </a:rPr>
              <a:t>V_sensor</a:t>
            </a:r>
            <a:r>
              <a:rPr lang="en-US" sz="1600" baseline="0" dirty="0" smtClean="0">
                <a:latin typeface="Tahoma" charset="0"/>
              </a:rPr>
              <a:t> +error;</a:t>
            </a:r>
            <a:endParaRPr lang="en-US" sz="1600" baseline="0" dirty="0">
              <a:latin typeface="Tahoma" charset="0"/>
            </a:endParaRPr>
          </a:p>
          <a:p>
            <a:r>
              <a:rPr lang="en-US" sz="1600" baseline="0" dirty="0" smtClean="0">
                <a:latin typeface="Tahoma" charset="0"/>
              </a:rPr>
              <a:t>Depth </a:t>
            </a:r>
            <a:r>
              <a:rPr lang="en-US" sz="1600" baseline="0" dirty="0">
                <a:latin typeface="Tahoma" charset="0"/>
              </a:rPr>
              <a:t>= </a:t>
            </a:r>
            <a:r>
              <a:rPr lang="en-US" sz="1600" baseline="0" dirty="0" smtClean="0">
                <a:latin typeface="Tahoma" charset="0"/>
              </a:rPr>
              <a:t>102.0 </a:t>
            </a:r>
            <a:r>
              <a:rPr lang="en-US" sz="1600" baseline="0" dirty="0">
                <a:latin typeface="Tahoma" charset="0"/>
              </a:rPr>
              <a:t>* (</a:t>
            </a:r>
            <a:r>
              <a:rPr lang="en-US" sz="1600" baseline="0" dirty="0" err="1">
                <a:latin typeface="Tahoma" charset="0"/>
              </a:rPr>
              <a:t>Pressure_kPa</a:t>
            </a:r>
            <a:r>
              <a:rPr lang="en-US" sz="1600" baseline="0" dirty="0">
                <a:latin typeface="Tahoma" charset="0"/>
              </a:rPr>
              <a:t> – </a:t>
            </a:r>
            <a:r>
              <a:rPr lang="en-US" sz="1600" baseline="0" dirty="0" smtClean="0">
                <a:latin typeface="Tahoma" charset="0"/>
              </a:rPr>
              <a:t>101.3);</a:t>
            </a:r>
            <a:endParaRPr lang="en-US" sz="1600" baseline="0" dirty="0">
              <a:latin typeface="Tahoma" charset="0"/>
            </a:endParaRPr>
          </a:p>
        </p:txBody>
      </p:sp>
      <p:cxnSp>
        <p:nvCxnSpPr>
          <p:cNvPr id="6150" name="AutoShape 8"/>
          <p:cNvCxnSpPr>
            <a:cxnSpLocks noChangeShapeType="1"/>
            <a:stCxn id="6147" idx="3"/>
            <a:endCxn id="6148" idx="1"/>
          </p:cNvCxnSpPr>
          <p:nvPr/>
        </p:nvCxnSpPr>
        <p:spPr bwMode="auto">
          <a:xfrm>
            <a:off x="1752600" y="1651000"/>
            <a:ext cx="260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AutoShape 9"/>
          <p:cNvCxnSpPr>
            <a:cxnSpLocks noChangeShapeType="1"/>
            <a:stCxn id="6148" idx="3"/>
            <a:endCxn id="6149" idx="1"/>
          </p:cNvCxnSpPr>
          <p:nvPr/>
        </p:nvCxnSpPr>
        <p:spPr bwMode="auto">
          <a:xfrm>
            <a:off x="3124200" y="1651000"/>
            <a:ext cx="381000" cy="15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1371600" y="2819400"/>
            <a:ext cx="1000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>
                <a:solidFill>
                  <a:srgbClr val="FF0066"/>
                </a:solidFill>
                <a:latin typeface="Tahoma" charset="0"/>
              </a:rPr>
              <a:t>V_sensor</a:t>
            </a:r>
          </a:p>
        </p:txBody>
      </p:sp>
      <p:cxnSp>
        <p:nvCxnSpPr>
          <p:cNvPr id="6153" name="AutoShape 12"/>
          <p:cNvCxnSpPr>
            <a:cxnSpLocks noChangeShapeType="1"/>
            <a:stCxn id="6152" idx="0"/>
          </p:cNvCxnSpPr>
          <p:nvPr/>
        </p:nvCxnSpPr>
        <p:spPr bwMode="auto">
          <a:xfrm rot="5400000" flipH="1" flipV="1">
            <a:off x="1316832" y="2231231"/>
            <a:ext cx="1143000" cy="33337"/>
          </a:xfrm>
          <a:prstGeom prst="straightConnector1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2452688" y="2787650"/>
            <a:ext cx="1130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>
                <a:solidFill>
                  <a:schemeClr val="accent2"/>
                </a:solidFill>
                <a:latin typeface="Tahoma" charset="0"/>
              </a:rPr>
              <a:t>ADC_Code</a:t>
            </a:r>
          </a:p>
        </p:txBody>
      </p:sp>
      <p:cxnSp>
        <p:nvCxnSpPr>
          <p:cNvPr id="6155" name="AutoShape 14"/>
          <p:cNvCxnSpPr>
            <a:cxnSpLocks noChangeShapeType="1"/>
            <a:stCxn id="6154" idx="0"/>
          </p:cNvCxnSpPr>
          <p:nvPr/>
        </p:nvCxnSpPr>
        <p:spPr bwMode="auto">
          <a:xfrm flipV="1">
            <a:off x="3017838" y="1644650"/>
            <a:ext cx="195262" cy="1143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7"/>
          <p:cNvSpPr txBox="1">
            <a:spLocks noChangeArrowheads="1"/>
          </p:cNvSpPr>
          <p:nvPr/>
        </p:nvSpPr>
        <p:spPr bwMode="auto">
          <a:xfrm>
            <a:off x="1219200" y="838200"/>
            <a:ext cx="66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>
                <a:solidFill>
                  <a:schemeClr val="hlink"/>
                </a:solidFill>
                <a:latin typeface="Tahoma" charset="0"/>
              </a:rPr>
              <a:t>V_ref</a:t>
            </a:r>
          </a:p>
        </p:txBody>
      </p:sp>
      <p:sp>
        <p:nvSpPr>
          <p:cNvPr id="6157" name="Line 18"/>
          <p:cNvSpPr>
            <a:spLocks noChangeShapeType="1"/>
          </p:cNvSpPr>
          <p:nvPr/>
        </p:nvSpPr>
        <p:spPr bwMode="auto">
          <a:xfrm>
            <a:off x="1828800" y="990600"/>
            <a:ext cx="3810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8" name="Group 42"/>
          <p:cNvGrpSpPr>
            <a:grpSpLocks/>
          </p:cNvGrpSpPr>
          <p:nvPr/>
        </p:nvGrpSpPr>
        <p:grpSpPr bwMode="auto">
          <a:xfrm>
            <a:off x="5102225" y="2438400"/>
            <a:ext cx="2082800" cy="1817688"/>
            <a:chOff x="2542" y="1632"/>
            <a:chExt cx="2136" cy="1866"/>
          </a:xfrm>
        </p:grpSpPr>
        <p:sp>
          <p:nvSpPr>
            <p:cNvPr id="6169" name="Text Box 15"/>
            <p:cNvSpPr txBox="1">
              <a:spLocks noChangeArrowheads="1"/>
            </p:cNvSpPr>
            <p:nvPr/>
          </p:nvSpPr>
          <p:spPr bwMode="auto">
            <a:xfrm>
              <a:off x="2542" y="2815"/>
              <a:ext cx="7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rgbClr val="FF0066"/>
                  </a:solidFill>
                  <a:latin typeface="Tahoma" charset="0"/>
                </a:rPr>
                <a:t>V_sensor</a:t>
              </a:r>
            </a:p>
          </p:txBody>
        </p:sp>
        <p:sp>
          <p:nvSpPr>
            <p:cNvPr id="6170" name="Text Box 16"/>
            <p:cNvSpPr txBox="1">
              <a:spLocks noChangeArrowheads="1"/>
            </p:cNvSpPr>
            <p:nvPr/>
          </p:nvSpPr>
          <p:spPr bwMode="auto">
            <a:xfrm>
              <a:off x="3706" y="2815"/>
              <a:ext cx="7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accent2"/>
                  </a:solidFill>
                  <a:latin typeface="Tahoma" charset="0"/>
                </a:rPr>
                <a:t>ADC_Code</a:t>
              </a:r>
            </a:p>
          </p:txBody>
        </p:sp>
        <p:sp>
          <p:nvSpPr>
            <p:cNvPr id="6171" name="Text Box 19"/>
            <p:cNvSpPr txBox="1">
              <a:spLocks noChangeArrowheads="1"/>
            </p:cNvSpPr>
            <p:nvPr/>
          </p:nvSpPr>
          <p:spPr bwMode="auto">
            <a:xfrm>
              <a:off x="2549" y="1759"/>
              <a:ext cx="75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="1" baseline="0">
                  <a:latin typeface="Tahoma" charset="0"/>
                </a:rPr>
                <a:t>Voltages</a:t>
              </a:r>
            </a:p>
          </p:txBody>
        </p:sp>
        <p:sp>
          <p:nvSpPr>
            <p:cNvPr id="6172" name="Text Box 20"/>
            <p:cNvSpPr txBox="1">
              <a:spLocks noChangeArrowheads="1"/>
            </p:cNvSpPr>
            <p:nvPr/>
          </p:nvSpPr>
          <p:spPr bwMode="auto">
            <a:xfrm>
              <a:off x="2664" y="2028"/>
              <a:ext cx="4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hlink"/>
                  </a:solidFill>
                  <a:latin typeface="Tahoma" charset="0"/>
                </a:rPr>
                <a:t>V_ref</a:t>
              </a:r>
            </a:p>
          </p:txBody>
        </p:sp>
        <p:sp>
          <p:nvSpPr>
            <p:cNvPr id="6173" name="Text Box 21"/>
            <p:cNvSpPr txBox="1">
              <a:spLocks noChangeArrowheads="1"/>
            </p:cNvSpPr>
            <p:nvPr/>
          </p:nvSpPr>
          <p:spPr bwMode="auto">
            <a:xfrm>
              <a:off x="2592" y="3247"/>
              <a:ext cx="61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latin typeface="Tahoma" charset="0"/>
                </a:rPr>
                <a:t>Ground</a:t>
              </a:r>
            </a:p>
          </p:txBody>
        </p:sp>
        <p:sp>
          <p:nvSpPr>
            <p:cNvPr id="6174" name="Text Box 22"/>
            <p:cNvSpPr txBox="1">
              <a:spLocks noChangeArrowheads="1"/>
            </p:cNvSpPr>
            <p:nvPr/>
          </p:nvSpPr>
          <p:spPr bwMode="auto">
            <a:xfrm>
              <a:off x="3604" y="1712"/>
              <a:ext cx="107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="1" baseline="0">
                  <a:latin typeface="Tahoma" charset="0"/>
                </a:rPr>
                <a:t>ADC </a:t>
              </a:r>
              <a:br>
                <a:rPr lang="en-US" sz="1000" b="1" baseline="0">
                  <a:latin typeface="Tahoma" charset="0"/>
                </a:rPr>
              </a:br>
              <a:r>
                <a:rPr lang="en-US" sz="1000" b="1" baseline="0">
                  <a:latin typeface="Tahoma" charset="0"/>
                </a:rPr>
                <a:t>Output Codes</a:t>
              </a:r>
            </a:p>
          </p:txBody>
        </p:sp>
        <p:grpSp>
          <p:nvGrpSpPr>
            <p:cNvPr id="6175" name="Group 28"/>
            <p:cNvGrpSpPr>
              <a:grpSpLocks/>
            </p:cNvGrpSpPr>
            <p:nvPr/>
          </p:nvGrpSpPr>
          <p:grpSpPr bwMode="auto">
            <a:xfrm>
              <a:off x="3216" y="2064"/>
              <a:ext cx="432" cy="1248"/>
              <a:chOff x="3216" y="2064"/>
              <a:chExt cx="864" cy="1248"/>
            </a:xfrm>
          </p:grpSpPr>
          <p:sp>
            <p:nvSpPr>
              <p:cNvPr id="6183" name="Line 23"/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4" name="Line 24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Line 25"/>
              <p:cNvSpPr>
                <a:spLocks noChangeShapeType="1"/>
              </p:cNvSpPr>
              <p:nvPr/>
            </p:nvSpPr>
            <p:spPr bwMode="auto">
              <a:xfrm>
                <a:off x="3216" y="3312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76" name="Text Box 26"/>
            <p:cNvSpPr txBox="1">
              <a:spLocks noChangeArrowheads="1"/>
            </p:cNvSpPr>
            <p:nvPr/>
          </p:nvSpPr>
          <p:spPr bwMode="auto">
            <a:xfrm>
              <a:off x="3757" y="2048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hlink"/>
                  </a:solidFill>
                  <a:latin typeface="Tahoma" charset="0"/>
                </a:rPr>
                <a:t>111..111</a:t>
              </a:r>
            </a:p>
          </p:txBody>
        </p:sp>
        <p:sp>
          <p:nvSpPr>
            <p:cNvPr id="6177" name="Text Box 27"/>
            <p:cNvSpPr txBox="1">
              <a:spLocks noChangeArrowheads="1"/>
            </p:cNvSpPr>
            <p:nvPr/>
          </p:nvSpPr>
          <p:spPr bwMode="auto">
            <a:xfrm>
              <a:off x="3713" y="3247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latin typeface="Tahoma" charset="0"/>
                </a:rPr>
                <a:t>000..000</a:t>
              </a:r>
            </a:p>
          </p:txBody>
        </p:sp>
        <p:sp>
          <p:nvSpPr>
            <p:cNvPr id="6178" name="Text Box 29"/>
            <p:cNvSpPr txBox="1">
              <a:spLocks noChangeArrowheads="1"/>
            </p:cNvSpPr>
            <p:nvPr/>
          </p:nvSpPr>
          <p:spPr bwMode="auto">
            <a:xfrm>
              <a:off x="3703" y="3131"/>
              <a:ext cx="69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bg2"/>
                  </a:solidFill>
                  <a:latin typeface="Tahoma" charset="0"/>
                </a:rPr>
                <a:t>000..001</a:t>
              </a:r>
            </a:p>
          </p:txBody>
        </p:sp>
        <p:sp>
          <p:nvSpPr>
            <p:cNvPr id="6179" name="Text Box 30"/>
            <p:cNvSpPr txBox="1">
              <a:spLocks noChangeArrowheads="1"/>
            </p:cNvSpPr>
            <p:nvPr/>
          </p:nvSpPr>
          <p:spPr bwMode="auto">
            <a:xfrm>
              <a:off x="3752" y="2171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bg2"/>
                  </a:solidFill>
                  <a:latin typeface="Tahoma" charset="0"/>
                </a:rPr>
                <a:t>111..110</a:t>
              </a:r>
            </a:p>
          </p:txBody>
        </p:sp>
        <p:sp>
          <p:nvSpPr>
            <p:cNvPr id="6180" name="Text Box 31"/>
            <p:cNvSpPr txBox="1">
              <a:spLocks noChangeArrowheads="1"/>
            </p:cNvSpPr>
            <p:nvPr/>
          </p:nvSpPr>
          <p:spPr bwMode="auto">
            <a:xfrm>
              <a:off x="3752" y="2287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bg2"/>
                  </a:solidFill>
                  <a:latin typeface="Tahoma" charset="0"/>
                </a:rPr>
                <a:t>111..101</a:t>
              </a:r>
            </a:p>
          </p:txBody>
        </p:sp>
        <p:sp>
          <p:nvSpPr>
            <p:cNvPr id="6181" name="Text Box 32"/>
            <p:cNvSpPr txBox="1">
              <a:spLocks noChangeArrowheads="1"/>
            </p:cNvSpPr>
            <p:nvPr/>
          </p:nvSpPr>
          <p:spPr bwMode="auto">
            <a:xfrm>
              <a:off x="3752" y="2411"/>
              <a:ext cx="6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000" baseline="0">
                  <a:solidFill>
                    <a:schemeClr val="bg2"/>
                  </a:solidFill>
                  <a:latin typeface="Tahoma" charset="0"/>
                </a:rPr>
                <a:t>111..100</a:t>
              </a:r>
            </a:p>
          </p:txBody>
        </p:sp>
        <p:sp>
          <p:nvSpPr>
            <p:cNvPr id="6182" name="Rectangle 33"/>
            <p:cNvSpPr>
              <a:spLocks noChangeArrowheads="1"/>
            </p:cNvSpPr>
            <p:nvPr/>
          </p:nvSpPr>
          <p:spPr bwMode="auto">
            <a:xfrm>
              <a:off x="2544" y="1632"/>
              <a:ext cx="2112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9" name="AutoShape 34"/>
          <p:cNvSpPr>
            <a:spLocks noChangeArrowheads="1"/>
          </p:cNvSpPr>
          <p:nvPr/>
        </p:nvSpPr>
        <p:spPr bwMode="auto">
          <a:xfrm rot="-3533138">
            <a:off x="3810000" y="1524000"/>
            <a:ext cx="381000" cy="2514600"/>
          </a:xfrm>
          <a:prstGeom prst="downArrow">
            <a:avLst>
              <a:gd name="adj1" fmla="val 50000"/>
              <a:gd name="adj2" fmla="val 16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60" name="AutoShape 36"/>
          <p:cNvCxnSpPr>
            <a:cxnSpLocks noChangeShapeType="1"/>
          </p:cNvCxnSpPr>
          <p:nvPr/>
        </p:nvCxnSpPr>
        <p:spPr bwMode="auto">
          <a:xfrm>
            <a:off x="533400" y="1651000"/>
            <a:ext cx="260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Text Box 37"/>
          <p:cNvSpPr txBox="1">
            <a:spLocks noChangeArrowheads="1"/>
          </p:cNvSpPr>
          <p:nvPr/>
        </p:nvSpPr>
        <p:spPr bwMode="auto">
          <a:xfrm>
            <a:off x="114507" y="2133600"/>
            <a:ext cx="955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aseline="0" dirty="0" smtClean="0">
                <a:solidFill>
                  <a:srgbClr val="CC66FF"/>
                </a:solidFill>
                <a:latin typeface="Tahoma" charset="0"/>
              </a:rPr>
              <a:t>Pressure</a:t>
            </a:r>
            <a:endParaRPr lang="en-US" sz="1600" baseline="0" dirty="0">
              <a:solidFill>
                <a:srgbClr val="CC66FF"/>
              </a:solidFill>
              <a:latin typeface="Tahoma" charset="0"/>
            </a:endParaRPr>
          </a:p>
        </p:txBody>
      </p:sp>
      <p:cxnSp>
        <p:nvCxnSpPr>
          <p:cNvPr id="6162" name="AutoShape 38"/>
          <p:cNvCxnSpPr>
            <a:cxnSpLocks noChangeShapeType="1"/>
            <a:stCxn id="6161" idx="0"/>
          </p:cNvCxnSpPr>
          <p:nvPr/>
        </p:nvCxnSpPr>
        <p:spPr bwMode="auto">
          <a:xfrm flipV="1">
            <a:off x="592138" y="1676400"/>
            <a:ext cx="93662" cy="457200"/>
          </a:xfrm>
          <a:prstGeom prst="straightConnector1">
            <a:avLst/>
          </a:prstGeom>
          <a:noFill/>
          <a:ln w="9525">
            <a:solidFill>
              <a:srgbClr val="CC66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3" name="Group 43"/>
          <p:cNvGrpSpPr>
            <a:grpSpLocks/>
          </p:cNvGrpSpPr>
          <p:nvPr/>
        </p:nvGrpSpPr>
        <p:grpSpPr bwMode="auto">
          <a:xfrm>
            <a:off x="228600" y="3200400"/>
            <a:ext cx="4114800" cy="2982913"/>
            <a:chOff x="144" y="2016"/>
            <a:chExt cx="1968" cy="1427"/>
          </a:xfrm>
        </p:grpSpPr>
        <p:pic>
          <p:nvPicPr>
            <p:cNvPr id="6166" name="Picture 7" descr="MPX4250 Transfer Func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016"/>
              <a:ext cx="1968" cy="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7" name="Line 39"/>
            <p:cNvSpPr>
              <a:spLocks noChangeShapeType="1"/>
            </p:cNvSpPr>
            <p:nvPr/>
          </p:nvSpPr>
          <p:spPr bwMode="auto">
            <a:xfrm>
              <a:off x="528" y="3264"/>
              <a:ext cx="1440" cy="0"/>
            </a:xfrm>
            <a:prstGeom prst="line">
              <a:avLst/>
            </a:prstGeom>
            <a:noFill/>
            <a:ln w="28575">
              <a:solidFill>
                <a:srgbClr val="CC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1"/>
            <p:cNvSpPr>
              <a:spLocks noChangeShapeType="1"/>
            </p:cNvSpPr>
            <p:nvPr/>
          </p:nvSpPr>
          <p:spPr bwMode="auto">
            <a:xfrm flipH="1" flipV="1">
              <a:off x="240" y="2016"/>
              <a:ext cx="0" cy="105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5" name="AutoShape 45"/>
          <p:cNvSpPr>
            <a:spLocks noChangeArrowheads="1"/>
          </p:cNvSpPr>
          <p:nvPr/>
        </p:nvSpPr>
        <p:spPr bwMode="auto">
          <a:xfrm rot="-273754">
            <a:off x="981075" y="1905000"/>
            <a:ext cx="381000" cy="1371600"/>
          </a:xfrm>
          <a:prstGeom prst="down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894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is an Embedded System?</a:t>
            </a:r>
            <a:endParaRPr lang="en-US" sz="2000" dirty="0" smtClean="0"/>
          </a:p>
          <a:p>
            <a:pPr lvl="1"/>
            <a:r>
              <a:rPr lang="en-US" sz="1800" dirty="0" smtClean="0"/>
              <a:t>Application-specific computer system</a:t>
            </a:r>
          </a:p>
          <a:p>
            <a:pPr lvl="1"/>
            <a:r>
              <a:rPr lang="en-US" sz="1800" dirty="0" smtClean="0"/>
              <a:t>Built into a larger system</a:t>
            </a:r>
          </a:p>
          <a:p>
            <a:r>
              <a:rPr lang="en-US" sz="2000" dirty="0" smtClean="0"/>
              <a:t>Why add a computer to the larger system?</a:t>
            </a:r>
          </a:p>
          <a:p>
            <a:pPr lvl="1"/>
            <a:r>
              <a:rPr lang="en-US" sz="1800" dirty="0" smtClean="0"/>
              <a:t>Better performance</a:t>
            </a:r>
          </a:p>
          <a:p>
            <a:pPr lvl="1"/>
            <a:r>
              <a:rPr lang="en-US" sz="1800" dirty="0" smtClean="0"/>
              <a:t>More functions and features</a:t>
            </a:r>
          </a:p>
          <a:p>
            <a:pPr lvl="1"/>
            <a:r>
              <a:rPr lang="en-US" sz="1800" dirty="0" smtClean="0"/>
              <a:t>Lower cost</a:t>
            </a:r>
          </a:p>
          <a:p>
            <a:pPr lvl="1"/>
            <a:r>
              <a:rPr lang="en-US" sz="1800" dirty="0" smtClean="0"/>
              <a:t>More dependability</a:t>
            </a:r>
          </a:p>
          <a:p>
            <a:r>
              <a:rPr lang="en-US" sz="2000" dirty="0" smtClean="0"/>
              <a:t>Economics</a:t>
            </a:r>
          </a:p>
          <a:p>
            <a:pPr lvl="1"/>
            <a:r>
              <a:rPr lang="en-US" sz="1800" dirty="0" smtClean="0"/>
              <a:t>Microcontrollers (used for embedded computers) are high-volume, so recurring cost is low</a:t>
            </a:r>
          </a:p>
          <a:p>
            <a:pPr lvl="1"/>
            <a:r>
              <a:rPr lang="en-US" sz="1800" dirty="0" smtClean="0"/>
              <a:t>Nonrecurring cost dominated by software development</a:t>
            </a:r>
          </a:p>
          <a:p>
            <a:r>
              <a:rPr lang="en-US" sz="2000" dirty="0" smtClean="0"/>
              <a:t>Networks</a:t>
            </a:r>
          </a:p>
          <a:p>
            <a:pPr lvl="1"/>
            <a:r>
              <a:rPr lang="en-US" sz="1800" dirty="0" smtClean="0"/>
              <a:t>Often embedded system will use multiple processors communicating across a network to lower parts and assembly costs and improve reliability</a:t>
            </a:r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3048664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12700"/>
            <a:ext cx="8915401" cy="839788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Options for Building Embedded Systems</a:t>
            </a:r>
          </a:p>
        </p:txBody>
      </p:sp>
      <p:graphicFrame>
        <p:nvGraphicFramePr>
          <p:cNvPr id="359712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5446"/>
              </p:ext>
            </p:extLst>
          </p:nvPr>
        </p:nvGraphicFramePr>
        <p:xfrm>
          <a:off x="685800" y="1143000"/>
          <a:ext cx="8382000" cy="437351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Implementation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Design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Cost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Unit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Cost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Upgrades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 &amp; Bug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Fixes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Size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Power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System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Speed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Discrete Logic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large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high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?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very fast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ASIC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high ($500K/ mask set)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very 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tiny - 1 die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very 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extremely fast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Programmable logic – FPGA, PLD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small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medium to high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very fast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Microprocessor + memory + peripherals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 to mid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small to med.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 to moderate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moderate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Microcontroller (int. memory &amp; peripherals)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mid to 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small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slow to moderate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89" name="Text Box 90"/>
          <p:cNvSpPr txBox="1">
            <a:spLocks noChangeArrowheads="1"/>
          </p:cNvSpPr>
          <p:nvPr/>
        </p:nvSpPr>
        <p:spPr bwMode="auto">
          <a:xfrm rot="-5400000">
            <a:off x="-769938" y="2598738"/>
            <a:ext cx="199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pitchFamily="34" charset="0"/>
              </a:rPr>
              <a:t>Dedicated Hardware</a:t>
            </a:r>
          </a:p>
        </p:txBody>
      </p:sp>
      <p:sp>
        <p:nvSpPr>
          <p:cNvPr id="13390" name="Text Box 93"/>
          <p:cNvSpPr txBox="1">
            <a:spLocks noChangeArrowheads="1"/>
          </p:cNvSpPr>
          <p:nvPr/>
        </p:nvSpPr>
        <p:spPr bwMode="auto">
          <a:xfrm rot="-5400000">
            <a:off x="-695325" y="4670425"/>
            <a:ext cx="2060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Verdana" pitchFamily="34" charset="0"/>
              </a:rPr>
              <a:t>Software Running on</a:t>
            </a:r>
            <a:br>
              <a:rPr lang="en-US" sz="140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1400">
                <a:solidFill>
                  <a:schemeClr val="accent2"/>
                </a:solidFill>
                <a:latin typeface="Verdana" pitchFamily="34" charset="0"/>
              </a:rPr>
              <a:t>Generic Hardware</a:t>
            </a:r>
          </a:p>
        </p:txBody>
      </p:sp>
    </p:spTree>
    <p:extLst>
      <p:ext uri="{BB962C8B-B14F-4D97-AF65-F5344CB8AC3E}">
        <p14:creationId xmlns:p14="http://schemas.microsoft.com/office/powerpoint/2010/main" val="2365169775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Example Embedded System: Bike Computer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5334000" cy="6019800"/>
          </a:xfrm>
        </p:spPr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sz="2000" dirty="0" smtClean="0"/>
              <a:t>Speed and distance measurement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sz="2000" dirty="0" smtClean="0"/>
              <a:t>Size</a:t>
            </a:r>
          </a:p>
          <a:p>
            <a:pPr lvl="1"/>
            <a:r>
              <a:rPr lang="en-US" sz="2000" dirty="0" smtClean="0"/>
              <a:t>Cost</a:t>
            </a:r>
          </a:p>
          <a:p>
            <a:pPr lvl="1"/>
            <a:r>
              <a:rPr lang="en-US" sz="2000" dirty="0" smtClean="0"/>
              <a:t>Power and Energy</a:t>
            </a:r>
          </a:p>
          <a:p>
            <a:pPr lvl="1"/>
            <a:r>
              <a:rPr lang="en-US" sz="2000" dirty="0" smtClean="0"/>
              <a:t>Weight</a:t>
            </a:r>
          </a:p>
          <a:p>
            <a:r>
              <a:rPr lang="en-US" dirty="0" smtClean="0"/>
              <a:t>Inputs</a:t>
            </a:r>
          </a:p>
          <a:p>
            <a:pPr lvl="1"/>
            <a:r>
              <a:rPr lang="en-US" sz="2000" dirty="0" smtClean="0"/>
              <a:t>Wheel rotation indicator</a:t>
            </a:r>
          </a:p>
          <a:p>
            <a:pPr lvl="1"/>
            <a:r>
              <a:rPr lang="en-US" sz="2000" dirty="0" smtClean="0"/>
              <a:t>Mode key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sz="2000" dirty="0" smtClean="0"/>
              <a:t>Liquid Crystal Display </a:t>
            </a:r>
          </a:p>
          <a:p>
            <a:r>
              <a:rPr lang="en-US" dirty="0" smtClean="0"/>
              <a:t>Low performance MCU</a:t>
            </a:r>
          </a:p>
          <a:p>
            <a:pPr lvl="1"/>
            <a:r>
              <a:rPr lang="en-US" sz="2000" dirty="0" smtClean="0"/>
              <a:t>8-bit, 10 MIPS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20780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69500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/>
              <a:t>Gasoline Automobile Engine Control Unit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915400" cy="5867400"/>
          </a:xfrm>
        </p:spPr>
        <p:txBody>
          <a:bodyPr numCol="2"/>
          <a:lstStyle/>
          <a:p>
            <a:r>
              <a:rPr lang="en-US" sz="2000" dirty="0" smtClean="0"/>
              <a:t>Functions</a:t>
            </a:r>
          </a:p>
          <a:p>
            <a:pPr lvl="1"/>
            <a:r>
              <a:rPr lang="en-US" sz="1800" dirty="0"/>
              <a:t>Fuel injection</a:t>
            </a:r>
          </a:p>
          <a:p>
            <a:pPr lvl="1"/>
            <a:r>
              <a:rPr lang="en-US" sz="1800" dirty="0" smtClean="0"/>
              <a:t>Air </a:t>
            </a:r>
            <a:r>
              <a:rPr lang="en-US" sz="1800" dirty="0"/>
              <a:t>intake setting</a:t>
            </a:r>
          </a:p>
          <a:p>
            <a:pPr lvl="1"/>
            <a:r>
              <a:rPr lang="en-US" sz="1800" dirty="0"/>
              <a:t>Spark timing</a:t>
            </a:r>
          </a:p>
          <a:p>
            <a:pPr lvl="1"/>
            <a:r>
              <a:rPr lang="en-US" sz="1800" dirty="0"/>
              <a:t>Exhaust gas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circulation</a:t>
            </a:r>
            <a:endParaRPr lang="en-US" sz="1800" dirty="0"/>
          </a:p>
          <a:p>
            <a:pPr lvl="1"/>
            <a:r>
              <a:rPr lang="en-US" sz="1800" dirty="0"/>
              <a:t>Electronic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throttle </a:t>
            </a:r>
            <a:r>
              <a:rPr lang="en-US" sz="1800" dirty="0"/>
              <a:t>control</a:t>
            </a:r>
          </a:p>
          <a:p>
            <a:pPr lvl="1"/>
            <a:r>
              <a:rPr lang="en-US" sz="1800" dirty="0" smtClean="0"/>
              <a:t>Knock control</a:t>
            </a:r>
          </a:p>
          <a:p>
            <a:r>
              <a:rPr lang="en-US" sz="2000" dirty="0" smtClean="0"/>
              <a:t>Constraints</a:t>
            </a:r>
          </a:p>
          <a:p>
            <a:pPr lvl="1"/>
            <a:r>
              <a:rPr lang="en-US" sz="1800" dirty="0" smtClean="0"/>
              <a:t>Reliability in </a:t>
            </a:r>
            <a:br>
              <a:rPr lang="en-US" sz="1800" dirty="0" smtClean="0"/>
            </a:br>
            <a:r>
              <a:rPr lang="en-US" sz="1800" dirty="0" smtClean="0"/>
              <a:t>harsh environment</a:t>
            </a:r>
          </a:p>
          <a:p>
            <a:pPr lvl="1"/>
            <a:r>
              <a:rPr lang="en-US" sz="1800" dirty="0" smtClean="0"/>
              <a:t>Cost</a:t>
            </a:r>
          </a:p>
          <a:p>
            <a:pPr lvl="1"/>
            <a:r>
              <a:rPr lang="en-US" sz="1800" dirty="0" smtClean="0"/>
              <a:t>Weight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Many Inputs and Outputs</a:t>
            </a:r>
          </a:p>
          <a:p>
            <a:pPr lvl="1"/>
            <a:r>
              <a:rPr lang="en-US" sz="1800" dirty="0" smtClean="0"/>
              <a:t>Discrete sensors &amp; actuators</a:t>
            </a:r>
          </a:p>
          <a:p>
            <a:pPr lvl="1"/>
            <a:r>
              <a:rPr lang="en-US" sz="1800" dirty="0" smtClean="0"/>
              <a:t>Network interface to rest of car</a:t>
            </a:r>
          </a:p>
          <a:p>
            <a:r>
              <a:rPr lang="en-US" sz="2000" dirty="0" smtClean="0"/>
              <a:t>High Performance MCU</a:t>
            </a:r>
          </a:p>
          <a:p>
            <a:pPr lvl="1"/>
            <a:r>
              <a:rPr lang="en-US" sz="1800" dirty="0" smtClean="0"/>
              <a:t>32-bit, 3 MB flash memory, 150 - 300 MHz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pic>
        <p:nvPicPr>
          <p:cNvPr id="1026" name="Picture 2" descr="http://cache.freescale.com/files/graphic/block_diagram/APLENGINECONTROL_B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0" b="9667"/>
          <a:stretch/>
        </p:blipFill>
        <p:spPr bwMode="auto">
          <a:xfrm>
            <a:off x="2792203" y="914400"/>
            <a:ext cx="6294437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0903" y="3810000"/>
            <a:ext cx="128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Image courtesy of Freescale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7859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Benefits of Embedded Computer Systems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762000"/>
            <a:ext cx="8910637" cy="5422900"/>
          </a:xfrm>
        </p:spPr>
        <p:txBody>
          <a:bodyPr/>
          <a:lstStyle/>
          <a:p>
            <a:r>
              <a:rPr lang="en-US" sz="2000" dirty="0" smtClean="0"/>
              <a:t>Greater performance and efficiency</a:t>
            </a:r>
          </a:p>
          <a:p>
            <a:pPr lvl="1"/>
            <a:r>
              <a:rPr lang="en-US" sz="1800" dirty="0" smtClean="0"/>
              <a:t>Software makes it possible to provide </a:t>
            </a:r>
            <a:r>
              <a:rPr lang="en-US" sz="1800" b="1" dirty="0" smtClean="0"/>
              <a:t>sophisticated control</a:t>
            </a:r>
          </a:p>
          <a:p>
            <a:endParaRPr lang="en-US" sz="2000" dirty="0" smtClean="0"/>
          </a:p>
          <a:p>
            <a:r>
              <a:rPr lang="en-US" sz="2000" dirty="0" smtClean="0"/>
              <a:t>Lower costs</a:t>
            </a:r>
          </a:p>
          <a:p>
            <a:pPr lvl="1"/>
            <a:r>
              <a:rPr lang="en-US" sz="1800" dirty="0" smtClean="0"/>
              <a:t>Less expensive components can be used</a:t>
            </a:r>
          </a:p>
          <a:p>
            <a:pPr lvl="1"/>
            <a:r>
              <a:rPr lang="en-US" sz="1800" dirty="0" smtClean="0"/>
              <a:t>Manufacturing costs reduced</a:t>
            </a:r>
          </a:p>
          <a:p>
            <a:pPr lvl="1"/>
            <a:r>
              <a:rPr lang="en-US" sz="1800" dirty="0" smtClean="0"/>
              <a:t>Operating costs reduced</a:t>
            </a:r>
          </a:p>
          <a:p>
            <a:pPr lvl="1"/>
            <a:r>
              <a:rPr lang="en-US" sz="1800" dirty="0" smtClean="0"/>
              <a:t>Maintenance costs reduced</a:t>
            </a:r>
          </a:p>
          <a:p>
            <a:endParaRPr lang="en-US" sz="2000" dirty="0" smtClean="0"/>
          </a:p>
          <a:p>
            <a:r>
              <a:rPr lang="en-US" sz="2000" dirty="0" smtClean="0"/>
              <a:t>More features</a:t>
            </a:r>
          </a:p>
          <a:p>
            <a:pPr lvl="1"/>
            <a:r>
              <a:rPr lang="en-US" sz="1800" dirty="0" smtClean="0"/>
              <a:t>Many not possible or practical with other approaches</a:t>
            </a:r>
          </a:p>
          <a:p>
            <a:endParaRPr lang="en-US" sz="2000" dirty="0" smtClean="0"/>
          </a:p>
          <a:p>
            <a:r>
              <a:rPr lang="en-US" sz="2000" dirty="0" smtClean="0"/>
              <a:t>Better dependability</a:t>
            </a:r>
          </a:p>
          <a:p>
            <a:pPr lvl="1"/>
            <a:r>
              <a:rPr lang="en-US" sz="1800" dirty="0" smtClean="0"/>
              <a:t>Adaptive system which can compensate for failures</a:t>
            </a:r>
          </a:p>
          <a:p>
            <a:pPr lvl="1"/>
            <a:r>
              <a:rPr lang="en-US" sz="1800" dirty="0" smtClean="0"/>
              <a:t>Better diagnostics to improve repair time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5909549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Closed-loop control system</a:t>
            </a:r>
          </a:p>
          <a:p>
            <a:pPr lvl="1"/>
            <a:r>
              <a:rPr lang="en-US" sz="1800" dirty="0" smtClean="0"/>
              <a:t>Monitor a process, adjust an output to maintain desired set point (temperature, speed, direction, etc.)</a:t>
            </a:r>
          </a:p>
          <a:p>
            <a:r>
              <a:rPr lang="en-US" sz="2000" dirty="0" smtClean="0"/>
              <a:t>Sequencing</a:t>
            </a:r>
          </a:p>
          <a:p>
            <a:pPr lvl="1"/>
            <a:r>
              <a:rPr lang="en-US" sz="1800" dirty="0" smtClean="0"/>
              <a:t>Step through different stages based on environment and system </a:t>
            </a:r>
          </a:p>
          <a:p>
            <a:r>
              <a:rPr lang="en-US" sz="2000" dirty="0" smtClean="0"/>
              <a:t>Signal processing</a:t>
            </a:r>
          </a:p>
          <a:p>
            <a:pPr lvl="1"/>
            <a:r>
              <a:rPr lang="en-US" sz="1800" dirty="0" smtClean="0"/>
              <a:t>Remove noise, select desired signal features</a:t>
            </a:r>
          </a:p>
          <a:p>
            <a:r>
              <a:rPr lang="en-US" sz="2000" dirty="0" smtClean="0"/>
              <a:t>Communications and networking</a:t>
            </a:r>
          </a:p>
          <a:p>
            <a:pPr lvl="1"/>
            <a:r>
              <a:rPr lang="en-US" sz="1800" dirty="0" smtClean="0"/>
              <a:t>Exchange information reliably and quickly</a:t>
            </a: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535710" y="1999993"/>
              <a:ext cx="1012320" cy="221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1670" y="1981633"/>
                <a:ext cx="10468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4517790" y="817393"/>
              <a:ext cx="3051000" cy="3902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1590" y="797593"/>
                <a:ext cx="30873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/>
              <p14:cNvContentPartPr/>
              <p14:nvPr/>
            </p14:nvContentPartPr>
            <p14:xfrm>
              <a:off x="1467150" y="3342433"/>
              <a:ext cx="696960" cy="4608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0310" y="3334513"/>
                <a:ext cx="7117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Ink 31"/>
              <p14:cNvContentPartPr/>
              <p14:nvPr/>
            </p14:nvContentPartPr>
            <p14:xfrm>
              <a:off x="3026670" y="3322273"/>
              <a:ext cx="2008800" cy="3744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17310" y="3308233"/>
                <a:ext cx="202932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106129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Microcontroller vs. Microprocessor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3429000" cy="5638800"/>
          </a:xfrm>
        </p:spPr>
        <p:txBody>
          <a:bodyPr/>
          <a:lstStyle/>
          <a:p>
            <a:r>
              <a:rPr lang="en-US" sz="2000" dirty="0"/>
              <a:t>Both have a CPU core to execute instructions</a:t>
            </a:r>
          </a:p>
          <a:p>
            <a:r>
              <a:rPr lang="en-US" sz="2000" dirty="0" smtClean="0"/>
              <a:t>Microcontroller has peripherals for concurrent embedded interfacing and control</a:t>
            </a:r>
          </a:p>
          <a:p>
            <a:pPr lvl="1"/>
            <a:r>
              <a:rPr lang="en-US" sz="1800" dirty="0" smtClean="0"/>
              <a:t>Analog</a:t>
            </a:r>
          </a:p>
          <a:p>
            <a:pPr lvl="1"/>
            <a:r>
              <a:rPr lang="en-US" sz="1800" dirty="0" smtClean="0"/>
              <a:t>Non-logic level</a:t>
            </a:r>
            <a:br>
              <a:rPr lang="en-US" sz="1800" dirty="0" smtClean="0"/>
            </a:br>
            <a:r>
              <a:rPr lang="en-US" sz="1800" dirty="0" smtClean="0"/>
              <a:t>signals</a:t>
            </a:r>
          </a:p>
          <a:p>
            <a:pPr lvl="1"/>
            <a:r>
              <a:rPr lang="en-US" sz="1800" dirty="0" smtClean="0"/>
              <a:t>Timing</a:t>
            </a:r>
          </a:p>
          <a:p>
            <a:pPr lvl="1"/>
            <a:r>
              <a:rPr lang="en-US" sz="1800" dirty="0" smtClean="0"/>
              <a:t>Clock generators</a:t>
            </a:r>
          </a:p>
          <a:p>
            <a:pPr lvl="1"/>
            <a:r>
              <a:rPr lang="en-US" sz="1800" dirty="0" smtClean="0"/>
              <a:t>Communications</a:t>
            </a:r>
          </a:p>
          <a:p>
            <a:pPr lvl="2"/>
            <a:r>
              <a:rPr lang="en-US" sz="1600" dirty="0" smtClean="0"/>
              <a:t>point to point</a:t>
            </a:r>
          </a:p>
          <a:p>
            <a:pPr lvl="2"/>
            <a:r>
              <a:rPr lang="en-US" sz="1600" dirty="0" smtClean="0"/>
              <a:t>network</a:t>
            </a:r>
          </a:p>
          <a:p>
            <a:pPr lvl="1"/>
            <a:r>
              <a:rPr lang="en-US" sz="1800" dirty="0" smtClean="0"/>
              <a:t>Reliability </a:t>
            </a:r>
            <a:br>
              <a:rPr lang="en-US" sz="1800" dirty="0" smtClean="0"/>
            </a:br>
            <a:r>
              <a:rPr lang="en-US" sz="1800" dirty="0" smtClean="0"/>
              <a:t>and safety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2400" y="926690"/>
            <a:ext cx="4969446" cy="5321710"/>
            <a:chOff x="3428998" y="926690"/>
            <a:chExt cx="5514976" cy="590591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926690"/>
              <a:ext cx="5514975" cy="590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3428998" y="930319"/>
              <a:ext cx="1600201" cy="257488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6456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Interfacing with larger system and environment</a:t>
            </a:r>
          </a:p>
          <a:p>
            <a:pPr lvl="1"/>
            <a:r>
              <a:rPr lang="en-US" sz="1800" dirty="0" smtClean="0"/>
              <a:t>Analog signals for reading sensors</a:t>
            </a:r>
          </a:p>
          <a:p>
            <a:pPr lvl="2"/>
            <a:r>
              <a:rPr lang="en-US" sz="1800" dirty="0" smtClean="0"/>
              <a:t>Typically use a voltage to represent a physical value</a:t>
            </a:r>
          </a:p>
          <a:p>
            <a:pPr lvl="1"/>
            <a:r>
              <a:rPr lang="en-US" sz="1800" dirty="0" smtClean="0"/>
              <a:t>Power electronics for driving motors, solenoids</a:t>
            </a:r>
          </a:p>
          <a:p>
            <a:pPr lvl="1"/>
            <a:r>
              <a:rPr lang="en-US" sz="1800" dirty="0" smtClean="0"/>
              <a:t>Digital interfaces for communicating with other digital devices</a:t>
            </a:r>
          </a:p>
          <a:p>
            <a:pPr lvl="2"/>
            <a:r>
              <a:rPr lang="en-US" sz="1800" dirty="0" smtClean="0"/>
              <a:t>Simple - switches</a:t>
            </a:r>
          </a:p>
          <a:p>
            <a:pPr lvl="2"/>
            <a:r>
              <a:rPr lang="en-US" sz="1800" dirty="0" smtClean="0"/>
              <a:t>Complex - displays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51148087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test3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</Template>
  <TotalTime>33725</TotalTime>
  <Words>846</Words>
  <Application>Microsoft Office PowerPoint</Application>
  <PresentationFormat>On-screen Show (4:3)</PresentationFormat>
  <Paragraphs>259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Tahoma</vt:lpstr>
      <vt:lpstr>Times New Roman</vt:lpstr>
      <vt:lpstr>Verdana</vt:lpstr>
      <vt:lpstr>Wingdings</vt:lpstr>
      <vt:lpstr>test3</vt:lpstr>
      <vt:lpstr>Improved ARMTheme</vt:lpstr>
      <vt:lpstr>PowerPoint Presentation</vt:lpstr>
      <vt:lpstr>Introduction</vt:lpstr>
      <vt:lpstr>Options for Building Embedded Systems</vt:lpstr>
      <vt:lpstr>Example Embedded System: Bike Computer</vt:lpstr>
      <vt:lpstr>Gasoline Automobile Engine Control Unit</vt:lpstr>
      <vt:lpstr>Benefits of Embedded Computer Systems</vt:lpstr>
      <vt:lpstr>Embedded System Functions</vt:lpstr>
      <vt:lpstr>Microcontroller vs. Microprocessor</vt:lpstr>
      <vt:lpstr>Attributes of Embedded Systems</vt:lpstr>
      <vt:lpstr>Attributes of Embedded Systems</vt:lpstr>
      <vt:lpstr>Attributes of Embedded Systems</vt:lpstr>
      <vt:lpstr>MCU Hardware &amp; Software for Concurrency</vt:lpstr>
      <vt:lpstr>Concurrent Hardware &amp; Software Operation</vt:lpstr>
      <vt:lpstr>Constraints</vt:lpstr>
      <vt:lpstr>Impact of Constraints</vt:lpstr>
      <vt:lpstr>Example Analog Sensor - Depth Gauge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Content</dc:title>
  <dc:creator>Compaq</dc:creator>
  <cp:lastModifiedBy>Hossein Pedram</cp:lastModifiedBy>
  <cp:revision>331</cp:revision>
  <cp:lastPrinted>2003-05-21T13:04:16Z</cp:lastPrinted>
  <dcterms:created xsi:type="dcterms:W3CDTF">2000-08-18T17:47:17Z</dcterms:created>
  <dcterms:modified xsi:type="dcterms:W3CDTF">2017-09-24T10:57:32Z</dcterms:modified>
</cp:coreProperties>
</file>