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7" r:id="rId2"/>
  </p:sldMasterIdLst>
  <p:notesMasterIdLst>
    <p:notesMasterId r:id="rId60"/>
  </p:notesMasterIdLst>
  <p:handoutMasterIdLst>
    <p:handoutMasterId r:id="rId61"/>
  </p:handoutMasterIdLst>
  <p:sldIdLst>
    <p:sldId id="462" r:id="rId3"/>
    <p:sldId id="419" r:id="rId4"/>
    <p:sldId id="420" r:id="rId5"/>
    <p:sldId id="423" r:id="rId6"/>
    <p:sldId id="460" r:id="rId7"/>
    <p:sldId id="424" r:id="rId8"/>
    <p:sldId id="459" r:id="rId9"/>
    <p:sldId id="458" r:id="rId10"/>
    <p:sldId id="440" r:id="rId11"/>
    <p:sldId id="441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7" r:id="rId20"/>
    <p:sldId id="434" r:id="rId21"/>
    <p:sldId id="435" r:id="rId22"/>
    <p:sldId id="456" r:id="rId23"/>
    <p:sldId id="443" r:id="rId24"/>
    <p:sldId id="445" r:id="rId25"/>
    <p:sldId id="448" r:id="rId26"/>
    <p:sldId id="449" r:id="rId27"/>
    <p:sldId id="450" r:id="rId28"/>
    <p:sldId id="453" r:id="rId29"/>
    <p:sldId id="454" r:id="rId30"/>
    <p:sldId id="421" r:id="rId31"/>
    <p:sldId id="301" r:id="rId32"/>
    <p:sldId id="405" r:id="rId33"/>
    <p:sldId id="406" r:id="rId34"/>
    <p:sldId id="308" r:id="rId35"/>
    <p:sldId id="403" r:id="rId36"/>
    <p:sldId id="411" r:id="rId37"/>
    <p:sldId id="407" r:id="rId38"/>
    <p:sldId id="412" r:id="rId39"/>
    <p:sldId id="404" r:id="rId40"/>
    <p:sldId id="400" r:id="rId41"/>
    <p:sldId id="401" r:id="rId42"/>
    <p:sldId id="399" r:id="rId43"/>
    <p:sldId id="311" r:id="rId44"/>
    <p:sldId id="313" r:id="rId45"/>
    <p:sldId id="345" r:id="rId46"/>
    <p:sldId id="408" r:id="rId47"/>
    <p:sldId id="358" r:id="rId48"/>
    <p:sldId id="463" r:id="rId49"/>
    <p:sldId id="410" r:id="rId50"/>
    <p:sldId id="359" r:id="rId51"/>
    <p:sldId id="364" r:id="rId52"/>
    <p:sldId id="373" r:id="rId53"/>
    <p:sldId id="374" r:id="rId54"/>
    <p:sldId id="375" r:id="rId55"/>
    <p:sldId id="398" r:id="rId56"/>
    <p:sldId id="379" r:id="rId57"/>
    <p:sldId id="380" r:id="rId58"/>
    <p:sldId id="464" r:id="rId59"/>
  </p:sldIdLst>
  <p:sldSz cx="9144000" cy="6858000" type="screen4x3"/>
  <p:notesSz cx="7077075" cy="8564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7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CD6"/>
    <a:srgbClr val="FFCC99"/>
    <a:srgbClr val="CCFF99"/>
    <a:srgbClr val="FFCCFF"/>
    <a:srgbClr val="66FF33"/>
    <a:srgbClr val="CC66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22175" autoAdjust="0"/>
    <p:restoredTop sz="86499" autoAdjust="0"/>
  </p:normalViewPr>
  <p:slideViewPr>
    <p:cSldViewPr>
      <p:cViewPr varScale="1">
        <p:scale>
          <a:sx n="95" d="100"/>
          <a:sy n="95" d="100"/>
        </p:scale>
        <p:origin x="8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52"/>
    </p:cViewPr>
  </p:sorterViewPr>
  <p:notesViewPr>
    <p:cSldViewPr>
      <p:cViewPr>
        <p:scale>
          <a:sx n="90" d="100"/>
          <a:sy n="90" d="100"/>
        </p:scale>
        <p:origin x="-2040" y="372"/>
      </p:cViewPr>
      <p:guideLst>
        <p:guide orient="horz" pos="2697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1.xml"/><Relationship Id="rId3" Type="http://schemas.openxmlformats.org/officeDocument/2006/relationships/slide" Target="slides/slide42.xml"/><Relationship Id="rId7" Type="http://schemas.openxmlformats.org/officeDocument/2006/relationships/slide" Target="slides/slide50.xml"/><Relationship Id="rId12" Type="http://schemas.openxmlformats.org/officeDocument/2006/relationships/slide" Target="slides/slide56.xml"/><Relationship Id="rId2" Type="http://schemas.openxmlformats.org/officeDocument/2006/relationships/slide" Target="slides/slide33.xml"/><Relationship Id="rId1" Type="http://schemas.openxmlformats.org/officeDocument/2006/relationships/slide" Target="slides/slide30.xml"/><Relationship Id="rId6" Type="http://schemas.openxmlformats.org/officeDocument/2006/relationships/slide" Target="slides/slide49.xml"/><Relationship Id="rId11" Type="http://schemas.openxmlformats.org/officeDocument/2006/relationships/slide" Target="slides/slide55.xml"/><Relationship Id="rId5" Type="http://schemas.openxmlformats.org/officeDocument/2006/relationships/slide" Target="slides/slide44.xml"/><Relationship Id="rId10" Type="http://schemas.openxmlformats.org/officeDocument/2006/relationships/slide" Target="slides/slide53.xml"/><Relationship Id="rId4" Type="http://schemas.openxmlformats.org/officeDocument/2006/relationships/slide" Target="slides/slide43.xml"/><Relationship Id="rId9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12800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12800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F14B2FAF-D398-4545-9568-7E7F6D253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654050"/>
            <a:ext cx="4256088" cy="319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062413"/>
            <a:ext cx="523716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128000"/>
            <a:ext cx="30368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8128000"/>
            <a:ext cx="30337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2" tIns="45802" rIns="91602" bIns="4580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466F2880-0C92-4D07-A2D6-893540E2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5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scheduling slides are from UNC scheduling. The software engineering slides are from UNC software testing, and </a:t>
            </a:r>
            <a:r>
              <a:rPr lang="en-US" dirty="0" err="1" smtClean="0"/>
              <a:t>chater</a:t>
            </a:r>
            <a:r>
              <a:rPr lang="en-US" dirty="0" smtClean="0"/>
              <a:t> 5 of Conrad-Dean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DFAF0-4F7F-473B-BF74-332D4F3C04D7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80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ED128-7ED0-426A-B687-A9D451A4FA11}" type="slidenum">
              <a:rPr lang="en-US" sz="1300"/>
              <a:pPr/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4347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0B491A-9AC8-46BE-920E-B4F2F6480706}" type="slidenum">
              <a:rPr lang="en-US" sz="1300"/>
              <a:pPr/>
              <a:t>12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5560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02AEB-A8F5-4C63-9937-E4268820ED46}" type="slidenum">
              <a:rPr lang="en-US" sz="1300"/>
              <a:pPr/>
              <a:t>13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93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9FF0A5-3245-4834-A291-D0F4458FA3A1}" type="slidenum">
              <a:rPr lang="en-US" sz="1300"/>
              <a:pPr/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2132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0BCEB5-77F7-4C2C-BEA0-6EBD32138E92}" type="slidenum">
              <a:rPr lang="en-US" sz="1300"/>
              <a:pPr/>
              <a:t>15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837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1B71CF-ECC4-4002-99C4-7D69DA4C9C37}" type="slidenum">
              <a:rPr lang="en-US" sz="1300"/>
              <a:pPr/>
              <a:t>16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7757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E34450-3209-43F3-87BA-5D583DB27822}" type="slidenum">
              <a:rPr lang="en-US" sz="1300"/>
              <a:pPr/>
              <a:t>17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51355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01C46-14AA-418B-9EB2-64F2FD52521B}" type="slidenum">
              <a:rPr lang="en-US"/>
              <a:pPr/>
              <a:t>18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0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4A15C8-34E0-4760-BECF-2F8D1F604847}" type="slidenum">
              <a:rPr lang="en-US" sz="1300"/>
              <a:pPr/>
              <a:t>19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1285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2F1E5B-A20D-4553-805A-AC6A0D9CBF2A}" type="slidenum">
              <a:rPr lang="en-US" sz="1300"/>
              <a:pPr/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73116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613D88-71E3-4778-A715-496872D05BE7}" type="slidenum">
              <a:rPr lang="en-US" sz="1300"/>
              <a:pPr/>
              <a:t>22</a:t>
            </a:fld>
            <a:endParaRPr 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401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FC06DD-2C0A-4E8C-B257-1B73AFC1415D}" type="slidenum">
              <a:rPr lang="en-US" sz="1300"/>
              <a:pPr/>
              <a:t>23</a:t>
            </a:fld>
            <a:endParaRPr 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42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8CE2-A165-408C-9791-CD31595A0F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0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01C46-14AA-418B-9EB2-64F2FD52521B}" type="slidenum">
              <a:rPr lang="en-US"/>
              <a:pPr/>
              <a:t>25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8DBCF3-52DC-45D1-9454-0F05E3BE9E6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8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57ADF-D397-4100-8E2C-F8B1A7BC6E78}" type="slidenum">
              <a:rPr lang="en-US" sz="1300"/>
              <a:pPr/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21970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8DBCF3-52DC-45D1-9454-0F05E3BE9E6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2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5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0E1BC-1BDC-4395-A41F-603D8815427E}" type="slidenum">
              <a:rPr lang="en-US" sz="1300" smtClean="0"/>
              <a:pPr/>
              <a:t>30</a:t>
            </a:fld>
            <a:endParaRPr lang="en-US" sz="13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7574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F8479C-F08F-49EC-A85E-24A1486D454D}" type="slidenum">
              <a:rPr lang="en-US" sz="1300" smtClean="0"/>
              <a:pPr/>
              <a:t>31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715403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6A7C4E-5A61-4D60-8706-DA64E5AFF871}" type="slidenum">
              <a:rPr lang="en-US" sz="1300" smtClean="0"/>
              <a:pPr/>
              <a:t>32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449022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A8E51-9D07-4D32-9BDE-78469F1B8E5E}" type="slidenum">
              <a:rPr lang="en-US" sz="1300" smtClean="0"/>
              <a:pPr/>
              <a:t>33</a:t>
            </a:fld>
            <a:endParaRPr lang="en-US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692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C49E1-C238-4DD9-B254-5FF6981646D9}" type="slidenum">
              <a:rPr lang="en-US" sz="1300" smtClean="0"/>
              <a:pPr/>
              <a:t>34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712049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FF0FFE-F94D-4E2C-BC73-6CFF3E96CB08}" type="slidenum">
              <a:rPr lang="en-US" sz="1300" smtClean="0"/>
              <a:pPr/>
              <a:t>36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844876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FF0FFE-F94D-4E2C-BC73-6CFF3E96CB08}" type="slidenum">
              <a:rPr lang="en-US" sz="1300" smtClean="0"/>
              <a:pPr/>
              <a:t>37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009229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AD053C-C91D-4359-8DF8-C4FF51DA3487}" type="slidenum">
              <a:rPr lang="en-US" sz="1300" smtClean="0"/>
              <a:pPr/>
              <a:t>38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650755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6255B1-B7D7-436D-9C5C-72006EEC946E}" type="slidenum">
              <a:rPr lang="en-US" sz="1300" smtClean="0"/>
              <a:pPr/>
              <a:t>39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1080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23391A-5642-4FB2-8C1F-0BE2912DC085}" type="slidenum">
              <a:rPr lang="en-US" sz="1300" smtClean="0"/>
              <a:pPr/>
              <a:t>40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6297227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24BF83-2B65-4ECB-B6EA-8134B71E626B}" type="slidenum">
              <a:rPr lang="en-US" sz="1300" smtClean="0"/>
              <a:pPr/>
              <a:t>41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905481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97E94-AD9B-456B-947F-D4EBFAD1F4CA}" type="slidenum">
              <a:rPr lang="en-US" sz="1300" smtClean="0"/>
              <a:pPr/>
              <a:t>42</a:t>
            </a:fld>
            <a:endParaRPr lang="en-US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/>
              <a:t>Validation.</a:t>
            </a:r>
            <a:r>
              <a:rPr lang="en-US" dirty="0"/>
              <a:t> The assurance that a product, service, or system meets the needs of the customer and other identified stakeholders. It often involves acceptance and suitability with external customers. Contrast with </a:t>
            </a:r>
            <a:r>
              <a:rPr lang="en-US" i="1" dirty="0"/>
              <a:t>verification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"</a:t>
            </a:r>
            <a:r>
              <a:rPr lang="en-US" b="1" dirty="0"/>
              <a:t>Verification</a:t>
            </a:r>
            <a:r>
              <a:rPr lang="en-US" dirty="0"/>
              <a:t>. The evaluation of whether or not a product, service, or system complies with a regulation, requirement, specification, or imposed condition. It is often an internal process. Contrast with </a:t>
            </a:r>
            <a:r>
              <a:rPr lang="en-US" i="1" dirty="0"/>
              <a:t>validation</a:t>
            </a:r>
            <a:r>
              <a:rPr lang="en-US" dirty="0" smtClean="0"/>
              <a:t>.“</a:t>
            </a:r>
          </a:p>
          <a:p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6" y="5730080"/>
            <a:ext cx="5029201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403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0385E7-0C0C-482D-AB8E-A564960991CD}" type="slidenum">
              <a:rPr lang="en-US" sz="1300" smtClean="0"/>
              <a:pPr/>
              <a:t>43</a:t>
            </a:fld>
            <a:endParaRPr lang="en-US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721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F9FB8F-2C17-4D91-942A-4595EB51CECF}" type="slidenum">
              <a:rPr lang="en-US" sz="1300" smtClean="0"/>
              <a:pPr/>
              <a:t>44</a:t>
            </a:fld>
            <a:endParaRPr lang="en-US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344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426D74-93E5-4469-B344-D8CC0D8E836D}" type="slidenum">
              <a:rPr lang="en-US" sz="1300" smtClean="0"/>
              <a:pPr/>
              <a:t>46</a:t>
            </a:fld>
            <a:endParaRPr lang="en-US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Page 150 “Conrad-Dean”,  slide 19 of UNC Software Testing, </a:t>
            </a:r>
          </a:p>
        </p:txBody>
      </p:sp>
    </p:spTree>
    <p:extLst>
      <p:ext uri="{BB962C8B-B14F-4D97-AF65-F5344CB8AC3E}">
        <p14:creationId xmlns:p14="http://schemas.microsoft.com/office/powerpoint/2010/main" val="773928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61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8912C2-CD93-44B1-9A71-B737B98D590F}" type="slidenum">
              <a:rPr lang="en-US" sz="1300" smtClean="0"/>
              <a:pPr/>
              <a:t>49</a:t>
            </a:fld>
            <a:endParaRPr lang="en-US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566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2D0F1A-44E6-4E02-8AD9-C99CE19AB097}" type="slidenum">
              <a:rPr lang="en-US" sz="1300" smtClean="0"/>
              <a:pPr/>
              <a:t>50</a:t>
            </a:fld>
            <a:endParaRPr lang="en-US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4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0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7EBD9F-9D6C-4A04-98ED-EC414F744949}" type="slidenum">
              <a:rPr lang="en-US" sz="1300" smtClean="0"/>
              <a:pPr/>
              <a:t>51</a:t>
            </a:fld>
            <a:endParaRPr lang="en-US" sz="13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9795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A9CEF-4240-4DDD-AF5C-92FDCD205152}" type="slidenum">
              <a:rPr lang="en-US" sz="1300" smtClean="0"/>
              <a:pPr/>
              <a:t>52</a:t>
            </a:fld>
            <a:endParaRPr lang="en-US" sz="13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4586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F1979-32E2-4D50-972F-0BC4ED9E38F5}" type="slidenum">
              <a:rPr lang="en-US" sz="1300" smtClean="0"/>
              <a:pPr/>
              <a:t>53</a:t>
            </a:fld>
            <a:endParaRPr lang="en-US" sz="13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502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60AA42-9BEF-47A1-9C4E-02A02CAC144B}" type="slidenum">
              <a:rPr lang="en-US" sz="1300" smtClean="0"/>
              <a:pPr/>
              <a:t>54</a:t>
            </a:fld>
            <a:endParaRPr lang="en-US" sz="13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7928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72540-F5E1-4D27-B8A1-DCF9E03C95B4}" type="slidenum">
              <a:rPr lang="en-US" sz="1300" smtClean="0"/>
              <a:pPr/>
              <a:t>55</a:t>
            </a:fld>
            <a:endParaRPr lang="en-US" sz="13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740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FF96C8-8FDF-439F-9F19-4FEEB32F45B1}" type="slidenum">
              <a:rPr lang="en-US" sz="1300" smtClean="0"/>
              <a:pPr/>
              <a:t>56</a:t>
            </a:fld>
            <a:endParaRPr lang="en-US" sz="13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642938"/>
            <a:ext cx="4281487" cy="320992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068763"/>
            <a:ext cx="5661025" cy="3852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214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709272-1D76-4D2F-B560-8653A3B81014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9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F2880-0C92-4D07-A2D6-893540E232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4782" indent="-278762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1504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61068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07087" indent="-22301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5310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99126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4514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91165" indent="-22301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35520-C71E-4F5F-86B1-8F441D6ECC80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Slides 10 and 11 of UNC scheduling</a:t>
            </a:r>
          </a:p>
        </p:txBody>
      </p:sp>
    </p:spTree>
    <p:extLst>
      <p:ext uri="{BB962C8B-B14F-4D97-AF65-F5344CB8AC3E}">
        <p14:creationId xmlns:p14="http://schemas.microsoft.com/office/powerpoint/2010/main" val="206363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3" r:id="rId15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architecture/scrum.aspx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0"/>
            <a:ext cx="7696200" cy="1752600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400" kern="0" smtClean="0"/>
              <a:t>Software Design Basics</a:t>
            </a:r>
            <a:endParaRPr lang="en-US" sz="4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55135747"/>
      </p:ext>
    </p:extLst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Bike Computer Functions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86469" y="914400"/>
            <a:ext cx="18373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1: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Wheel rotation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16986" y="914400"/>
            <a:ext cx="1338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2: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Mode Key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41066" y="914400"/>
            <a:ext cx="2269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ISR 3: </a:t>
            </a:r>
          </a:p>
          <a:p>
            <a:pPr algn="ctr"/>
            <a:r>
              <a:rPr lang="en-US" sz="2000" dirty="0">
                <a:latin typeface="+mj-lt"/>
              </a:rPr>
              <a:t>Time of Day Timer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57163" y="1700213"/>
            <a:ext cx="1639887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Configure timer,</a:t>
            </a:r>
          </a:p>
          <a:p>
            <a:r>
              <a:rPr lang="en-US" sz="1600">
                <a:latin typeface="Arial" charset="0"/>
              </a:rPr>
              <a:t>inputs and </a:t>
            </a:r>
          </a:p>
          <a:p>
            <a:r>
              <a:rPr lang="en-US" sz="1600">
                <a:latin typeface="Arial" charset="0"/>
              </a:rPr>
              <a:t>outputs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cur_time = 0;</a:t>
            </a:r>
          </a:p>
          <a:p>
            <a:r>
              <a:rPr lang="en-US" sz="1600">
                <a:latin typeface="Arial" charset="0"/>
              </a:rPr>
              <a:t>rotations = 0;</a:t>
            </a:r>
          </a:p>
          <a:p>
            <a:r>
              <a:rPr lang="en-US" sz="1600">
                <a:latin typeface="Arial" charset="0"/>
              </a:rPr>
              <a:t>tenth_miles = 0;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while (1) {</a:t>
            </a:r>
          </a:p>
          <a:p>
            <a:r>
              <a:rPr lang="en-US" sz="1600">
                <a:latin typeface="Arial" charset="0"/>
              </a:rPr>
              <a:t>  sleep;</a:t>
            </a:r>
          </a:p>
          <a:p>
            <a:r>
              <a:rPr lang="en-US" sz="1600">
                <a:latin typeface="Arial" charset="0"/>
              </a:rPr>
              <a:t>}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49746" y="97149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Reset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933575" y="1676400"/>
            <a:ext cx="23431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</a:rPr>
              <a:t>rotations++;</a:t>
            </a:r>
          </a:p>
          <a:p>
            <a:r>
              <a:rPr lang="en-US" sz="1600" dirty="0">
                <a:latin typeface="Arial" charset="0"/>
              </a:rPr>
              <a:t>if (rotations&gt;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  R_PER_MILE/10) {</a:t>
            </a:r>
          </a:p>
          <a:p>
            <a:r>
              <a:rPr lang="en-US" sz="1600" dirty="0">
                <a:latin typeface="Arial" charset="0"/>
              </a:rPr>
              <a:t>  </a:t>
            </a:r>
            <a:r>
              <a:rPr lang="en-US" sz="1600" dirty="0" err="1">
                <a:latin typeface="Arial" charset="0"/>
              </a:rPr>
              <a:t>tenth_miles</a:t>
            </a:r>
            <a:r>
              <a:rPr lang="en-US" sz="1600" dirty="0">
                <a:latin typeface="Arial" charset="0"/>
              </a:rPr>
              <a:t>++;</a:t>
            </a:r>
          </a:p>
          <a:p>
            <a:r>
              <a:rPr lang="en-US" sz="1600" dirty="0">
                <a:latin typeface="Arial" charset="0"/>
              </a:rPr>
              <a:t>  rotations = 0;</a:t>
            </a:r>
          </a:p>
          <a:p>
            <a:r>
              <a:rPr lang="en-US" sz="1600" dirty="0">
                <a:latin typeface="Arial" charset="0"/>
              </a:rPr>
              <a:t>}</a:t>
            </a:r>
          </a:p>
          <a:p>
            <a:r>
              <a:rPr lang="en-US" sz="1600" dirty="0">
                <a:latin typeface="Arial" charset="0"/>
              </a:rPr>
              <a:t>speed = </a:t>
            </a:r>
          </a:p>
          <a:p>
            <a:r>
              <a:rPr lang="en-US" sz="1600" dirty="0">
                <a:latin typeface="Arial" charset="0"/>
              </a:rPr>
              <a:t> circumference/</a:t>
            </a:r>
          </a:p>
          <a:p>
            <a:r>
              <a:rPr lang="en-US" sz="1600" dirty="0">
                <a:latin typeface="Arial" charset="0"/>
              </a:rPr>
              <a:t> (</a:t>
            </a:r>
            <a:r>
              <a:rPr lang="en-US" sz="1600" dirty="0" err="1">
                <a:latin typeface="Arial" charset="0"/>
              </a:rPr>
              <a:t>cur_time</a:t>
            </a:r>
            <a:r>
              <a:rPr lang="en-US" sz="1600" dirty="0">
                <a:latin typeface="Arial" charset="0"/>
              </a:rPr>
              <a:t> – </a:t>
            </a:r>
            <a:r>
              <a:rPr lang="en-US" sz="1600" dirty="0" err="1">
                <a:latin typeface="Arial" charset="0"/>
              </a:rPr>
              <a:t>prev_time</a:t>
            </a:r>
            <a:r>
              <a:rPr lang="en-US" sz="1600" dirty="0">
                <a:latin typeface="Arial" charset="0"/>
              </a:rPr>
              <a:t>);</a:t>
            </a:r>
          </a:p>
          <a:p>
            <a:r>
              <a:rPr lang="en-US" sz="1600" dirty="0">
                <a:latin typeface="Arial" charset="0"/>
              </a:rPr>
              <a:t>compute </a:t>
            </a:r>
            <a:r>
              <a:rPr lang="en-US" sz="1600" dirty="0" err="1">
                <a:latin typeface="Arial" charset="0"/>
              </a:rPr>
              <a:t>avg_speed</a:t>
            </a:r>
            <a:r>
              <a:rPr lang="en-US" sz="1600" dirty="0">
                <a:latin typeface="Arial" charset="0"/>
              </a:rPr>
              <a:t>;</a:t>
            </a:r>
          </a:p>
          <a:p>
            <a:r>
              <a:rPr lang="en-US" sz="1600" dirty="0" err="1">
                <a:latin typeface="Arial" charset="0"/>
              </a:rPr>
              <a:t>prev_time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dirty="0" err="1">
                <a:latin typeface="Arial" charset="0"/>
              </a:rPr>
              <a:t>cur_time</a:t>
            </a:r>
            <a:r>
              <a:rPr lang="en-US" sz="1600" dirty="0">
                <a:latin typeface="Arial" charset="0"/>
              </a:rPr>
              <a:t>;</a:t>
            </a:r>
          </a:p>
          <a:p>
            <a:r>
              <a:rPr lang="en-US" sz="1600" dirty="0">
                <a:latin typeface="Arial" charset="0"/>
              </a:rPr>
              <a:t>return from interrupt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460875" y="1679575"/>
            <a:ext cx="205105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mode++;</a:t>
            </a:r>
          </a:p>
          <a:p>
            <a:r>
              <a:rPr lang="en-US" sz="1600">
                <a:latin typeface="Arial" charset="0"/>
              </a:rPr>
              <a:t>mode = mode %</a:t>
            </a:r>
          </a:p>
          <a:p>
            <a:r>
              <a:rPr lang="en-US" sz="1600">
                <a:latin typeface="Arial" charset="0"/>
              </a:rPr>
              <a:t>   NUM_MODES;</a:t>
            </a:r>
          </a:p>
          <a:p>
            <a:r>
              <a:rPr lang="en-US" sz="1600">
                <a:latin typeface="Arial" charset="0"/>
              </a:rPr>
              <a:t>return from interrupt;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629400" y="1676400"/>
            <a:ext cx="229235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</a:rPr>
              <a:t>cur_time ++;</a:t>
            </a:r>
          </a:p>
          <a:p>
            <a:r>
              <a:rPr lang="en-US" sz="1600">
                <a:latin typeface="Arial" charset="0"/>
              </a:rPr>
              <a:t>lcd_refresh--;</a:t>
            </a:r>
          </a:p>
          <a:p>
            <a:r>
              <a:rPr lang="en-US" sz="1600">
                <a:latin typeface="Arial" charset="0"/>
              </a:rPr>
              <a:t>if (lcd_refresh==0) {</a:t>
            </a:r>
          </a:p>
          <a:p>
            <a:r>
              <a:rPr lang="en-US" sz="1600">
                <a:latin typeface="Arial" charset="0"/>
              </a:rPr>
              <a:t> convert tenth_miles</a:t>
            </a:r>
          </a:p>
          <a:p>
            <a:r>
              <a:rPr lang="en-US" sz="1600">
                <a:latin typeface="Arial" charset="0"/>
              </a:rPr>
              <a:t>    and display</a:t>
            </a:r>
          </a:p>
          <a:p>
            <a:r>
              <a:rPr lang="en-US" sz="1600">
                <a:latin typeface="Arial" charset="0"/>
              </a:rPr>
              <a:t> convert speed</a:t>
            </a:r>
          </a:p>
          <a:p>
            <a:r>
              <a:rPr lang="en-US" sz="1600">
                <a:latin typeface="Arial" charset="0"/>
              </a:rPr>
              <a:t>    and display</a:t>
            </a:r>
          </a:p>
          <a:p>
            <a:r>
              <a:rPr lang="en-US" sz="1600">
                <a:latin typeface="Arial" charset="0"/>
              </a:rPr>
              <a:t>  if (mode == 0)</a:t>
            </a:r>
          </a:p>
          <a:p>
            <a:r>
              <a:rPr lang="en-US" sz="1600">
                <a:latin typeface="Arial" charset="0"/>
              </a:rPr>
              <a:t>    convert cur_time</a:t>
            </a:r>
          </a:p>
          <a:p>
            <a:r>
              <a:rPr lang="en-US" sz="1600">
                <a:latin typeface="Arial" charset="0"/>
              </a:rPr>
              <a:t>      and display</a:t>
            </a:r>
          </a:p>
          <a:p>
            <a:r>
              <a:rPr lang="en-US" sz="1600">
                <a:latin typeface="Arial" charset="0"/>
              </a:rPr>
              <a:t>  else </a:t>
            </a:r>
          </a:p>
          <a:p>
            <a:r>
              <a:rPr lang="en-US" sz="1600">
                <a:latin typeface="Arial" charset="0"/>
              </a:rPr>
              <a:t>    convert avg_speed</a:t>
            </a:r>
          </a:p>
          <a:p>
            <a:r>
              <a:rPr lang="en-US" sz="1600">
                <a:latin typeface="Arial" charset="0"/>
              </a:rPr>
              <a:t>      and display</a:t>
            </a:r>
          </a:p>
          <a:p>
            <a:r>
              <a:rPr lang="en-US" sz="1600">
                <a:latin typeface="Arial" charset="0"/>
              </a:rPr>
              <a:t>  lcd_refresh = </a:t>
            </a:r>
          </a:p>
          <a:p>
            <a:r>
              <a:rPr lang="en-US" sz="1600">
                <a:latin typeface="Arial" charset="0"/>
              </a:rPr>
              <a:t>     LCD_REF_PERIOD</a:t>
            </a:r>
          </a:p>
          <a:p>
            <a:r>
              <a:rPr lang="en-US" sz="1600">
                <a:latin typeface="Arial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876161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Displays 3 items; distance, speed, time or average speed (depending on mode selection)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00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More Complex Application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4333874"/>
            <a:ext cx="7620000" cy="2524125"/>
          </a:xfrm>
        </p:spPr>
        <p:txBody>
          <a:bodyPr/>
          <a:lstStyle/>
          <a:p>
            <a:r>
              <a:rPr lang="en-US" sz="2000" dirty="0" smtClean="0"/>
              <a:t>GPS-based Pothole Alarm and Moving Map</a:t>
            </a:r>
          </a:p>
          <a:p>
            <a:pPr lvl="1"/>
            <a:r>
              <a:rPr lang="en-US" sz="1800" dirty="0" smtClean="0"/>
              <a:t>Sounds alarm when approaching a pothole</a:t>
            </a:r>
          </a:p>
          <a:p>
            <a:pPr lvl="1"/>
            <a:r>
              <a:rPr lang="en-US" sz="1800" dirty="0" smtClean="0"/>
              <a:t>Display’s vehicle position on LCD</a:t>
            </a:r>
          </a:p>
          <a:p>
            <a:pPr lvl="1"/>
            <a:r>
              <a:rPr lang="en-US" sz="1800" dirty="0" smtClean="0"/>
              <a:t>Also logs driver’s position information</a:t>
            </a:r>
          </a:p>
          <a:p>
            <a:pPr lvl="1"/>
            <a:r>
              <a:rPr lang="en-US" sz="1800" dirty="0" smtClean="0"/>
              <a:t>Hardware: GPS, user switches, speaker, LCD, flash memory </a:t>
            </a:r>
          </a:p>
          <a:p>
            <a:endParaRPr lang="en-US" sz="2000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02267"/>
            <a:ext cx="3581400" cy="343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http://www.metro.us/wp-content/uploads/2013/02/potho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14400"/>
            <a:ext cx="5123952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80277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 Software Tasks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Dec: Decode GPS sentence to find current vehicle position.</a:t>
            </a:r>
          </a:p>
          <a:p>
            <a:pPr lvl="1"/>
            <a:r>
              <a:rPr lang="en-US" sz="2000" dirty="0" smtClean="0"/>
              <a:t>Check: Check to see if approaching any pothole locations. Takes longer as the number of potholes in database increases.</a:t>
            </a:r>
          </a:p>
          <a:p>
            <a:pPr lvl="1"/>
            <a:r>
              <a:rPr lang="en-US" sz="2000" dirty="0" smtClean="0"/>
              <a:t>Rec: Record position to flash memory. Takes a long time if erasing a block.</a:t>
            </a:r>
          </a:p>
          <a:p>
            <a:pPr lvl="1"/>
            <a:r>
              <a:rPr lang="en-US" sz="2000" dirty="0" err="1" smtClean="0"/>
              <a:t>Sw</a:t>
            </a:r>
            <a:r>
              <a:rPr lang="en-US" sz="2000" dirty="0" smtClean="0"/>
              <a:t>: Read user input switches. Run 10 times per second</a:t>
            </a:r>
          </a:p>
          <a:p>
            <a:pPr lvl="1"/>
            <a:r>
              <a:rPr lang="en-US" sz="2000" dirty="0" smtClean="0"/>
              <a:t>LCD: Update LCD with map. Run 4 times per second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0386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4196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600200" y="48006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1600200" y="5181600"/>
            <a:ext cx="50482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5626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  <p:cxnSp>
        <p:nvCxnSpPr>
          <p:cNvPr id="10249" name="Straight Arrow Connector 9"/>
          <p:cNvCxnSpPr>
            <a:cxnSpLocks noChangeShapeType="1"/>
          </p:cNvCxnSpPr>
          <p:nvPr/>
        </p:nvCxnSpPr>
        <p:spPr bwMode="auto">
          <a:xfrm>
            <a:off x="1600200" y="6019800"/>
            <a:ext cx="2362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2362200" y="5986463"/>
            <a:ext cx="6322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934641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we schedule these tasks?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038600" y="914400"/>
            <a:ext cx="5029200" cy="5943600"/>
          </a:xfrm>
        </p:spPr>
        <p:txBody>
          <a:bodyPr/>
          <a:lstStyle/>
          <a:p>
            <a:r>
              <a:rPr lang="en-US" sz="2000" dirty="0" smtClean="0"/>
              <a:t>Task scheduling: Deciding which task should be running now</a:t>
            </a:r>
          </a:p>
          <a:p>
            <a:r>
              <a:rPr lang="en-US" sz="2000" dirty="0" smtClean="0"/>
              <a:t>Two fundamental questions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Do we run tasks in the same order every time? </a:t>
            </a:r>
          </a:p>
          <a:p>
            <a:pPr lvl="2"/>
            <a:r>
              <a:rPr lang="en-US" sz="1800" dirty="0" smtClean="0"/>
              <a:t>Yes: Static schedule (cyclic executive, round-robin)</a:t>
            </a:r>
          </a:p>
          <a:p>
            <a:pPr lvl="2"/>
            <a:r>
              <a:rPr lang="en-US" sz="1800" dirty="0" smtClean="0"/>
              <a:t>No: Dynamic, prioritized schedule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Can one task preempt another, or must it wait for completion?</a:t>
            </a:r>
          </a:p>
          <a:p>
            <a:pPr lvl="2"/>
            <a:r>
              <a:rPr lang="en-US" sz="1800" dirty="0" smtClean="0"/>
              <a:t>Yes: Preemptive</a:t>
            </a:r>
          </a:p>
          <a:p>
            <a:pPr lvl="2"/>
            <a:r>
              <a:rPr lang="en-US" sz="1800" dirty="0" smtClean="0"/>
              <a:t>No: Non-preemptive  (cooperative, run-to-completion)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9600" y="23622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54050" y="2971800"/>
            <a:ext cx="506413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5052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330267717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Schedule (Cyclic Executive)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334000" cy="5029200"/>
          </a:xfrm>
        </p:spPr>
        <p:txBody>
          <a:bodyPr/>
          <a:lstStyle/>
          <a:p>
            <a:r>
              <a:rPr lang="en-US" sz="2400" smtClean="0"/>
              <a:t>Pros</a:t>
            </a:r>
          </a:p>
          <a:p>
            <a:pPr lvl="1"/>
            <a:r>
              <a:rPr lang="en-US" sz="2000" smtClean="0"/>
              <a:t>Very simple</a:t>
            </a:r>
          </a:p>
          <a:p>
            <a:r>
              <a:rPr lang="en-US" sz="2400" smtClean="0"/>
              <a:t>Cons</a:t>
            </a:r>
          </a:p>
          <a:p>
            <a:pPr lvl="1"/>
            <a:r>
              <a:rPr lang="en-US" sz="2000" smtClean="0"/>
              <a:t>Always run the same schedule, regardless of changing conditions and relative importance of tasks.</a:t>
            </a:r>
          </a:p>
          <a:p>
            <a:pPr lvl="1"/>
            <a:r>
              <a:rPr lang="en-US" sz="2000" smtClean="0"/>
              <a:t>All tasks run at same rate. Changing rates requires adding extra calls to the function.</a:t>
            </a:r>
          </a:p>
          <a:p>
            <a:pPr lvl="1"/>
            <a:r>
              <a:rPr lang="en-US" sz="2000" smtClean="0"/>
              <a:t>Maximum delay is sum of all task run times. Polling/execution rate is 1/maximum delay.</a:t>
            </a:r>
          </a:p>
          <a:p>
            <a:pPr lvl="1">
              <a:buFontTx/>
              <a:buNone/>
            </a:pPr>
            <a:endParaRPr lang="en-US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66800"/>
            <a:ext cx="24384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352800" y="10668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6324600" y="1066800"/>
            <a:ext cx="50482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Sw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1066800"/>
            <a:ext cx="11430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LCD</a:t>
            </a:r>
          </a:p>
        </p:txBody>
      </p:sp>
      <p:sp>
        <p:nvSpPr>
          <p:cNvPr id="12297" name="Content Placeholder 2"/>
          <p:cNvSpPr txBox="1">
            <a:spLocks/>
          </p:cNvSpPr>
          <p:nvPr/>
        </p:nvSpPr>
        <p:spPr bwMode="auto">
          <a:xfrm>
            <a:off x="6019800" y="1828800"/>
            <a:ext cx="2743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while (1){</a:t>
            </a:r>
          </a:p>
          <a:p>
            <a:r>
              <a:rPr lang="en-US" b="1">
                <a:latin typeface="Courier New" pitchFamily="49" charset="0"/>
              </a:rPr>
              <a:t>	Dec();</a:t>
            </a:r>
          </a:p>
          <a:p>
            <a:r>
              <a:rPr lang="en-US" b="1">
                <a:latin typeface="Courier New" pitchFamily="49" charset="0"/>
              </a:rPr>
              <a:t>	Check();</a:t>
            </a:r>
          </a:p>
          <a:p>
            <a:r>
              <a:rPr lang="en-US" b="1">
                <a:latin typeface="Courier New" pitchFamily="49" charset="0"/>
              </a:rPr>
              <a:t>	Rec();</a:t>
            </a:r>
          </a:p>
          <a:p>
            <a:r>
              <a:rPr lang="en-US" b="1">
                <a:latin typeface="Courier New" pitchFamily="49" charset="0"/>
              </a:rPr>
              <a:t>	Sw();</a:t>
            </a:r>
          </a:p>
          <a:p>
            <a:r>
              <a:rPr lang="en-US" b="1">
                <a:latin typeface="Courier New" pitchFamily="49" charset="0"/>
              </a:rPr>
              <a:t>	LCD();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2298" name="Rounded Rectangle 10"/>
          <p:cNvSpPr>
            <a:spLocks noChangeArrowheads="1"/>
          </p:cNvSpPr>
          <p:nvPr/>
        </p:nvSpPr>
        <p:spPr bwMode="auto">
          <a:xfrm>
            <a:off x="304800" y="914400"/>
            <a:ext cx="76200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ounded Rectangle 11"/>
          <p:cNvSpPr>
            <a:spLocks noChangeArrowheads="1"/>
          </p:cNvSpPr>
          <p:nvPr/>
        </p:nvSpPr>
        <p:spPr bwMode="auto">
          <a:xfrm>
            <a:off x="7924800" y="914400"/>
            <a:ext cx="14478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ounded Rectangle 12"/>
          <p:cNvSpPr>
            <a:spLocks noChangeArrowheads="1"/>
          </p:cNvSpPr>
          <p:nvPr/>
        </p:nvSpPr>
        <p:spPr bwMode="auto">
          <a:xfrm>
            <a:off x="-304800" y="914400"/>
            <a:ext cx="609600" cy="685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24800" y="1066800"/>
            <a:ext cx="595313" cy="3698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4400" y="1066800"/>
            <a:ext cx="609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066800"/>
            <a:ext cx="304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7479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Schedule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Have to wait for Rec, </a:t>
            </a:r>
            <a:r>
              <a:rPr lang="en-US" sz="2000" dirty="0" err="1" smtClean="0"/>
              <a:t>Sw</a:t>
            </a:r>
            <a:r>
              <a:rPr lang="en-US" sz="2000" dirty="0" smtClean="0"/>
              <a:t>, LCD before we start decoding position with Dec.</a:t>
            </a:r>
          </a:p>
          <a:p>
            <a:pPr lvl="1"/>
            <a:r>
              <a:rPr lang="en-US" sz="2000" dirty="0" smtClean="0"/>
              <a:t>Have to wait for Rec, </a:t>
            </a:r>
            <a:r>
              <a:rPr lang="en-US" sz="2000" dirty="0" err="1" smtClean="0"/>
              <a:t>Sw</a:t>
            </a:r>
            <a:r>
              <a:rPr lang="en-US" sz="2000" dirty="0" smtClean="0"/>
              <a:t>, LCD, Dec, Check before we know if we are approaching a pothole!</a:t>
            </a:r>
            <a:endParaRPr lang="en-US" sz="1600" dirty="0" smtClean="0"/>
          </a:p>
        </p:txBody>
      </p:sp>
      <p:grpSp>
        <p:nvGrpSpPr>
          <p:cNvPr id="13316" name="Group 14"/>
          <p:cNvGrpSpPr>
            <a:grpSpLocks/>
          </p:cNvGrpSpPr>
          <p:nvPr/>
        </p:nvGrpSpPr>
        <p:grpSpPr bwMode="auto">
          <a:xfrm>
            <a:off x="-228600" y="2209800"/>
            <a:ext cx="9829800" cy="685800"/>
            <a:chOff x="-228600" y="990600"/>
            <a:chExt cx="98298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11430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0200" y="11430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3323" name="TextBox 5"/>
            <p:cNvSpPr txBox="1">
              <a:spLocks noChangeArrowheads="1"/>
            </p:cNvSpPr>
            <p:nvPr/>
          </p:nvSpPr>
          <p:spPr bwMode="auto">
            <a:xfrm>
              <a:off x="228600" y="1143000"/>
              <a:ext cx="2971800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Rec</a:t>
              </a:r>
            </a:p>
          </p:txBody>
        </p:sp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3200400" y="1143000"/>
              <a:ext cx="505268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Sw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1143000"/>
              <a:ext cx="1143000" cy="3698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LCD</a:t>
              </a:r>
            </a:p>
          </p:txBody>
        </p:sp>
        <p:sp>
          <p:nvSpPr>
            <p:cNvPr id="13326" name="Rounded Rectangle 9"/>
            <p:cNvSpPr>
              <a:spLocks noChangeArrowheads="1"/>
            </p:cNvSpPr>
            <p:nvPr/>
          </p:nvSpPr>
          <p:spPr bwMode="auto">
            <a:xfrm>
              <a:off x="-228600" y="990600"/>
              <a:ext cx="5029200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Rounded Rectangle 10"/>
            <p:cNvSpPr>
              <a:spLocks noChangeArrowheads="1"/>
            </p:cNvSpPr>
            <p:nvPr/>
          </p:nvSpPr>
          <p:spPr bwMode="auto">
            <a:xfrm>
              <a:off x="4800600" y="990600"/>
              <a:ext cx="4800600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143000"/>
              <a:ext cx="2286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9" name="TextBox 12"/>
            <p:cNvSpPr txBox="1">
              <a:spLocks noChangeArrowheads="1"/>
            </p:cNvSpPr>
            <p:nvPr/>
          </p:nvSpPr>
          <p:spPr bwMode="auto">
            <a:xfrm>
              <a:off x="7848600" y="1143000"/>
              <a:ext cx="1295400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 bwMode="auto">
          <a:xfrm>
            <a:off x="2286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9342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04800" y="2133600"/>
            <a:ext cx="7543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3200400" y="1600200"/>
            <a:ext cx="2325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+mj-lt"/>
              </a:rPr>
              <a:t>Response Time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77074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Scheduling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 schedule to be computed on-the-fly</a:t>
            </a:r>
          </a:p>
          <a:p>
            <a:pPr lvl="1"/>
            <a:r>
              <a:rPr lang="en-US" sz="1800" dirty="0" smtClean="0"/>
              <a:t>Based on importance or something else</a:t>
            </a:r>
          </a:p>
          <a:p>
            <a:pPr lvl="1"/>
            <a:r>
              <a:rPr lang="en-US" sz="1800" dirty="0" smtClean="0"/>
              <a:t>Simplifies creating multi-rate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Schedule based on importance</a:t>
            </a:r>
          </a:p>
          <a:p>
            <a:pPr lvl="1"/>
            <a:r>
              <a:rPr lang="en-US" sz="1800" dirty="0" smtClean="0"/>
              <a:t>Prioritization means that less important tasks don’t delay more important ones</a:t>
            </a:r>
          </a:p>
          <a:p>
            <a:endParaRPr lang="en-US" sz="2000" dirty="0" smtClean="0"/>
          </a:p>
          <a:p>
            <a:r>
              <a:rPr lang="en-US" sz="2000" dirty="0" smtClean="0"/>
              <a:t>How often do we decide what to run?</a:t>
            </a:r>
          </a:p>
          <a:p>
            <a:pPr lvl="1"/>
            <a:r>
              <a:rPr lang="en-US" sz="1800" dirty="0" smtClean="0"/>
              <a:t>Coarse grain – After a task finishes. Called </a:t>
            </a:r>
            <a:r>
              <a:rPr lang="en-US" sz="1800" i="1" dirty="0" smtClean="0"/>
              <a:t>Run-to-Completion</a:t>
            </a:r>
            <a:r>
              <a:rPr lang="en-US" sz="1800" dirty="0" smtClean="0"/>
              <a:t> (RTC) or non-preemptive</a:t>
            </a:r>
          </a:p>
          <a:p>
            <a:pPr lvl="1"/>
            <a:r>
              <a:rPr lang="en-US" sz="1800" dirty="0" smtClean="0"/>
              <a:t>Fine grain – Any time. Called </a:t>
            </a:r>
            <a:r>
              <a:rPr lang="en-US" sz="1800" i="1" dirty="0" smtClean="0"/>
              <a:t>Preemptive</a:t>
            </a:r>
            <a:r>
              <a:rPr lang="en-US" sz="1800" dirty="0" smtClean="0"/>
              <a:t>, since one task can preempt another.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2776598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RTC Schedule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Have to wait for Rec to finish before we start decoding position with Dec.</a:t>
            </a:r>
          </a:p>
          <a:p>
            <a:pPr lvl="1"/>
            <a:r>
              <a:rPr lang="en-US" sz="2000" dirty="0" smtClean="0"/>
              <a:t>Have to wait for Rec, Dec, Check before we know if we are approaching a pothole</a:t>
            </a:r>
            <a:endParaRPr lang="en-US" sz="1600" dirty="0" smtClean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382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9436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38200" y="2133600"/>
            <a:ext cx="6019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3124200" y="1600200"/>
            <a:ext cx="2325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+mj-lt"/>
              </a:rPr>
              <a:t>Response Time</a:t>
            </a:r>
            <a:endParaRPr lang="en-US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2362200"/>
            <a:ext cx="6477000" cy="369888"/>
            <a:chOff x="609600" y="2362200"/>
            <a:chExt cx="6477000" cy="369888"/>
          </a:xfrm>
        </p:grpSpPr>
        <p:sp>
          <p:nvSpPr>
            <p:cNvPr id="4" name="TextBox 3"/>
            <p:cNvSpPr txBox="1"/>
            <p:nvPr/>
          </p:nvSpPr>
          <p:spPr>
            <a:xfrm>
              <a:off x="3810000" y="23622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0" y="23622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5366" name="TextBox 5"/>
            <p:cNvSpPr txBox="1">
              <a:spLocks noChangeArrowheads="1"/>
            </p:cNvSpPr>
            <p:nvPr/>
          </p:nvSpPr>
          <p:spPr bwMode="auto">
            <a:xfrm>
              <a:off x="838200" y="2362200"/>
              <a:ext cx="2971800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  <a:cs typeface="Arial" charset="0"/>
                </a:rPr>
                <a:t>Rec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362200"/>
              <a:ext cx="228600" cy="3698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0" y="2362200"/>
              <a:ext cx="228600" cy="3698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3742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and Scheduling Rules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40513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Scheduler </a:t>
            </a:r>
            <a:r>
              <a:rPr lang="en-US" dirty="0"/>
              <a:t>chooses among </a:t>
            </a:r>
            <a:r>
              <a:rPr lang="en-US" i="1" dirty="0"/>
              <a:t>Ready</a:t>
            </a:r>
            <a:r>
              <a:rPr lang="en-US" dirty="0"/>
              <a:t> tasks for execution based on priority</a:t>
            </a:r>
          </a:p>
          <a:p>
            <a:pPr>
              <a:lnSpc>
                <a:spcPct val="90000"/>
              </a:lnSpc>
            </a:pPr>
            <a:r>
              <a:rPr lang="en-US" dirty="0"/>
              <a:t>Scheduling Rules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no task is running, scheduler starts the highest priority ready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Once started, a task runs until it completes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Tasks then enter waiting state until triggered or released again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18</a:t>
            </a:fld>
            <a:endParaRPr lang="en-US"/>
          </a:p>
        </p:txBody>
      </p:sp>
      <p:sp>
        <p:nvSpPr>
          <p:cNvPr id="311300" name="AutoShape 1028"/>
          <p:cNvSpPr>
            <a:spLocks noChangeArrowheads="1"/>
          </p:cNvSpPr>
          <p:nvPr/>
        </p:nvSpPr>
        <p:spPr bwMode="auto">
          <a:xfrm>
            <a:off x="6629400" y="18129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Ready</a:t>
            </a:r>
          </a:p>
        </p:txBody>
      </p:sp>
      <p:sp>
        <p:nvSpPr>
          <p:cNvPr id="311301" name="AutoShape 1029"/>
          <p:cNvSpPr>
            <a:spLocks noChangeArrowheads="1"/>
          </p:cNvSpPr>
          <p:nvPr/>
        </p:nvSpPr>
        <p:spPr bwMode="auto">
          <a:xfrm>
            <a:off x="6705600" y="50133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Running</a:t>
            </a:r>
          </a:p>
        </p:txBody>
      </p:sp>
      <p:sp>
        <p:nvSpPr>
          <p:cNvPr id="311302" name="AutoShape 1030"/>
          <p:cNvSpPr>
            <a:spLocks noChangeArrowheads="1"/>
          </p:cNvSpPr>
          <p:nvPr/>
        </p:nvSpPr>
        <p:spPr bwMode="auto">
          <a:xfrm>
            <a:off x="4114800" y="35655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Waiting</a:t>
            </a:r>
          </a:p>
        </p:txBody>
      </p:sp>
      <p:cxnSp>
        <p:nvCxnSpPr>
          <p:cNvPr id="311303" name="AutoShape 1031"/>
          <p:cNvCxnSpPr>
            <a:cxnSpLocks noChangeShapeType="1"/>
            <a:stCxn id="311302" idx="0"/>
            <a:endCxn id="311300" idx="1"/>
          </p:cNvCxnSpPr>
          <p:nvPr/>
        </p:nvCxnSpPr>
        <p:spPr bwMode="auto">
          <a:xfrm flipV="1">
            <a:off x="4953000" y="2193925"/>
            <a:ext cx="1676400" cy="137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4" name="AutoShape 1032"/>
          <p:cNvCxnSpPr>
            <a:cxnSpLocks noChangeShapeType="1"/>
          </p:cNvCxnSpPr>
          <p:nvPr/>
        </p:nvCxnSpPr>
        <p:spPr bwMode="auto">
          <a:xfrm>
            <a:off x="75438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5" name="AutoShape 1033"/>
          <p:cNvCxnSpPr>
            <a:cxnSpLocks noChangeShapeType="1"/>
            <a:stCxn id="311301" idx="1"/>
            <a:endCxn id="311302" idx="2"/>
          </p:cNvCxnSpPr>
          <p:nvPr/>
        </p:nvCxnSpPr>
        <p:spPr bwMode="auto">
          <a:xfrm flipH="1" flipV="1">
            <a:off x="4953000" y="4327525"/>
            <a:ext cx="1752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307" name="Text Box 1035"/>
          <p:cNvSpPr txBox="1">
            <a:spLocks noChangeArrowheads="1"/>
          </p:cNvSpPr>
          <p:nvPr/>
        </p:nvSpPr>
        <p:spPr bwMode="auto">
          <a:xfrm>
            <a:off x="4224497" y="2187714"/>
            <a:ext cx="20237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 smtClean="0">
                <a:latin typeface="Arial" pitchFamily="34" charset="0"/>
              </a:rPr>
              <a:t>Task is released</a:t>
            </a:r>
            <a:br>
              <a:rPr lang="en-US" sz="2000" dirty="0" smtClean="0">
                <a:latin typeface="Arial" pitchFamily="34" charset="0"/>
              </a:rPr>
            </a:br>
            <a:r>
              <a:rPr lang="en-US" sz="2000" dirty="0" smtClean="0">
                <a:latin typeface="Arial" pitchFamily="34" charset="0"/>
              </a:rPr>
              <a:t>(ready to run)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1308" name="Text Box 1036"/>
          <p:cNvSpPr txBox="1">
            <a:spLocks noChangeArrowheads="1"/>
          </p:cNvSpPr>
          <p:nvPr/>
        </p:nvSpPr>
        <p:spPr bwMode="auto">
          <a:xfrm rot="21600000">
            <a:off x="4455823" y="5240307"/>
            <a:ext cx="1951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Task </a:t>
            </a:r>
            <a:r>
              <a:rPr lang="en-US" sz="2000" dirty="0" smtClean="0">
                <a:latin typeface="Arial" pitchFamily="34" charset="0"/>
              </a:rPr>
              <a:t>completes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1309" name="Text Box 1037"/>
          <p:cNvSpPr txBox="1">
            <a:spLocks noChangeArrowheads="1"/>
          </p:cNvSpPr>
          <p:nvPr/>
        </p:nvSpPr>
        <p:spPr bwMode="auto">
          <a:xfrm rot="21600000">
            <a:off x="6242430" y="3102243"/>
            <a:ext cx="136607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 smtClean="0">
                <a:latin typeface="Arial" pitchFamily="34" charset="0"/>
              </a:rPr>
              <a:t>Start </a:t>
            </a:r>
            <a:br>
              <a:rPr lang="en-US" sz="2000" dirty="0" smtClean="0">
                <a:latin typeface="Arial" pitchFamily="34" charset="0"/>
              </a:rPr>
            </a:br>
            <a:r>
              <a:rPr lang="en-US" sz="2000" dirty="0" smtClean="0">
                <a:latin typeface="Arial" pitchFamily="34" charset="0"/>
              </a:rPr>
              <a:t>highest </a:t>
            </a:r>
            <a:endParaRPr lang="en-US" sz="2000" dirty="0">
              <a:latin typeface="Arial" pitchFamily="34" charset="0"/>
            </a:endParaRP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</p:spTree>
    <p:extLst>
      <p:ext uri="{BB962C8B-B14F-4D97-AF65-F5344CB8AC3E}">
        <p14:creationId xmlns:p14="http://schemas.microsoft.com/office/powerpoint/2010/main" val="9373840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Preemptive Schedule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/>
          <a:lstStyle/>
          <a:p>
            <a:r>
              <a:rPr lang="en-US" sz="2400" dirty="0" smtClean="0"/>
              <a:t>What if we receive GPS position right after Rec starts running? </a:t>
            </a:r>
          </a:p>
          <a:p>
            <a:r>
              <a:rPr lang="en-US" sz="2400" dirty="0" smtClean="0"/>
              <a:t>Delays</a:t>
            </a:r>
          </a:p>
          <a:p>
            <a:pPr lvl="1"/>
            <a:r>
              <a:rPr lang="en-US" sz="2000" dirty="0" smtClean="0"/>
              <a:t>Scheduler switches out Rec so we can start decoding position with Dec immediately</a:t>
            </a:r>
          </a:p>
          <a:p>
            <a:pPr lvl="1"/>
            <a:r>
              <a:rPr lang="en-US" sz="2000" dirty="0" smtClean="0"/>
              <a:t>Have to wait for Dec, Check to complete before we know if we are approaching a pothole</a:t>
            </a:r>
            <a:endParaRPr lang="en-US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362200"/>
            <a:ext cx="3124200" cy="381000"/>
            <a:chOff x="838200" y="2362200"/>
            <a:chExt cx="3124200" cy="381000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2362200"/>
              <a:ext cx="595313" cy="3698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Dec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0" y="2362200"/>
              <a:ext cx="2438400" cy="369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6390" name="TextBox 5"/>
            <p:cNvSpPr txBox="1">
              <a:spLocks noChangeArrowheads="1"/>
            </p:cNvSpPr>
            <p:nvPr/>
          </p:nvSpPr>
          <p:spPr bwMode="auto">
            <a:xfrm>
              <a:off x="838200" y="2362200"/>
              <a:ext cx="76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2362200"/>
            <a:ext cx="228600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38200" y="914400"/>
            <a:ext cx="1905000" cy="914400"/>
          </a:xfrm>
          <a:prstGeom prst="wedgeRoundRectCallout">
            <a:avLst>
              <a:gd name="adj1" fmla="val -47470"/>
              <a:gd name="adj2" fmla="val 10905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GPS Data Arrives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048000" y="990600"/>
            <a:ext cx="1905000" cy="914400"/>
          </a:xfrm>
          <a:prstGeom prst="wedgeRoundRectCallout">
            <a:avLst>
              <a:gd name="adj1" fmla="val -4436"/>
              <a:gd name="adj2" fmla="val 9870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Checking complete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914400" y="2133600"/>
            <a:ext cx="3048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1524000" y="1806714"/>
            <a:ext cx="1967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+mj-lt"/>
              </a:rPr>
              <a:t>Response Time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6396" name="TextBox 12"/>
          <p:cNvSpPr txBox="1">
            <a:spLocks noChangeArrowheads="1"/>
          </p:cNvSpPr>
          <p:nvPr/>
        </p:nvSpPr>
        <p:spPr bwMode="auto">
          <a:xfrm>
            <a:off x="3962400" y="2362200"/>
            <a:ext cx="29718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  <a:cs typeface="Arial" charset="0"/>
              </a:rPr>
              <a:t>Rec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2362200"/>
            <a:ext cx="1295400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5547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Concurrency</a:t>
            </a:r>
          </a:p>
          <a:p>
            <a:pPr lvl="1"/>
            <a:r>
              <a:rPr lang="en-US" sz="1900" dirty="0" smtClean="0"/>
              <a:t>How do we make things happen at the right times?</a:t>
            </a:r>
          </a:p>
          <a:p>
            <a:pPr lvl="1"/>
            <a:endParaRPr lang="en-US" sz="1900" dirty="0" smtClean="0"/>
          </a:p>
          <a:p>
            <a:r>
              <a:rPr lang="en-US" sz="2000" dirty="0" smtClean="0"/>
              <a:t>Software Engineering for Embedded Systems</a:t>
            </a:r>
          </a:p>
          <a:p>
            <a:pPr lvl="1"/>
            <a:r>
              <a:rPr lang="en-US" sz="1900" dirty="0" smtClean="0"/>
              <a:t>How do we develop working code quickly?</a:t>
            </a:r>
          </a:p>
        </p:txBody>
      </p:sp>
    </p:spTree>
    <p:extLst>
      <p:ext uri="{BB962C8B-B14F-4D97-AF65-F5344CB8AC3E}">
        <p14:creationId xmlns:p14="http://schemas.microsoft.com/office/powerpoint/2010/main" val="2391859987"/>
      </p:ext>
    </p:extLst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Response Times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839200" cy="3124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Pros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Preemption offers best response time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Can do more processing (support more potholes, or higher vehicle speed)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Or can lower processor speed, saving money, power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Cons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Requires more complicated programming, more memory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Introduces vulnerability to data race conditions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76200" y="762000"/>
            <a:ext cx="9829800" cy="2895600"/>
            <a:chOff x="-76200" y="762000"/>
            <a:chExt cx="9829800" cy="2895600"/>
          </a:xfrm>
        </p:grpSpPr>
        <p:grpSp>
          <p:nvGrpSpPr>
            <p:cNvPr id="8" name="Group 7"/>
            <p:cNvGrpSpPr/>
            <p:nvPr/>
          </p:nvGrpSpPr>
          <p:grpSpPr>
            <a:xfrm>
              <a:off x="-76200" y="762000"/>
              <a:ext cx="9829800" cy="1066800"/>
              <a:chOff x="304800" y="914400"/>
              <a:chExt cx="9829800" cy="1066800"/>
            </a:xfrm>
          </p:grpSpPr>
          <p:sp>
            <p:nvSpPr>
              <p:cNvPr id="17417" name="TextBox 9"/>
              <p:cNvSpPr txBox="1">
                <a:spLocks noChangeArrowheads="1"/>
              </p:cNvSpPr>
              <p:nvPr/>
            </p:nvSpPr>
            <p:spPr bwMode="auto">
              <a:xfrm>
                <a:off x="914400" y="914400"/>
                <a:ext cx="95410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latin typeface="+mj-lt"/>
                  </a:rPr>
                  <a:t>Static</a:t>
                </a:r>
              </a:p>
            </p:txBody>
          </p:sp>
          <p:grpSp>
            <p:nvGrpSpPr>
              <p:cNvPr id="10" name="Group 14"/>
              <p:cNvGrpSpPr>
                <a:grpSpLocks/>
              </p:cNvGrpSpPr>
              <p:nvPr/>
            </p:nvGrpSpPr>
            <p:grpSpPr bwMode="auto">
              <a:xfrm>
                <a:off x="304800" y="1295400"/>
                <a:ext cx="9829800" cy="685800"/>
                <a:chOff x="-228600" y="990600"/>
                <a:chExt cx="9829800" cy="68580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800600" y="1143000"/>
                  <a:ext cx="595313" cy="36988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Dec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410200" y="1143000"/>
                  <a:ext cx="24384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Check</a:t>
                  </a:r>
                </a:p>
              </p:txBody>
            </p:sp>
            <p:sp>
              <p:nvSpPr>
                <p:cNvPr id="13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28600" y="1143000"/>
                  <a:ext cx="2971800" cy="3693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Rec</a:t>
                  </a:r>
                </a:p>
              </p:txBody>
            </p:sp>
            <p:sp>
              <p:nvSpPr>
                <p:cNvPr id="1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3200400" y="1143000"/>
                  <a:ext cx="505268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Sw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657600" y="1143000"/>
                  <a:ext cx="1143000" cy="36988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LCD</a:t>
                  </a:r>
                </a:p>
              </p:txBody>
            </p:sp>
            <p:sp>
              <p:nvSpPr>
                <p:cNvPr id="16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-228600" y="990600"/>
                  <a:ext cx="5029200" cy="685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4800600" y="990600"/>
                  <a:ext cx="4800600" cy="685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0" y="1143000"/>
                  <a:ext cx="2286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848600" y="1143000"/>
                  <a:ext cx="1295400" cy="3693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sz="1800">
                    <a:latin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838200" y="1371600"/>
                <a:ext cx="7543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28600" y="1905000"/>
              <a:ext cx="6477000" cy="908051"/>
              <a:chOff x="609600" y="2128837"/>
              <a:chExt cx="6477000" cy="90805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2667000"/>
                <a:ext cx="6477000" cy="369888"/>
                <a:chOff x="609600" y="2362200"/>
                <a:chExt cx="6477000" cy="369888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3810000" y="2362200"/>
                  <a:ext cx="595313" cy="369888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Dec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419600" y="2362200"/>
                  <a:ext cx="2438400" cy="36988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latin typeface="Arial" pitchFamily="34" charset="0"/>
                      <a:cs typeface="Arial" pitchFamily="34" charset="0"/>
                    </a:rPr>
                    <a:t>Check</a:t>
                  </a:r>
                </a:p>
              </p:txBody>
            </p:sp>
            <p:sp>
              <p:nvSpPr>
                <p:cNvPr id="26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38200" y="2362200"/>
                  <a:ext cx="2971800" cy="3698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sz="1800">
                      <a:latin typeface="Arial" charset="0"/>
                      <a:cs typeface="Arial" charset="0"/>
                    </a:rPr>
                    <a:t>Rec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09600" y="2362200"/>
                  <a:ext cx="228600" cy="36988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858000" y="2362200"/>
                  <a:ext cx="228600" cy="36988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838200" y="2128837"/>
                <a:ext cx="6019800" cy="461665"/>
                <a:chOff x="838200" y="1676400"/>
                <a:chExt cx="6019800" cy="461665"/>
              </a:xfrm>
            </p:grpSpPr>
            <p:cxnSp>
              <p:nvCxnSpPr>
                <p:cNvPr id="5" name="Straight Arrow Connector 4"/>
                <p:cNvCxnSpPr/>
                <p:nvPr/>
              </p:nvCxnSpPr>
              <p:spPr bwMode="auto">
                <a:xfrm>
                  <a:off x="838200" y="2133600"/>
                  <a:ext cx="60198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1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914400" y="1676400"/>
                  <a:ext cx="405591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>
                      <a:latin typeface="+mj-lt"/>
                    </a:rPr>
                    <a:t>Dynamic Run-to-Completion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1000" y="3276600"/>
              <a:ext cx="3124200" cy="381000"/>
              <a:chOff x="838200" y="2362200"/>
              <a:chExt cx="3124200" cy="3810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914400" y="2362200"/>
                <a:ext cx="595313" cy="369888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Dec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24000" y="2362200"/>
                <a:ext cx="2438400" cy="369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Check</a:t>
                </a:r>
              </a:p>
            </p:txBody>
          </p:sp>
          <p:sp>
            <p:nvSpPr>
              <p:cNvPr id="32" name="TextBox 5"/>
              <p:cNvSpPr txBox="1">
                <a:spLocks noChangeArrowheads="1"/>
              </p:cNvSpPr>
              <p:nvPr/>
            </p:nvSpPr>
            <p:spPr bwMode="auto">
              <a:xfrm>
                <a:off x="838200" y="2362200"/>
                <a:ext cx="76200" cy="381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sz="180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7200" y="2738437"/>
              <a:ext cx="3102991" cy="461665"/>
              <a:chOff x="838200" y="2362200"/>
              <a:chExt cx="3102991" cy="461665"/>
            </a:xfrm>
          </p:grpSpPr>
          <p:cxnSp>
            <p:nvCxnSpPr>
              <p:cNvPr id="4" name="Straight Arrow Connector 3"/>
              <p:cNvCxnSpPr/>
              <p:nvPr/>
            </p:nvCxnSpPr>
            <p:spPr bwMode="auto">
              <a:xfrm>
                <a:off x="838200" y="2819400"/>
                <a:ext cx="30480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16" name="TextBox 8"/>
              <p:cNvSpPr txBox="1">
                <a:spLocks noChangeArrowheads="1"/>
              </p:cNvSpPr>
              <p:nvPr/>
            </p:nvSpPr>
            <p:spPr bwMode="auto">
              <a:xfrm>
                <a:off x="914400" y="2362200"/>
                <a:ext cx="30267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latin typeface="+mj-lt"/>
                  </a:rPr>
                  <a:t>Dynamic Preemptive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6397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Cyclic executive - non-preemptive and static</a:t>
            </a:r>
          </a:p>
          <a:p>
            <a:endParaRPr lang="en-US" sz="2000" dirty="0" smtClean="0"/>
          </a:p>
          <a:p>
            <a:r>
              <a:rPr lang="en-US" sz="2000" dirty="0" smtClean="0"/>
              <a:t>Run-to-completion - non-preemptive and dynamic</a:t>
            </a:r>
          </a:p>
          <a:p>
            <a:endParaRPr lang="en-US" sz="2000" dirty="0" smtClean="0"/>
          </a:p>
          <a:p>
            <a:r>
              <a:rPr lang="en-US" sz="2000" dirty="0" smtClean="0"/>
              <a:t>Preemptive and dynamic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545316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Round-Robin with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3903663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Two priority levels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main </a:t>
            </a:r>
            <a:r>
              <a:rPr lang="en-US" sz="1800" dirty="0"/>
              <a:t>code – foreground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Interrupts – background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Example of a </a:t>
            </a:r>
            <a:r>
              <a:rPr lang="en-US" sz="2000" dirty="0">
                <a:solidFill>
                  <a:srgbClr val="FF0000"/>
                </a:solidFill>
              </a:rPr>
              <a:t>foreground / background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Main user code runs in foreground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Interrupt </a:t>
            </a:r>
            <a:r>
              <a:rPr lang="en-US" sz="2000" dirty="0"/>
              <a:t>routines run in background (high priority)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Run when triggered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Handle </a:t>
            </a:r>
            <a:r>
              <a:rPr lang="en-US" sz="1800" dirty="0"/>
              <a:t>most urgent work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Set flags to request processing by main loop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038600" y="838200"/>
            <a:ext cx="51054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dirty="0">
                <a:latin typeface="Courier New" pitchFamily="49" charset="0"/>
              </a:rPr>
              <a:t>BOOL 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DeviceBRequest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DeviceCRequest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void interrupt </a:t>
            </a:r>
            <a:r>
              <a:rPr lang="en-US" sz="1800" b="1" dirty="0" err="1">
                <a:latin typeface="Courier New" pitchFamily="49" charset="0"/>
              </a:rPr>
              <a:t>HandleDeviceA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/* do A’s urgent work */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 = TRUE;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void main(void)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while (TRUE)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DeviceARequest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DeviceBRequest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FinishDeviceB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DeviceCRequest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FinishDeviceC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95372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Run-To-Completion Scheduler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Use a </a:t>
            </a:r>
            <a:r>
              <a:rPr lang="en-US" sz="2000" b="1" i="1" dirty="0" smtClean="0"/>
              <a:t>scheduler </a:t>
            </a:r>
            <a:r>
              <a:rPr lang="en-US" sz="2000" dirty="0" smtClean="0"/>
              <a:t>function to run task functions at the right rates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Table stores information per task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Period: How many ticks between each task release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Release Time: how long until task is ready to run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ReadyToRun</a:t>
            </a:r>
            <a:r>
              <a:rPr lang="en-US" dirty="0" smtClean="0"/>
              <a:t>: task is ready to run immediately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Scheduler runs forever, examining schedule table which indicates tasks which are ready to run (have been “released”)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periodic timer interrupt triggers an ISR, which updates the schedule table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Decrements “time until next release”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this time reaches 0, set that task’s Run flag and reload its time with the period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Follows a “run-to-completion” model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task’s execution is </a:t>
            </a:r>
            <a:r>
              <a:rPr lang="en-US" sz="1800" b="1" i="1" dirty="0" smtClean="0"/>
              <a:t>not interleaved </a:t>
            </a:r>
            <a:r>
              <a:rPr lang="en-US" sz="1800" dirty="0" smtClean="0"/>
              <a:t>with any other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Only ISRs can interrupt a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After ISR completes, the previously-running task resumes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Priority is typically static, so can use a table with highest priority tasks first for a fast, simple scheduler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10117748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Preemptive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Task functions need not run to completion, but can be interleaved with each other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Simplifies writing software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Improves response time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Introduces new potential problems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Worst case response time for highest priority task does not depend on other tasks, only ISRs and scheduler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Lower priority tasks depend only on higher priority tasks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696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State and Scheduling Rules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3886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Scheduler </a:t>
            </a:r>
            <a:r>
              <a:rPr lang="en-US" sz="2000" dirty="0"/>
              <a:t>chooses among </a:t>
            </a:r>
            <a:r>
              <a:rPr lang="en-US" sz="2000" i="1" dirty="0"/>
              <a:t>Ready</a:t>
            </a:r>
            <a:r>
              <a:rPr lang="en-US" sz="2000" dirty="0"/>
              <a:t> tasks for execution based on </a:t>
            </a:r>
            <a:r>
              <a:rPr lang="en-US" sz="2000" dirty="0" smtClean="0"/>
              <a:t>priority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Scheduling Rules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task’s activities may lead it to </a:t>
            </a:r>
            <a:r>
              <a:rPr lang="en-US" sz="1800" i="1" dirty="0">
                <a:solidFill>
                  <a:schemeClr val="accent6"/>
                </a:solidFill>
              </a:rPr>
              <a:t>waiting (blocked)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i="1" dirty="0">
                <a:solidFill>
                  <a:schemeClr val="accent6"/>
                </a:solidFill>
              </a:rPr>
              <a:t>waiting </a:t>
            </a:r>
            <a:r>
              <a:rPr lang="en-US" sz="1800" dirty="0"/>
              <a:t>task never gets the CPU.  It must be signaled by an ISR or another task.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Only the scheduler moves tasks between </a:t>
            </a:r>
            <a:r>
              <a:rPr lang="en-US" sz="1800" i="1" dirty="0">
                <a:solidFill>
                  <a:schemeClr val="accent6"/>
                </a:solidFill>
              </a:rPr>
              <a:t>ready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i="1" dirty="0">
                <a:solidFill>
                  <a:schemeClr val="accent6"/>
                </a:solidFill>
              </a:rPr>
              <a:t>running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7A1604-B7ED-4095-BA13-5E985F730E38}" type="slidenum">
              <a:rPr lang="en-US" smtClean="0"/>
              <a:t>25</a:t>
            </a:fld>
            <a:endParaRPr lang="en-US"/>
          </a:p>
        </p:txBody>
      </p:sp>
      <p:sp>
        <p:nvSpPr>
          <p:cNvPr id="311300" name="AutoShape 1028"/>
          <p:cNvSpPr>
            <a:spLocks noChangeArrowheads="1"/>
          </p:cNvSpPr>
          <p:nvPr/>
        </p:nvSpPr>
        <p:spPr bwMode="auto">
          <a:xfrm>
            <a:off x="6629400" y="18129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Ready</a:t>
            </a:r>
          </a:p>
        </p:txBody>
      </p:sp>
      <p:sp>
        <p:nvSpPr>
          <p:cNvPr id="311301" name="AutoShape 1029"/>
          <p:cNvSpPr>
            <a:spLocks noChangeArrowheads="1"/>
          </p:cNvSpPr>
          <p:nvPr/>
        </p:nvSpPr>
        <p:spPr bwMode="auto">
          <a:xfrm>
            <a:off x="6705600" y="50133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Running</a:t>
            </a:r>
          </a:p>
        </p:txBody>
      </p:sp>
      <p:sp>
        <p:nvSpPr>
          <p:cNvPr id="311302" name="AutoShape 1030"/>
          <p:cNvSpPr>
            <a:spLocks noChangeArrowheads="1"/>
          </p:cNvSpPr>
          <p:nvPr/>
        </p:nvSpPr>
        <p:spPr bwMode="auto">
          <a:xfrm>
            <a:off x="4114800" y="35655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pitchFamily="34" charset="0"/>
              </a:rPr>
              <a:t>Waiting</a:t>
            </a:r>
          </a:p>
        </p:txBody>
      </p:sp>
      <p:cxnSp>
        <p:nvCxnSpPr>
          <p:cNvPr id="311303" name="AutoShape 1031"/>
          <p:cNvCxnSpPr>
            <a:cxnSpLocks noChangeShapeType="1"/>
            <a:stCxn id="311302" idx="0"/>
            <a:endCxn id="311300" idx="1"/>
          </p:cNvCxnSpPr>
          <p:nvPr/>
        </p:nvCxnSpPr>
        <p:spPr bwMode="auto">
          <a:xfrm flipV="1">
            <a:off x="4953000" y="2193925"/>
            <a:ext cx="1676400" cy="137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4" name="AutoShape 1032"/>
          <p:cNvCxnSpPr>
            <a:cxnSpLocks noChangeShapeType="1"/>
          </p:cNvCxnSpPr>
          <p:nvPr/>
        </p:nvCxnSpPr>
        <p:spPr bwMode="auto">
          <a:xfrm>
            <a:off x="73914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5" name="AutoShape 1033"/>
          <p:cNvCxnSpPr>
            <a:cxnSpLocks noChangeShapeType="1"/>
            <a:stCxn id="311301" idx="1"/>
            <a:endCxn id="311302" idx="2"/>
          </p:cNvCxnSpPr>
          <p:nvPr/>
        </p:nvCxnSpPr>
        <p:spPr bwMode="auto">
          <a:xfrm flipH="1" flipV="1">
            <a:off x="4953000" y="4327525"/>
            <a:ext cx="1752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1306" name="AutoShape 1034"/>
          <p:cNvCxnSpPr>
            <a:cxnSpLocks noChangeShapeType="1"/>
          </p:cNvCxnSpPr>
          <p:nvPr/>
        </p:nvCxnSpPr>
        <p:spPr bwMode="auto">
          <a:xfrm flipV="1">
            <a:off x="7772400" y="2574925"/>
            <a:ext cx="0" cy="2438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307" name="Text Box 1035"/>
          <p:cNvSpPr txBox="1">
            <a:spLocks noChangeArrowheads="1"/>
          </p:cNvSpPr>
          <p:nvPr/>
        </p:nvSpPr>
        <p:spPr bwMode="auto">
          <a:xfrm>
            <a:off x="4495800" y="2041525"/>
            <a:ext cx="1481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What the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task needs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happens</a:t>
            </a:r>
          </a:p>
        </p:txBody>
      </p:sp>
      <p:sp>
        <p:nvSpPr>
          <p:cNvPr id="311308" name="Text Box 1036"/>
          <p:cNvSpPr txBox="1">
            <a:spLocks noChangeArrowheads="1"/>
          </p:cNvSpPr>
          <p:nvPr/>
        </p:nvSpPr>
        <p:spPr bwMode="auto">
          <a:xfrm rot="21600000">
            <a:off x="4648200" y="4937125"/>
            <a:ext cx="1566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Task needs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something 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to happen</a:t>
            </a:r>
          </a:p>
        </p:txBody>
      </p:sp>
      <p:sp>
        <p:nvSpPr>
          <p:cNvPr id="311309" name="Text Box 1037"/>
          <p:cNvSpPr txBox="1">
            <a:spLocks noChangeArrowheads="1"/>
          </p:cNvSpPr>
          <p:nvPr/>
        </p:nvSpPr>
        <p:spPr bwMode="auto">
          <a:xfrm rot="21600000">
            <a:off x="6096000" y="3108325"/>
            <a:ext cx="13541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This </a:t>
            </a:r>
            <a:r>
              <a:rPr lang="en-US" sz="2000" i="1" dirty="0">
                <a:solidFill>
                  <a:schemeClr val="accent6"/>
                </a:solidFill>
                <a:latin typeface="Arial" pitchFamily="34" charset="0"/>
              </a:rPr>
              <a:t>is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highest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  <p:sp>
        <p:nvSpPr>
          <p:cNvPr id="311310" name="Text Box 1038"/>
          <p:cNvSpPr txBox="1">
            <a:spLocks noChangeArrowheads="1"/>
          </p:cNvSpPr>
          <p:nvPr/>
        </p:nvSpPr>
        <p:spPr bwMode="auto">
          <a:xfrm rot="21600000">
            <a:off x="7789863" y="3108325"/>
            <a:ext cx="1354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This </a:t>
            </a:r>
            <a:r>
              <a:rPr lang="en-US" sz="2000" i="1" dirty="0">
                <a:solidFill>
                  <a:schemeClr val="accent6"/>
                </a:solidFill>
                <a:latin typeface="Arial" pitchFamily="34" charset="0"/>
              </a:rPr>
              <a:t>isn’t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highest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priority 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ready task</a:t>
            </a:r>
          </a:p>
        </p:txBody>
      </p:sp>
    </p:spTree>
    <p:extLst>
      <p:ext uri="{BB962C8B-B14F-4D97-AF65-F5344CB8AC3E}">
        <p14:creationId xmlns:p14="http://schemas.microsoft.com/office/powerpoint/2010/main" val="365450321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838200"/>
            <a:ext cx="8910637" cy="5422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What does Real-Time mean?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Can calculate and guarantee the </a:t>
            </a:r>
            <a:r>
              <a:rPr lang="en-US" sz="2000" i="1" dirty="0" smtClean="0"/>
              <a:t>maximum response time </a:t>
            </a:r>
            <a:r>
              <a:rPr lang="en-US" sz="2000" dirty="0"/>
              <a:t>for </a:t>
            </a:r>
            <a:r>
              <a:rPr lang="en-US" sz="2000" dirty="0" smtClean="0"/>
              <a:t>each task </a:t>
            </a:r>
            <a:r>
              <a:rPr lang="en-US" sz="2000" dirty="0"/>
              <a:t>and interrupt service </a:t>
            </a:r>
            <a:r>
              <a:rPr lang="en-US" sz="2000" dirty="0" smtClean="0"/>
              <a:t>routine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This “bounding” of response times allows </a:t>
            </a:r>
            <a:r>
              <a:rPr lang="en-US" sz="2000" dirty="0"/>
              <a:t>use in hard-real-time systems (which have deadlines which must be met)</a:t>
            </a:r>
            <a:endParaRPr lang="en-US" sz="2000" i="1" dirty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What’s in the RTOS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Task Scheduler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Preemptive, prioritized to minimize response times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Interrupt support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Core Integrated RTOS </a:t>
            </a:r>
            <a:r>
              <a:rPr lang="en-US" sz="1900" dirty="0"/>
              <a:t>services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Inter-process </a:t>
            </a:r>
            <a:r>
              <a:rPr lang="en-US" sz="1800" dirty="0"/>
              <a:t>communication and synchronization (safe data sharing</a:t>
            </a:r>
            <a:r>
              <a:rPr lang="en-US" sz="1800" dirty="0" smtClean="0"/>
              <a:t>)</a:t>
            </a:r>
            <a:endParaRPr lang="en-US" sz="1800" dirty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Time management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Optional Integrated RTOS services</a:t>
            </a:r>
            <a:endParaRPr lang="en-US" sz="1900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I/O </a:t>
            </a:r>
            <a:r>
              <a:rPr lang="en-US" sz="1800" i="1" dirty="0" smtClean="0"/>
              <a:t>abstractions?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memory </a:t>
            </a:r>
            <a:r>
              <a:rPr lang="en-US" sz="1800" i="1" dirty="0" smtClean="0"/>
              <a:t>management?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file </a:t>
            </a:r>
            <a:r>
              <a:rPr lang="en-US" sz="1800" i="1" dirty="0" smtClean="0"/>
              <a:t>system?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 smtClean="0"/>
              <a:t>networking support?</a:t>
            </a:r>
            <a:endParaRPr lang="en-US" sz="1800" i="1" dirty="0"/>
          </a:p>
          <a:p>
            <a:pPr lvl="2">
              <a:spcBef>
                <a:spcPts val="0"/>
              </a:spcBef>
            </a:pPr>
            <a:r>
              <a:rPr lang="en-US" sz="1800" i="1" dirty="0"/>
              <a:t>GUI</a:t>
            </a:r>
            <a:r>
              <a:rPr lang="en-US" sz="1800" i="1" dirty="0" smtClean="0"/>
              <a:t>??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42033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Timing Dependence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idx="1"/>
          </p:nvPr>
        </p:nvSpPr>
        <p:spPr>
          <a:xfrm>
            <a:off x="76200" y="4672014"/>
            <a:ext cx="3657600" cy="2185986"/>
          </a:xfrm>
        </p:spPr>
        <p:txBody>
          <a:bodyPr/>
          <a:lstStyle/>
          <a:p>
            <a:r>
              <a:rPr lang="en-US" sz="2000" dirty="0" smtClean="0"/>
              <a:t>Code can be delayed by everything at same level (in oval) or above</a:t>
            </a:r>
          </a:p>
        </p:txBody>
      </p:sp>
      <p:sp>
        <p:nvSpPr>
          <p:cNvPr id="35845" name="Oval 35"/>
          <p:cNvSpPr>
            <a:spLocks noChangeArrowheads="1"/>
          </p:cNvSpPr>
          <p:nvPr/>
        </p:nvSpPr>
        <p:spPr bwMode="auto">
          <a:xfrm>
            <a:off x="762000" y="1676400"/>
            <a:ext cx="1981200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5846" name="Rectangle 3092"/>
          <p:cNvSpPr>
            <a:spLocks noChangeArrowheads="1"/>
          </p:cNvSpPr>
          <p:nvPr/>
        </p:nvSpPr>
        <p:spPr bwMode="auto">
          <a:xfrm>
            <a:off x="1093788" y="1806575"/>
            <a:ext cx="1330325" cy="2587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dirty="0">
                <a:latin typeface="Arial" charset="0"/>
              </a:rPr>
              <a:t>Device A ISR</a:t>
            </a:r>
          </a:p>
        </p:txBody>
      </p:sp>
      <p:sp>
        <p:nvSpPr>
          <p:cNvPr id="35847" name="Rectangle 3093"/>
          <p:cNvSpPr>
            <a:spLocks noChangeArrowheads="1"/>
          </p:cNvSpPr>
          <p:nvPr/>
        </p:nvSpPr>
        <p:spPr bwMode="auto">
          <a:xfrm>
            <a:off x="1093788" y="2065338"/>
            <a:ext cx="1330325" cy="2587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dirty="0">
                <a:latin typeface="Arial" charset="0"/>
              </a:rPr>
              <a:t>Device B ISR</a:t>
            </a:r>
          </a:p>
        </p:txBody>
      </p:sp>
      <p:sp>
        <p:nvSpPr>
          <p:cNvPr id="35848" name="Rectangle 3094"/>
          <p:cNvSpPr>
            <a:spLocks noChangeArrowheads="1"/>
          </p:cNvSpPr>
          <p:nvPr/>
        </p:nvSpPr>
        <p:spPr bwMode="auto">
          <a:xfrm>
            <a:off x="1093788" y="2324100"/>
            <a:ext cx="1330325" cy="2587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Device ... ISR</a:t>
            </a:r>
          </a:p>
        </p:txBody>
      </p:sp>
      <p:sp>
        <p:nvSpPr>
          <p:cNvPr id="35849" name="Rectangle 3095"/>
          <p:cNvSpPr>
            <a:spLocks noChangeArrowheads="1"/>
          </p:cNvSpPr>
          <p:nvPr/>
        </p:nvSpPr>
        <p:spPr bwMode="auto">
          <a:xfrm>
            <a:off x="1093788" y="2582863"/>
            <a:ext cx="1330325" cy="2587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Device Z ISR</a:t>
            </a:r>
          </a:p>
        </p:txBody>
      </p:sp>
      <p:sp>
        <p:nvSpPr>
          <p:cNvPr id="302106" name="Text Box 3098"/>
          <p:cNvSpPr txBox="1">
            <a:spLocks noChangeArrowheads="1"/>
          </p:cNvSpPr>
          <p:nvPr/>
        </p:nvSpPr>
        <p:spPr bwMode="auto">
          <a:xfrm>
            <a:off x="431800" y="846137"/>
            <a:ext cx="246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</a:t>
            </a:r>
            <a:b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Static</a:t>
            </a:r>
            <a:endParaRPr lang="en-US" i="1" dirty="0"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2108" name="Text Box 3100"/>
          <p:cNvSpPr txBox="1">
            <a:spLocks noChangeArrowheads="1"/>
          </p:cNvSpPr>
          <p:nvPr/>
        </p:nvSpPr>
        <p:spPr bwMode="auto">
          <a:xfrm>
            <a:off x="61722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Preemptive Dynamic</a:t>
            </a:r>
          </a:p>
        </p:txBody>
      </p:sp>
      <p:grpSp>
        <p:nvGrpSpPr>
          <p:cNvPr id="35852" name="Group 37"/>
          <p:cNvGrpSpPr>
            <a:grpSpLocks/>
          </p:cNvGrpSpPr>
          <p:nvPr/>
        </p:nvGrpSpPr>
        <p:grpSpPr bwMode="auto">
          <a:xfrm>
            <a:off x="381000" y="3200400"/>
            <a:ext cx="2743200" cy="1219200"/>
            <a:chOff x="152400" y="3657600"/>
            <a:chExt cx="3886200" cy="1524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899" name="Oval 34"/>
            <p:cNvSpPr>
              <a:spLocks noChangeArrowheads="1"/>
            </p:cNvSpPr>
            <p:nvPr/>
          </p:nvSpPr>
          <p:spPr bwMode="auto">
            <a:xfrm>
              <a:off x="152400" y="3657600"/>
              <a:ext cx="3886200" cy="1524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5900" name="Rectangle 3085"/>
            <p:cNvSpPr>
              <a:spLocks noChangeArrowheads="1"/>
            </p:cNvSpPr>
            <p:nvPr/>
          </p:nvSpPr>
          <p:spPr bwMode="auto">
            <a:xfrm>
              <a:off x="228600" y="41148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1 Code</a:t>
              </a:r>
            </a:p>
          </p:txBody>
        </p:sp>
        <p:sp>
          <p:nvSpPr>
            <p:cNvPr id="35901" name="Rectangle 3086"/>
            <p:cNvSpPr>
              <a:spLocks noChangeArrowheads="1"/>
            </p:cNvSpPr>
            <p:nvPr/>
          </p:nvSpPr>
          <p:spPr bwMode="auto">
            <a:xfrm>
              <a:off x="1905000" y="41910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4 Code</a:t>
              </a:r>
            </a:p>
          </p:txBody>
        </p:sp>
        <p:sp>
          <p:nvSpPr>
            <p:cNvPr id="35902" name="Rectangle 3087"/>
            <p:cNvSpPr>
              <a:spLocks noChangeArrowheads="1"/>
            </p:cNvSpPr>
            <p:nvPr/>
          </p:nvSpPr>
          <p:spPr bwMode="auto">
            <a:xfrm>
              <a:off x="762000" y="45720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3 Code</a:t>
              </a:r>
            </a:p>
          </p:txBody>
        </p:sp>
        <p:sp>
          <p:nvSpPr>
            <p:cNvPr id="35903" name="Rectangle 3088"/>
            <p:cNvSpPr>
              <a:spLocks noChangeArrowheads="1"/>
            </p:cNvSpPr>
            <p:nvPr/>
          </p:nvSpPr>
          <p:spPr bwMode="auto">
            <a:xfrm>
              <a:off x="304800" y="4343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2 Code</a:t>
              </a:r>
            </a:p>
          </p:txBody>
        </p:sp>
        <p:sp>
          <p:nvSpPr>
            <p:cNvPr id="35904" name="Rectangle 3089"/>
            <p:cNvSpPr>
              <a:spLocks noChangeArrowheads="1"/>
            </p:cNvSpPr>
            <p:nvPr/>
          </p:nvSpPr>
          <p:spPr bwMode="auto">
            <a:xfrm>
              <a:off x="1981200" y="44196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Task 6 Code</a:t>
              </a:r>
            </a:p>
          </p:txBody>
        </p:sp>
        <p:sp>
          <p:nvSpPr>
            <p:cNvPr id="35905" name="Rectangle 3090"/>
            <p:cNvSpPr>
              <a:spLocks noChangeArrowheads="1"/>
            </p:cNvSpPr>
            <p:nvPr/>
          </p:nvSpPr>
          <p:spPr bwMode="auto">
            <a:xfrm>
              <a:off x="1828800" y="3962400"/>
              <a:ext cx="1828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5 Code</a:t>
              </a:r>
            </a:p>
          </p:txBody>
        </p:sp>
      </p:grpSp>
      <p:grpSp>
        <p:nvGrpSpPr>
          <p:cNvPr id="35856" name="Group 70"/>
          <p:cNvGrpSpPr>
            <a:grpSpLocks/>
          </p:cNvGrpSpPr>
          <p:nvPr/>
        </p:nvGrpSpPr>
        <p:grpSpPr bwMode="auto">
          <a:xfrm>
            <a:off x="6711950" y="5988050"/>
            <a:ext cx="1828800" cy="381000"/>
            <a:chOff x="6629400" y="3505200"/>
            <a:chExt cx="1828800" cy="381000"/>
          </a:xfrm>
        </p:grpSpPr>
        <p:sp>
          <p:nvSpPr>
            <p:cNvPr id="35891" name="Oval 71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6 Code</a:t>
              </a:r>
            </a:p>
          </p:txBody>
        </p:sp>
      </p:grpSp>
      <p:sp>
        <p:nvSpPr>
          <p:cNvPr id="86" name="Text Box 3100"/>
          <p:cNvSpPr txBox="1">
            <a:spLocks noChangeArrowheads="1"/>
          </p:cNvSpPr>
          <p:nvPr/>
        </p:nvSpPr>
        <p:spPr bwMode="auto">
          <a:xfrm>
            <a:off x="32004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Dynamic</a:t>
            </a:r>
          </a:p>
        </p:txBody>
      </p:sp>
      <p:grpSp>
        <p:nvGrpSpPr>
          <p:cNvPr id="700" name="Group 699"/>
          <p:cNvGrpSpPr/>
          <p:nvPr/>
        </p:nvGrpSpPr>
        <p:grpSpPr>
          <a:xfrm rot="16200000">
            <a:off x="7225506" y="4890295"/>
            <a:ext cx="704851" cy="1744663"/>
            <a:chOff x="2165350" y="1058863"/>
            <a:chExt cx="704851" cy="1744663"/>
          </a:xfrm>
        </p:grpSpPr>
        <p:sp>
          <p:nvSpPr>
            <p:cNvPr id="701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7" name="Group 73"/>
          <p:cNvGrpSpPr>
            <a:grpSpLocks/>
          </p:cNvGrpSpPr>
          <p:nvPr/>
        </p:nvGrpSpPr>
        <p:grpSpPr bwMode="auto">
          <a:xfrm>
            <a:off x="6711950" y="5438775"/>
            <a:ext cx="1828800" cy="381000"/>
            <a:chOff x="6629400" y="3505200"/>
            <a:chExt cx="1828800" cy="381000"/>
          </a:xfrm>
        </p:grpSpPr>
        <p:sp>
          <p:nvSpPr>
            <p:cNvPr id="35889" name="Oval 74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5 Code</a:t>
              </a:r>
            </a:p>
          </p:txBody>
        </p:sp>
      </p:grpSp>
      <p:grpSp>
        <p:nvGrpSpPr>
          <p:cNvPr id="579" name="Group 578"/>
          <p:cNvGrpSpPr/>
          <p:nvPr/>
        </p:nvGrpSpPr>
        <p:grpSpPr>
          <a:xfrm rot="16200000">
            <a:off x="7225506" y="4337843"/>
            <a:ext cx="704851" cy="1744663"/>
            <a:chOff x="2165350" y="1058863"/>
            <a:chExt cx="704851" cy="1744663"/>
          </a:xfrm>
        </p:grpSpPr>
        <p:sp>
          <p:nvSpPr>
            <p:cNvPr id="580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5" name="Group 67"/>
          <p:cNvGrpSpPr>
            <a:grpSpLocks/>
          </p:cNvGrpSpPr>
          <p:nvPr/>
        </p:nvGrpSpPr>
        <p:grpSpPr bwMode="auto">
          <a:xfrm>
            <a:off x="6711950" y="4891088"/>
            <a:ext cx="1828800" cy="381000"/>
            <a:chOff x="6629400" y="3505200"/>
            <a:chExt cx="1828800" cy="381000"/>
          </a:xfrm>
        </p:grpSpPr>
        <p:sp>
          <p:nvSpPr>
            <p:cNvPr id="35893" name="Oval 68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4 Code</a:t>
              </a:r>
            </a:p>
          </p:txBody>
        </p:sp>
      </p:grpSp>
      <p:grpSp>
        <p:nvGrpSpPr>
          <p:cNvPr id="458" name="Group 457"/>
          <p:cNvGrpSpPr/>
          <p:nvPr/>
        </p:nvGrpSpPr>
        <p:grpSpPr>
          <a:xfrm rot="16200000">
            <a:off x="7225506" y="3747295"/>
            <a:ext cx="704851" cy="1744663"/>
            <a:chOff x="2165350" y="1058863"/>
            <a:chExt cx="704851" cy="1744663"/>
          </a:xfrm>
        </p:grpSpPr>
        <p:sp>
          <p:nvSpPr>
            <p:cNvPr id="459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3" name="Group 58"/>
          <p:cNvGrpSpPr>
            <a:grpSpLocks/>
          </p:cNvGrpSpPr>
          <p:nvPr/>
        </p:nvGrpSpPr>
        <p:grpSpPr bwMode="auto">
          <a:xfrm>
            <a:off x="6711950" y="4341813"/>
            <a:ext cx="1828800" cy="381000"/>
            <a:chOff x="6629400" y="3505200"/>
            <a:chExt cx="1828800" cy="381000"/>
          </a:xfrm>
        </p:grpSpPr>
        <p:sp>
          <p:nvSpPr>
            <p:cNvPr id="35897" name="Oval 59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3 Code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 rot="16200000">
            <a:off x="7225506" y="3213895"/>
            <a:ext cx="704851" cy="1744663"/>
            <a:chOff x="2165350" y="1058863"/>
            <a:chExt cx="704851" cy="1744663"/>
          </a:xfrm>
        </p:grpSpPr>
        <p:sp>
          <p:nvSpPr>
            <p:cNvPr id="338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54" name="Group 64"/>
          <p:cNvGrpSpPr>
            <a:grpSpLocks/>
          </p:cNvGrpSpPr>
          <p:nvPr/>
        </p:nvGrpSpPr>
        <p:grpSpPr bwMode="auto">
          <a:xfrm>
            <a:off x="6711950" y="3794125"/>
            <a:ext cx="1828800" cy="381000"/>
            <a:chOff x="6629400" y="3505200"/>
            <a:chExt cx="1828800" cy="381000"/>
          </a:xfrm>
        </p:grpSpPr>
        <p:sp>
          <p:nvSpPr>
            <p:cNvPr id="35895" name="Oval 65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2 Code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 rot="16200000">
            <a:off x="7227092" y="2698747"/>
            <a:ext cx="704851" cy="1744663"/>
            <a:chOff x="2165350" y="1058863"/>
            <a:chExt cx="704851" cy="1744663"/>
          </a:xfrm>
        </p:grpSpPr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44" name="Group 56"/>
          <p:cNvGrpSpPr>
            <a:grpSpLocks/>
          </p:cNvGrpSpPr>
          <p:nvPr/>
        </p:nvGrpSpPr>
        <p:grpSpPr bwMode="auto">
          <a:xfrm>
            <a:off x="6711950" y="3244850"/>
            <a:ext cx="1828800" cy="381000"/>
            <a:chOff x="6629400" y="3505200"/>
            <a:chExt cx="1828800" cy="381000"/>
          </a:xfrm>
        </p:grpSpPr>
        <p:sp>
          <p:nvSpPr>
            <p:cNvPr id="35906" name="Oval 55"/>
            <p:cNvSpPr>
              <a:spLocks noChangeArrowheads="1"/>
            </p:cNvSpPr>
            <p:nvPr/>
          </p:nvSpPr>
          <p:spPr bwMode="auto">
            <a:xfrm>
              <a:off x="6629400" y="3505200"/>
              <a:ext cx="1828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3085"/>
            <p:cNvSpPr>
              <a:spLocks noChangeArrowheads="1"/>
            </p:cNvSpPr>
            <p:nvPr/>
          </p:nvSpPr>
          <p:spPr bwMode="auto">
            <a:xfrm>
              <a:off x="6781800" y="3581400"/>
              <a:ext cx="1524000" cy="2413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charset="0"/>
                </a:rPr>
                <a:t>Task 1 Code</a:t>
              </a:r>
            </a:p>
          </p:txBody>
        </p:sp>
      </p:grpSp>
      <p:grpSp>
        <p:nvGrpSpPr>
          <p:cNvPr id="302099" name="Group 302098"/>
          <p:cNvGrpSpPr/>
          <p:nvPr/>
        </p:nvGrpSpPr>
        <p:grpSpPr>
          <a:xfrm rot="16200000">
            <a:off x="7225506" y="2070895"/>
            <a:ext cx="704851" cy="1744663"/>
            <a:chOff x="2165350" y="1058863"/>
            <a:chExt cx="704851" cy="1744663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165350" y="1058863"/>
              <a:ext cx="685800" cy="1744663"/>
            </a:xfrm>
            <a:custGeom>
              <a:avLst/>
              <a:gdLst>
                <a:gd name="T0" fmla="*/ 88 w 864"/>
                <a:gd name="T1" fmla="*/ 0 h 2199"/>
                <a:gd name="T2" fmla="*/ 88 w 864"/>
                <a:gd name="T3" fmla="*/ 1 h 2199"/>
                <a:gd name="T4" fmla="*/ 0 w 864"/>
                <a:gd name="T5" fmla="*/ 28 h 2199"/>
                <a:gd name="T6" fmla="*/ 0 w 864"/>
                <a:gd name="T7" fmla="*/ 2177 h 2199"/>
                <a:gd name="T8" fmla="*/ 88 w 864"/>
                <a:gd name="T9" fmla="*/ 2196 h 2199"/>
                <a:gd name="T10" fmla="*/ 88 w 864"/>
                <a:gd name="T11" fmla="*/ 2199 h 2199"/>
                <a:gd name="T12" fmla="*/ 864 w 864"/>
                <a:gd name="T13" fmla="*/ 1868 h 2199"/>
                <a:gd name="T14" fmla="*/ 864 w 864"/>
                <a:gd name="T15" fmla="*/ 457 h 2199"/>
                <a:gd name="T16" fmla="*/ 88 w 864"/>
                <a:gd name="T17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199">
                  <a:moveTo>
                    <a:pt x="88" y="0"/>
                  </a:moveTo>
                  <a:lnTo>
                    <a:pt x="88" y="1"/>
                  </a:lnTo>
                  <a:lnTo>
                    <a:pt x="0" y="28"/>
                  </a:lnTo>
                  <a:lnTo>
                    <a:pt x="0" y="2177"/>
                  </a:lnTo>
                  <a:lnTo>
                    <a:pt x="88" y="2196"/>
                  </a:lnTo>
                  <a:lnTo>
                    <a:pt x="88" y="2199"/>
                  </a:lnTo>
                  <a:lnTo>
                    <a:pt x="864" y="1868"/>
                  </a:lnTo>
                  <a:lnTo>
                    <a:pt x="864" y="4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1C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679700" y="1336675"/>
              <a:ext cx="119063" cy="115888"/>
            </a:xfrm>
            <a:custGeom>
              <a:avLst/>
              <a:gdLst>
                <a:gd name="T0" fmla="*/ 0 w 148"/>
                <a:gd name="T1" fmla="*/ 68 h 147"/>
                <a:gd name="T2" fmla="*/ 0 w 148"/>
                <a:gd name="T3" fmla="*/ 0 h 147"/>
                <a:gd name="T4" fmla="*/ 148 w 148"/>
                <a:gd name="T5" fmla="*/ 87 h 147"/>
                <a:gd name="T6" fmla="*/ 148 w 148"/>
                <a:gd name="T7" fmla="*/ 147 h 147"/>
                <a:gd name="T8" fmla="*/ 0 w 148"/>
                <a:gd name="T9" fmla="*/ 6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7">
                  <a:moveTo>
                    <a:pt x="0" y="68"/>
                  </a:moveTo>
                  <a:lnTo>
                    <a:pt x="0" y="0"/>
                  </a:lnTo>
                  <a:lnTo>
                    <a:pt x="148" y="87"/>
                  </a:lnTo>
                  <a:lnTo>
                    <a:pt x="148" y="14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79700" y="2435225"/>
              <a:ext cx="119063" cy="93663"/>
            </a:xfrm>
            <a:custGeom>
              <a:avLst/>
              <a:gdLst>
                <a:gd name="T0" fmla="*/ 0 w 148"/>
                <a:gd name="T1" fmla="*/ 117 h 117"/>
                <a:gd name="T2" fmla="*/ 0 w 148"/>
                <a:gd name="T3" fmla="*/ 46 h 117"/>
                <a:gd name="T4" fmla="*/ 148 w 148"/>
                <a:gd name="T5" fmla="*/ 0 h 117"/>
                <a:gd name="T6" fmla="*/ 148 w 148"/>
                <a:gd name="T7" fmla="*/ 63 h 117"/>
                <a:gd name="T8" fmla="*/ 0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0" y="117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63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547938" y="2476500"/>
              <a:ext cx="119063" cy="100013"/>
            </a:xfrm>
            <a:custGeom>
              <a:avLst/>
              <a:gdLst>
                <a:gd name="T0" fmla="*/ 0 w 148"/>
                <a:gd name="T1" fmla="*/ 126 h 126"/>
                <a:gd name="T2" fmla="*/ 0 w 148"/>
                <a:gd name="T3" fmla="*/ 46 h 126"/>
                <a:gd name="T4" fmla="*/ 148 w 148"/>
                <a:gd name="T5" fmla="*/ 0 h 126"/>
                <a:gd name="T6" fmla="*/ 148 w 148"/>
                <a:gd name="T7" fmla="*/ 72 h 126"/>
                <a:gd name="T8" fmla="*/ 0 w 1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6">
                  <a:moveTo>
                    <a:pt x="0" y="126"/>
                  </a:moveTo>
                  <a:lnTo>
                    <a:pt x="0" y="46"/>
                  </a:lnTo>
                  <a:lnTo>
                    <a:pt x="148" y="0"/>
                  </a:lnTo>
                  <a:lnTo>
                    <a:pt x="148" y="7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416175" y="2517775"/>
              <a:ext cx="119063" cy="107950"/>
            </a:xfrm>
            <a:custGeom>
              <a:avLst/>
              <a:gdLst>
                <a:gd name="T0" fmla="*/ 0 w 148"/>
                <a:gd name="T1" fmla="*/ 136 h 136"/>
                <a:gd name="T2" fmla="*/ 0 w 148"/>
                <a:gd name="T3" fmla="*/ 47 h 136"/>
                <a:gd name="T4" fmla="*/ 148 w 148"/>
                <a:gd name="T5" fmla="*/ 0 h 136"/>
                <a:gd name="T6" fmla="*/ 148 w 148"/>
                <a:gd name="T7" fmla="*/ 82 h 136"/>
                <a:gd name="T8" fmla="*/ 0 w 14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136"/>
                  </a:moveTo>
                  <a:lnTo>
                    <a:pt x="0" y="47"/>
                  </a:lnTo>
                  <a:lnTo>
                    <a:pt x="148" y="0"/>
                  </a:lnTo>
                  <a:lnTo>
                    <a:pt x="148" y="82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84413" y="2559050"/>
              <a:ext cx="119063" cy="114300"/>
            </a:xfrm>
            <a:custGeom>
              <a:avLst/>
              <a:gdLst>
                <a:gd name="T0" fmla="*/ 0 w 149"/>
                <a:gd name="T1" fmla="*/ 145 h 145"/>
                <a:gd name="T2" fmla="*/ 0 w 149"/>
                <a:gd name="T3" fmla="*/ 46 h 145"/>
                <a:gd name="T4" fmla="*/ 149 w 149"/>
                <a:gd name="T5" fmla="*/ 0 h 145"/>
                <a:gd name="T6" fmla="*/ 149 w 149"/>
                <a:gd name="T7" fmla="*/ 91 h 145"/>
                <a:gd name="T8" fmla="*/ 0 w 14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5">
                  <a:moveTo>
                    <a:pt x="0" y="145"/>
                  </a:moveTo>
                  <a:lnTo>
                    <a:pt x="0" y="46"/>
                  </a:lnTo>
                  <a:lnTo>
                    <a:pt x="149" y="0"/>
                  </a:lnTo>
                  <a:lnTo>
                    <a:pt x="149" y="9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247900" y="1176338"/>
              <a:ext cx="87313" cy="120650"/>
            </a:xfrm>
            <a:custGeom>
              <a:avLst/>
              <a:gdLst>
                <a:gd name="T0" fmla="*/ 108 w 108"/>
                <a:gd name="T1" fmla="*/ 57 h 151"/>
                <a:gd name="T2" fmla="*/ 108 w 108"/>
                <a:gd name="T3" fmla="*/ 151 h 151"/>
                <a:gd name="T4" fmla="*/ 0 w 108"/>
                <a:gd name="T5" fmla="*/ 99 h 151"/>
                <a:gd name="T6" fmla="*/ 0 w 108"/>
                <a:gd name="T7" fmla="*/ 0 h 151"/>
                <a:gd name="T8" fmla="*/ 108 w 108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">
                  <a:moveTo>
                    <a:pt x="108" y="57"/>
                  </a:moveTo>
                  <a:lnTo>
                    <a:pt x="108" y="151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5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347913" y="1230313"/>
              <a:ext cx="117475" cy="130175"/>
            </a:xfrm>
            <a:custGeom>
              <a:avLst/>
              <a:gdLst>
                <a:gd name="T0" fmla="*/ 149 w 149"/>
                <a:gd name="T1" fmla="*/ 79 h 163"/>
                <a:gd name="T2" fmla="*/ 149 w 149"/>
                <a:gd name="T3" fmla="*/ 163 h 163"/>
                <a:gd name="T4" fmla="*/ 0 w 149"/>
                <a:gd name="T5" fmla="*/ 92 h 163"/>
                <a:gd name="T6" fmla="*/ 0 w 149"/>
                <a:gd name="T7" fmla="*/ 0 h 163"/>
                <a:gd name="T8" fmla="*/ 149 w 149"/>
                <a:gd name="T9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3">
                  <a:moveTo>
                    <a:pt x="149" y="79"/>
                  </a:moveTo>
                  <a:lnTo>
                    <a:pt x="149" y="163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479675" y="1300163"/>
              <a:ext cx="117475" cy="122238"/>
            </a:xfrm>
            <a:custGeom>
              <a:avLst/>
              <a:gdLst>
                <a:gd name="T0" fmla="*/ 149 w 149"/>
                <a:gd name="T1" fmla="*/ 79 h 154"/>
                <a:gd name="T2" fmla="*/ 149 w 149"/>
                <a:gd name="T3" fmla="*/ 154 h 154"/>
                <a:gd name="T4" fmla="*/ 0 w 149"/>
                <a:gd name="T5" fmla="*/ 83 h 154"/>
                <a:gd name="T6" fmla="*/ 0 w 149"/>
                <a:gd name="T7" fmla="*/ 0 h 154"/>
                <a:gd name="T8" fmla="*/ 149 w 149"/>
                <a:gd name="T9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4">
                  <a:moveTo>
                    <a:pt x="149" y="79"/>
                  </a:moveTo>
                  <a:lnTo>
                    <a:pt x="149" y="154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9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744788" y="2360613"/>
              <a:ext cx="92075" cy="76200"/>
            </a:xfrm>
            <a:custGeom>
              <a:avLst/>
              <a:gdLst>
                <a:gd name="T0" fmla="*/ 0 w 118"/>
                <a:gd name="T1" fmla="*/ 95 h 95"/>
                <a:gd name="T2" fmla="*/ 0 w 118"/>
                <a:gd name="T3" fmla="*/ 29 h 95"/>
                <a:gd name="T4" fmla="*/ 118 w 118"/>
                <a:gd name="T5" fmla="*/ 0 h 95"/>
                <a:gd name="T6" fmla="*/ 118 w 118"/>
                <a:gd name="T7" fmla="*/ 58 h 95"/>
                <a:gd name="T8" fmla="*/ 0 w 11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5">
                  <a:moveTo>
                    <a:pt x="0" y="95"/>
                  </a:moveTo>
                  <a:lnTo>
                    <a:pt x="0" y="29"/>
                  </a:lnTo>
                  <a:lnTo>
                    <a:pt x="118" y="0"/>
                  </a:lnTo>
                  <a:lnTo>
                    <a:pt x="118" y="5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613025" y="2389188"/>
              <a:ext cx="115888" cy="88900"/>
            </a:xfrm>
            <a:custGeom>
              <a:avLst/>
              <a:gdLst>
                <a:gd name="T0" fmla="*/ 0 w 148"/>
                <a:gd name="T1" fmla="*/ 113 h 113"/>
                <a:gd name="T2" fmla="*/ 0 w 148"/>
                <a:gd name="T3" fmla="*/ 38 h 113"/>
                <a:gd name="T4" fmla="*/ 148 w 148"/>
                <a:gd name="T5" fmla="*/ 0 h 113"/>
                <a:gd name="T6" fmla="*/ 148 w 148"/>
                <a:gd name="T7" fmla="*/ 67 h 113"/>
                <a:gd name="T8" fmla="*/ 0 w 14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3">
                  <a:moveTo>
                    <a:pt x="0" y="113"/>
                  </a:moveTo>
                  <a:lnTo>
                    <a:pt x="0" y="38"/>
                  </a:lnTo>
                  <a:lnTo>
                    <a:pt x="148" y="0"/>
                  </a:lnTo>
                  <a:lnTo>
                    <a:pt x="148" y="6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479675" y="2422525"/>
              <a:ext cx="117475" cy="96838"/>
            </a:xfrm>
            <a:custGeom>
              <a:avLst/>
              <a:gdLst>
                <a:gd name="T0" fmla="*/ 0 w 149"/>
                <a:gd name="T1" fmla="*/ 122 h 122"/>
                <a:gd name="T2" fmla="*/ 0 w 149"/>
                <a:gd name="T3" fmla="*/ 38 h 122"/>
                <a:gd name="T4" fmla="*/ 149 w 149"/>
                <a:gd name="T5" fmla="*/ 0 h 122"/>
                <a:gd name="T6" fmla="*/ 149 w 149"/>
                <a:gd name="T7" fmla="*/ 76 h 122"/>
                <a:gd name="T8" fmla="*/ 0 w 149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2">
                  <a:moveTo>
                    <a:pt x="0" y="12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7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347913" y="2455863"/>
              <a:ext cx="117475" cy="104775"/>
            </a:xfrm>
            <a:custGeom>
              <a:avLst/>
              <a:gdLst>
                <a:gd name="T0" fmla="*/ 0 w 149"/>
                <a:gd name="T1" fmla="*/ 132 h 132"/>
                <a:gd name="T2" fmla="*/ 0 w 149"/>
                <a:gd name="T3" fmla="*/ 38 h 132"/>
                <a:gd name="T4" fmla="*/ 149 w 149"/>
                <a:gd name="T5" fmla="*/ 0 h 132"/>
                <a:gd name="T6" fmla="*/ 149 w 149"/>
                <a:gd name="T7" fmla="*/ 86 h 132"/>
                <a:gd name="T8" fmla="*/ 0 w 149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2">
                  <a:moveTo>
                    <a:pt x="0" y="132"/>
                  </a:moveTo>
                  <a:lnTo>
                    <a:pt x="0" y="38"/>
                  </a:lnTo>
                  <a:lnTo>
                    <a:pt x="149" y="0"/>
                  </a:lnTo>
                  <a:lnTo>
                    <a:pt x="149" y="86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247900" y="2489200"/>
              <a:ext cx="87313" cy="101600"/>
            </a:xfrm>
            <a:custGeom>
              <a:avLst/>
              <a:gdLst>
                <a:gd name="T0" fmla="*/ 0 w 108"/>
                <a:gd name="T1" fmla="*/ 128 h 128"/>
                <a:gd name="T2" fmla="*/ 0 w 108"/>
                <a:gd name="T3" fmla="*/ 28 h 128"/>
                <a:gd name="T4" fmla="*/ 108 w 108"/>
                <a:gd name="T5" fmla="*/ 0 h 128"/>
                <a:gd name="T6" fmla="*/ 108 w 108"/>
                <a:gd name="T7" fmla="*/ 94 h 128"/>
                <a:gd name="T8" fmla="*/ 0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28"/>
                  </a:moveTo>
                  <a:lnTo>
                    <a:pt x="0" y="28"/>
                  </a:lnTo>
                  <a:lnTo>
                    <a:pt x="108" y="0"/>
                  </a:lnTo>
                  <a:lnTo>
                    <a:pt x="108" y="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2284413" y="1289050"/>
              <a:ext cx="119063" cy="127000"/>
            </a:xfrm>
            <a:custGeom>
              <a:avLst/>
              <a:gdLst>
                <a:gd name="T0" fmla="*/ 149 w 149"/>
                <a:gd name="T1" fmla="*/ 70 h 160"/>
                <a:gd name="T2" fmla="*/ 149 w 149"/>
                <a:gd name="T3" fmla="*/ 160 h 160"/>
                <a:gd name="T4" fmla="*/ 0 w 149"/>
                <a:gd name="T5" fmla="*/ 99 h 160"/>
                <a:gd name="T6" fmla="*/ 0 w 149"/>
                <a:gd name="T7" fmla="*/ 0 h 160"/>
                <a:gd name="T8" fmla="*/ 149 w 149"/>
                <a:gd name="T9" fmla="*/ 7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60">
                  <a:moveTo>
                    <a:pt x="149" y="70"/>
                  </a:moveTo>
                  <a:lnTo>
                    <a:pt x="149" y="160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49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416175" y="1350963"/>
              <a:ext cx="119063" cy="120650"/>
            </a:xfrm>
            <a:custGeom>
              <a:avLst/>
              <a:gdLst>
                <a:gd name="T0" fmla="*/ 148 w 148"/>
                <a:gd name="T1" fmla="*/ 70 h 152"/>
                <a:gd name="T2" fmla="*/ 148 w 148"/>
                <a:gd name="T3" fmla="*/ 152 h 152"/>
                <a:gd name="T4" fmla="*/ 0 w 148"/>
                <a:gd name="T5" fmla="*/ 90 h 152"/>
                <a:gd name="T6" fmla="*/ 0 w 148"/>
                <a:gd name="T7" fmla="*/ 0 h 152"/>
                <a:gd name="T8" fmla="*/ 148 w 148"/>
                <a:gd name="T9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2">
                  <a:moveTo>
                    <a:pt x="148" y="70"/>
                  </a:moveTo>
                  <a:lnTo>
                    <a:pt x="148" y="152"/>
                  </a:lnTo>
                  <a:lnTo>
                    <a:pt x="0" y="90"/>
                  </a:lnTo>
                  <a:lnTo>
                    <a:pt x="0" y="0"/>
                  </a:lnTo>
                  <a:lnTo>
                    <a:pt x="148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744788" y="1709738"/>
              <a:ext cx="92075" cy="76200"/>
            </a:xfrm>
            <a:custGeom>
              <a:avLst/>
              <a:gdLst>
                <a:gd name="T0" fmla="*/ 118 w 118"/>
                <a:gd name="T1" fmla="*/ 37 h 96"/>
                <a:gd name="T2" fmla="*/ 118 w 118"/>
                <a:gd name="T3" fmla="*/ 96 h 96"/>
                <a:gd name="T4" fmla="*/ 0 w 118"/>
                <a:gd name="T5" fmla="*/ 66 h 96"/>
                <a:gd name="T6" fmla="*/ 0 w 118"/>
                <a:gd name="T7" fmla="*/ 0 h 96"/>
                <a:gd name="T8" fmla="*/ 118 w 118"/>
                <a:gd name="T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96">
                  <a:moveTo>
                    <a:pt x="118" y="37"/>
                  </a:moveTo>
                  <a:lnTo>
                    <a:pt x="118" y="9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679700" y="2306638"/>
              <a:ext cx="119063" cy="79375"/>
            </a:xfrm>
            <a:custGeom>
              <a:avLst/>
              <a:gdLst>
                <a:gd name="T0" fmla="*/ 0 w 148"/>
                <a:gd name="T1" fmla="*/ 102 h 102"/>
                <a:gd name="T2" fmla="*/ 0 w 148"/>
                <a:gd name="T3" fmla="*/ 29 h 102"/>
                <a:gd name="T4" fmla="*/ 148 w 148"/>
                <a:gd name="T5" fmla="*/ 0 h 102"/>
                <a:gd name="T6" fmla="*/ 148 w 148"/>
                <a:gd name="T7" fmla="*/ 64 h 102"/>
                <a:gd name="T8" fmla="*/ 0 w 1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2">
                  <a:moveTo>
                    <a:pt x="0" y="102"/>
                  </a:moveTo>
                  <a:lnTo>
                    <a:pt x="0" y="29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547938" y="2332038"/>
              <a:ext cx="119063" cy="88900"/>
            </a:xfrm>
            <a:custGeom>
              <a:avLst/>
              <a:gdLst>
                <a:gd name="T0" fmla="*/ 0 w 148"/>
                <a:gd name="T1" fmla="*/ 111 h 111"/>
                <a:gd name="T2" fmla="*/ 0 w 148"/>
                <a:gd name="T3" fmla="*/ 30 h 111"/>
                <a:gd name="T4" fmla="*/ 148 w 148"/>
                <a:gd name="T5" fmla="*/ 0 h 111"/>
                <a:gd name="T6" fmla="*/ 148 w 148"/>
                <a:gd name="T7" fmla="*/ 73 h 111"/>
                <a:gd name="T8" fmla="*/ 0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73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416175" y="2359025"/>
              <a:ext cx="119063" cy="93663"/>
            </a:xfrm>
            <a:custGeom>
              <a:avLst/>
              <a:gdLst>
                <a:gd name="T0" fmla="*/ 0 w 148"/>
                <a:gd name="T1" fmla="*/ 120 h 120"/>
                <a:gd name="T2" fmla="*/ 0 w 148"/>
                <a:gd name="T3" fmla="*/ 30 h 120"/>
                <a:gd name="T4" fmla="*/ 148 w 148"/>
                <a:gd name="T5" fmla="*/ 0 h 120"/>
                <a:gd name="T6" fmla="*/ 148 w 148"/>
                <a:gd name="T7" fmla="*/ 83 h 120"/>
                <a:gd name="T8" fmla="*/ 0 w 14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0">
                  <a:moveTo>
                    <a:pt x="0" y="120"/>
                  </a:moveTo>
                  <a:lnTo>
                    <a:pt x="0" y="30"/>
                  </a:lnTo>
                  <a:lnTo>
                    <a:pt x="148" y="0"/>
                  </a:lnTo>
                  <a:lnTo>
                    <a:pt x="148" y="8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284413" y="1847850"/>
              <a:ext cx="119063" cy="88900"/>
            </a:xfrm>
            <a:custGeom>
              <a:avLst/>
              <a:gdLst>
                <a:gd name="T0" fmla="*/ 149 w 149"/>
                <a:gd name="T1" fmla="*/ 21 h 112"/>
                <a:gd name="T2" fmla="*/ 149 w 149"/>
                <a:gd name="T3" fmla="*/ 112 h 112"/>
                <a:gd name="T4" fmla="*/ 0 w 149"/>
                <a:gd name="T5" fmla="*/ 101 h 112"/>
                <a:gd name="T6" fmla="*/ 0 w 149"/>
                <a:gd name="T7" fmla="*/ 0 h 112"/>
                <a:gd name="T8" fmla="*/ 149 w 149"/>
                <a:gd name="T9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21"/>
                  </a:moveTo>
                  <a:lnTo>
                    <a:pt x="149" y="112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284413" y="1662113"/>
              <a:ext cx="119063" cy="103188"/>
            </a:xfrm>
            <a:custGeom>
              <a:avLst/>
              <a:gdLst>
                <a:gd name="T0" fmla="*/ 149 w 149"/>
                <a:gd name="T1" fmla="*/ 38 h 131"/>
                <a:gd name="T2" fmla="*/ 149 w 149"/>
                <a:gd name="T3" fmla="*/ 131 h 131"/>
                <a:gd name="T4" fmla="*/ 0 w 149"/>
                <a:gd name="T5" fmla="*/ 102 h 131"/>
                <a:gd name="T6" fmla="*/ 0 w 149"/>
                <a:gd name="T7" fmla="*/ 0 h 131"/>
                <a:gd name="T8" fmla="*/ 149 w 149"/>
                <a:gd name="T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38"/>
                  </a:moveTo>
                  <a:lnTo>
                    <a:pt x="149" y="131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284413" y="1474788"/>
              <a:ext cx="119063" cy="115888"/>
            </a:xfrm>
            <a:custGeom>
              <a:avLst/>
              <a:gdLst>
                <a:gd name="T0" fmla="*/ 149 w 149"/>
                <a:gd name="T1" fmla="*/ 55 h 147"/>
                <a:gd name="T2" fmla="*/ 149 w 149"/>
                <a:gd name="T3" fmla="*/ 147 h 147"/>
                <a:gd name="T4" fmla="*/ 0 w 149"/>
                <a:gd name="T5" fmla="*/ 101 h 147"/>
                <a:gd name="T6" fmla="*/ 0 w 149"/>
                <a:gd name="T7" fmla="*/ 0 h 147"/>
                <a:gd name="T8" fmla="*/ 149 w 149"/>
                <a:gd name="T9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49" y="55"/>
                  </a:moveTo>
                  <a:lnTo>
                    <a:pt x="149" y="147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49" y="5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347913" y="1409700"/>
              <a:ext cx="117475" cy="115888"/>
            </a:xfrm>
            <a:custGeom>
              <a:avLst/>
              <a:gdLst>
                <a:gd name="T0" fmla="*/ 149 w 149"/>
                <a:gd name="T1" fmla="*/ 61 h 146"/>
                <a:gd name="T2" fmla="*/ 149 w 149"/>
                <a:gd name="T3" fmla="*/ 146 h 146"/>
                <a:gd name="T4" fmla="*/ 0 w 149"/>
                <a:gd name="T5" fmla="*/ 92 h 146"/>
                <a:gd name="T6" fmla="*/ 0 w 149"/>
                <a:gd name="T7" fmla="*/ 0 h 146"/>
                <a:gd name="T8" fmla="*/ 149 w 149"/>
                <a:gd name="T9" fmla="*/ 6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61"/>
                  </a:moveTo>
                  <a:lnTo>
                    <a:pt x="149" y="146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9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679700" y="1760538"/>
              <a:ext cx="119063" cy="80963"/>
            </a:xfrm>
            <a:custGeom>
              <a:avLst/>
              <a:gdLst>
                <a:gd name="T0" fmla="*/ 148 w 148"/>
                <a:gd name="T1" fmla="*/ 37 h 100"/>
                <a:gd name="T2" fmla="*/ 148 w 148"/>
                <a:gd name="T3" fmla="*/ 100 h 100"/>
                <a:gd name="T4" fmla="*/ 0 w 148"/>
                <a:gd name="T5" fmla="*/ 71 h 100"/>
                <a:gd name="T6" fmla="*/ 0 w 148"/>
                <a:gd name="T7" fmla="*/ 0 h 100"/>
                <a:gd name="T8" fmla="*/ 148 w 148"/>
                <a:gd name="T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0">
                  <a:moveTo>
                    <a:pt x="148" y="37"/>
                  </a:moveTo>
                  <a:lnTo>
                    <a:pt x="148" y="100"/>
                  </a:lnTo>
                  <a:lnTo>
                    <a:pt x="0" y="7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744788" y="2235200"/>
              <a:ext cx="92075" cy="66675"/>
            </a:xfrm>
            <a:custGeom>
              <a:avLst/>
              <a:gdLst>
                <a:gd name="T0" fmla="*/ 0 w 118"/>
                <a:gd name="T1" fmla="*/ 83 h 83"/>
                <a:gd name="T2" fmla="*/ 0 w 118"/>
                <a:gd name="T3" fmla="*/ 17 h 83"/>
                <a:gd name="T4" fmla="*/ 118 w 118"/>
                <a:gd name="T5" fmla="*/ 0 h 83"/>
                <a:gd name="T6" fmla="*/ 118 w 118"/>
                <a:gd name="T7" fmla="*/ 60 h 83"/>
                <a:gd name="T8" fmla="*/ 0 w 1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3">
                  <a:moveTo>
                    <a:pt x="0" y="83"/>
                  </a:moveTo>
                  <a:lnTo>
                    <a:pt x="0" y="17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0" name="Freeform 34"/>
            <p:cNvSpPr>
              <a:spLocks/>
            </p:cNvSpPr>
            <p:nvPr/>
          </p:nvSpPr>
          <p:spPr bwMode="auto">
            <a:xfrm>
              <a:off x="2613025" y="2251075"/>
              <a:ext cx="115888" cy="77788"/>
            </a:xfrm>
            <a:custGeom>
              <a:avLst/>
              <a:gdLst>
                <a:gd name="T0" fmla="*/ 0 w 148"/>
                <a:gd name="T1" fmla="*/ 97 h 97"/>
                <a:gd name="T2" fmla="*/ 0 w 148"/>
                <a:gd name="T3" fmla="*/ 22 h 97"/>
                <a:gd name="T4" fmla="*/ 148 w 148"/>
                <a:gd name="T5" fmla="*/ 0 h 97"/>
                <a:gd name="T6" fmla="*/ 148 w 148"/>
                <a:gd name="T7" fmla="*/ 68 h 97"/>
                <a:gd name="T8" fmla="*/ 0 w 148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7">
                  <a:moveTo>
                    <a:pt x="0" y="97"/>
                  </a:moveTo>
                  <a:lnTo>
                    <a:pt x="0" y="22"/>
                  </a:lnTo>
                  <a:lnTo>
                    <a:pt x="148" y="0"/>
                  </a:lnTo>
                  <a:lnTo>
                    <a:pt x="148" y="6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1" name="Freeform 35"/>
            <p:cNvSpPr>
              <a:spLocks/>
            </p:cNvSpPr>
            <p:nvPr/>
          </p:nvSpPr>
          <p:spPr bwMode="auto">
            <a:xfrm>
              <a:off x="2479675" y="2270125"/>
              <a:ext cx="117475" cy="84138"/>
            </a:xfrm>
            <a:custGeom>
              <a:avLst/>
              <a:gdLst>
                <a:gd name="T0" fmla="*/ 0 w 149"/>
                <a:gd name="T1" fmla="*/ 106 h 106"/>
                <a:gd name="T2" fmla="*/ 0 w 149"/>
                <a:gd name="T3" fmla="*/ 21 h 106"/>
                <a:gd name="T4" fmla="*/ 149 w 149"/>
                <a:gd name="T5" fmla="*/ 0 h 106"/>
                <a:gd name="T6" fmla="*/ 149 w 149"/>
                <a:gd name="T7" fmla="*/ 77 h 106"/>
                <a:gd name="T8" fmla="*/ 0 w 14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6">
                  <a:moveTo>
                    <a:pt x="0" y="106"/>
                  </a:moveTo>
                  <a:lnTo>
                    <a:pt x="0" y="21"/>
                  </a:lnTo>
                  <a:lnTo>
                    <a:pt x="149" y="0"/>
                  </a:lnTo>
                  <a:lnTo>
                    <a:pt x="149" y="7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2" name="Rectangle 36"/>
            <p:cNvSpPr>
              <a:spLocks noChangeArrowheads="1"/>
            </p:cNvSpPr>
            <p:nvPr/>
          </p:nvSpPr>
          <p:spPr bwMode="auto">
            <a:xfrm>
              <a:off x="2247900" y="2033588"/>
              <a:ext cx="23813" cy="80963"/>
            </a:xfrm>
            <a:prstGeom prst="rect">
              <a:avLst/>
            </a:pr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Freeform 37"/>
            <p:cNvSpPr>
              <a:spLocks/>
            </p:cNvSpPr>
            <p:nvPr/>
          </p:nvSpPr>
          <p:spPr bwMode="auto">
            <a:xfrm>
              <a:off x="2284413" y="2035175"/>
              <a:ext cx="119063" cy="79375"/>
            </a:xfrm>
            <a:custGeom>
              <a:avLst/>
              <a:gdLst>
                <a:gd name="T0" fmla="*/ 0 w 149"/>
                <a:gd name="T1" fmla="*/ 0 h 101"/>
                <a:gd name="T2" fmla="*/ 149 w 149"/>
                <a:gd name="T3" fmla="*/ 4 h 101"/>
                <a:gd name="T4" fmla="*/ 149 w 149"/>
                <a:gd name="T5" fmla="*/ 96 h 101"/>
                <a:gd name="T6" fmla="*/ 0 w 149"/>
                <a:gd name="T7" fmla="*/ 101 h 101"/>
                <a:gd name="T8" fmla="*/ 0 w 14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1">
                  <a:moveTo>
                    <a:pt x="0" y="0"/>
                  </a:moveTo>
                  <a:lnTo>
                    <a:pt x="149" y="4"/>
                  </a:lnTo>
                  <a:lnTo>
                    <a:pt x="149" y="96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Freeform 38"/>
            <p:cNvSpPr>
              <a:spLocks/>
            </p:cNvSpPr>
            <p:nvPr/>
          </p:nvSpPr>
          <p:spPr bwMode="auto">
            <a:xfrm>
              <a:off x="2347913" y="1946275"/>
              <a:ext cx="117475" cy="77788"/>
            </a:xfrm>
            <a:custGeom>
              <a:avLst/>
              <a:gdLst>
                <a:gd name="T0" fmla="*/ 149 w 149"/>
                <a:gd name="T1" fmla="*/ 12 h 98"/>
                <a:gd name="T2" fmla="*/ 149 w 149"/>
                <a:gd name="T3" fmla="*/ 98 h 98"/>
                <a:gd name="T4" fmla="*/ 0 w 149"/>
                <a:gd name="T5" fmla="*/ 94 h 98"/>
                <a:gd name="T6" fmla="*/ 0 w 149"/>
                <a:gd name="T7" fmla="*/ 0 h 98"/>
                <a:gd name="T8" fmla="*/ 149 w 149"/>
                <a:gd name="T9" fmla="*/ 1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12"/>
                  </a:moveTo>
                  <a:lnTo>
                    <a:pt x="149" y="98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Freeform 39"/>
            <p:cNvSpPr>
              <a:spLocks/>
            </p:cNvSpPr>
            <p:nvPr/>
          </p:nvSpPr>
          <p:spPr bwMode="auto">
            <a:xfrm>
              <a:off x="2416175" y="1866900"/>
              <a:ext cx="119063" cy="80963"/>
            </a:xfrm>
            <a:custGeom>
              <a:avLst/>
              <a:gdLst>
                <a:gd name="T0" fmla="*/ 148 w 148"/>
                <a:gd name="T1" fmla="*/ 21 h 103"/>
                <a:gd name="T2" fmla="*/ 148 w 148"/>
                <a:gd name="T3" fmla="*/ 103 h 103"/>
                <a:gd name="T4" fmla="*/ 0 w 148"/>
                <a:gd name="T5" fmla="*/ 91 h 103"/>
                <a:gd name="T6" fmla="*/ 0 w 148"/>
                <a:gd name="T7" fmla="*/ 0 h 103"/>
                <a:gd name="T8" fmla="*/ 148 w 148"/>
                <a:gd name="T9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3">
                  <a:moveTo>
                    <a:pt x="148" y="21"/>
                  </a:moveTo>
                  <a:lnTo>
                    <a:pt x="148" y="103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5" name="Freeform 40"/>
            <p:cNvSpPr>
              <a:spLocks/>
            </p:cNvSpPr>
            <p:nvPr/>
          </p:nvSpPr>
          <p:spPr bwMode="auto">
            <a:xfrm>
              <a:off x="2416175" y="1695450"/>
              <a:ext cx="119063" cy="93663"/>
            </a:xfrm>
            <a:custGeom>
              <a:avLst/>
              <a:gdLst>
                <a:gd name="T0" fmla="*/ 148 w 148"/>
                <a:gd name="T1" fmla="*/ 37 h 119"/>
                <a:gd name="T2" fmla="*/ 148 w 148"/>
                <a:gd name="T3" fmla="*/ 119 h 119"/>
                <a:gd name="T4" fmla="*/ 0 w 148"/>
                <a:gd name="T5" fmla="*/ 91 h 119"/>
                <a:gd name="T6" fmla="*/ 0 w 148"/>
                <a:gd name="T7" fmla="*/ 0 h 119"/>
                <a:gd name="T8" fmla="*/ 148 w 148"/>
                <a:gd name="T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9">
                  <a:moveTo>
                    <a:pt x="148" y="37"/>
                  </a:moveTo>
                  <a:lnTo>
                    <a:pt x="148" y="119"/>
                  </a:lnTo>
                  <a:lnTo>
                    <a:pt x="0" y="91"/>
                  </a:lnTo>
                  <a:lnTo>
                    <a:pt x="0" y="0"/>
                  </a:lnTo>
                  <a:lnTo>
                    <a:pt x="148" y="3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6" name="Freeform 41"/>
            <p:cNvSpPr>
              <a:spLocks/>
            </p:cNvSpPr>
            <p:nvPr/>
          </p:nvSpPr>
          <p:spPr bwMode="auto">
            <a:xfrm>
              <a:off x="2479675" y="1793875"/>
              <a:ext cx="117475" cy="84138"/>
            </a:xfrm>
            <a:custGeom>
              <a:avLst/>
              <a:gdLst>
                <a:gd name="T0" fmla="*/ 149 w 149"/>
                <a:gd name="T1" fmla="*/ 29 h 105"/>
                <a:gd name="T2" fmla="*/ 149 w 149"/>
                <a:gd name="T3" fmla="*/ 105 h 105"/>
                <a:gd name="T4" fmla="*/ 0 w 149"/>
                <a:gd name="T5" fmla="*/ 84 h 105"/>
                <a:gd name="T6" fmla="*/ 0 w 149"/>
                <a:gd name="T7" fmla="*/ 0 h 105"/>
                <a:gd name="T8" fmla="*/ 149 w 149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5">
                  <a:moveTo>
                    <a:pt x="149" y="29"/>
                  </a:moveTo>
                  <a:lnTo>
                    <a:pt x="149" y="105"/>
                  </a:lnTo>
                  <a:lnTo>
                    <a:pt x="0" y="84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2613025" y="1819275"/>
              <a:ext cx="115888" cy="76200"/>
            </a:xfrm>
            <a:custGeom>
              <a:avLst/>
              <a:gdLst>
                <a:gd name="T0" fmla="*/ 148 w 148"/>
                <a:gd name="T1" fmla="*/ 28 h 95"/>
                <a:gd name="T2" fmla="*/ 148 w 148"/>
                <a:gd name="T3" fmla="*/ 95 h 95"/>
                <a:gd name="T4" fmla="*/ 0 w 148"/>
                <a:gd name="T5" fmla="*/ 74 h 95"/>
                <a:gd name="T6" fmla="*/ 0 w 148"/>
                <a:gd name="T7" fmla="*/ 0 h 95"/>
                <a:gd name="T8" fmla="*/ 148 w 148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5">
                  <a:moveTo>
                    <a:pt x="148" y="28"/>
                  </a:moveTo>
                  <a:lnTo>
                    <a:pt x="148" y="95"/>
                  </a:lnTo>
                  <a:lnTo>
                    <a:pt x="0" y="74"/>
                  </a:lnTo>
                  <a:lnTo>
                    <a:pt x="0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auto">
            <a:xfrm>
              <a:off x="2744788" y="1844675"/>
              <a:ext cx="92075" cy="65088"/>
            </a:xfrm>
            <a:custGeom>
              <a:avLst/>
              <a:gdLst>
                <a:gd name="T0" fmla="*/ 118 w 118"/>
                <a:gd name="T1" fmla="*/ 23 h 82"/>
                <a:gd name="T2" fmla="*/ 118 w 118"/>
                <a:gd name="T3" fmla="*/ 82 h 82"/>
                <a:gd name="T4" fmla="*/ 0 w 118"/>
                <a:gd name="T5" fmla="*/ 66 h 82"/>
                <a:gd name="T6" fmla="*/ 0 w 118"/>
                <a:gd name="T7" fmla="*/ 0 h 82"/>
                <a:gd name="T8" fmla="*/ 118 w 118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82">
                  <a:moveTo>
                    <a:pt x="118" y="23"/>
                  </a:moveTo>
                  <a:lnTo>
                    <a:pt x="118" y="8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8" y="2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auto">
            <a:xfrm>
              <a:off x="2679700" y="2176463"/>
              <a:ext cx="119063" cy="68263"/>
            </a:xfrm>
            <a:custGeom>
              <a:avLst/>
              <a:gdLst>
                <a:gd name="T0" fmla="*/ 0 w 148"/>
                <a:gd name="T1" fmla="*/ 85 h 85"/>
                <a:gd name="T2" fmla="*/ 0 w 148"/>
                <a:gd name="T3" fmla="*/ 13 h 85"/>
                <a:gd name="T4" fmla="*/ 148 w 148"/>
                <a:gd name="T5" fmla="*/ 0 h 85"/>
                <a:gd name="T6" fmla="*/ 148 w 148"/>
                <a:gd name="T7" fmla="*/ 64 h 85"/>
                <a:gd name="T8" fmla="*/ 0 w 14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0" y="85"/>
                  </a:moveTo>
                  <a:lnTo>
                    <a:pt x="0" y="13"/>
                  </a:lnTo>
                  <a:lnTo>
                    <a:pt x="148" y="0"/>
                  </a:lnTo>
                  <a:lnTo>
                    <a:pt x="148" y="6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auto">
            <a:xfrm>
              <a:off x="2547938" y="2187575"/>
              <a:ext cx="119063" cy="76200"/>
            </a:xfrm>
            <a:custGeom>
              <a:avLst/>
              <a:gdLst>
                <a:gd name="T0" fmla="*/ 0 w 148"/>
                <a:gd name="T1" fmla="*/ 94 h 94"/>
                <a:gd name="T2" fmla="*/ 0 w 148"/>
                <a:gd name="T3" fmla="*/ 12 h 94"/>
                <a:gd name="T4" fmla="*/ 148 w 148"/>
                <a:gd name="T5" fmla="*/ 0 h 94"/>
                <a:gd name="T6" fmla="*/ 148 w 148"/>
                <a:gd name="T7" fmla="*/ 74 h 94"/>
                <a:gd name="T8" fmla="*/ 0 w 148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0" y="94"/>
                  </a:moveTo>
                  <a:lnTo>
                    <a:pt x="0" y="12"/>
                  </a:lnTo>
                  <a:lnTo>
                    <a:pt x="148" y="0"/>
                  </a:lnTo>
                  <a:lnTo>
                    <a:pt x="148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auto">
            <a:xfrm>
              <a:off x="2416175" y="2036763"/>
              <a:ext cx="119063" cy="73025"/>
            </a:xfrm>
            <a:custGeom>
              <a:avLst/>
              <a:gdLst>
                <a:gd name="T0" fmla="*/ 148 w 148"/>
                <a:gd name="T1" fmla="*/ 4 h 92"/>
                <a:gd name="T2" fmla="*/ 148 w 148"/>
                <a:gd name="T3" fmla="*/ 87 h 92"/>
                <a:gd name="T4" fmla="*/ 0 w 148"/>
                <a:gd name="T5" fmla="*/ 92 h 92"/>
                <a:gd name="T6" fmla="*/ 0 w 148"/>
                <a:gd name="T7" fmla="*/ 0 h 92"/>
                <a:gd name="T8" fmla="*/ 148 w 148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2">
                  <a:moveTo>
                    <a:pt x="148" y="4"/>
                  </a:moveTo>
                  <a:lnTo>
                    <a:pt x="148" y="87"/>
                  </a:lnTo>
                  <a:lnTo>
                    <a:pt x="0" y="9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auto">
            <a:xfrm>
              <a:off x="2479675" y="1957388"/>
              <a:ext cx="117475" cy="71438"/>
            </a:xfrm>
            <a:custGeom>
              <a:avLst/>
              <a:gdLst>
                <a:gd name="T0" fmla="*/ 149 w 149"/>
                <a:gd name="T1" fmla="*/ 11 h 88"/>
                <a:gd name="T2" fmla="*/ 149 w 149"/>
                <a:gd name="T3" fmla="*/ 88 h 88"/>
                <a:gd name="T4" fmla="*/ 0 w 149"/>
                <a:gd name="T5" fmla="*/ 85 h 88"/>
                <a:gd name="T6" fmla="*/ 0 w 149"/>
                <a:gd name="T7" fmla="*/ 0 h 88"/>
                <a:gd name="T8" fmla="*/ 149 w 149"/>
                <a:gd name="T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8">
                  <a:moveTo>
                    <a:pt x="149" y="11"/>
                  </a:moveTo>
                  <a:lnTo>
                    <a:pt x="149" y="88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4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2547938" y="1884363"/>
              <a:ext cx="119063" cy="74613"/>
            </a:xfrm>
            <a:custGeom>
              <a:avLst/>
              <a:gdLst>
                <a:gd name="T0" fmla="*/ 148 w 148"/>
                <a:gd name="T1" fmla="*/ 21 h 94"/>
                <a:gd name="T2" fmla="*/ 148 w 148"/>
                <a:gd name="T3" fmla="*/ 94 h 94"/>
                <a:gd name="T4" fmla="*/ 0 w 148"/>
                <a:gd name="T5" fmla="*/ 81 h 94"/>
                <a:gd name="T6" fmla="*/ 0 w 148"/>
                <a:gd name="T7" fmla="*/ 0 h 94"/>
                <a:gd name="T8" fmla="*/ 148 w 148"/>
                <a:gd name="T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94">
                  <a:moveTo>
                    <a:pt x="148" y="21"/>
                  </a:moveTo>
                  <a:lnTo>
                    <a:pt x="148" y="94"/>
                  </a:lnTo>
                  <a:lnTo>
                    <a:pt x="0" y="81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auto">
            <a:xfrm>
              <a:off x="2679700" y="1903413"/>
              <a:ext cx="119063" cy="66675"/>
            </a:xfrm>
            <a:custGeom>
              <a:avLst/>
              <a:gdLst>
                <a:gd name="T0" fmla="*/ 148 w 148"/>
                <a:gd name="T1" fmla="*/ 21 h 85"/>
                <a:gd name="T2" fmla="*/ 148 w 148"/>
                <a:gd name="T3" fmla="*/ 85 h 85"/>
                <a:gd name="T4" fmla="*/ 0 w 148"/>
                <a:gd name="T5" fmla="*/ 72 h 85"/>
                <a:gd name="T6" fmla="*/ 0 w 148"/>
                <a:gd name="T7" fmla="*/ 0 h 85"/>
                <a:gd name="T8" fmla="*/ 148 w 148"/>
                <a:gd name="T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5">
                  <a:moveTo>
                    <a:pt x="148" y="21"/>
                  </a:moveTo>
                  <a:lnTo>
                    <a:pt x="148" y="85"/>
                  </a:lnTo>
                  <a:lnTo>
                    <a:pt x="0" y="72"/>
                  </a:lnTo>
                  <a:lnTo>
                    <a:pt x="0" y="0"/>
                  </a:lnTo>
                  <a:lnTo>
                    <a:pt x="14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auto">
            <a:xfrm>
              <a:off x="2744788" y="2111375"/>
              <a:ext cx="92075" cy="55563"/>
            </a:xfrm>
            <a:custGeom>
              <a:avLst/>
              <a:gdLst>
                <a:gd name="T0" fmla="*/ 0 w 118"/>
                <a:gd name="T1" fmla="*/ 70 h 70"/>
                <a:gd name="T2" fmla="*/ 0 w 118"/>
                <a:gd name="T3" fmla="*/ 4 h 70"/>
                <a:gd name="T4" fmla="*/ 118 w 118"/>
                <a:gd name="T5" fmla="*/ 0 h 70"/>
                <a:gd name="T6" fmla="*/ 118 w 118"/>
                <a:gd name="T7" fmla="*/ 60 h 70"/>
                <a:gd name="T8" fmla="*/ 0 w 11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70"/>
                  </a:moveTo>
                  <a:lnTo>
                    <a:pt x="0" y="4"/>
                  </a:lnTo>
                  <a:lnTo>
                    <a:pt x="118" y="0"/>
                  </a:lnTo>
                  <a:lnTo>
                    <a:pt x="118" y="6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2613025" y="2114550"/>
              <a:ext cx="115888" cy="63500"/>
            </a:xfrm>
            <a:custGeom>
              <a:avLst/>
              <a:gdLst>
                <a:gd name="T0" fmla="*/ 0 w 148"/>
                <a:gd name="T1" fmla="*/ 79 h 79"/>
                <a:gd name="T2" fmla="*/ 0 w 148"/>
                <a:gd name="T3" fmla="*/ 4 h 79"/>
                <a:gd name="T4" fmla="*/ 148 w 148"/>
                <a:gd name="T5" fmla="*/ 0 h 79"/>
                <a:gd name="T6" fmla="*/ 148 w 148"/>
                <a:gd name="T7" fmla="*/ 66 h 79"/>
                <a:gd name="T8" fmla="*/ 0 w 148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9">
                  <a:moveTo>
                    <a:pt x="0" y="79"/>
                  </a:moveTo>
                  <a:lnTo>
                    <a:pt x="0" y="4"/>
                  </a:lnTo>
                  <a:lnTo>
                    <a:pt x="148" y="0"/>
                  </a:lnTo>
                  <a:lnTo>
                    <a:pt x="148" y="6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2547938" y="2041525"/>
              <a:ext cx="119063" cy="65088"/>
            </a:xfrm>
            <a:custGeom>
              <a:avLst/>
              <a:gdLst>
                <a:gd name="T0" fmla="*/ 148 w 148"/>
                <a:gd name="T1" fmla="*/ 4 h 82"/>
                <a:gd name="T2" fmla="*/ 148 w 148"/>
                <a:gd name="T3" fmla="*/ 78 h 82"/>
                <a:gd name="T4" fmla="*/ 0 w 148"/>
                <a:gd name="T5" fmla="*/ 82 h 82"/>
                <a:gd name="T6" fmla="*/ 0 w 148"/>
                <a:gd name="T7" fmla="*/ 0 h 82"/>
                <a:gd name="T8" fmla="*/ 148 w 148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2">
                  <a:moveTo>
                    <a:pt x="148" y="4"/>
                  </a:moveTo>
                  <a:lnTo>
                    <a:pt x="148" y="7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2613025" y="1968500"/>
              <a:ext cx="115888" cy="63500"/>
            </a:xfrm>
            <a:custGeom>
              <a:avLst/>
              <a:gdLst>
                <a:gd name="T0" fmla="*/ 148 w 148"/>
                <a:gd name="T1" fmla="*/ 12 h 80"/>
                <a:gd name="T2" fmla="*/ 148 w 148"/>
                <a:gd name="T3" fmla="*/ 80 h 80"/>
                <a:gd name="T4" fmla="*/ 0 w 148"/>
                <a:gd name="T5" fmla="*/ 75 h 80"/>
                <a:gd name="T6" fmla="*/ 0 w 148"/>
                <a:gd name="T7" fmla="*/ 0 h 80"/>
                <a:gd name="T8" fmla="*/ 148 w 148"/>
                <a:gd name="T9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80">
                  <a:moveTo>
                    <a:pt x="148" y="12"/>
                  </a:moveTo>
                  <a:lnTo>
                    <a:pt x="148" y="80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48" y="1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2744788" y="1979613"/>
              <a:ext cx="92075" cy="55563"/>
            </a:xfrm>
            <a:custGeom>
              <a:avLst/>
              <a:gdLst>
                <a:gd name="T0" fmla="*/ 118 w 118"/>
                <a:gd name="T1" fmla="*/ 10 h 70"/>
                <a:gd name="T2" fmla="*/ 118 w 118"/>
                <a:gd name="T3" fmla="*/ 70 h 70"/>
                <a:gd name="T4" fmla="*/ 0 w 118"/>
                <a:gd name="T5" fmla="*/ 67 h 70"/>
                <a:gd name="T6" fmla="*/ 0 w 118"/>
                <a:gd name="T7" fmla="*/ 0 h 70"/>
                <a:gd name="T8" fmla="*/ 118 w 118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118" y="10"/>
                  </a:moveTo>
                  <a:lnTo>
                    <a:pt x="118" y="70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2679700" y="2044700"/>
              <a:ext cx="119063" cy="57150"/>
            </a:xfrm>
            <a:custGeom>
              <a:avLst/>
              <a:gdLst>
                <a:gd name="T0" fmla="*/ 0 w 148"/>
                <a:gd name="T1" fmla="*/ 73 h 73"/>
                <a:gd name="T2" fmla="*/ 0 w 148"/>
                <a:gd name="T3" fmla="*/ 0 h 73"/>
                <a:gd name="T4" fmla="*/ 148 w 148"/>
                <a:gd name="T5" fmla="*/ 3 h 73"/>
                <a:gd name="T6" fmla="*/ 148 w 148"/>
                <a:gd name="T7" fmla="*/ 68 h 73"/>
                <a:gd name="T8" fmla="*/ 0 w 148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3">
                  <a:moveTo>
                    <a:pt x="0" y="73"/>
                  </a:moveTo>
                  <a:lnTo>
                    <a:pt x="0" y="0"/>
                  </a:lnTo>
                  <a:lnTo>
                    <a:pt x="148" y="3"/>
                  </a:lnTo>
                  <a:lnTo>
                    <a:pt x="148" y="68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2811463" y="2047875"/>
              <a:ext cx="25400" cy="49213"/>
            </a:xfrm>
            <a:custGeom>
              <a:avLst/>
              <a:gdLst>
                <a:gd name="T0" fmla="*/ 0 w 33"/>
                <a:gd name="T1" fmla="*/ 0 h 62"/>
                <a:gd name="T2" fmla="*/ 33 w 33"/>
                <a:gd name="T3" fmla="*/ 0 h 62"/>
                <a:gd name="T4" fmla="*/ 33 w 33"/>
                <a:gd name="T5" fmla="*/ 61 h 62"/>
                <a:gd name="T6" fmla="*/ 0 w 33"/>
                <a:gd name="T7" fmla="*/ 62 h 62"/>
                <a:gd name="T8" fmla="*/ 0 w 3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0" y="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2811463" y="1920875"/>
              <a:ext cx="25400" cy="50800"/>
            </a:xfrm>
            <a:custGeom>
              <a:avLst/>
              <a:gdLst>
                <a:gd name="T0" fmla="*/ 33 w 33"/>
                <a:gd name="T1" fmla="*/ 65 h 65"/>
                <a:gd name="T2" fmla="*/ 0 w 33"/>
                <a:gd name="T3" fmla="*/ 63 h 65"/>
                <a:gd name="T4" fmla="*/ 0 w 33"/>
                <a:gd name="T5" fmla="*/ 0 h 65"/>
                <a:gd name="T6" fmla="*/ 33 w 33"/>
                <a:gd name="T7" fmla="*/ 4 h 65"/>
                <a:gd name="T8" fmla="*/ 33 w 33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65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4"/>
                  </a:lnTo>
                  <a:lnTo>
                    <a:pt x="33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2479675" y="2119313"/>
              <a:ext cx="117475" cy="71438"/>
            </a:xfrm>
            <a:custGeom>
              <a:avLst/>
              <a:gdLst>
                <a:gd name="T0" fmla="*/ 149 w 149"/>
                <a:gd name="T1" fmla="*/ 0 h 90"/>
                <a:gd name="T2" fmla="*/ 149 w 149"/>
                <a:gd name="T3" fmla="*/ 77 h 90"/>
                <a:gd name="T4" fmla="*/ 0 w 149"/>
                <a:gd name="T5" fmla="*/ 90 h 90"/>
                <a:gd name="T6" fmla="*/ 0 w 149"/>
                <a:gd name="T7" fmla="*/ 5 h 90"/>
                <a:gd name="T8" fmla="*/ 149 w 14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149" y="0"/>
                  </a:moveTo>
                  <a:lnTo>
                    <a:pt x="149" y="77"/>
                  </a:lnTo>
                  <a:lnTo>
                    <a:pt x="0" y="90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/>
            <p:cNvSpPr>
              <a:spLocks/>
            </p:cNvSpPr>
            <p:nvPr/>
          </p:nvSpPr>
          <p:spPr bwMode="auto">
            <a:xfrm>
              <a:off x="2811463" y="2173288"/>
              <a:ext cx="25400" cy="52388"/>
            </a:xfrm>
            <a:custGeom>
              <a:avLst/>
              <a:gdLst>
                <a:gd name="T0" fmla="*/ 0 w 33"/>
                <a:gd name="T1" fmla="*/ 3 h 66"/>
                <a:gd name="T2" fmla="*/ 33 w 33"/>
                <a:gd name="T3" fmla="*/ 0 h 66"/>
                <a:gd name="T4" fmla="*/ 33 w 33"/>
                <a:gd name="T5" fmla="*/ 61 h 66"/>
                <a:gd name="T6" fmla="*/ 0 w 33"/>
                <a:gd name="T7" fmla="*/ 66 h 66"/>
                <a:gd name="T8" fmla="*/ 0 w 33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3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2347913" y="2124075"/>
              <a:ext cx="117475" cy="76200"/>
            </a:xfrm>
            <a:custGeom>
              <a:avLst/>
              <a:gdLst>
                <a:gd name="T0" fmla="*/ 149 w 149"/>
                <a:gd name="T1" fmla="*/ 0 h 98"/>
                <a:gd name="T2" fmla="*/ 149 w 149"/>
                <a:gd name="T3" fmla="*/ 85 h 98"/>
                <a:gd name="T4" fmla="*/ 0 w 149"/>
                <a:gd name="T5" fmla="*/ 98 h 98"/>
                <a:gd name="T6" fmla="*/ 0 w 149"/>
                <a:gd name="T7" fmla="*/ 5 h 98"/>
                <a:gd name="T8" fmla="*/ 149 w 14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8">
                  <a:moveTo>
                    <a:pt x="149" y="0"/>
                  </a:moveTo>
                  <a:lnTo>
                    <a:pt x="149" y="85"/>
                  </a:lnTo>
                  <a:lnTo>
                    <a:pt x="0" y="98"/>
                  </a:lnTo>
                  <a:lnTo>
                    <a:pt x="0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2416175" y="2198688"/>
              <a:ext cx="119063" cy="84138"/>
            </a:xfrm>
            <a:custGeom>
              <a:avLst/>
              <a:gdLst>
                <a:gd name="T0" fmla="*/ 148 w 148"/>
                <a:gd name="T1" fmla="*/ 0 h 104"/>
                <a:gd name="T2" fmla="*/ 148 w 148"/>
                <a:gd name="T3" fmla="*/ 83 h 104"/>
                <a:gd name="T4" fmla="*/ 0 w 148"/>
                <a:gd name="T5" fmla="*/ 104 h 104"/>
                <a:gd name="T6" fmla="*/ 0 w 148"/>
                <a:gd name="T7" fmla="*/ 12 h 104"/>
                <a:gd name="T8" fmla="*/ 148 w 14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04">
                  <a:moveTo>
                    <a:pt x="148" y="0"/>
                  </a:moveTo>
                  <a:lnTo>
                    <a:pt x="148" y="83"/>
                  </a:lnTo>
                  <a:lnTo>
                    <a:pt x="0" y="104"/>
                  </a:lnTo>
                  <a:lnTo>
                    <a:pt x="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>
              <a:off x="2811463" y="1793875"/>
              <a:ext cx="25400" cy="55563"/>
            </a:xfrm>
            <a:custGeom>
              <a:avLst/>
              <a:gdLst>
                <a:gd name="T0" fmla="*/ 33 w 33"/>
                <a:gd name="T1" fmla="*/ 69 h 69"/>
                <a:gd name="T2" fmla="*/ 0 w 33"/>
                <a:gd name="T3" fmla="*/ 63 h 69"/>
                <a:gd name="T4" fmla="*/ 0 w 33"/>
                <a:gd name="T5" fmla="*/ 0 h 69"/>
                <a:gd name="T6" fmla="*/ 33 w 33"/>
                <a:gd name="T7" fmla="*/ 8 h 69"/>
                <a:gd name="T8" fmla="*/ 33 w 3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33" y="69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3" y="8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2547938" y="1728788"/>
              <a:ext cx="119063" cy="85725"/>
            </a:xfrm>
            <a:custGeom>
              <a:avLst/>
              <a:gdLst>
                <a:gd name="T0" fmla="*/ 148 w 148"/>
                <a:gd name="T1" fmla="*/ 110 h 110"/>
                <a:gd name="T2" fmla="*/ 0 w 148"/>
                <a:gd name="T3" fmla="*/ 81 h 110"/>
                <a:gd name="T4" fmla="*/ 0 w 148"/>
                <a:gd name="T5" fmla="*/ 0 h 110"/>
                <a:gd name="T6" fmla="*/ 148 w 148"/>
                <a:gd name="T7" fmla="*/ 37 h 110"/>
                <a:gd name="T8" fmla="*/ 148 w 14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0">
                  <a:moveTo>
                    <a:pt x="148" y="110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148" y="37"/>
                  </a:lnTo>
                  <a:lnTo>
                    <a:pt x="148" y="1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479675" y="1630363"/>
              <a:ext cx="117475" cy="95250"/>
            </a:xfrm>
            <a:custGeom>
              <a:avLst/>
              <a:gdLst>
                <a:gd name="T0" fmla="*/ 0 w 149"/>
                <a:gd name="T1" fmla="*/ 84 h 121"/>
                <a:gd name="T2" fmla="*/ 0 w 149"/>
                <a:gd name="T3" fmla="*/ 0 h 121"/>
                <a:gd name="T4" fmla="*/ 149 w 149"/>
                <a:gd name="T5" fmla="*/ 45 h 121"/>
                <a:gd name="T6" fmla="*/ 149 w 149"/>
                <a:gd name="T7" fmla="*/ 121 h 121"/>
                <a:gd name="T8" fmla="*/ 0 w 149"/>
                <a:gd name="T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84"/>
                  </a:moveTo>
                  <a:lnTo>
                    <a:pt x="0" y="0"/>
                  </a:lnTo>
                  <a:lnTo>
                    <a:pt x="149" y="45"/>
                  </a:lnTo>
                  <a:lnTo>
                    <a:pt x="149" y="12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2416175" y="1524000"/>
              <a:ext cx="119063" cy="107950"/>
            </a:xfrm>
            <a:custGeom>
              <a:avLst/>
              <a:gdLst>
                <a:gd name="T0" fmla="*/ 0 w 148"/>
                <a:gd name="T1" fmla="*/ 90 h 136"/>
                <a:gd name="T2" fmla="*/ 0 w 148"/>
                <a:gd name="T3" fmla="*/ 0 h 136"/>
                <a:gd name="T4" fmla="*/ 148 w 148"/>
                <a:gd name="T5" fmla="*/ 55 h 136"/>
                <a:gd name="T6" fmla="*/ 148 w 148"/>
                <a:gd name="T7" fmla="*/ 136 h 136"/>
                <a:gd name="T8" fmla="*/ 0 w 148"/>
                <a:gd name="T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6">
                  <a:moveTo>
                    <a:pt x="0" y="90"/>
                  </a:moveTo>
                  <a:lnTo>
                    <a:pt x="0" y="0"/>
                  </a:lnTo>
                  <a:lnTo>
                    <a:pt x="148" y="55"/>
                  </a:lnTo>
                  <a:lnTo>
                    <a:pt x="148" y="13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2347913" y="1589088"/>
              <a:ext cx="117475" cy="103188"/>
            </a:xfrm>
            <a:custGeom>
              <a:avLst/>
              <a:gdLst>
                <a:gd name="T0" fmla="*/ 149 w 149"/>
                <a:gd name="T1" fmla="*/ 45 h 131"/>
                <a:gd name="T2" fmla="*/ 149 w 149"/>
                <a:gd name="T3" fmla="*/ 131 h 131"/>
                <a:gd name="T4" fmla="*/ 0 w 149"/>
                <a:gd name="T5" fmla="*/ 94 h 131"/>
                <a:gd name="T6" fmla="*/ 0 w 149"/>
                <a:gd name="T7" fmla="*/ 0 h 131"/>
                <a:gd name="T8" fmla="*/ 149 w 149"/>
                <a:gd name="T9" fmla="*/ 4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1">
                  <a:moveTo>
                    <a:pt x="149" y="45"/>
                  </a:moveTo>
                  <a:lnTo>
                    <a:pt x="149" y="131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49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2347913" y="1768475"/>
              <a:ext cx="117475" cy="90488"/>
            </a:xfrm>
            <a:custGeom>
              <a:avLst/>
              <a:gdLst>
                <a:gd name="T0" fmla="*/ 149 w 149"/>
                <a:gd name="T1" fmla="*/ 29 h 114"/>
                <a:gd name="T2" fmla="*/ 149 w 149"/>
                <a:gd name="T3" fmla="*/ 114 h 114"/>
                <a:gd name="T4" fmla="*/ 0 w 149"/>
                <a:gd name="T5" fmla="*/ 93 h 114"/>
                <a:gd name="T6" fmla="*/ 0 w 149"/>
                <a:gd name="T7" fmla="*/ 0 h 114"/>
                <a:gd name="T8" fmla="*/ 149 w 149"/>
                <a:gd name="T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4">
                  <a:moveTo>
                    <a:pt x="149" y="29"/>
                  </a:moveTo>
                  <a:lnTo>
                    <a:pt x="149" y="114"/>
                  </a:lnTo>
                  <a:lnTo>
                    <a:pt x="0" y="93"/>
                  </a:lnTo>
                  <a:lnTo>
                    <a:pt x="0" y="0"/>
                  </a:lnTo>
                  <a:lnTo>
                    <a:pt x="149" y="2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2247900" y="1938338"/>
              <a:ext cx="87313" cy="82550"/>
            </a:xfrm>
            <a:custGeom>
              <a:avLst/>
              <a:gdLst>
                <a:gd name="T0" fmla="*/ 108 w 108"/>
                <a:gd name="T1" fmla="*/ 10 h 104"/>
                <a:gd name="T2" fmla="*/ 108 w 108"/>
                <a:gd name="T3" fmla="*/ 104 h 104"/>
                <a:gd name="T4" fmla="*/ 0 w 108"/>
                <a:gd name="T5" fmla="*/ 102 h 104"/>
                <a:gd name="T6" fmla="*/ 0 w 108"/>
                <a:gd name="T7" fmla="*/ 0 h 104"/>
                <a:gd name="T8" fmla="*/ 108 w 108"/>
                <a:gd name="T9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108" y="10"/>
                  </a:moveTo>
                  <a:lnTo>
                    <a:pt x="108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08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2247900" y="2127250"/>
              <a:ext cx="87313" cy="82550"/>
            </a:xfrm>
            <a:custGeom>
              <a:avLst/>
              <a:gdLst>
                <a:gd name="T0" fmla="*/ 0 w 108"/>
                <a:gd name="T1" fmla="*/ 3 h 104"/>
                <a:gd name="T2" fmla="*/ 108 w 108"/>
                <a:gd name="T3" fmla="*/ 0 h 104"/>
                <a:gd name="T4" fmla="*/ 108 w 108"/>
                <a:gd name="T5" fmla="*/ 95 h 104"/>
                <a:gd name="T6" fmla="*/ 0 w 108"/>
                <a:gd name="T7" fmla="*/ 104 h 104"/>
                <a:gd name="T8" fmla="*/ 0 w 108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">
                  <a:moveTo>
                    <a:pt x="0" y="3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2284413" y="2211388"/>
              <a:ext cx="119063" cy="88900"/>
            </a:xfrm>
            <a:custGeom>
              <a:avLst/>
              <a:gdLst>
                <a:gd name="T0" fmla="*/ 149 w 149"/>
                <a:gd name="T1" fmla="*/ 0 h 112"/>
                <a:gd name="T2" fmla="*/ 149 w 149"/>
                <a:gd name="T3" fmla="*/ 92 h 112"/>
                <a:gd name="T4" fmla="*/ 0 w 149"/>
                <a:gd name="T5" fmla="*/ 112 h 112"/>
                <a:gd name="T6" fmla="*/ 0 w 149"/>
                <a:gd name="T7" fmla="*/ 12 h 112"/>
                <a:gd name="T8" fmla="*/ 149 w 149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2">
                  <a:moveTo>
                    <a:pt x="149" y="0"/>
                  </a:moveTo>
                  <a:lnTo>
                    <a:pt x="149" y="92"/>
                  </a:lnTo>
                  <a:lnTo>
                    <a:pt x="0" y="112"/>
                  </a:lnTo>
                  <a:lnTo>
                    <a:pt x="0" y="1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2347913" y="2289175"/>
              <a:ext cx="117475" cy="92075"/>
            </a:xfrm>
            <a:custGeom>
              <a:avLst/>
              <a:gdLst>
                <a:gd name="T0" fmla="*/ 149 w 149"/>
                <a:gd name="T1" fmla="*/ 0 h 115"/>
                <a:gd name="T2" fmla="*/ 149 w 149"/>
                <a:gd name="T3" fmla="*/ 85 h 115"/>
                <a:gd name="T4" fmla="*/ 0 w 149"/>
                <a:gd name="T5" fmla="*/ 115 h 115"/>
                <a:gd name="T6" fmla="*/ 0 w 149"/>
                <a:gd name="T7" fmla="*/ 20 h 115"/>
                <a:gd name="T8" fmla="*/ 149 w 14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5">
                  <a:moveTo>
                    <a:pt x="149" y="0"/>
                  </a:moveTo>
                  <a:lnTo>
                    <a:pt x="149" y="85"/>
                  </a:lnTo>
                  <a:lnTo>
                    <a:pt x="0" y="115"/>
                  </a:lnTo>
                  <a:lnTo>
                    <a:pt x="0" y="2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2811463" y="2298700"/>
              <a:ext cx="25400" cy="53975"/>
            </a:xfrm>
            <a:custGeom>
              <a:avLst/>
              <a:gdLst>
                <a:gd name="T0" fmla="*/ 0 w 33"/>
                <a:gd name="T1" fmla="*/ 6 h 69"/>
                <a:gd name="T2" fmla="*/ 33 w 33"/>
                <a:gd name="T3" fmla="*/ 0 h 69"/>
                <a:gd name="T4" fmla="*/ 33 w 33"/>
                <a:gd name="T5" fmla="*/ 61 h 69"/>
                <a:gd name="T6" fmla="*/ 0 w 33"/>
                <a:gd name="T7" fmla="*/ 69 h 69"/>
                <a:gd name="T8" fmla="*/ 0 w 33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9">
                  <a:moveTo>
                    <a:pt x="0" y="6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6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8" name="Freeform 73"/>
            <p:cNvSpPr>
              <a:spLocks/>
            </p:cNvSpPr>
            <p:nvPr/>
          </p:nvSpPr>
          <p:spPr bwMode="auto">
            <a:xfrm>
              <a:off x="2613025" y="1670050"/>
              <a:ext cx="115888" cy="88900"/>
            </a:xfrm>
            <a:custGeom>
              <a:avLst/>
              <a:gdLst>
                <a:gd name="T0" fmla="*/ 148 w 148"/>
                <a:gd name="T1" fmla="*/ 111 h 111"/>
                <a:gd name="T2" fmla="*/ 0 w 148"/>
                <a:gd name="T3" fmla="*/ 75 h 111"/>
                <a:gd name="T4" fmla="*/ 0 w 148"/>
                <a:gd name="T5" fmla="*/ 0 h 111"/>
                <a:gd name="T6" fmla="*/ 148 w 148"/>
                <a:gd name="T7" fmla="*/ 45 h 111"/>
                <a:gd name="T8" fmla="*/ 148 w 148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1">
                  <a:moveTo>
                    <a:pt x="148" y="111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48" y="45"/>
                  </a:lnTo>
                  <a:lnTo>
                    <a:pt x="148" y="1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9" name="Freeform 74"/>
            <p:cNvSpPr>
              <a:spLocks/>
            </p:cNvSpPr>
            <p:nvPr/>
          </p:nvSpPr>
          <p:spPr bwMode="auto">
            <a:xfrm>
              <a:off x="2547938" y="1571625"/>
              <a:ext cx="119063" cy="100013"/>
            </a:xfrm>
            <a:custGeom>
              <a:avLst/>
              <a:gdLst>
                <a:gd name="T0" fmla="*/ 0 w 148"/>
                <a:gd name="T1" fmla="*/ 81 h 127"/>
                <a:gd name="T2" fmla="*/ 0 w 148"/>
                <a:gd name="T3" fmla="*/ 0 h 127"/>
                <a:gd name="T4" fmla="*/ 148 w 148"/>
                <a:gd name="T5" fmla="*/ 54 h 127"/>
                <a:gd name="T6" fmla="*/ 148 w 148"/>
                <a:gd name="T7" fmla="*/ 127 h 127"/>
                <a:gd name="T8" fmla="*/ 0 w 148"/>
                <a:gd name="T9" fmla="*/ 8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7">
                  <a:moveTo>
                    <a:pt x="0" y="81"/>
                  </a:moveTo>
                  <a:lnTo>
                    <a:pt x="0" y="0"/>
                  </a:lnTo>
                  <a:lnTo>
                    <a:pt x="148" y="54"/>
                  </a:lnTo>
                  <a:lnTo>
                    <a:pt x="148" y="12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0" name="Freeform 75"/>
            <p:cNvSpPr>
              <a:spLocks/>
            </p:cNvSpPr>
            <p:nvPr/>
          </p:nvSpPr>
          <p:spPr bwMode="auto">
            <a:xfrm>
              <a:off x="2479675" y="1465263"/>
              <a:ext cx="117475" cy="107950"/>
            </a:xfrm>
            <a:custGeom>
              <a:avLst/>
              <a:gdLst>
                <a:gd name="T0" fmla="*/ 0 w 149"/>
                <a:gd name="T1" fmla="*/ 83 h 137"/>
                <a:gd name="T2" fmla="*/ 0 w 149"/>
                <a:gd name="T3" fmla="*/ 0 h 137"/>
                <a:gd name="T4" fmla="*/ 149 w 149"/>
                <a:gd name="T5" fmla="*/ 62 h 137"/>
                <a:gd name="T6" fmla="*/ 149 w 149"/>
                <a:gd name="T7" fmla="*/ 137 h 137"/>
                <a:gd name="T8" fmla="*/ 0 w 149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7">
                  <a:moveTo>
                    <a:pt x="0" y="83"/>
                  </a:moveTo>
                  <a:lnTo>
                    <a:pt x="0" y="0"/>
                  </a:lnTo>
                  <a:lnTo>
                    <a:pt x="149" y="62"/>
                  </a:lnTo>
                  <a:lnTo>
                    <a:pt x="149" y="137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1" name="Freeform 76"/>
            <p:cNvSpPr>
              <a:spLocks/>
            </p:cNvSpPr>
            <p:nvPr/>
          </p:nvSpPr>
          <p:spPr bwMode="auto">
            <a:xfrm>
              <a:off x="2247900" y="1271588"/>
              <a:ext cx="23813" cy="90488"/>
            </a:xfrm>
            <a:custGeom>
              <a:avLst/>
              <a:gdLst>
                <a:gd name="T0" fmla="*/ 29 w 29"/>
                <a:gd name="T1" fmla="*/ 113 h 113"/>
                <a:gd name="T2" fmla="*/ 0 w 29"/>
                <a:gd name="T3" fmla="*/ 101 h 113"/>
                <a:gd name="T4" fmla="*/ 0 w 29"/>
                <a:gd name="T5" fmla="*/ 0 h 113"/>
                <a:gd name="T6" fmla="*/ 29 w 29"/>
                <a:gd name="T7" fmla="*/ 12 h 113"/>
                <a:gd name="T8" fmla="*/ 29 w 2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3">
                  <a:moveTo>
                    <a:pt x="29" y="11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29" y="11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2" name="Freeform 77"/>
            <p:cNvSpPr>
              <a:spLocks/>
            </p:cNvSpPr>
            <p:nvPr/>
          </p:nvSpPr>
          <p:spPr bwMode="auto">
            <a:xfrm>
              <a:off x="2247900" y="1368425"/>
              <a:ext cx="87313" cy="109538"/>
            </a:xfrm>
            <a:custGeom>
              <a:avLst/>
              <a:gdLst>
                <a:gd name="T0" fmla="*/ 108 w 108"/>
                <a:gd name="T1" fmla="*/ 45 h 138"/>
                <a:gd name="T2" fmla="*/ 108 w 108"/>
                <a:gd name="T3" fmla="*/ 138 h 138"/>
                <a:gd name="T4" fmla="*/ 0 w 108"/>
                <a:gd name="T5" fmla="*/ 99 h 138"/>
                <a:gd name="T6" fmla="*/ 0 w 108"/>
                <a:gd name="T7" fmla="*/ 0 h 138"/>
                <a:gd name="T8" fmla="*/ 108 w 108"/>
                <a:gd name="T9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">
                  <a:moveTo>
                    <a:pt x="108" y="45"/>
                  </a:moveTo>
                  <a:lnTo>
                    <a:pt x="108" y="13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8" y="4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3" name="Freeform 78"/>
            <p:cNvSpPr>
              <a:spLocks/>
            </p:cNvSpPr>
            <p:nvPr/>
          </p:nvSpPr>
          <p:spPr bwMode="auto">
            <a:xfrm>
              <a:off x="2247900" y="1462088"/>
              <a:ext cx="23813" cy="87313"/>
            </a:xfrm>
            <a:custGeom>
              <a:avLst/>
              <a:gdLst>
                <a:gd name="T0" fmla="*/ 29 w 29"/>
                <a:gd name="T1" fmla="*/ 11 h 111"/>
                <a:gd name="T2" fmla="*/ 29 w 29"/>
                <a:gd name="T3" fmla="*/ 111 h 111"/>
                <a:gd name="T4" fmla="*/ 0 w 29"/>
                <a:gd name="T5" fmla="*/ 103 h 111"/>
                <a:gd name="T6" fmla="*/ 0 w 29"/>
                <a:gd name="T7" fmla="*/ 0 h 111"/>
                <a:gd name="T8" fmla="*/ 29 w 29"/>
                <a:gd name="T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29" y="11"/>
                  </a:moveTo>
                  <a:lnTo>
                    <a:pt x="29" y="111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4" name="Freeform 79"/>
            <p:cNvSpPr>
              <a:spLocks/>
            </p:cNvSpPr>
            <p:nvPr/>
          </p:nvSpPr>
          <p:spPr bwMode="auto">
            <a:xfrm>
              <a:off x="2247900" y="1558925"/>
              <a:ext cx="87313" cy="101600"/>
            </a:xfrm>
            <a:custGeom>
              <a:avLst/>
              <a:gdLst>
                <a:gd name="T0" fmla="*/ 108 w 108"/>
                <a:gd name="T1" fmla="*/ 34 h 128"/>
                <a:gd name="T2" fmla="*/ 108 w 108"/>
                <a:gd name="T3" fmla="*/ 128 h 128"/>
                <a:gd name="T4" fmla="*/ 0 w 108"/>
                <a:gd name="T5" fmla="*/ 100 h 128"/>
                <a:gd name="T6" fmla="*/ 0 w 108"/>
                <a:gd name="T7" fmla="*/ 0 h 128"/>
                <a:gd name="T8" fmla="*/ 108 w 108"/>
                <a:gd name="T9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34"/>
                  </a:moveTo>
                  <a:lnTo>
                    <a:pt x="108" y="128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3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5" name="Freeform 80"/>
            <p:cNvSpPr>
              <a:spLocks/>
            </p:cNvSpPr>
            <p:nvPr/>
          </p:nvSpPr>
          <p:spPr bwMode="auto">
            <a:xfrm>
              <a:off x="2247900" y="1652588"/>
              <a:ext cx="23813" cy="87313"/>
            </a:xfrm>
            <a:custGeom>
              <a:avLst/>
              <a:gdLst>
                <a:gd name="T0" fmla="*/ 29 w 29"/>
                <a:gd name="T1" fmla="*/ 8 h 109"/>
                <a:gd name="T2" fmla="*/ 29 w 29"/>
                <a:gd name="T3" fmla="*/ 109 h 109"/>
                <a:gd name="T4" fmla="*/ 0 w 29"/>
                <a:gd name="T5" fmla="*/ 104 h 109"/>
                <a:gd name="T6" fmla="*/ 0 w 29"/>
                <a:gd name="T7" fmla="*/ 0 h 109"/>
                <a:gd name="T8" fmla="*/ 29 w 29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29" y="8"/>
                  </a:moveTo>
                  <a:lnTo>
                    <a:pt x="29" y="109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6" name="Freeform 81"/>
            <p:cNvSpPr>
              <a:spLocks/>
            </p:cNvSpPr>
            <p:nvPr/>
          </p:nvSpPr>
          <p:spPr bwMode="auto">
            <a:xfrm>
              <a:off x="2247900" y="1749425"/>
              <a:ext cx="87313" cy="92075"/>
            </a:xfrm>
            <a:custGeom>
              <a:avLst/>
              <a:gdLst>
                <a:gd name="T0" fmla="*/ 108 w 108"/>
                <a:gd name="T1" fmla="*/ 21 h 115"/>
                <a:gd name="T2" fmla="*/ 108 w 108"/>
                <a:gd name="T3" fmla="*/ 115 h 115"/>
                <a:gd name="T4" fmla="*/ 0 w 108"/>
                <a:gd name="T5" fmla="*/ 100 h 115"/>
                <a:gd name="T6" fmla="*/ 0 w 108"/>
                <a:gd name="T7" fmla="*/ 0 h 115"/>
                <a:gd name="T8" fmla="*/ 108 w 108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">
                  <a:moveTo>
                    <a:pt x="108" y="21"/>
                  </a:moveTo>
                  <a:lnTo>
                    <a:pt x="108" y="115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7" name="Freeform 82"/>
            <p:cNvSpPr>
              <a:spLocks/>
            </p:cNvSpPr>
            <p:nvPr/>
          </p:nvSpPr>
          <p:spPr bwMode="auto">
            <a:xfrm>
              <a:off x="2247900" y="1843088"/>
              <a:ext cx="23813" cy="84138"/>
            </a:xfrm>
            <a:custGeom>
              <a:avLst/>
              <a:gdLst>
                <a:gd name="T0" fmla="*/ 29 w 29"/>
                <a:gd name="T1" fmla="*/ 3 h 104"/>
                <a:gd name="T2" fmla="*/ 29 w 29"/>
                <a:gd name="T3" fmla="*/ 104 h 104"/>
                <a:gd name="T4" fmla="*/ 0 w 29"/>
                <a:gd name="T5" fmla="*/ 102 h 104"/>
                <a:gd name="T6" fmla="*/ 0 w 29"/>
                <a:gd name="T7" fmla="*/ 0 h 104"/>
                <a:gd name="T8" fmla="*/ 29 w 29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4">
                  <a:moveTo>
                    <a:pt x="29" y="3"/>
                  </a:moveTo>
                  <a:lnTo>
                    <a:pt x="29" y="104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8" name="Freeform 83"/>
            <p:cNvSpPr>
              <a:spLocks/>
            </p:cNvSpPr>
            <p:nvPr/>
          </p:nvSpPr>
          <p:spPr bwMode="auto">
            <a:xfrm>
              <a:off x="2247900" y="2222500"/>
              <a:ext cx="23813" cy="84138"/>
            </a:xfrm>
            <a:custGeom>
              <a:avLst/>
              <a:gdLst>
                <a:gd name="T0" fmla="*/ 0 w 29"/>
                <a:gd name="T1" fmla="*/ 3 h 106"/>
                <a:gd name="T2" fmla="*/ 29 w 29"/>
                <a:gd name="T3" fmla="*/ 0 h 106"/>
                <a:gd name="T4" fmla="*/ 29 w 29"/>
                <a:gd name="T5" fmla="*/ 103 h 106"/>
                <a:gd name="T6" fmla="*/ 0 w 29"/>
                <a:gd name="T7" fmla="*/ 106 h 106"/>
                <a:gd name="T8" fmla="*/ 0 w 29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6">
                  <a:moveTo>
                    <a:pt x="0" y="3"/>
                  </a:moveTo>
                  <a:lnTo>
                    <a:pt x="29" y="0"/>
                  </a:lnTo>
                  <a:lnTo>
                    <a:pt x="29" y="103"/>
                  </a:lnTo>
                  <a:lnTo>
                    <a:pt x="0" y="10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9" name="Freeform 84"/>
            <p:cNvSpPr>
              <a:spLocks/>
            </p:cNvSpPr>
            <p:nvPr/>
          </p:nvSpPr>
          <p:spPr bwMode="auto">
            <a:xfrm>
              <a:off x="2247900" y="2308225"/>
              <a:ext cx="87313" cy="92075"/>
            </a:xfrm>
            <a:custGeom>
              <a:avLst/>
              <a:gdLst>
                <a:gd name="T0" fmla="*/ 0 w 108"/>
                <a:gd name="T1" fmla="*/ 16 h 116"/>
                <a:gd name="T2" fmla="*/ 108 w 108"/>
                <a:gd name="T3" fmla="*/ 0 h 116"/>
                <a:gd name="T4" fmla="*/ 108 w 108"/>
                <a:gd name="T5" fmla="*/ 95 h 116"/>
                <a:gd name="T6" fmla="*/ 0 w 108"/>
                <a:gd name="T7" fmla="*/ 116 h 116"/>
                <a:gd name="T8" fmla="*/ 0 w 108"/>
                <a:gd name="T9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">
                  <a:moveTo>
                    <a:pt x="0" y="16"/>
                  </a:moveTo>
                  <a:lnTo>
                    <a:pt x="108" y="0"/>
                  </a:lnTo>
                  <a:lnTo>
                    <a:pt x="108" y="95"/>
                  </a:lnTo>
                  <a:lnTo>
                    <a:pt x="0" y="1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0" name="Freeform 85"/>
            <p:cNvSpPr>
              <a:spLocks/>
            </p:cNvSpPr>
            <p:nvPr/>
          </p:nvSpPr>
          <p:spPr bwMode="auto">
            <a:xfrm>
              <a:off x="2284413" y="2384425"/>
              <a:ext cx="119063" cy="103188"/>
            </a:xfrm>
            <a:custGeom>
              <a:avLst/>
              <a:gdLst>
                <a:gd name="T0" fmla="*/ 149 w 149"/>
                <a:gd name="T1" fmla="*/ 0 h 129"/>
                <a:gd name="T2" fmla="*/ 149 w 149"/>
                <a:gd name="T3" fmla="*/ 91 h 129"/>
                <a:gd name="T4" fmla="*/ 0 w 149"/>
                <a:gd name="T5" fmla="*/ 129 h 129"/>
                <a:gd name="T6" fmla="*/ 0 w 149"/>
                <a:gd name="T7" fmla="*/ 29 h 129"/>
                <a:gd name="T8" fmla="*/ 149 w 14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9">
                  <a:moveTo>
                    <a:pt x="149" y="0"/>
                  </a:moveTo>
                  <a:lnTo>
                    <a:pt x="149" y="91"/>
                  </a:lnTo>
                  <a:lnTo>
                    <a:pt x="0" y="129"/>
                  </a:lnTo>
                  <a:lnTo>
                    <a:pt x="0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1" name="Freeform 86"/>
            <p:cNvSpPr>
              <a:spLocks/>
            </p:cNvSpPr>
            <p:nvPr/>
          </p:nvSpPr>
          <p:spPr bwMode="auto">
            <a:xfrm>
              <a:off x="2811463" y="1666875"/>
              <a:ext cx="25400" cy="57150"/>
            </a:xfrm>
            <a:custGeom>
              <a:avLst/>
              <a:gdLst>
                <a:gd name="T0" fmla="*/ 0 w 33"/>
                <a:gd name="T1" fmla="*/ 62 h 72"/>
                <a:gd name="T2" fmla="*/ 0 w 33"/>
                <a:gd name="T3" fmla="*/ 0 h 72"/>
                <a:gd name="T4" fmla="*/ 33 w 33"/>
                <a:gd name="T5" fmla="*/ 12 h 72"/>
                <a:gd name="T6" fmla="*/ 33 w 33"/>
                <a:gd name="T7" fmla="*/ 72 h 72"/>
                <a:gd name="T8" fmla="*/ 0 w 33"/>
                <a:gd name="T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62"/>
                  </a:moveTo>
                  <a:lnTo>
                    <a:pt x="0" y="0"/>
                  </a:lnTo>
                  <a:lnTo>
                    <a:pt x="33" y="12"/>
                  </a:lnTo>
                  <a:lnTo>
                    <a:pt x="33" y="7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2" name="Freeform 87"/>
            <p:cNvSpPr>
              <a:spLocks/>
            </p:cNvSpPr>
            <p:nvPr/>
          </p:nvSpPr>
          <p:spPr bwMode="auto">
            <a:xfrm>
              <a:off x="2679700" y="1619250"/>
              <a:ext cx="119063" cy="92075"/>
            </a:xfrm>
            <a:custGeom>
              <a:avLst/>
              <a:gdLst>
                <a:gd name="T0" fmla="*/ 148 w 148"/>
                <a:gd name="T1" fmla="*/ 117 h 117"/>
                <a:gd name="T2" fmla="*/ 0 w 148"/>
                <a:gd name="T3" fmla="*/ 72 h 117"/>
                <a:gd name="T4" fmla="*/ 0 w 148"/>
                <a:gd name="T5" fmla="*/ 0 h 117"/>
                <a:gd name="T6" fmla="*/ 148 w 148"/>
                <a:gd name="T7" fmla="*/ 53 h 117"/>
                <a:gd name="T8" fmla="*/ 148 w 148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17">
                  <a:moveTo>
                    <a:pt x="148" y="117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148" y="53"/>
                  </a:lnTo>
                  <a:lnTo>
                    <a:pt x="148" y="117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3" name="Freeform 88"/>
            <p:cNvSpPr>
              <a:spLocks/>
            </p:cNvSpPr>
            <p:nvPr/>
          </p:nvSpPr>
          <p:spPr bwMode="auto">
            <a:xfrm>
              <a:off x="2613025" y="1519238"/>
              <a:ext cx="115888" cy="103188"/>
            </a:xfrm>
            <a:custGeom>
              <a:avLst/>
              <a:gdLst>
                <a:gd name="T0" fmla="*/ 0 w 148"/>
                <a:gd name="T1" fmla="*/ 75 h 129"/>
                <a:gd name="T2" fmla="*/ 0 w 148"/>
                <a:gd name="T3" fmla="*/ 0 h 129"/>
                <a:gd name="T4" fmla="*/ 148 w 148"/>
                <a:gd name="T5" fmla="*/ 62 h 129"/>
                <a:gd name="T6" fmla="*/ 148 w 148"/>
                <a:gd name="T7" fmla="*/ 129 h 129"/>
                <a:gd name="T8" fmla="*/ 0 w 148"/>
                <a:gd name="T9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75"/>
                  </a:moveTo>
                  <a:lnTo>
                    <a:pt x="0" y="0"/>
                  </a:lnTo>
                  <a:lnTo>
                    <a:pt x="148" y="62"/>
                  </a:lnTo>
                  <a:lnTo>
                    <a:pt x="148" y="12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4" name="Freeform 89"/>
            <p:cNvSpPr>
              <a:spLocks/>
            </p:cNvSpPr>
            <p:nvPr/>
          </p:nvSpPr>
          <p:spPr bwMode="auto">
            <a:xfrm>
              <a:off x="2547938" y="1414463"/>
              <a:ext cx="119063" cy="112713"/>
            </a:xfrm>
            <a:custGeom>
              <a:avLst/>
              <a:gdLst>
                <a:gd name="T0" fmla="*/ 0 w 148"/>
                <a:gd name="T1" fmla="*/ 80 h 142"/>
                <a:gd name="T2" fmla="*/ 0 w 148"/>
                <a:gd name="T3" fmla="*/ 0 h 142"/>
                <a:gd name="T4" fmla="*/ 148 w 148"/>
                <a:gd name="T5" fmla="*/ 71 h 142"/>
                <a:gd name="T6" fmla="*/ 148 w 148"/>
                <a:gd name="T7" fmla="*/ 142 h 142"/>
                <a:gd name="T8" fmla="*/ 0 w 148"/>
                <a:gd name="T9" fmla="*/ 8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2">
                  <a:moveTo>
                    <a:pt x="0" y="80"/>
                  </a:moveTo>
                  <a:lnTo>
                    <a:pt x="0" y="0"/>
                  </a:lnTo>
                  <a:lnTo>
                    <a:pt x="148" y="71"/>
                  </a:lnTo>
                  <a:lnTo>
                    <a:pt x="148" y="14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5" name="Freeform 90"/>
            <p:cNvSpPr>
              <a:spLocks/>
            </p:cNvSpPr>
            <p:nvPr/>
          </p:nvSpPr>
          <p:spPr bwMode="auto">
            <a:xfrm>
              <a:off x="2247900" y="2409825"/>
              <a:ext cx="23813" cy="87313"/>
            </a:xfrm>
            <a:custGeom>
              <a:avLst/>
              <a:gdLst>
                <a:gd name="T0" fmla="*/ 0 w 29"/>
                <a:gd name="T1" fmla="*/ 5 h 109"/>
                <a:gd name="T2" fmla="*/ 29 w 29"/>
                <a:gd name="T3" fmla="*/ 0 h 109"/>
                <a:gd name="T4" fmla="*/ 29 w 29"/>
                <a:gd name="T5" fmla="*/ 101 h 109"/>
                <a:gd name="T6" fmla="*/ 0 w 29"/>
                <a:gd name="T7" fmla="*/ 109 h 109"/>
                <a:gd name="T8" fmla="*/ 0 w 29"/>
                <a:gd name="T9" fmla="*/ 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9">
                  <a:moveTo>
                    <a:pt x="0" y="5"/>
                  </a:moveTo>
                  <a:lnTo>
                    <a:pt x="29" y="0"/>
                  </a:lnTo>
                  <a:lnTo>
                    <a:pt x="29" y="101"/>
                  </a:lnTo>
                  <a:lnTo>
                    <a:pt x="0" y="10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6" name="Freeform 91"/>
            <p:cNvSpPr>
              <a:spLocks/>
            </p:cNvSpPr>
            <p:nvPr/>
          </p:nvSpPr>
          <p:spPr bwMode="auto">
            <a:xfrm>
              <a:off x="2247900" y="2600325"/>
              <a:ext cx="23813" cy="87313"/>
            </a:xfrm>
            <a:custGeom>
              <a:avLst/>
              <a:gdLst>
                <a:gd name="T0" fmla="*/ 0 w 29"/>
                <a:gd name="T1" fmla="*/ 8 h 111"/>
                <a:gd name="T2" fmla="*/ 29 w 29"/>
                <a:gd name="T3" fmla="*/ 0 h 111"/>
                <a:gd name="T4" fmla="*/ 29 w 29"/>
                <a:gd name="T5" fmla="*/ 100 h 111"/>
                <a:gd name="T6" fmla="*/ 0 w 29"/>
                <a:gd name="T7" fmla="*/ 111 h 111"/>
                <a:gd name="T8" fmla="*/ 0 w 29"/>
                <a:gd name="T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1">
                  <a:moveTo>
                    <a:pt x="0" y="8"/>
                  </a:moveTo>
                  <a:lnTo>
                    <a:pt x="29" y="0"/>
                  </a:lnTo>
                  <a:lnTo>
                    <a:pt x="29" y="100"/>
                  </a:lnTo>
                  <a:lnTo>
                    <a:pt x="0" y="11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7" name="Freeform 92"/>
            <p:cNvSpPr>
              <a:spLocks/>
            </p:cNvSpPr>
            <p:nvPr/>
          </p:nvSpPr>
          <p:spPr bwMode="auto">
            <a:xfrm>
              <a:off x="2811463" y="2422525"/>
              <a:ext cx="25400" cy="57150"/>
            </a:xfrm>
            <a:custGeom>
              <a:avLst/>
              <a:gdLst>
                <a:gd name="T0" fmla="*/ 0 w 33"/>
                <a:gd name="T1" fmla="*/ 10 h 72"/>
                <a:gd name="T2" fmla="*/ 33 w 33"/>
                <a:gd name="T3" fmla="*/ 0 h 72"/>
                <a:gd name="T4" fmla="*/ 33 w 33"/>
                <a:gd name="T5" fmla="*/ 61 h 72"/>
                <a:gd name="T6" fmla="*/ 0 w 33"/>
                <a:gd name="T7" fmla="*/ 72 h 72"/>
                <a:gd name="T8" fmla="*/ 0 w 33"/>
                <a:gd name="T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0" y="10"/>
                  </a:moveTo>
                  <a:lnTo>
                    <a:pt x="33" y="0"/>
                  </a:lnTo>
                  <a:lnTo>
                    <a:pt x="33" y="61"/>
                  </a:lnTo>
                  <a:lnTo>
                    <a:pt x="0" y="7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8" name="Freeform 93"/>
            <p:cNvSpPr>
              <a:spLocks/>
            </p:cNvSpPr>
            <p:nvPr/>
          </p:nvSpPr>
          <p:spPr bwMode="auto">
            <a:xfrm>
              <a:off x="2744788" y="1576388"/>
              <a:ext cx="92075" cy="84138"/>
            </a:xfrm>
            <a:custGeom>
              <a:avLst/>
              <a:gdLst>
                <a:gd name="T0" fmla="*/ 0 w 118"/>
                <a:gd name="T1" fmla="*/ 65 h 107"/>
                <a:gd name="T2" fmla="*/ 0 w 118"/>
                <a:gd name="T3" fmla="*/ 0 h 107"/>
                <a:gd name="T4" fmla="*/ 118 w 118"/>
                <a:gd name="T5" fmla="*/ 50 h 107"/>
                <a:gd name="T6" fmla="*/ 118 w 118"/>
                <a:gd name="T7" fmla="*/ 107 h 107"/>
                <a:gd name="T8" fmla="*/ 0 w 118"/>
                <a:gd name="T9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">
                  <a:moveTo>
                    <a:pt x="0" y="65"/>
                  </a:moveTo>
                  <a:lnTo>
                    <a:pt x="0" y="0"/>
                  </a:lnTo>
                  <a:lnTo>
                    <a:pt x="118" y="50"/>
                  </a:lnTo>
                  <a:lnTo>
                    <a:pt x="118" y="10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9" name="Freeform 94"/>
            <p:cNvSpPr>
              <a:spLocks/>
            </p:cNvSpPr>
            <p:nvPr/>
          </p:nvSpPr>
          <p:spPr bwMode="auto">
            <a:xfrm>
              <a:off x="2679700" y="1476375"/>
              <a:ext cx="119063" cy="106363"/>
            </a:xfrm>
            <a:custGeom>
              <a:avLst/>
              <a:gdLst>
                <a:gd name="T0" fmla="*/ 0 w 148"/>
                <a:gd name="T1" fmla="*/ 71 h 133"/>
                <a:gd name="T2" fmla="*/ 0 w 148"/>
                <a:gd name="T3" fmla="*/ 0 h 133"/>
                <a:gd name="T4" fmla="*/ 148 w 148"/>
                <a:gd name="T5" fmla="*/ 70 h 133"/>
                <a:gd name="T6" fmla="*/ 148 w 148"/>
                <a:gd name="T7" fmla="*/ 133 h 133"/>
                <a:gd name="T8" fmla="*/ 0 w 148"/>
                <a:gd name="T9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3">
                  <a:moveTo>
                    <a:pt x="0" y="71"/>
                  </a:moveTo>
                  <a:lnTo>
                    <a:pt x="0" y="0"/>
                  </a:lnTo>
                  <a:lnTo>
                    <a:pt x="148" y="70"/>
                  </a:lnTo>
                  <a:lnTo>
                    <a:pt x="148" y="13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0" name="Freeform 95"/>
            <p:cNvSpPr>
              <a:spLocks/>
            </p:cNvSpPr>
            <p:nvPr/>
          </p:nvSpPr>
          <p:spPr bwMode="auto">
            <a:xfrm>
              <a:off x="2613025" y="1371600"/>
              <a:ext cx="115888" cy="114300"/>
            </a:xfrm>
            <a:custGeom>
              <a:avLst/>
              <a:gdLst>
                <a:gd name="T0" fmla="*/ 0 w 148"/>
                <a:gd name="T1" fmla="*/ 74 h 144"/>
                <a:gd name="T2" fmla="*/ 0 w 148"/>
                <a:gd name="T3" fmla="*/ 0 h 144"/>
                <a:gd name="T4" fmla="*/ 148 w 148"/>
                <a:gd name="T5" fmla="*/ 78 h 144"/>
                <a:gd name="T6" fmla="*/ 148 w 148"/>
                <a:gd name="T7" fmla="*/ 144 h 144"/>
                <a:gd name="T8" fmla="*/ 0 w 148"/>
                <a:gd name="T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4">
                  <a:moveTo>
                    <a:pt x="0" y="74"/>
                  </a:moveTo>
                  <a:lnTo>
                    <a:pt x="0" y="0"/>
                  </a:lnTo>
                  <a:lnTo>
                    <a:pt x="148" y="78"/>
                  </a:lnTo>
                  <a:lnTo>
                    <a:pt x="148" y="14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1" name="Freeform 96"/>
            <p:cNvSpPr>
              <a:spLocks/>
            </p:cNvSpPr>
            <p:nvPr/>
          </p:nvSpPr>
          <p:spPr bwMode="auto">
            <a:xfrm>
              <a:off x="2547938" y="1258888"/>
              <a:ext cx="119063" cy="125413"/>
            </a:xfrm>
            <a:custGeom>
              <a:avLst/>
              <a:gdLst>
                <a:gd name="T0" fmla="*/ 148 w 148"/>
                <a:gd name="T1" fmla="*/ 156 h 156"/>
                <a:gd name="T2" fmla="*/ 0 w 148"/>
                <a:gd name="T3" fmla="*/ 77 h 156"/>
                <a:gd name="T4" fmla="*/ 0 w 148"/>
                <a:gd name="T5" fmla="*/ 0 h 156"/>
                <a:gd name="T6" fmla="*/ 148 w 148"/>
                <a:gd name="T7" fmla="*/ 86 h 156"/>
                <a:gd name="T8" fmla="*/ 148 w 148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6">
                  <a:moveTo>
                    <a:pt x="148" y="156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48" y="86"/>
                  </a:lnTo>
                  <a:lnTo>
                    <a:pt x="148" y="15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2" name="Freeform 97"/>
            <p:cNvSpPr>
              <a:spLocks/>
            </p:cNvSpPr>
            <p:nvPr/>
          </p:nvSpPr>
          <p:spPr bwMode="auto">
            <a:xfrm>
              <a:off x="2416175" y="1181100"/>
              <a:ext cx="119063" cy="131763"/>
            </a:xfrm>
            <a:custGeom>
              <a:avLst/>
              <a:gdLst>
                <a:gd name="T0" fmla="*/ 148 w 148"/>
                <a:gd name="T1" fmla="*/ 166 h 166"/>
                <a:gd name="T2" fmla="*/ 0 w 148"/>
                <a:gd name="T3" fmla="*/ 87 h 166"/>
                <a:gd name="T4" fmla="*/ 0 w 148"/>
                <a:gd name="T5" fmla="*/ 0 h 166"/>
                <a:gd name="T6" fmla="*/ 148 w 148"/>
                <a:gd name="T7" fmla="*/ 87 h 166"/>
                <a:gd name="T8" fmla="*/ 148 w 148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6">
                  <a:moveTo>
                    <a:pt x="148" y="166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48" y="87"/>
                  </a:lnTo>
                  <a:lnTo>
                    <a:pt x="148" y="166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3" name="Freeform 98"/>
            <p:cNvSpPr>
              <a:spLocks/>
            </p:cNvSpPr>
            <p:nvPr/>
          </p:nvSpPr>
          <p:spPr bwMode="auto">
            <a:xfrm>
              <a:off x="2284413" y="1104900"/>
              <a:ext cx="119063" cy="138113"/>
            </a:xfrm>
            <a:custGeom>
              <a:avLst/>
              <a:gdLst>
                <a:gd name="T0" fmla="*/ 149 w 149"/>
                <a:gd name="T1" fmla="*/ 174 h 174"/>
                <a:gd name="T2" fmla="*/ 0 w 149"/>
                <a:gd name="T3" fmla="*/ 95 h 174"/>
                <a:gd name="T4" fmla="*/ 0 w 149"/>
                <a:gd name="T5" fmla="*/ 0 h 174"/>
                <a:gd name="T6" fmla="*/ 149 w 149"/>
                <a:gd name="T7" fmla="*/ 86 h 174"/>
                <a:gd name="T8" fmla="*/ 149 w 149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4">
                  <a:moveTo>
                    <a:pt x="149" y="174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49" y="86"/>
                  </a:lnTo>
                  <a:lnTo>
                    <a:pt x="149" y="17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4" name="Freeform 99"/>
            <p:cNvSpPr>
              <a:spLocks/>
            </p:cNvSpPr>
            <p:nvPr/>
          </p:nvSpPr>
          <p:spPr bwMode="auto">
            <a:xfrm>
              <a:off x="2247900" y="1082675"/>
              <a:ext cx="23813" cy="90488"/>
            </a:xfrm>
            <a:custGeom>
              <a:avLst/>
              <a:gdLst>
                <a:gd name="T0" fmla="*/ 29 w 29"/>
                <a:gd name="T1" fmla="*/ 114 h 114"/>
                <a:gd name="T2" fmla="*/ 0 w 29"/>
                <a:gd name="T3" fmla="*/ 99 h 114"/>
                <a:gd name="T4" fmla="*/ 0 w 29"/>
                <a:gd name="T5" fmla="*/ 0 h 114"/>
                <a:gd name="T6" fmla="*/ 29 w 29"/>
                <a:gd name="T7" fmla="*/ 18 h 114"/>
                <a:gd name="T8" fmla="*/ 29 w 29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4">
                  <a:moveTo>
                    <a:pt x="29" y="114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5" name="Freeform 100"/>
            <p:cNvSpPr>
              <a:spLocks/>
            </p:cNvSpPr>
            <p:nvPr/>
          </p:nvSpPr>
          <p:spPr bwMode="auto">
            <a:xfrm>
              <a:off x="2179638" y="1073150"/>
              <a:ext cx="55563" cy="95250"/>
            </a:xfrm>
            <a:custGeom>
              <a:avLst/>
              <a:gdLst>
                <a:gd name="T0" fmla="*/ 71 w 71"/>
                <a:gd name="T1" fmla="*/ 107 h 120"/>
                <a:gd name="T2" fmla="*/ 0 w 71"/>
                <a:gd name="T3" fmla="*/ 120 h 120"/>
                <a:gd name="T4" fmla="*/ 0 w 71"/>
                <a:gd name="T5" fmla="*/ 22 h 120"/>
                <a:gd name="T6" fmla="*/ 71 w 71"/>
                <a:gd name="T7" fmla="*/ 0 h 120"/>
                <a:gd name="T8" fmla="*/ 71 w 71"/>
                <a:gd name="T9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0">
                  <a:moveTo>
                    <a:pt x="71" y="107"/>
                  </a:moveTo>
                  <a:lnTo>
                    <a:pt x="0" y="120"/>
                  </a:lnTo>
                  <a:lnTo>
                    <a:pt x="0" y="22"/>
                  </a:lnTo>
                  <a:lnTo>
                    <a:pt x="71" y="0"/>
                  </a:lnTo>
                  <a:lnTo>
                    <a:pt x="71" y="10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1"/>
            <p:cNvSpPr>
              <a:spLocks/>
            </p:cNvSpPr>
            <p:nvPr/>
          </p:nvSpPr>
          <p:spPr bwMode="auto">
            <a:xfrm>
              <a:off x="2179638" y="1173163"/>
              <a:ext cx="55563" cy="90488"/>
            </a:xfrm>
            <a:custGeom>
              <a:avLst/>
              <a:gdLst>
                <a:gd name="T0" fmla="*/ 0 w 71"/>
                <a:gd name="T1" fmla="*/ 12 h 113"/>
                <a:gd name="T2" fmla="*/ 71 w 71"/>
                <a:gd name="T3" fmla="*/ 0 h 113"/>
                <a:gd name="T4" fmla="*/ 71 w 71"/>
                <a:gd name="T5" fmla="*/ 103 h 113"/>
                <a:gd name="T6" fmla="*/ 0 w 71"/>
                <a:gd name="T7" fmla="*/ 113 h 113"/>
                <a:gd name="T8" fmla="*/ 0 w 71"/>
                <a:gd name="T9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3">
                  <a:moveTo>
                    <a:pt x="0" y="1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2"/>
            <p:cNvSpPr>
              <a:spLocks/>
            </p:cNvSpPr>
            <p:nvPr/>
          </p:nvSpPr>
          <p:spPr bwMode="auto">
            <a:xfrm>
              <a:off x="2179638" y="1270000"/>
              <a:ext cx="55563" cy="87313"/>
            </a:xfrm>
            <a:custGeom>
              <a:avLst/>
              <a:gdLst>
                <a:gd name="T0" fmla="*/ 0 w 71"/>
                <a:gd name="T1" fmla="*/ 11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1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3"/>
            <p:cNvSpPr>
              <a:spLocks/>
            </p:cNvSpPr>
            <p:nvPr/>
          </p:nvSpPr>
          <p:spPr bwMode="auto">
            <a:xfrm>
              <a:off x="2179638" y="1365250"/>
              <a:ext cx="55563" cy="87313"/>
            </a:xfrm>
            <a:custGeom>
              <a:avLst/>
              <a:gdLst>
                <a:gd name="T0" fmla="*/ 0 w 71"/>
                <a:gd name="T1" fmla="*/ 10 h 112"/>
                <a:gd name="T2" fmla="*/ 71 w 71"/>
                <a:gd name="T3" fmla="*/ 0 h 112"/>
                <a:gd name="T4" fmla="*/ 71 w 71"/>
                <a:gd name="T5" fmla="*/ 103 h 112"/>
                <a:gd name="T6" fmla="*/ 0 w 71"/>
                <a:gd name="T7" fmla="*/ 112 h 112"/>
                <a:gd name="T8" fmla="*/ 0 w 71"/>
                <a:gd name="T9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2">
                  <a:moveTo>
                    <a:pt x="0" y="10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1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4"/>
            <p:cNvSpPr>
              <a:spLocks/>
            </p:cNvSpPr>
            <p:nvPr/>
          </p:nvSpPr>
          <p:spPr bwMode="auto">
            <a:xfrm>
              <a:off x="2179638" y="1460500"/>
              <a:ext cx="55563" cy="87313"/>
            </a:xfrm>
            <a:custGeom>
              <a:avLst/>
              <a:gdLst>
                <a:gd name="T0" fmla="*/ 0 w 71"/>
                <a:gd name="T1" fmla="*/ 9 h 111"/>
                <a:gd name="T2" fmla="*/ 71 w 71"/>
                <a:gd name="T3" fmla="*/ 0 h 111"/>
                <a:gd name="T4" fmla="*/ 71 w 71"/>
                <a:gd name="T5" fmla="*/ 102 h 111"/>
                <a:gd name="T6" fmla="*/ 0 w 71"/>
                <a:gd name="T7" fmla="*/ 111 h 111"/>
                <a:gd name="T8" fmla="*/ 0 w 71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1">
                  <a:moveTo>
                    <a:pt x="0" y="9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5"/>
            <p:cNvSpPr>
              <a:spLocks/>
            </p:cNvSpPr>
            <p:nvPr/>
          </p:nvSpPr>
          <p:spPr bwMode="auto">
            <a:xfrm>
              <a:off x="2179638" y="1555750"/>
              <a:ext cx="55563" cy="87313"/>
            </a:xfrm>
            <a:custGeom>
              <a:avLst/>
              <a:gdLst>
                <a:gd name="T0" fmla="*/ 0 w 71"/>
                <a:gd name="T1" fmla="*/ 8 h 109"/>
                <a:gd name="T2" fmla="*/ 71 w 71"/>
                <a:gd name="T3" fmla="*/ 0 h 109"/>
                <a:gd name="T4" fmla="*/ 71 w 71"/>
                <a:gd name="T5" fmla="*/ 102 h 109"/>
                <a:gd name="T6" fmla="*/ 0 w 71"/>
                <a:gd name="T7" fmla="*/ 109 h 109"/>
                <a:gd name="T8" fmla="*/ 0 w 71"/>
                <a:gd name="T9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8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6"/>
            <p:cNvSpPr>
              <a:spLocks/>
            </p:cNvSpPr>
            <p:nvPr/>
          </p:nvSpPr>
          <p:spPr bwMode="auto">
            <a:xfrm>
              <a:off x="2179638" y="1652588"/>
              <a:ext cx="55563" cy="85725"/>
            </a:xfrm>
            <a:custGeom>
              <a:avLst/>
              <a:gdLst>
                <a:gd name="T0" fmla="*/ 0 w 71"/>
                <a:gd name="T1" fmla="*/ 7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7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7"/>
            <p:cNvSpPr>
              <a:spLocks/>
            </p:cNvSpPr>
            <p:nvPr/>
          </p:nvSpPr>
          <p:spPr bwMode="auto">
            <a:xfrm>
              <a:off x="2179638" y="1747838"/>
              <a:ext cx="55563" cy="85725"/>
            </a:xfrm>
            <a:custGeom>
              <a:avLst/>
              <a:gdLst>
                <a:gd name="T0" fmla="*/ 0 w 71"/>
                <a:gd name="T1" fmla="*/ 5 h 108"/>
                <a:gd name="T2" fmla="*/ 71 w 71"/>
                <a:gd name="T3" fmla="*/ 0 h 108"/>
                <a:gd name="T4" fmla="*/ 71 w 71"/>
                <a:gd name="T5" fmla="*/ 102 h 108"/>
                <a:gd name="T6" fmla="*/ 0 w 71"/>
                <a:gd name="T7" fmla="*/ 108 h 108"/>
                <a:gd name="T8" fmla="*/ 0 w 71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8">
                  <a:moveTo>
                    <a:pt x="0" y="5"/>
                  </a:moveTo>
                  <a:lnTo>
                    <a:pt x="71" y="0"/>
                  </a:lnTo>
                  <a:lnTo>
                    <a:pt x="71" y="102"/>
                  </a:lnTo>
                  <a:lnTo>
                    <a:pt x="0" y="10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8"/>
            <p:cNvSpPr>
              <a:spLocks/>
            </p:cNvSpPr>
            <p:nvPr/>
          </p:nvSpPr>
          <p:spPr bwMode="auto">
            <a:xfrm>
              <a:off x="2179638" y="1843088"/>
              <a:ext cx="55563" cy="84138"/>
            </a:xfrm>
            <a:custGeom>
              <a:avLst/>
              <a:gdLst>
                <a:gd name="T0" fmla="*/ 0 w 71"/>
                <a:gd name="T1" fmla="*/ 4 h 104"/>
                <a:gd name="T2" fmla="*/ 71 w 71"/>
                <a:gd name="T3" fmla="*/ 0 h 104"/>
                <a:gd name="T4" fmla="*/ 71 w 71"/>
                <a:gd name="T5" fmla="*/ 101 h 104"/>
                <a:gd name="T6" fmla="*/ 0 w 71"/>
                <a:gd name="T7" fmla="*/ 104 h 104"/>
                <a:gd name="T8" fmla="*/ 0 w 71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4"/>
                  </a:moveTo>
                  <a:lnTo>
                    <a:pt x="71" y="0"/>
                  </a:lnTo>
                  <a:lnTo>
                    <a:pt x="71" y="101"/>
                  </a:lnTo>
                  <a:lnTo>
                    <a:pt x="0" y="10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9"/>
            <p:cNvSpPr>
              <a:spLocks/>
            </p:cNvSpPr>
            <p:nvPr/>
          </p:nvSpPr>
          <p:spPr bwMode="auto">
            <a:xfrm>
              <a:off x="2179638" y="1938338"/>
              <a:ext cx="55563" cy="84138"/>
            </a:xfrm>
            <a:custGeom>
              <a:avLst/>
              <a:gdLst>
                <a:gd name="T0" fmla="*/ 0 w 71"/>
                <a:gd name="T1" fmla="*/ 4 h 105"/>
                <a:gd name="T2" fmla="*/ 71 w 71"/>
                <a:gd name="T3" fmla="*/ 0 h 105"/>
                <a:gd name="T4" fmla="*/ 71 w 71"/>
                <a:gd name="T5" fmla="*/ 103 h 105"/>
                <a:gd name="T6" fmla="*/ 0 w 71"/>
                <a:gd name="T7" fmla="*/ 105 h 105"/>
                <a:gd name="T8" fmla="*/ 0 w 71"/>
                <a:gd name="T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0" y="4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0"/>
            <p:cNvSpPr>
              <a:spLocks/>
            </p:cNvSpPr>
            <p:nvPr/>
          </p:nvSpPr>
          <p:spPr bwMode="auto">
            <a:xfrm>
              <a:off x="2179638" y="2035175"/>
              <a:ext cx="55563" cy="80963"/>
            </a:xfrm>
            <a:custGeom>
              <a:avLst/>
              <a:gdLst>
                <a:gd name="T0" fmla="*/ 0 w 71"/>
                <a:gd name="T1" fmla="*/ 3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3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1"/>
            <p:cNvSpPr>
              <a:spLocks/>
            </p:cNvSpPr>
            <p:nvPr/>
          </p:nvSpPr>
          <p:spPr bwMode="auto">
            <a:xfrm>
              <a:off x="2179638" y="2130425"/>
              <a:ext cx="55563" cy="80963"/>
            </a:xfrm>
            <a:custGeom>
              <a:avLst/>
              <a:gdLst>
                <a:gd name="T0" fmla="*/ 0 w 71"/>
                <a:gd name="T1" fmla="*/ 2 h 104"/>
                <a:gd name="T2" fmla="*/ 71 w 71"/>
                <a:gd name="T3" fmla="*/ 0 h 104"/>
                <a:gd name="T4" fmla="*/ 71 w 71"/>
                <a:gd name="T5" fmla="*/ 103 h 104"/>
                <a:gd name="T6" fmla="*/ 0 w 71"/>
                <a:gd name="T7" fmla="*/ 104 h 104"/>
                <a:gd name="T8" fmla="*/ 0 w 71"/>
                <a:gd name="T9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4">
                  <a:moveTo>
                    <a:pt x="0" y="2"/>
                  </a:moveTo>
                  <a:lnTo>
                    <a:pt x="71" y="0"/>
                  </a:lnTo>
                  <a:lnTo>
                    <a:pt x="71" y="103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>
              <a:off x="2179638" y="2225675"/>
              <a:ext cx="55563" cy="80963"/>
            </a:xfrm>
            <a:prstGeom prst="rect">
              <a:avLst/>
            </a:pr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3"/>
            <p:cNvSpPr>
              <a:spLocks/>
            </p:cNvSpPr>
            <p:nvPr/>
          </p:nvSpPr>
          <p:spPr bwMode="auto">
            <a:xfrm>
              <a:off x="2179638" y="232092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2179638" y="2416175"/>
              <a:ext cx="55563" cy="82550"/>
            </a:xfrm>
            <a:custGeom>
              <a:avLst/>
              <a:gdLst>
                <a:gd name="T0" fmla="*/ 71 w 71"/>
                <a:gd name="T1" fmla="*/ 1 h 103"/>
                <a:gd name="T2" fmla="*/ 71 w 71"/>
                <a:gd name="T3" fmla="*/ 103 h 103"/>
                <a:gd name="T4" fmla="*/ 0 w 71"/>
                <a:gd name="T5" fmla="*/ 101 h 103"/>
                <a:gd name="T6" fmla="*/ 0 w 71"/>
                <a:gd name="T7" fmla="*/ 0 h 103"/>
                <a:gd name="T8" fmla="*/ 71 w 71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3">
                  <a:moveTo>
                    <a:pt x="71" y="1"/>
                  </a:moveTo>
                  <a:lnTo>
                    <a:pt x="7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/>
            <p:cNvSpPr>
              <a:spLocks/>
            </p:cNvSpPr>
            <p:nvPr/>
          </p:nvSpPr>
          <p:spPr bwMode="auto">
            <a:xfrm>
              <a:off x="2179638" y="2511425"/>
              <a:ext cx="55563" cy="82550"/>
            </a:xfrm>
            <a:custGeom>
              <a:avLst/>
              <a:gdLst>
                <a:gd name="T0" fmla="*/ 71 w 71"/>
                <a:gd name="T1" fmla="*/ 3 h 105"/>
                <a:gd name="T2" fmla="*/ 71 w 71"/>
                <a:gd name="T3" fmla="*/ 105 h 105"/>
                <a:gd name="T4" fmla="*/ 0 w 71"/>
                <a:gd name="T5" fmla="*/ 102 h 105"/>
                <a:gd name="T6" fmla="*/ 0 w 71"/>
                <a:gd name="T7" fmla="*/ 0 h 105"/>
                <a:gd name="T8" fmla="*/ 71 w 71"/>
                <a:gd name="T9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5">
                  <a:moveTo>
                    <a:pt x="71" y="3"/>
                  </a:moveTo>
                  <a:lnTo>
                    <a:pt x="71" y="105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6"/>
            <p:cNvSpPr>
              <a:spLocks/>
            </p:cNvSpPr>
            <p:nvPr/>
          </p:nvSpPr>
          <p:spPr bwMode="auto">
            <a:xfrm>
              <a:off x="2179638" y="2606675"/>
              <a:ext cx="55563" cy="84138"/>
            </a:xfrm>
            <a:custGeom>
              <a:avLst/>
              <a:gdLst>
                <a:gd name="T0" fmla="*/ 71 w 71"/>
                <a:gd name="T1" fmla="*/ 4 h 106"/>
                <a:gd name="T2" fmla="*/ 71 w 71"/>
                <a:gd name="T3" fmla="*/ 106 h 106"/>
                <a:gd name="T4" fmla="*/ 0 w 71"/>
                <a:gd name="T5" fmla="*/ 102 h 106"/>
                <a:gd name="T6" fmla="*/ 0 w 71"/>
                <a:gd name="T7" fmla="*/ 0 h 106"/>
                <a:gd name="T8" fmla="*/ 71 w 71"/>
                <a:gd name="T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6">
                  <a:moveTo>
                    <a:pt x="71" y="4"/>
                  </a:moveTo>
                  <a:lnTo>
                    <a:pt x="71" y="106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7"/>
            <p:cNvSpPr>
              <a:spLocks/>
            </p:cNvSpPr>
            <p:nvPr/>
          </p:nvSpPr>
          <p:spPr bwMode="auto">
            <a:xfrm>
              <a:off x="2179638" y="2700338"/>
              <a:ext cx="55563" cy="87313"/>
            </a:xfrm>
            <a:custGeom>
              <a:avLst/>
              <a:gdLst>
                <a:gd name="T0" fmla="*/ 0 w 71"/>
                <a:gd name="T1" fmla="*/ 0 h 109"/>
                <a:gd name="T2" fmla="*/ 71 w 71"/>
                <a:gd name="T3" fmla="*/ 4 h 109"/>
                <a:gd name="T4" fmla="*/ 71 w 71"/>
                <a:gd name="T5" fmla="*/ 109 h 109"/>
                <a:gd name="T6" fmla="*/ 0 w 71"/>
                <a:gd name="T7" fmla="*/ 93 h 109"/>
                <a:gd name="T8" fmla="*/ 0 w 71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9">
                  <a:moveTo>
                    <a:pt x="0" y="0"/>
                  </a:moveTo>
                  <a:lnTo>
                    <a:pt x="71" y="4"/>
                  </a:lnTo>
                  <a:lnTo>
                    <a:pt x="71" y="109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0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2247900" y="2670175"/>
              <a:ext cx="87313" cy="111125"/>
            </a:xfrm>
            <a:custGeom>
              <a:avLst/>
              <a:gdLst>
                <a:gd name="T0" fmla="*/ 0 w 108"/>
                <a:gd name="T1" fmla="*/ 40 h 139"/>
                <a:gd name="T2" fmla="*/ 108 w 108"/>
                <a:gd name="T3" fmla="*/ 0 h 139"/>
                <a:gd name="T4" fmla="*/ 108 w 108"/>
                <a:gd name="T5" fmla="*/ 93 h 139"/>
                <a:gd name="T6" fmla="*/ 0 w 108"/>
                <a:gd name="T7" fmla="*/ 139 h 139"/>
                <a:gd name="T8" fmla="*/ 0 w 108"/>
                <a:gd name="T9" fmla="*/ 4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9">
                  <a:moveTo>
                    <a:pt x="0" y="40"/>
                  </a:moveTo>
                  <a:lnTo>
                    <a:pt x="108" y="0"/>
                  </a:lnTo>
                  <a:lnTo>
                    <a:pt x="108" y="93"/>
                  </a:lnTo>
                  <a:lnTo>
                    <a:pt x="0" y="13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2347913" y="2622550"/>
              <a:ext cx="117475" cy="117475"/>
            </a:xfrm>
            <a:custGeom>
              <a:avLst/>
              <a:gdLst>
                <a:gd name="T0" fmla="*/ 0 w 149"/>
                <a:gd name="T1" fmla="*/ 54 h 147"/>
                <a:gd name="T2" fmla="*/ 149 w 149"/>
                <a:gd name="T3" fmla="*/ 0 h 147"/>
                <a:gd name="T4" fmla="*/ 149 w 149"/>
                <a:gd name="T5" fmla="*/ 84 h 147"/>
                <a:gd name="T6" fmla="*/ 0 w 149"/>
                <a:gd name="T7" fmla="*/ 147 h 147"/>
                <a:gd name="T8" fmla="*/ 0 w 149"/>
                <a:gd name="T9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54"/>
                  </a:moveTo>
                  <a:lnTo>
                    <a:pt x="149" y="0"/>
                  </a:lnTo>
                  <a:lnTo>
                    <a:pt x="149" y="84"/>
                  </a:lnTo>
                  <a:lnTo>
                    <a:pt x="0" y="14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2479675" y="2573338"/>
              <a:ext cx="117475" cy="111125"/>
            </a:xfrm>
            <a:custGeom>
              <a:avLst/>
              <a:gdLst>
                <a:gd name="T0" fmla="*/ 0 w 149"/>
                <a:gd name="T1" fmla="*/ 54 h 138"/>
                <a:gd name="T2" fmla="*/ 149 w 149"/>
                <a:gd name="T3" fmla="*/ 0 h 138"/>
                <a:gd name="T4" fmla="*/ 149 w 149"/>
                <a:gd name="T5" fmla="*/ 75 h 138"/>
                <a:gd name="T6" fmla="*/ 0 w 149"/>
                <a:gd name="T7" fmla="*/ 138 h 138"/>
                <a:gd name="T8" fmla="*/ 0 w 149"/>
                <a:gd name="T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38">
                  <a:moveTo>
                    <a:pt x="0" y="54"/>
                  </a:moveTo>
                  <a:lnTo>
                    <a:pt x="149" y="0"/>
                  </a:lnTo>
                  <a:lnTo>
                    <a:pt x="149" y="75"/>
                  </a:lnTo>
                  <a:lnTo>
                    <a:pt x="0" y="1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1"/>
            <p:cNvSpPr>
              <a:spLocks/>
            </p:cNvSpPr>
            <p:nvPr/>
          </p:nvSpPr>
          <p:spPr bwMode="auto">
            <a:xfrm>
              <a:off x="2613025" y="2525713"/>
              <a:ext cx="115888" cy="101600"/>
            </a:xfrm>
            <a:custGeom>
              <a:avLst/>
              <a:gdLst>
                <a:gd name="T0" fmla="*/ 0 w 148"/>
                <a:gd name="T1" fmla="*/ 54 h 129"/>
                <a:gd name="T2" fmla="*/ 148 w 148"/>
                <a:gd name="T3" fmla="*/ 0 h 129"/>
                <a:gd name="T4" fmla="*/ 148 w 148"/>
                <a:gd name="T5" fmla="*/ 65 h 129"/>
                <a:gd name="T6" fmla="*/ 0 w 148"/>
                <a:gd name="T7" fmla="*/ 129 h 129"/>
                <a:gd name="T8" fmla="*/ 0 w 148"/>
                <a:gd name="T9" fmla="*/ 5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29">
                  <a:moveTo>
                    <a:pt x="0" y="54"/>
                  </a:moveTo>
                  <a:lnTo>
                    <a:pt x="148" y="0"/>
                  </a:lnTo>
                  <a:lnTo>
                    <a:pt x="148" y="65"/>
                  </a:lnTo>
                  <a:lnTo>
                    <a:pt x="0" y="12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2744788" y="2486025"/>
              <a:ext cx="92075" cy="85725"/>
            </a:xfrm>
            <a:custGeom>
              <a:avLst/>
              <a:gdLst>
                <a:gd name="T0" fmla="*/ 0 w 118"/>
                <a:gd name="T1" fmla="*/ 44 h 110"/>
                <a:gd name="T2" fmla="*/ 118 w 118"/>
                <a:gd name="T3" fmla="*/ 0 h 110"/>
                <a:gd name="T4" fmla="*/ 118 w 118"/>
                <a:gd name="T5" fmla="*/ 59 h 110"/>
                <a:gd name="T6" fmla="*/ 0 w 118"/>
                <a:gd name="T7" fmla="*/ 110 h 110"/>
                <a:gd name="T8" fmla="*/ 0 w 11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44"/>
                  </a:moveTo>
                  <a:lnTo>
                    <a:pt x="118" y="0"/>
                  </a:lnTo>
                  <a:lnTo>
                    <a:pt x="118" y="59"/>
                  </a:lnTo>
                  <a:lnTo>
                    <a:pt x="0" y="11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3"/>
            <p:cNvSpPr>
              <a:spLocks/>
            </p:cNvSpPr>
            <p:nvPr/>
          </p:nvSpPr>
          <p:spPr bwMode="auto">
            <a:xfrm>
              <a:off x="2811463" y="1539875"/>
              <a:ext cx="25400" cy="60325"/>
            </a:xfrm>
            <a:custGeom>
              <a:avLst/>
              <a:gdLst>
                <a:gd name="T0" fmla="*/ 0 w 33"/>
                <a:gd name="T1" fmla="*/ 61 h 75"/>
                <a:gd name="T2" fmla="*/ 0 w 33"/>
                <a:gd name="T3" fmla="*/ 0 h 75"/>
                <a:gd name="T4" fmla="*/ 33 w 33"/>
                <a:gd name="T5" fmla="*/ 15 h 75"/>
                <a:gd name="T6" fmla="*/ 33 w 33"/>
                <a:gd name="T7" fmla="*/ 75 h 75"/>
                <a:gd name="T8" fmla="*/ 0 w 33"/>
                <a:gd name="T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5">
                  <a:moveTo>
                    <a:pt x="0" y="61"/>
                  </a:moveTo>
                  <a:lnTo>
                    <a:pt x="0" y="0"/>
                  </a:lnTo>
                  <a:lnTo>
                    <a:pt x="33" y="15"/>
                  </a:lnTo>
                  <a:lnTo>
                    <a:pt x="33" y="7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"/>
            <p:cNvSpPr>
              <a:spLocks/>
            </p:cNvSpPr>
            <p:nvPr/>
          </p:nvSpPr>
          <p:spPr bwMode="auto">
            <a:xfrm>
              <a:off x="2744788" y="1439863"/>
              <a:ext cx="92075" cy="96838"/>
            </a:xfrm>
            <a:custGeom>
              <a:avLst/>
              <a:gdLst>
                <a:gd name="T0" fmla="*/ 0 w 118"/>
                <a:gd name="T1" fmla="*/ 64 h 121"/>
                <a:gd name="T2" fmla="*/ 0 w 118"/>
                <a:gd name="T3" fmla="*/ 0 h 121"/>
                <a:gd name="T4" fmla="*/ 118 w 118"/>
                <a:gd name="T5" fmla="*/ 63 h 121"/>
                <a:gd name="T6" fmla="*/ 118 w 118"/>
                <a:gd name="T7" fmla="*/ 121 h 121"/>
                <a:gd name="T8" fmla="*/ 0 w 118"/>
                <a:gd name="T9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21">
                  <a:moveTo>
                    <a:pt x="0" y="64"/>
                  </a:moveTo>
                  <a:lnTo>
                    <a:pt x="0" y="0"/>
                  </a:lnTo>
                  <a:lnTo>
                    <a:pt x="118" y="63"/>
                  </a:lnTo>
                  <a:lnTo>
                    <a:pt x="118" y="12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2811463" y="1414463"/>
              <a:ext cx="25400" cy="60325"/>
            </a:xfrm>
            <a:custGeom>
              <a:avLst/>
              <a:gdLst>
                <a:gd name="T0" fmla="*/ 0 w 33"/>
                <a:gd name="T1" fmla="*/ 59 h 76"/>
                <a:gd name="T2" fmla="*/ 0 w 33"/>
                <a:gd name="T3" fmla="*/ 0 h 76"/>
                <a:gd name="T4" fmla="*/ 33 w 33"/>
                <a:gd name="T5" fmla="*/ 19 h 76"/>
                <a:gd name="T6" fmla="*/ 33 w 33"/>
                <a:gd name="T7" fmla="*/ 76 h 76"/>
                <a:gd name="T8" fmla="*/ 0 w 33"/>
                <a:gd name="T9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0" y="59"/>
                  </a:moveTo>
                  <a:lnTo>
                    <a:pt x="0" y="0"/>
                  </a:lnTo>
                  <a:lnTo>
                    <a:pt x="33" y="19"/>
                  </a:lnTo>
                  <a:lnTo>
                    <a:pt x="33" y="76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16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2862263" y="2014538"/>
              <a:ext cx="7938" cy="3175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3 h 5"/>
                <a:gd name="T4" fmla="*/ 0 w 9"/>
                <a:gd name="T5" fmla="*/ 5 h 5"/>
                <a:gd name="T6" fmla="*/ 9 w 9"/>
                <a:gd name="T7" fmla="*/ 3 h 5"/>
                <a:gd name="T8" fmla="*/ 9 w 9"/>
                <a:gd name="T9" fmla="*/ 2 h 5"/>
                <a:gd name="T10" fmla="*/ 9 w 9"/>
                <a:gd name="T11" fmla="*/ 1 h 5"/>
                <a:gd name="T12" fmla="*/ 9 w 9"/>
                <a:gd name="T13" fmla="*/ 1 h 5"/>
                <a:gd name="T14" fmla="*/ 9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097" name="Freeform 147"/>
            <p:cNvSpPr>
              <a:spLocks/>
            </p:cNvSpPr>
            <p:nvPr/>
          </p:nvSpPr>
          <p:spPr bwMode="auto">
            <a:xfrm>
              <a:off x="2638425" y="1758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8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100" name="Group 302099"/>
          <p:cNvGrpSpPr/>
          <p:nvPr/>
        </p:nvGrpSpPr>
        <p:grpSpPr>
          <a:xfrm>
            <a:off x="6559550" y="1524000"/>
            <a:ext cx="1974850" cy="1295400"/>
            <a:chOff x="6559550" y="1676400"/>
            <a:chExt cx="1974850" cy="12954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858" name="Oval 77"/>
            <p:cNvSpPr>
              <a:spLocks noChangeArrowheads="1"/>
            </p:cNvSpPr>
            <p:nvPr/>
          </p:nvSpPr>
          <p:spPr bwMode="auto">
            <a:xfrm>
              <a:off x="6559550" y="1676400"/>
              <a:ext cx="1974850" cy="1295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9" name="Rectangle 3092"/>
            <p:cNvSpPr>
              <a:spLocks noChangeArrowheads="1"/>
            </p:cNvSpPr>
            <p:nvPr/>
          </p:nvSpPr>
          <p:spPr bwMode="auto">
            <a:xfrm>
              <a:off x="6891338" y="1774825"/>
              <a:ext cx="1330325" cy="2587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A ISR</a:t>
              </a:r>
            </a:p>
          </p:txBody>
        </p:sp>
        <p:sp>
          <p:nvSpPr>
            <p:cNvPr id="35860" name="Rectangle 3093"/>
            <p:cNvSpPr>
              <a:spLocks noChangeArrowheads="1"/>
            </p:cNvSpPr>
            <p:nvPr/>
          </p:nvSpPr>
          <p:spPr bwMode="auto">
            <a:xfrm>
              <a:off x="6891338" y="2033588"/>
              <a:ext cx="1330325" cy="2587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B ISR</a:t>
              </a:r>
            </a:p>
          </p:txBody>
        </p:sp>
        <p:sp>
          <p:nvSpPr>
            <p:cNvPr id="35861" name="Rectangle 3094"/>
            <p:cNvSpPr>
              <a:spLocks noChangeArrowheads="1"/>
            </p:cNvSpPr>
            <p:nvPr/>
          </p:nvSpPr>
          <p:spPr bwMode="auto">
            <a:xfrm>
              <a:off x="6891338" y="2292350"/>
              <a:ext cx="1330325" cy="2587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dirty="0">
                  <a:latin typeface="Arial" charset="0"/>
                </a:rPr>
                <a:t>Device ... ISR</a:t>
              </a:r>
            </a:p>
          </p:txBody>
        </p:sp>
        <p:sp>
          <p:nvSpPr>
            <p:cNvPr id="35862" name="Rectangle 3095"/>
            <p:cNvSpPr>
              <a:spLocks noChangeArrowheads="1"/>
            </p:cNvSpPr>
            <p:nvPr/>
          </p:nvSpPr>
          <p:spPr bwMode="auto">
            <a:xfrm>
              <a:off x="6891338" y="2551113"/>
              <a:ext cx="1330325" cy="2587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Z ISR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1400" y="1644650"/>
            <a:ext cx="2286000" cy="4660900"/>
            <a:chOff x="3581400" y="1644650"/>
            <a:chExt cx="2286000" cy="5029200"/>
          </a:xfrm>
        </p:grpSpPr>
        <p:grpSp>
          <p:nvGrpSpPr>
            <p:cNvPr id="35863" name="Group 82"/>
            <p:cNvGrpSpPr>
              <a:grpSpLocks/>
            </p:cNvGrpSpPr>
            <p:nvPr/>
          </p:nvGrpSpPr>
          <p:grpSpPr bwMode="auto">
            <a:xfrm>
              <a:off x="3740150" y="3549650"/>
              <a:ext cx="1828800" cy="381000"/>
              <a:chOff x="6629400" y="3505200"/>
              <a:chExt cx="1828800" cy="381000"/>
            </a:xfrm>
          </p:grpSpPr>
          <p:sp>
            <p:nvSpPr>
              <p:cNvPr id="35887" name="Oval 83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1 Code</a:t>
                </a:r>
              </a:p>
            </p:txBody>
          </p:sp>
        </p:grpSp>
        <p:grpSp>
          <p:nvGrpSpPr>
            <p:cNvPr id="35865" name="Group 86"/>
            <p:cNvGrpSpPr>
              <a:grpSpLocks/>
            </p:cNvGrpSpPr>
            <p:nvPr/>
          </p:nvGrpSpPr>
          <p:grpSpPr bwMode="auto">
            <a:xfrm>
              <a:off x="3740150" y="4646613"/>
              <a:ext cx="1828800" cy="381000"/>
              <a:chOff x="6629400" y="3505200"/>
              <a:chExt cx="1828800" cy="381000"/>
            </a:xfrm>
          </p:grpSpPr>
          <p:sp>
            <p:nvSpPr>
              <p:cNvPr id="35885" name="Oval 87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Task 3 Code</a:t>
                </a:r>
              </a:p>
            </p:txBody>
          </p:sp>
        </p:grpSp>
        <p:grpSp>
          <p:nvGrpSpPr>
            <p:cNvPr id="35866" name="Group 89"/>
            <p:cNvGrpSpPr>
              <a:grpSpLocks/>
            </p:cNvGrpSpPr>
            <p:nvPr/>
          </p:nvGrpSpPr>
          <p:grpSpPr bwMode="auto">
            <a:xfrm>
              <a:off x="3740150" y="4098925"/>
              <a:ext cx="1828800" cy="381000"/>
              <a:chOff x="6629400" y="3505200"/>
              <a:chExt cx="1828800" cy="381000"/>
            </a:xfrm>
          </p:grpSpPr>
          <p:sp>
            <p:nvSpPr>
              <p:cNvPr id="35883" name="Oval 90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2 Code</a:t>
                </a:r>
              </a:p>
            </p:txBody>
          </p:sp>
        </p:grpSp>
        <p:grpSp>
          <p:nvGrpSpPr>
            <p:cNvPr id="35867" name="Group 92"/>
            <p:cNvGrpSpPr>
              <a:grpSpLocks/>
            </p:cNvGrpSpPr>
            <p:nvPr/>
          </p:nvGrpSpPr>
          <p:grpSpPr bwMode="auto">
            <a:xfrm>
              <a:off x="3740150" y="5195888"/>
              <a:ext cx="1828800" cy="381000"/>
              <a:chOff x="6629400" y="3505200"/>
              <a:chExt cx="1828800" cy="381000"/>
            </a:xfrm>
          </p:grpSpPr>
          <p:sp>
            <p:nvSpPr>
              <p:cNvPr id="35881" name="Oval 93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4 Code</a:t>
                </a:r>
              </a:p>
            </p:txBody>
          </p:sp>
        </p:grpSp>
        <p:grpSp>
          <p:nvGrpSpPr>
            <p:cNvPr id="35868" name="Group 95"/>
            <p:cNvGrpSpPr>
              <a:grpSpLocks/>
            </p:cNvGrpSpPr>
            <p:nvPr/>
          </p:nvGrpSpPr>
          <p:grpSpPr bwMode="auto">
            <a:xfrm>
              <a:off x="3740150" y="6292850"/>
              <a:ext cx="1828800" cy="381000"/>
              <a:chOff x="6629400" y="3505200"/>
              <a:chExt cx="1828800" cy="381000"/>
            </a:xfrm>
          </p:grpSpPr>
          <p:sp>
            <p:nvSpPr>
              <p:cNvPr id="35879" name="Oval 96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Task 6 Code</a:t>
                </a:r>
              </a:p>
            </p:txBody>
          </p:sp>
        </p:grpSp>
        <p:grpSp>
          <p:nvGrpSpPr>
            <p:cNvPr id="35869" name="Group 98"/>
            <p:cNvGrpSpPr>
              <a:grpSpLocks/>
            </p:cNvGrpSpPr>
            <p:nvPr/>
          </p:nvGrpSpPr>
          <p:grpSpPr bwMode="auto">
            <a:xfrm>
              <a:off x="3740150" y="5743575"/>
              <a:ext cx="1828800" cy="381000"/>
              <a:chOff x="6629400" y="3505200"/>
              <a:chExt cx="1828800" cy="381000"/>
            </a:xfrm>
          </p:grpSpPr>
          <p:sp>
            <p:nvSpPr>
              <p:cNvPr id="35877" name="Oval 99"/>
              <p:cNvSpPr>
                <a:spLocks noChangeArrowheads="1"/>
              </p:cNvSpPr>
              <p:nvPr/>
            </p:nvSpPr>
            <p:spPr bwMode="auto">
              <a:xfrm>
                <a:off x="6629400" y="3505200"/>
                <a:ext cx="1828800" cy="3810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Rectangle 3085"/>
              <p:cNvSpPr>
                <a:spLocks noChangeArrowheads="1"/>
              </p:cNvSpPr>
              <p:nvPr/>
            </p:nvSpPr>
            <p:spPr bwMode="auto">
              <a:xfrm>
                <a:off x="6781800" y="3581400"/>
                <a:ext cx="1524000" cy="2413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400" dirty="0">
                    <a:latin typeface="Arial" charset="0"/>
                  </a:rPr>
                  <a:t>Task 5 Code</a:t>
                </a:r>
              </a:p>
            </p:txBody>
          </p:sp>
        </p:grpSp>
        <p:sp>
          <p:nvSpPr>
            <p:cNvPr id="35870" name="Oval 102"/>
            <p:cNvSpPr>
              <a:spLocks noChangeArrowheads="1"/>
            </p:cNvSpPr>
            <p:nvPr/>
          </p:nvSpPr>
          <p:spPr bwMode="auto">
            <a:xfrm>
              <a:off x="3587750" y="1644650"/>
              <a:ext cx="1974850" cy="1295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71" name="Rectangle 3092"/>
            <p:cNvSpPr>
              <a:spLocks noChangeArrowheads="1"/>
            </p:cNvSpPr>
            <p:nvPr/>
          </p:nvSpPr>
          <p:spPr bwMode="auto">
            <a:xfrm>
              <a:off x="3919538" y="1774825"/>
              <a:ext cx="1330325" cy="25876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dirty="0">
                  <a:latin typeface="Arial" charset="0"/>
                </a:rPr>
                <a:t>Device A ISR</a:t>
              </a:r>
            </a:p>
          </p:txBody>
        </p:sp>
        <p:sp>
          <p:nvSpPr>
            <p:cNvPr id="35872" name="Rectangle 3093"/>
            <p:cNvSpPr>
              <a:spLocks noChangeArrowheads="1"/>
            </p:cNvSpPr>
            <p:nvPr/>
          </p:nvSpPr>
          <p:spPr bwMode="auto">
            <a:xfrm>
              <a:off x="3919538" y="2033588"/>
              <a:ext cx="1330325" cy="258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B ISR</a:t>
              </a:r>
            </a:p>
          </p:txBody>
        </p:sp>
        <p:sp>
          <p:nvSpPr>
            <p:cNvPr id="35873" name="Rectangle 3094"/>
            <p:cNvSpPr>
              <a:spLocks noChangeArrowheads="1"/>
            </p:cNvSpPr>
            <p:nvPr/>
          </p:nvSpPr>
          <p:spPr bwMode="auto">
            <a:xfrm>
              <a:off x="3919538" y="2292350"/>
              <a:ext cx="1330325" cy="25876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... ISR</a:t>
              </a:r>
            </a:p>
          </p:txBody>
        </p:sp>
        <p:sp>
          <p:nvSpPr>
            <p:cNvPr id="35874" name="Rectangle 3095"/>
            <p:cNvSpPr>
              <a:spLocks noChangeArrowheads="1"/>
            </p:cNvSpPr>
            <p:nvPr/>
          </p:nvSpPr>
          <p:spPr bwMode="auto">
            <a:xfrm>
              <a:off x="3919538" y="2551113"/>
              <a:ext cx="1330325" cy="258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latin typeface="Arial" charset="0"/>
                </a:rPr>
                <a:t>Device Z ISR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3733800" y="3048000"/>
              <a:ext cx="1828800" cy="3810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Rectangle 3085"/>
            <p:cNvSpPr>
              <a:spLocks noChangeArrowheads="1"/>
            </p:cNvSpPr>
            <p:nvPr/>
          </p:nvSpPr>
          <p:spPr bwMode="auto">
            <a:xfrm>
              <a:off x="3886200" y="3124200"/>
              <a:ext cx="1524000" cy="2413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Slowest Task</a:t>
              </a:r>
            </a:p>
          </p:txBody>
        </p:sp>
        <p:cxnSp>
          <p:nvCxnSpPr>
            <p:cNvPr id="302102" name="Straight Connector 302101"/>
            <p:cNvCxnSpPr/>
            <p:nvPr/>
          </p:nvCxnSpPr>
          <p:spPr bwMode="auto">
            <a:xfrm>
              <a:off x="3587750" y="2981327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3" name="Straight Connector 822"/>
            <p:cNvCxnSpPr/>
            <p:nvPr/>
          </p:nvCxnSpPr>
          <p:spPr bwMode="auto">
            <a:xfrm>
              <a:off x="3581400" y="34909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4" name="Straight Connector 823"/>
            <p:cNvCxnSpPr/>
            <p:nvPr/>
          </p:nvCxnSpPr>
          <p:spPr bwMode="auto">
            <a:xfrm>
              <a:off x="3587750" y="4038600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5" name="Straight Connector 824"/>
            <p:cNvCxnSpPr/>
            <p:nvPr/>
          </p:nvCxnSpPr>
          <p:spPr bwMode="auto">
            <a:xfrm>
              <a:off x="3581400" y="45577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6" name="Straight Connector 825"/>
            <p:cNvCxnSpPr/>
            <p:nvPr/>
          </p:nvCxnSpPr>
          <p:spPr bwMode="auto">
            <a:xfrm>
              <a:off x="3581400" y="50911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7" name="Straight Connector 826"/>
            <p:cNvCxnSpPr/>
            <p:nvPr/>
          </p:nvCxnSpPr>
          <p:spPr bwMode="auto">
            <a:xfrm>
              <a:off x="3581400" y="56245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8" name="Straight Connector 827"/>
            <p:cNvCxnSpPr/>
            <p:nvPr/>
          </p:nvCxnSpPr>
          <p:spPr bwMode="auto">
            <a:xfrm>
              <a:off x="3581400" y="6234114"/>
              <a:ext cx="2279650" cy="14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9" name="Straight Connector 828"/>
          <p:cNvCxnSpPr/>
          <p:nvPr/>
        </p:nvCxnSpPr>
        <p:spPr bwMode="auto">
          <a:xfrm>
            <a:off x="685800" y="3048000"/>
            <a:ext cx="2279650" cy="142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03545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6477000" cy="1371600"/>
          </a:xfrm>
        </p:spPr>
        <p:txBody>
          <a:bodyPr/>
          <a:lstStyle/>
          <a:p>
            <a:r>
              <a:rPr lang="en-US" sz="2000" b="0" dirty="0" smtClean="0"/>
              <a:t>Preemption requires space for each stack*</a:t>
            </a:r>
          </a:p>
          <a:p>
            <a:r>
              <a:rPr lang="en-US" sz="2000" b="0" dirty="0" smtClean="0"/>
              <a:t>Need space for all static variables (including </a:t>
            </a:r>
            <a:r>
              <a:rPr lang="en-US" sz="2000" b="0" dirty="0" err="1" smtClean="0"/>
              <a:t>globals</a:t>
            </a:r>
            <a:r>
              <a:rPr lang="en-US" sz="2000" b="0" dirty="0" smtClean="0"/>
              <a:t>)</a:t>
            </a:r>
          </a:p>
          <a:p>
            <a:pPr marL="0" indent="0">
              <a:buNone/>
            </a:pPr>
            <a:r>
              <a:rPr lang="en-US" b="0" i="1" dirty="0" smtClean="0"/>
              <a:t>*except for certain special cases</a:t>
            </a:r>
          </a:p>
          <a:p>
            <a:endParaRPr lang="en-US" sz="2000" b="0" dirty="0"/>
          </a:p>
        </p:txBody>
      </p:sp>
      <p:sp>
        <p:nvSpPr>
          <p:cNvPr id="4" name="Text Box 3098"/>
          <p:cNvSpPr txBox="1">
            <a:spLocks noChangeArrowheads="1"/>
          </p:cNvSpPr>
          <p:nvPr/>
        </p:nvSpPr>
        <p:spPr bwMode="auto">
          <a:xfrm>
            <a:off x="431800" y="762000"/>
            <a:ext cx="246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</a:t>
            </a:r>
            <a:b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Static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Text Box 3100"/>
          <p:cNvSpPr txBox="1">
            <a:spLocks noChangeArrowheads="1"/>
          </p:cNvSpPr>
          <p:nvPr/>
        </p:nvSpPr>
        <p:spPr bwMode="auto">
          <a:xfrm>
            <a:off x="61722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Preemptive Dynamic</a:t>
            </a:r>
          </a:p>
        </p:txBody>
      </p:sp>
      <p:sp>
        <p:nvSpPr>
          <p:cNvPr id="6" name="Text Box 3100"/>
          <p:cNvSpPr txBox="1">
            <a:spLocks noChangeArrowheads="1"/>
          </p:cNvSpPr>
          <p:nvPr/>
        </p:nvSpPr>
        <p:spPr bwMode="auto">
          <a:xfrm>
            <a:off x="3200400" y="762000"/>
            <a:ext cx="274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Non-preemptive Dynamic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171700"/>
            <a:ext cx="304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1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90600" y="1638300"/>
            <a:ext cx="3048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2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2324100"/>
            <a:ext cx="304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3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2095500"/>
            <a:ext cx="304800" cy="17526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4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171700"/>
            <a:ext cx="304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1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1638300"/>
            <a:ext cx="3048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2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324100"/>
            <a:ext cx="304800" cy="1524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3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76800" y="2095500"/>
            <a:ext cx="304800" cy="17526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Task 4 Max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209800" y="1638300"/>
            <a:ext cx="0" cy="220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85800" y="16383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85800" y="38481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486400" y="1638300"/>
            <a:ext cx="0" cy="220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962400" y="16383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962400" y="38481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09600" y="3848100"/>
            <a:ext cx="1676400" cy="1249680"/>
            <a:chOff x="609600" y="4389120"/>
            <a:chExt cx="1676400" cy="1249680"/>
          </a:xfrm>
        </p:grpSpPr>
        <p:grpSp>
          <p:nvGrpSpPr>
            <p:cNvPr id="38" name="Group 37"/>
            <p:cNvGrpSpPr/>
            <p:nvPr/>
          </p:nvGrpSpPr>
          <p:grpSpPr>
            <a:xfrm rot="5400000">
              <a:off x="685800" y="4328160"/>
              <a:ext cx="1219200" cy="1371600"/>
              <a:chOff x="838200" y="4914900"/>
              <a:chExt cx="1219200" cy="11811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838200" y="4914900"/>
                <a:ext cx="304800" cy="11811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Statics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143000" y="4914900"/>
                <a:ext cx="304800" cy="11811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2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447800" y="4914900"/>
                <a:ext cx="304800" cy="11811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3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752600" y="4914900"/>
                <a:ext cx="304800" cy="11811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 bwMode="auto">
            <a:xfrm>
              <a:off x="2209800" y="4404360"/>
              <a:ext cx="0" cy="12344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9600" y="438912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286000" y="5623560"/>
              <a:ext cx="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096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3886200" y="3848100"/>
            <a:ext cx="1676400" cy="1249680"/>
            <a:chOff x="609600" y="4389120"/>
            <a:chExt cx="1676400" cy="1249680"/>
          </a:xfrm>
        </p:grpSpPr>
        <p:grpSp>
          <p:nvGrpSpPr>
            <p:cNvPr id="49" name="Group 48"/>
            <p:cNvGrpSpPr/>
            <p:nvPr/>
          </p:nvGrpSpPr>
          <p:grpSpPr>
            <a:xfrm rot="5400000">
              <a:off x="685800" y="4328160"/>
              <a:ext cx="1219200" cy="1371600"/>
              <a:chOff x="838200" y="4914900"/>
              <a:chExt cx="1219200" cy="118110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838200" y="4914900"/>
                <a:ext cx="304800" cy="11811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Statics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143000" y="4914900"/>
                <a:ext cx="304800" cy="11811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2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447800" y="4914900"/>
                <a:ext cx="304800" cy="11811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Task 3 </a:t>
                </a:r>
                <a:r>
                  <a:rPr lang="en-US" sz="1600" dirty="0">
                    <a:latin typeface="Calibri" pitchFamily="34" charset="0"/>
                  </a:rPr>
                  <a:t>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752600" y="4914900"/>
                <a:ext cx="304800" cy="11811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Statics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2209800" y="4404360"/>
              <a:ext cx="0" cy="12344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609600" y="438912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286000" y="5623560"/>
              <a:ext cx="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6096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7315200" y="-2133600"/>
            <a:ext cx="1676400" cy="8412480"/>
            <a:chOff x="6934200" y="-1554480"/>
            <a:chExt cx="1676400" cy="8412480"/>
          </a:xfrm>
        </p:grpSpPr>
        <p:grpSp>
          <p:nvGrpSpPr>
            <p:cNvPr id="19" name="Group 18"/>
            <p:cNvGrpSpPr/>
            <p:nvPr/>
          </p:nvGrpSpPr>
          <p:grpSpPr>
            <a:xfrm>
              <a:off x="8001000" y="-1554480"/>
              <a:ext cx="304800" cy="7162800"/>
              <a:chOff x="7010400" y="-457200"/>
              <a:chExt cx="304800" cy="71628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7010400" y="5029200"/>
                <a:ext cx="304800" cy="1676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1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010400" y="2819400"/>
                <a:ext cx="304800" cy="2209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2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010400" y="1295400"/>
                <a:ext cx="304800" cy="15240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3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010400" y="-457200"/>
                <a:ext cx="304800" cy="1752600"/>
              </a:xfrm>
              <a:prstGeom prst="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latin typeface="Calibri" pitchFamily="34" charset="0"/>
                  </a:rPr>
                  <a:t>Task 4 Max Stack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 bwMode="auto">
            <a:xfrm>
              <a:off x="8534400" y="-1554480"/>
              <a:ext cx="0" cy="7162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6934200" y="5608320"/>
              <a:ext cx="1676400" cy="1249680"/>
              <a:chOff x="609600" y="4389120"/>
              <a:chExt cx="1676400" cy="1249680"/>
            </a:xfrm>
          </p:grpSpPr>
          <p:grpSp>
            <p:nvGrpSpPr>
              <p:cNvPr id="60" name="Group 59"/>
              <p:cNvGrpSpPr/>
              <p:nvPr/>
            </p:nvGrpSpPr>
            <p:grpSpPr>
              <a:xfrm rot="5400000">
                <a:off x="685800" y="4328160"/>
                <a:ext cx="1219200" cy="1371600"/>
                <a:chOff x="838200" y="4914900"/>
                <a:chExt cx="1219200" cy="118110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838200" y="4914900"/>
                  <a:ext cx="304800" cy="1181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Task 1 Statics 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1143000" y="4914900"/>
                  <a:ext cx="304800" cy="11811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</a:rPr>
                    <a:t>Task 2 </a:t>
                  </a:r>
                  <a:r>
                    <a:rPr lang="en-US" sz="1600" dirty="0">
                      <a:latin typeface="Calibri" pitchFamily="34" charset="0"/>
                    </a:rPr>
                    <a:t>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1447800" y="4914900"/>
                  <a:ext cx="304800" cy="11811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</a:rPr>
                    <a:t>Task 3 </a:t>
                  </a:r>
                  <a:r>
                    <a:rPr lang="en-US" sz="1600" dirty="0">
                      <a:latin typeface="Calibri" pitchFamily="34" charset="0"/>
                    </a:rPr>
                    <a:t>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1752600" y="4914900"/>
                  <a:ext cx="304800" cy="1181100"/>
                </a:xfrm>
                <a:prstGeom prst="rect">
                  <a:avLst/>
                </a:prstGeom>
                <a:solidFill>
                  <a:srgbClr val="CCFF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Task 4 Statics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2209800" y="4404360"/>
                <a:ext cx="0" cy="12344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609600" y="4389120"/>
                <a:ext cx="1676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286000" y="5623560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609600" y="5638800"/>
                <a:ext cx="1676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4536363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/>
          <a:p>
            <a:r>
              <a:rPr lang="en-US" dirty="0" smtClean="0"/>
              <a:t>Software Engineering FOR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0233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2162"/>
      </p:ext>
    </p:extLst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Good Enough Software, Soon Enough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839200" cy="556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/>
              <a:t>How do we make software </a:t>
            </a:r>
            <a:r>
              <a:rPr lang="en-US" sz="2400" i="1" dirty="0" smtClean="0"/>
              <a:t>correct enough</a:t>
            </a:r>
            <a:r>
              <a:rPr lang="en-US" sz="2400" dirty="0" smtClean="0"/>
              <a:t> without going bankrupt?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Need to be able to develop (and test) software efficiently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Follow a good plan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Start with customer requirements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Design architectures to define the building blocks of the systems (tasks, modules, etc.)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Add missing requirements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Fault detection, management and logging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Real-time issues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Compliance to a firmware standards manual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Fail-safes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Create detailed design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Implement the code, following a good development process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Perform frequent design and code reviews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Perform frequent testing (unit and system testing, preferably automated)</a:t>
            </a:r>
          </a:p>
          <a:p>
            <a:pPr lvl="2">
              <a:spcBef>
                <a:spcPct val="0"/>
              </a:spcBef>
            </a:pPr>
            <a:r>
              <a:rPr lang="en-US" sz="1800" dirty="0" smtClean="0"/>
              <a:t>Use revision control to manage changes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 Perform post-mortems to improve development process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What happens when the plan meets reality?</a:t>
            </a:r>
            <a:endParaRPr lang="en-US" sz="32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robust plan which considers likely risks</a:t>
            </a:r>
          </a:p>
          <a:p>
            <a:pPr lvl="1"/>
            <a:r>
              <a:rPr lang="en-US" dirty="0"/>
              <a:t>What if the code turns out to be a lot more complex than we expected?</a:t>
            </a:r>
          </a:p>
          <a:p>
            <a:pPr lvl="1"/>
            <a:r>
              <a:rPr lang="en-US" dirty="0" smtClean="0"/>
              <a:t>What if there is a bug in our code (or a library)?</a:t>
            </a:r>
          </a:p>
          <a:p>
            <a:pPr lvl="1"/>
            <a:r>
              <a:rPr lang="en-US" dirty="0" smtClean="0"/>
              <a:t>What if the system doesn’t have enough memory or throughput?</a:t>
            </a:r>
          </a:p>
          <a:p>
            <a:pPr lvl="1"/>
            <a:r>
              <a:rPr lang="en-US" dirty="0" smtClean="0"/>
              <a:t>What if the system is too expensive?</a:t>
            </a:r>
          </a:p>
          <a:p>
            <a:pPr lvl="1"/>
            <a:r>
              <a:rPr lang="en-US" dirty="0" smtClean="0"/>
              <a:t>What if the lead developer quits?</a:t>
            </a:r>
          </a:p>
          <a:p>
            <a:pPr lvl="1"/>
            <a:r>
              <a:rPr lang="en-US" dirty="0" smtClean="0"/>
              <a:t>What if the lead developer is incompetent, lazy, or both (and </a:t>
            </a:r>
            <a:r>
              <a:rPr lang="en-US" i="1" dirty="0" smtClean="0"/>
              <a:t>won’t </a:t>
            </a:r>
            <a:r>
              <a:rPr lang="en-US" dirty="0" smtClean="0"/>
              <a:t>quit!)?</a:t>
            </a:r>
          </a:p>
          <a:p>
            <a:pPr lvl="1"/>
            <a:r>
              <a:rPr lang="en-US" dirty="0" smtClean="0"/>
              <a:t>What if the rest of the team gets sick?</a:t>
            </a:r>
          </a:p>
          <a:p>
            <a:pPr lvl="1"/>
            <a:r>
              <a:rPr lang="en-US" dirty="0" smtClean="0"/>
              <a:t>What if the customer adds new requirements?</a:t>
            </a:r>
          </a:p>
          <a:p>
            <a:pPr lvl="1"/>
            <a:r>
              <a:rPr lang="en-US" dirty="0" smtClean="0"/>
              <a:t>What if the customer wants the product two months early?</a:t>
            </a:r>
          </a:p>
          <a:p>
            <a:endParaRPr lang="en-US" dirty="0" smtClean="0"/>
          </a:p>
          <a:p>
            <a:r>
              <a:rPr lang="en-US" dirty="0" smtClean="0"/>
              <a:t>Successful software engineering depends on balancing many factors, many of which are non-technical!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Risk Reduction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Plan to the work to accommodate risks</a:t>
            </a:r>
          </a:p>
          <a:p>
            <a:endParaRPr lang="en-US" sz="2000" dirty="0" smtClean="0"/>
          </a:p>
          <a:p>
            <a:r>
              <a:rPr lang="en-US" sz="2000" dirty="0" smtClean="0"/>
              <a:t>Identify likely risks up front</a:t>
            </a:r>
          </a:p>
          <a:p>
            <a:pPr lvl="1"/>
            <a:r>
              <a:rPr lang="en-US" sz="1800" dirty="0" smtClean="0"/>
              <a:t>Historical problem areas</a:t>
            </a:r>
          </a:p>
          <a:p>
            <a:pPr lvl="1"/>
            <a:r>
              <a:rPr lang="en-US" sz="1800" dirty="0" smtClean="0"/>
              <a:t>New implementation technologies</a:t>
            </a:r>
          </a:p>
          <a:p>
            <a:pPr lvl="1"/>
            <a:r>
              <a:rPr lang="en-US" sz="1800" dirty="0" smtClean="0"/>
              <a:t>New product features</a:t>
            </a:r>
          </a:p>
          <a:p>
            <a:pPr lvl="1"/>
            <a:r>
              <a:rPr lang="en-US" sz="1800" dirty="0" smtClean="0"/>
              <a:t>New product line</a:t>
            </a:r>
          </a:p>
          <a:p>
            <a:endParaRPr lang="en-US" sz="2000" dirty="0" smtClean="0"/>
          </a:p>
          <a:p>
            <a:r>
              <a:rPr lang="en-US" sz="2000" dirty="0" smtClean="0"/>
              <a:t>Severity of risk is combination of likelihood and impact of failure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Lifecycle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Coding is the most visible part of a software development process but is not the only one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Before we can code, we must know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What must the code do? </a:t>
            </a:r>
            <a:r>
              <a:rPr lang="en-US" sz="1800" i="1" dirty="0" smtClean="0"/>
              <a:t>Requirements specification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How will the code be structured? </a:t>
            </a:r>
            <a:r>
              <a:rPr lang="en-US" sz="1800" i="1" dirty="0" smtClean="0"/>
              <a:t>Design specification</a:t>
            </a:r>
          </a:p>
          <a:p>
            <a:pPr lvl="2">
              <a:lnSpc>
                <a:spcPct val="90000"/>
              </a:lnSpc>
            </a:pPr>
            <a:r>
              <a:rPr lang="en-US" sz="1800" i="1" dirty="0" smtClean="0"/>
              <a:t>(only at this point can we start writing code)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How will we know if the code works? </a:t>
            </a:r>
            <a:r>
              <a:rPr lang="en-US" sz="2000" i="1" dirty="0" smtClean="0"/>
              <a:t>Test plan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Best performed when defining requirements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software will likely be enhanced over time - </a:t>
            </a:r>
            <a:r>
              <a:rPr lang="en-US" sz="2000" i="1" dirty="0" smtClean="0"/>
              <a:t>Extensive downstream modification and maintenance!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Corrections, adaptations, enhancements &amp; preventive maintenance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Product Development Lifecycle</a:t>
            </a:r>
            <a:endParaRPr lang="en-US" dirty="0"/>
          </a:p>
        </p:txBody>
      </p:sp>
      <p:sp>
        <p:nvSpPr>
          <p:cNvPr id="7174" name="Content Placeholder 2"/>
          <p:cNvSpPr>
            <a:spLocks noGrp="1"/>
          </p:cNvSpPr>
          <p:nvPr>
            <p:ph idx="1"/>
          </p:nvPr>
        </p:nvSpPr>
        <p:spPr>
          <a:xfrm>
            <a:off x="228600" y="5334000"/>
            <a:ext cx="8839200" cy="1524000"/>
          </a:xfrm>
        </p:spPr>
        <p:txBody>
          <a:bodyPr/>
          <a:lstStyle/>
          <a:p>
            <a:r>
              <a:rPr lang="en-US" sz="2000" b="0" dirty="0" smtClean="0"/>
              <a:t>With all this code development and modification, it is worth putting extra effort into simplifying code development activities: understanding, maintaining, enhancing, testing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5881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502525" y="4191000"/>
            <a:ext cx="1487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Phil Koopman, Carnegie Mellon University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905000" y="2206625"/>
            <a:ext cx="4489450" cy="2871788"/>
            <a:chOff x="1905000" y="2207414"/>
            <a:chExt cx="4725618" cy="3022514"/>
          </a:xfrm>
        </p:grpSpPr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4952999" y="2207414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6" name="TextBox 9"/>
            <p:cNvSpPr txBox="1">
              <a:spLocks noChangeArrowheads="1"/>
            </p:cNvSpPr>
            <p:nvPr/>
          </p:nvSpPr>
          <p:spPr bwMode="auto">
            <a:xfrm>
              <a:off x="4418445" y="4495801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7" name="TextBox 10"/>
            <p:cNvSpPr txBox="1">
              <a:spLocks noChangeArrowheads="1"/>
            </p:cNvSpPr>
            <p:nvPr/>
          </p:nvSpPr>
          <p:spPr bwMode="auto">
            <a:xfrm>
              <a:off x="5339104" y="3581400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8" name="TextBox 11"/>
            <p:cNvSpPr txBox="1">
              <a:spLocks noChangeArrowheads="1"/>
            </p:cNvSpPr>
            <p:nvPr/>
          </p:nvSpPr>
          <p:spPr bwMode="auto">
            <a:xfrm>
              <a:off x="2285999" y="4114799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79" name="TextBox 12"/>
            <p:cNvSpPr txBox="1">
              <a:spLocks noChangeArrowheads="1"/>
            </p:cNvSpPr>
            <p:nvPr/>
          </p:nvSpPr>
          <p:spPr bwMode="auto">
            <a:xfrm>
              <a:off x="1905000" y="2842644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  <p:sp>
          <p:nvSpPr>
            <p:cNvPr id="7180" name="TextBox 13"/>
            <p:cNvSpPr txBox="1">
              <a:spLocks noChangeArrowheads="1"/>
            </p:cNvSpPr>
            <p:nvPr/>
          </p:nvSpPr>
          <p:spPr bwMode="auto">
            <a:xfrm>
              <a:off x="3352800" y="4726632"/>
              <a:ext cx="1291514" cy="50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Coding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/>
              <a:t>Ganssle’s</a:t>
            </a:r>
            <a:r>
              <a:rPr lang="en-US" dirty="0" smtClean="0"/>
              <a:t> Reason #5 for why embedded projects fail: </a:t>
            </a:r>
            <a:r>
              <a:rPr lang="en-US" b="1" i="1" dirty="0" smtClean="0"/>
              <a:t>Vague Requirements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Types of requirements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Functional - what the system needs to do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Nonfunctional - emergent system behaviors such as response time, reliability, energy efficiency, safety, etc.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Constraints - limit design choices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Representations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Text – Liable to be incomplete, bloated, ambiguous, even contradictory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Diagrams (state charts, flow charts, message sequence charts)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Concise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Can often be used as design documents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Traceability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Each requirement should be verifiable with a test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Requirements churn leads to inefficiency and often “</a:t>
            </a:r>
            <a:r>
              <a:rPr lang="en-US" sz="1600" dirty="0" err="1" smtClean="0"/>
              <a:t>recency</a:t>
            </a:r>
            <a:r>
              <a:rPr lang="en-US" sz="1600" dirty="0" smtClean="0"/>
              <a:t>” problem (most recent requirement change is assumed to be most important)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8611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Before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839200" cy="2895600"/>
          </a:xfrm>
        </p:spPr>
        <p:txBody>
          <a:bodyPr/>
          <a:lstStyle/>
          <a:p>
            <a:pPr>
              <a:defRPr/>
            </a:pPr>
            <a:r>
              <a:rPr lang="en-US" sz="2000" dirty="0" err="1" smtClean="0"/>
              <a:t>Ganssle’s</a:t>
            </a:r>
            <a:r>
              <a:rPr lang="en-US" sz="2000" dirty="0" smtClean="0"/>
              <a:t> reason #9: </a:t>
            </a:r>
            <a:r>
              <a:rPr lang="en-US" sz="2000" b="1" i="1" dirty="0" smtClean="0"/>
              <a:t>Starting coding too soon</a:t>
            </a:r>
          </a:p>
          <a:p>
            <a:pPr>
              <a:defRPr/>
            </a:pPr>
            <a:r>
              <a:rPr lang="en-US" sz="2000" dirty="0" smtClean="0"/>
              <a:t>Underestimating the complexity of the </a:t>
            </a:r>
            <a:r>
              <a:rPr lang="en-US" sz="2000" dirty="0"/>
              <a:t>needed software </a:t>
            </a:r>
            <a:r>
              <a:rPr lang="en-US" sz="2000" dirty="0" smtClean="0"/>
              <a:t>is a very </a:t>
            </a:r>
            <a:r>
              <a:rPr lang="en-US" sz="2000" dirty="0"/>
              <a:t>common </a:t>
            </a:r>
            <a:r>
              <a:rPr lang="en-US" sz="2000" dirty="0" smtClean="0"/>
              <a:t>risk 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Writing code locks you in to specific implementations</a:t>
            </a:r>
          </a:p>
          <a:p>
            <a:pPr lvl="1">
              <a:defRPr/>
            </a:pPr>
            <a:r>
              <a:rPr lang="en-US" sz="1800" dirty="0" smtClean="0"/>
              <a:t>Starting too early may paint you into a corner</a:t>
            </a:r>
          </a:p>
          <a:p>
            <a:pPr>
              <a:defRPr/>
            </a:pPr>
            <a:r>
              <a:rPr lang="en-US" sz="2000" dirty="0" smtClean="0"/>
              <a:t>Benefits of </a:t>
            </a:r>
            <a:r>
              <a:rPr lang="en-US" sz="2000" b="1" dirty="0" smtClean="0"/>
              <a:t>designing </a:t>
            </a:r>
            <a:r>
              <a:rPr lang="en-US" sz="2000" dirty="0" smtClean="0"/>
              <a:t>system before </a:t>
            </a:r>
            <a:r>
              <a:rPr lang="en-US" sz="2000" b="1" dirty="0" smtClean="0"/>
              <a:t>coding </a:t>
            </a:r>
          </a:p>
          <a:p>
            <a:pPr lvl="1">
              <a:defRPr/>
            </a:pPr>
            <a:r>
              <a:rPr lang="en-US" sz="1800" dirty="0" smtClean="0"/>
              <a:t>Get early insight into system’s complexity, allowing more accurate effort estimation and scheduling</a:t>
            </a:r>
          </a:p>
          <a:p>
            <a:pPr lvl="1">
              <a:defRPr/>
            </a:pPr>
            <a:r>
              <a:rPr lang="en-US" sz="1800" dirty="0" smtClean="0"/>
              <a:t>Can use design diagrams rather than code to discuss what system should do and how. </a:t>
            </a:r>
            <a:r>
              <a:rPr lang="en-US" sz="1800" dirty="0" err="1" smtClean="0"/>
              <a:t>Ganssle’s</a:t>
            </a:r>
            <a:r>
              <a:rPr lang="en-US" sz="1800" dirty="0" smtClean="0"/>
              <a:t> reason #7: </a:t>
            </a:r>
            <a:r>
              <a:rPr lang="en-US" sz="1800" b="1" i="1" dirty="0" smtClean="0"/>
              <a:t>Bad Science</a:t>
            </a:r>
          </a:p>
          <a:p>
            <a:pPr lvl="1">
              <a:defRPr/>
            </a:pPr>
            <a:r>
              <a:rPr lang="en-US" sz="1800" dirty="0" smtClean="0"/>
              <a:t>Can use design diagrams in documentation to simplify code maintenance and reduce risks of staff turnover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144780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Architectural Design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701" y="914400"/>
            <a:ext cx="102869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Detailed Design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661" y="1052899"/>
            <a:ext cx="86433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Coding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0569" y="1052899"/>
            <a:ext cx="14478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Test the Code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 bwMode="auto">
          <a:xfrm>
            <a:off x="2057400" y="1237566"/>
            <a:ext cx="8763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 bwMode="auto">
          <a:xfrm flipV="1">
            <a:off x="3962400" y="1237565"/>
            <a:ext cx="88826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 bwMode="auto">
          <a:xfrm>
            <a:off x="5715000" y="1237565"/>
            <a:ext cx="9655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Before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621268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How much of the system </a:t>
            </a:r>
            <a:r>
              <a:rPr lang="en-US" dirty="0" smtClean="0"/>
              <a:t>do you design before coding?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7983" y="1219200"/>
            <a:ext cx="537322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9036" y="1219200"/>
            <a:ext cx="47277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0477" y="1219200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3846" y="1219200"/>
            <a:ext cx="26815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885" y="3058761"/>
            <a:ext cx="51442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0850" y="3058761"/>
            <a:ext cx="538049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40459" y="3058761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16780" y="3058761"/>
            <a:ext cx="30517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26859" y="3592161"/>
            <a:ext cx="48621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13996" y="3592161"/>
            <a:ext cx="5786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71335" y="3592161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62037" y="3592161"/>
            <a:ext cx="32820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52794" y="4189968"/>
            <a:ext cx="4783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21541" y="4202668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2285" y="4202668"/>
            <a:ext cx="3151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37438" y="4202668"/>
            <a:ext cx="5556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38896" y="2971800"/>
            <a:ext cx="80189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997983" y="4659868"/>
            <a:ext cx="80189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 bwMode="auto">
          <a:xfrm>
            <a:off x="1535305" y="1403866"/>
            <a:ext cx="14137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4" idx="1"/>
          </p:cNvCxnSpPr>
          <p:nvPr/>
        </p:nvCxnSpPr>
        <p:spPr bwMode="auto">
          <a:xfrm>
            <a:off x="3431167" y="1403866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25" idx="1"/>
          </p:cNvCxnSpPr>
          <p:nvPr/>
        </p:nvCxnSpPr>
        <p:spPr bwMode="auto">
          <a:xfrm>
            <a:off x="3983674" y="1403866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600200" y="1764268"/>
            <a:ext cx="53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1636" y="1764268"/>
            <a:ext cx="47277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53077" y="1764268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56446" y="1764268"/>
            <a:ext cx="2681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137522" y="1948934"/>
            <a:ext cx="25641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endCxn id="90" idx="1"/>
          </p:cNvCxnSpPr>
          <p:nvPr/>
        </p:nvCxnSpPr>
        <p:spPr bwMode="auto">
          <a:xfrm>
            <a:off x="5183767" y="1948934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endCxn id="91" idx="1"/>
          </p:cNvCxnSpPr>
          <p:nvPr/>
        </p:nvCxnSpPr>
        <p:spPr bwMode="auto">
          <a:xfrm>
            <a:off x="5736274" y="1948934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286000" y="2221468"/>
            <a:ext cx="5373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54237" y="2221468"/>
            <a:ext cx="4727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05678" y="2221468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09046" y="2221468"/>
            <a:ext cx="268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3" name="Straight Arrow Connector 102"/>
          <p:cNvCxnSpPr>
            <a:stCxn id="95" idx="3"/>
            <a:endCxn id="96" idx="1"/>
          </p:cNvCxnSpPr>
          <p:nvPr/>
        </p:nvCxnSpPr>
        <p:spPr bwMode="auto">
          <a:xfrm>
            <a:off x="2823322" y="2406134"/>
            <a:ext cx="36309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endCxn id="97" idx="1"/>
          </p:cNvCxnSpPr>
          <p:nvPr/>
        </p:nvCxnSpPr>
        <p:spPr bwMode="auto">
          <a:xfrm>
            <a:off x="6936367" y="2406134"/>
            <a:ext cx="269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endCxn id="98" idx="1"/>
          </p:cNvCxnSpPr>
          <p:nvPr/>
        </p:nvCxnSpPr>
        <p:spPr bwMode="auto">
          <a:xfrm>
            <a:off x="7488875" y="2406134"/>
            <a:ext cx="320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035664" y="4812268"/>
            <a:ext cx="53732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27822" y="4812268"/>
            <a:ext cx="47277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43600" y="4812268"/>
            <a:ext cx="28319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55397" y="4812268"/>
            <a:ext cx="2681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6" name="Straight Arrow Connector 125"/>
          <p:cNvCxnSpPr>
            <a:stCxn id="106" idx="3"/>
            <a:endCxn id="167" idx="1"/>
          </p:cNvCxnSpPr>
          <p:nvPr/>
        </p:nvCxnSpPr>
        <p:spPr bwMode="auto">
          <a:xfrm>
            <a:off x="1572986" y="4996934"/>
            <a:ext cx="227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07" idx="3"/>
            <a:endCxn id="117" idx="1"/>
          </p:cNvCxnSpPr>
          <p:nvPr/>
        </p:nvCxnSpPr>
        <p:spPr bwMode="auto">
          <a:xfrm>
            <a:off x="4800600" y="4996934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17" idx="3"/>
            <a:endCxn id="125" idx="1"/>
          </p:cNvCxnSpPr>
          <p:nvPr/>
        </p:nvCxnSpPr>
        <p:spPr bwMode="auto">
          <a:xfrm>
            <a:off x="6226797" y="4996934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8" idx="3"/>
            <a:endCxn id="59" idx="1"/>
          </p:cNvCxnSpPr>
          <p:nvPr/>
        </p:nvCxnSpPr>
        <p:spPr bwMode="auto">
          <a:xfrm>
            <a:off x="1535305" y="3243427"/>
            <a:ext cx="11555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6" idx="3"/>
            <a:endCxn id="67" idx="1"/>
          </p:cNvCxnSpPr>
          <p:nvPr/>
        </p:nvCxnSpPr>
        <p:spPr bwMode="auto">
          <a:xfrm>
            <a:off x="2113077" y="3776827"/>
            <a:ext cx="1200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4" idx="3"/>
            <a:endCxn id="99" idx="1"/>
          </p:cNvCxnSpPr>
          <p:nvPr/>
        </p:nvCxnSpPr>
        <p:spPr bwMode="auto">
          <a:xfrm>
            <a:off x="2631178" y="4374634"/>
            <a:ext cx="140626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9" idx="3"/>
            <a:endCxn id="60" idx="1"/>
          </p:cNvCxnSpPr>
          <p:nvPr/>
        </p:nvCxnSpPr>
        <p:spPr bwMode="auto">
          <a:xfrm>
            <a:off x="3228899" y="3243427"/>
            <a:ext cx="14115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0" idx="3"/>
            <a:endCxn id="61" idx="1"/>
          </p:cNvCxnSpPr>
          <p:nvPr/>
        </p:nvCxnSpPr>
        <p:spPr bwMode="auto">
          <a:xfrm>
            <a:off x="4923656" y="3243427"/>
            <a:ext cx="893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67" idx="3"/>
            <a:endCxn id="68" idx="1"/>
          </p:cNvCxnSpPr>
          <p:nvPr/>
        </p:nvCxnSpPr>
        <p:spPr bwMode="auto">
          <a:xfrm>
            <a:off x="3892653" y="3776827"/>
            <a:ext cx="1178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68" idx="3"/>
            <a:endCxn id="69" idx="1"/>
          </p:cNvCxnSpPr>
          <p:nvPr/>
        </p:nvCxnSpPr>
        <p:spPr bwMode="auto">
          <a:xfrm>
            <a:off x="5354531" y="3776827"/>
            <a:ext cx="9075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99" idx="3"/>
            <a:endCxn id="76" idx="1"/>
          </p:cNvCxnSpPr>
          <p:nvPr/>
        </p:nvCxnSpPr>
        <p:spPr bwMode="auto">
          <a:xfrm>
            <a:off x="4593046" y="4387334"/>
            <a:ext cx="8284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76" idx="3"/>
            <a:endCxn id="77" idx="1"/>
          </p:cNvCxnSpPr>
          <p:nvPr/>
        </p:nvCxnSpPr>
        <p:spPr bwMode="auto">
          <a:xfrm>
            <a:off x="5704738" y="4387334"/>
            <a:ext cx="977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200400" y="5428452"/>
            <a:ext cx="457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6800" y="5428452"/>
            <a:ext cx="4727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0" y="5428452"/>
            <a:ext cx="283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85169" y="5428452"/>
            <a:ext cx="268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5" name="Straight Arrow Connector 144"/>
          <p:cNvCxnSpPr>
            <a:stCxn id="135" idx="3"/>
            <a:endCxn id="142" idx="1"/>
          </p:cNvCxnSpPr>
          <p:nvPr/>
        </p:nvCxnSpPr>
        <p:spPr bwMode="auto">
          <a:xfrm>
            <a:off x="3657600" y="5613118"/>
            <a:ext cx="1219200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>
            <a:stCxn id="142" idx="3"/>
            <a:endCxn id="143" idx="1"/>
          </p:cNvCxnSpPr>
          <p:nvPr/>
        </p:nvCxnSpPr>
        <p:spPr bwMode="auto">
          <a:xfrm>
            <a:off x="5349578" y="5613118"/>
            <a:ext cx="1432222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endCxn id="144" idx="1"/>
          </p:cNvCxnSpPr>
          <p:nvPr/>
        </p:nvCxnSpPr>
        <p:spPr bwMode="auto">
          <a:xfrm>
            <a:off x="7064997" y="5613118"/>
            <a:ext cx="320172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3733800" y="5955268"/>
            <a:ext cx="54326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10200" y="5955268"/>
            <a:ext cx="47277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39078" y="5955268"/>
            <a:ext cx="28319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42446" y="5955268"/>
            <a:ext cx="268154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3" name="Straight Arrow Connector 152"/>
          <p:cNvCxnSpPr>
            <a:stCxn id="149" idx="3"/>
            <a:endCxn id="150" idx="1"/>
          </p:cNvCxnSpPr>
          <p:nvPr/>
        </p:nvCxnSpPr>
        <p:spPr bwMode="auto">
          <a:xfrm>
            <a:off x="4277060" y="6139934"/>
            <a:ext cx="1133140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traight Arrow Connector 153"/>
          <p:cNvCxnSpPr>
            <a:stCxn id="150" idx="3"/>
            <a:endCxn id="151" idx="1"/>
          </p:cNvCxnSpPr>
          <p:nvPr/>
        </p:nvCxnSpPr>
        <p:spPr bwMode="auto">
          <a:xfrm>
            <a:off x="5882978" y="6139934"/>
            <a:ext cx="1856100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Straight Arrow Connector 154"/>
          <p:cNvCxnSpPr>
            <a:endCxn id="152" idx="1"/>
          </p:cNvCxnSpPr>
          <p:nvPr/>
        </p:nvCxnSpPr>
        <p:spPr bwMode="auto">
          <a:xfrm>
            <a:off x="8022274" y="6139934"/>
            <a:ext cx="320172" cy="0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1800044" y="4812268"/>
            <a:ext cx="1295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Prototyping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2" name="Straight Arrow Connector 171"/>
          <p:cNvCxnSpPr>
            <a:stCxn id="167" idx="3"/>
            <a:endCxn id="107" idx="1"/>
          </p:cNvCxnSpPr>
          <p:nvPr/>
        </p:nvCxnSpPr>
        <p:spPr bwMode="auto">
          <a:xfrm>
            <a:off x="3095444" y="4996934"/>
            <a:ext cx="12323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19161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 Models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/>
          <a:lstStyle/>
          <a:p>
            <a:r>
              <a:rPr lang="en-US" sz="2000" dirty="0" smtClean="0"/>
              <a:t>How do we schedule these pieces?</a:t>
            </a:r>
          </a:p>
          <a:p>
            <a:endParaRPr lang="en-US" sz="2000" dirty="0" smtClean="0"/>
          </a:p>
          <a:p>
            <a:r>
              <a:rPr lang="en-US" sz="2000" dirty="0" smtClean="0"/>
              <a:t>Consider amount of development risk </a:t>
            </a:r>
          </a:p>
          <a:p>
            <a:pPr lvl="1"/>
            <a:r>
              <a:rPr lang="en-US" sz="1800" dirty="0"/>
              <a:t>New MCU?</a:t>
            </a:r>
          </a:p>
          <a:p>
            <a:pPr lvl="1"/>
            <a:r>
              <a:rPr lang="en-US" sz="1800" dirty="0" smtClean="0"/>
              <a:t>Exceptional requirements (throughput, power, safety certification, etc.)</a:t>
            </a:r>
          </a:p>
          <a:p>
            <a:pPr lvl="1"/>
            <a:r>
              <a:rPr lang="en-US" sz="1800" dirty="0" smtClean="0"/>
              <a:t>New product?</a:t>
            </a:r>
          </a:p>
          <a:p>
            <a:pPr lvl="1"/>
            <a:r>
              <a:rPr lang="en-US" sz="1800" dirty="0" smtClean="0"/>
              <a:t>New customer?</a:t>
            </a:r>
          </a:p>
          <a:p>
            <a:pPr lvl="1"/>
            <a:r>
              <a:rPr lang="en-US" sz="1800" dirty="0" smtClean="0"/>
              <a:t>Changing requirements?</a:t>
            </a:r>
          </a:p>
          <a:p>
            <a:endParaRPr lang="en-US" sz="2000" dirty="0" smtClean="0"/>
          </a:p>
          <a:p>
            <a:r>
              <a:rPr lang="en-US" sz="2000" dirty="0" smtClean="0"/>
              <a:t>Choose model based on risk</a:t>
            </a:r>
          </a:p>
          <a:p>
            <a:pPr lvl="1"/>
            <a:r>
              <a:rPr lang="en-US" sz="1800" dirty="0" smtClean="0"/>
              <a:t>Low: Can create detailed plan. Big-up-front design, waterfall</a:t>
            </a:r>
          </a:p>
          <a:p>
            <a:pPr lvl="1"/>
            <a:r>
              <a:rPr lang="en-US" sz="1800" dirty="0" smtClean="0"/>
              <a:t>High: Use iterative or agile development method, spiral. Prototype high-risk parts first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914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Waterfall (Idealized)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181600" cy="5181600"/>
          </a:xfrm>
        </p:spPr>
        <p:txBody>
          <a:bodyPr/>
          <a:lstStyle/>
          <a:p>
            <a:r>
              <a:rPr lang="en-US" sz="2000" dirty="0" smtClean="0"/>
              <a:t>Plan the work, and then </a:t>
            </a:r>
            <a:br>
              <a:rPr lang="en-US" sz="2000" dirty="0" smtClean="0"/>
            </a:br>
            <a:r>
              <a:rPr lang="en-US" sz="2000" dirty="0" smtClean="0"/>
              <a:t>work the plan</a:t>
            </a:r>
          </a:p>
          <a:p>
            <a:r>
              <a:rPr lang="en-US" sz="2000" dirty="0" smtClean="0"/>
              <a:t>BUFD: Big Up-Front Design</a:t>
            </a:r>
          </a:p>
          <a:p>
            <a:r>
              <a:rPr lang="en-US" sz="2000" dirty="0" smtClean="0"/>
              <a:t>Model implies that we and the </a:t>
            </a:r>
            <a:br>
              <a:rPr lang="en-US" sz="2000" dirty="0" smtClean="0"/>
            </a:br>
            <a:r>
              <a:rPr lang="en-US" sz="2000" dirty="0" smtClean="0"/>
              <a:t>customers  know</a:t>
            </a:r>
          </a:p>
          <a:p>
            <a:pPr lvl="1"/>
            <a:r>
              <a:rPr lang="en-US" sz="1800" dirty="0" smtClean="0"/>
              <a:t>All of the requirements up front</a:t>
            </a:r>
          </a:p>
          <a:p>
            <a:pPr lvl="1"/>
            <a:r>
              <a:rPr lang="en-US" sz="1800" dirty="0" smtClean="0"/>
              <a:t>All of the interactions between components, etc.</a:t>
            </a:r>
          </a:p>
          <a:p>
            <a:pPr lvl="1"/>
            <a:r>
              <a:rPr lang="en-US" sz="1800" dirty="0" smtClean="0"/>
              <a:t>How long it will take to write the software and debug it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4724400" y="6018213"/>
            <a:ext cx="3575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Jon McCormack, Monash University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MCU Hardware &amp; Software for Concurrency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3581400" cy="586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CPU executes instructions from one or more thread of execution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Specialized hardware peripherals add dedicated concurrent processing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DMA - transferring data between memory and peripherals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Watchdog timer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Analog </a:t>
            </a:r>
            <a:r>
              <a:rPr lang="en-US" sz="1600" dirty="0"/>
              <a:t>interfacing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Timers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Communications with other devices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Detecting external signal events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Peripherals use </a:t>
            </a:r>
            <a:r>
              <a:rPr lang="en-US" b="1" i="1" dirty="0" smtClean="0"/>
              <a:t>interrupts </a:t>
            </a:r>
            <a:r>
              <a:rPr lang="en-US" dirty="0" smtClean="0"/>
              <a:t>to notify CPU of 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4298" y="926690"/>
            <a:ext cx="5019675" cy="5375499"/>
            <a:chOff x="3428998" y="926690"/>
            <a:chExt cx="5514976" cy="590591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926690"/>
              <a:ext cx="5514975" cy="590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3428999" y="926690"/>
              <a:ext cx="1600201" cy="250231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8" y="3505200"/>
              <a:ext cx="990603" cy="893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3998" y="1752600"/>
              <a:ext cx="1066802" cy="609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19598" y="3505200"/>
              <a:ext cx="1066802" cy="25146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86398" y="3505200"/>
              <a:ext cx="1066802" cy="2590800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3200" y="3525957"/>
              <a:ext cx="1143000" cy="3179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96200" y="3525957"/>
              <a:ext cx="1143000" cy="1655643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03925"/>
      </p:ext>
    </p:extLst>
  </p:cSld>
  <p:clrMapOvr>
    <a:masterClrMapping/>
  </p:clrMapOvr>
  <p:transition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Waterfall (As Implemented)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200400" cy="5867400"/>
          </a:xfrm>
        </p:spPr>
        <p:txBody>
          <a:bodyPr/>
          <a:lstStyle/>
          <a:p>
            <a:r>
              <a:rPr lang="en-US" sz="2000" dirty="0" smtClean="0"/>
              <a:t>Reality: We are not omniscient, so there is plenty of backtracking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914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724400" y="6018213"/>
            <a:ext cx="3575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Diagram: Jon McCormack, Monash University</a:t>
            </a: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 flipH="1">
            <a:off x="7287260" y="3715544"/>
            <a:ext cx="1841500" cy="1158875"/>
            <a:chOff x="2300" y="1795"/>
            <a:chExt cx="1160" cy="730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300" y="1795"/>
              <a:ext cx="1160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313" y="1896"/>
              <a:ext cx="1145" cy="628"/>
            </a:xfrm>
            <a:custGeom>
              <a:avLst/>
              <a:gdLst>
                <a:gd name="T0" fmla="*/ 2157 w 2290"/>
                <a:gd name="T1" fmla="*/ 268 h 1257"/>
                <a:gd name="T2" fmla="*/ 2064 w 2290"/>
                <a:gd name="T3" fmla="*/ 266 h 1257"/>
                <a:gd name="T4" fmla="*/ 2138 w 2290"/>
                <a:gd name="T5" fmla="*/ 222 h 1257"/>
                <a:gd name="T6" fmla="*/ 2244 w 2290"/>
                <a:gd name="T7" fmla="*/ 143 h 1257"/>
                <a:gd name="T8" fmla="*/ 2256 w 2290"/>
                <a:gd name="T9" fmla="*/ 115 h 1257"/>
                <a:gd name="T10" fmla="*/ 2158 w 2290"/>
                <a:gd name="T11" fmla="*/ 77 h 1257"/>
                <a:gd name="T12" fmla="*/ 2045 w 2290"/>
                <a:gd name="T13" fmla="*/ 49 h 1257"/>
                <a:gd name="T14" fmla="*/ 1923 w 2290"/>
                <a:gd name="T15" fmla="*/ 30 h 1257"/>
                <a:gd name="T16" fmla="*/ 1749 w 2290"/>
                <a:gd name="T17" fmla="*/ 9 h 1257"/>
                <a:gd name="T18" fmla="*/ 1541 w 2290"/>
                <a:gd name="T19" fmla="*/ 0 h 1257"/>
                <a:gd name="T20" fmla="*/ 1379 w 2290"/>
                <a:gd name="T21" fmla="*/ 10 h 1257"/>
                <a:gd name="T22" fmla="*/ 1221 w 2290"/>
                <a:gd name="T23" fmla="*/ 49 h 1257"/>
                <a:gd name="T24" fmla="*/ 1045 w 2290"/>
                <a:gd name="T25" fmla="*/ 124 h 1257"/>
                <a:gd name="T26" fmla="*/ 847 w 2290"/>
                <a:gd name="T27" fmla="*/ 243 h 1257"/>
                <a:gd name="T28" fmla="*/ 555 w 2290"/>
                <a:gd name="T29" fmla="*/ 502 h 1257"/>
                <a:gd name="T30" fmla="*/ 391 w 2290"/>
                <a:gd name="T31" fmla="*/ 686 h 1257"/>
                <a:gd name="T32" fmla="*/ 241 w 2290"/>
                <a:gd name="T33" fmla="*/ 759 h 1257"/>
                <a:gd name="T34" fmla="*/ 28 w 2290"/>
                <a:gd name="T35" fmla="*/ 798 h 1257"/>
                <a:gd name="T36" fmla="*/ 38 w 2290"/>
                <a:gd name="T37" fmla="*/ 820 h 1257"/>
                <a:gd name="T38" fmla="*/ 172 w 2290"/>
                <a:gd name="T39" fmla="*/ 813 h 1257"/>
                <a:gd name="T40" fmla="*/ 330 w 2290"/>
                <a:gd name="T41" fmla="*/ 776 h 1257"/>
                <a:gd name="T42" fmla="*/ 469 w 2290"/>
                <a:gd name="T43" fmla="*/ 667 h 1257"/>
                <a:gd name="T44" fmla="*/ 692 w 2290"/>
                <a:gd name="T45" fmla="*/ 444 h 1257"/>
                <a:gd name="T46" fmla="*/ 1030 w 2290"/>
                <a:gd name="T47" fmla="*/ 216 h 1257"/>
                <a:gd name="T48" fmla="*/ 1370 w 2290"/>
                <a:gd name="T49" fmla="*/ 91 h 1257"/>
                <a:gd name="T50" fmla="*/ 1726 w 2290"/>
                <a:gd name="T51" fmla="*/ 61 h 1257"/>
                <a:gd name="T52" fmla="*/ 2030 w 2290"/>
                <a:gd name="T53" fmla="*/ 79 h 1257"/>
                <a:gd name="T54" fmla="*/ 2200 w 2290"/>
                <a:gd name="T55" fmla="*/ 117 h 1257"/>
                <a:gd name="T56" fmla="*/ 2147 w 2290"/>
                <a:gd name="T57" fmla="*/ 170 h 1257"/>
                <a:gd name="T58" fmla="*/ 2046 w 2290"/>
                <a:gd name="T59" fmla="*/ 251 h 1257"/>
                <a:gd name="T60" fmla="*/ 2068 w 2290"/>
                <a:gd name="T61" fmla="*/ 322 h 1257"/>
                <a:gd name="T62" fmla="*/ 2264 w 2290"/>
                <a:gd name="T63" fmla="*/ 235 h 1257"/>
                <a:gd name="T64" fmla="*/ 2219 w 2290"/>
                <a:gd name="T65" fmla="*/ 288 h 1257"/>
                <a:gd name="T66" fmla="*/ 2029 w 2290"/>
                <a:gd name="T67" fmla="*/ 409 h 1257"/>
                <a:gd name="T68" fmla="*/ 1888 w 2290"/>
                <a:gd name="T69" fmla="*/ 411 h 1257"/>
                <a:gd name="T70" fmla="*/ 1828 w 2290"/>
                <a:gd name="T71" fmla="*/ 412 h 1257"/>
                <a:gd name="T72" fmla="*/ 1577 w 2290"/>
                <a:gd name="T73" fmla="*/ 530 h 1257"/>
                <a:gd name="T74" fmla="*/ 1255 w 2290"/>
                <a:gd name="T75" fmla="*/ 606 h 1257"/>
                <a:gd name="T76" fmla="*/ 1078 w 2290"/>
                <a:gd name="T77" fmla="*/ 636 h 1257"/>
                <a:gd name="T78" fmla="*/ 927 w 2290"/>
                <a:gd name="T79" fmla="*/ 668 h 1257"/>
                <a:gd name="T80" fmla="*/ 796 w 2290"/>
                <a:gd name="T81" fmla="*/ 705 h 1257"/>
                <a:gd name="T82" fmla="*/ 573 w 2290"/>
                <a:gd name="T83" fmla="*/ 805 h 1257"/>
                <a:gd name="T84" fmla="*/ 412 w 2290"/>
                <a:gd name="T85" fmla="*/ 969 h 1257"/>
                <a:gd name="T86" fmla="*/ 408 w 2290"/>
                <a:gd name="T87" fmla="*/ 1195 h 1257"/>
                <a:gd name="T88" fmla="*/ 415 w 2290"/>
                <a:gd name="T89" fmla="*/ 1140 h 1257"/>
                <a:gd name="T90" fmla="*/ 475 w 2290"/>
                <a:gd name="T91" fmla="*/ 924 h 1257"/>
                <a:gd name="T92" fmla="*/ 624 w 2290"/>
                <a:gd name="T93" fmla="*/ 807 h 1257"/>
                <a:gd name="T94" fmla="*/ 721 w 2290"/>
                <a:gd name="T95" fmla="*/ 771 h 1257"/>
                <a:gd name="T96" fmla="*/ 634 w 2290"/>
                <a:gd name="T97" fmla="*/ 878 h 1257"/>
                <a:gd name="T98" fmla="*/ 596 w 2290"/>
                <a:gd name="T99" fmla="*/ 871 h 1257"/>
                <a:gd name="T100" fmla="*/ 601 w 2290"/>
                <a:gd name="T101" fmla="*/ 935 h 1257"/>
                <a:gd name="T102" fmla="*/ 691 w 2290"/>
                <a:gd name="T103" fmla="*/ 871 h 1257"/>
                <a:gd name="T104" fmla="*/ 790 w 2290"/>
                <a:gd name="T105" fmla="*/ 727 h 1257"/>
                <a:gd name="T106" fmla="*/ 869 w 2290"/>
                <a:gd name="T107" fmla="*/ 701 h 1257"/>
                <a:gd name="T108" fmla="*/ 1028 w 2290"/>
                <a:gd name="T109" fmla="*/ 675 h 1257"/>
                <a:gd name="T110" fmla="*/ 1238 w 2290"/>
                <a:gd name="T111" fmla="*/ 661 h 1257"/>
                <a:gd name="T112" fmla="*/ 1500 w 2290"/>
                <a:gd name="T113" fmla="*/ 621 h 1257"/>
                <a:gd name="T114" fmla="*/ 1704 w 2290"/>
                <a:gd name="T115" fmla="*/ 544 h 1257"/>
                <a:gd name="T116" fmla="*/ 1848 w 2290"/>
                <a:gd name="T117" fmla="*/ 435 h 1257"/>
                <a:gd name="T118" fmla="*/ 1896 w 2290"/>
                <a:gd name="T119" fmla="*/ 464 h 1257"/>
                <a:gd name="T120" fmla="*/ 2047 w 2290"/>
                <a:gd name="T121" fmla="*/ 446 h 1257"/>
                <a:gd name="T122" fmla="*/ 2210 w 2290"/>
                <a:gd name="T123" fmla="*/ 333 h 1257"/>
                <a:gd name="T124" fmla="*/ 2289 w 2290"/>
                <a:gd name="T125" fmla="*/ 22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0" h="1257">
                  <a:moveTo>
                    <a:pt x="2286" y="196"/>
                  </a:moveTo>
                  <a:lnTo>
                    <a:pt x="2281" y="197"/>
                  </a:lnTo>
                  <a:lnTo>
                    <a:pt x="2274" y="200"/>
                  </a:lnTo>
                  <a:lnTo>
                    <a:pt x="2264" y="207"/>
                  </a:lnTo>
                  <a:lnTo>
                    <a:pt x="2251" y="216"/>
                  </a:lnTo>
                  <a:lnTo>
                    <a:pt x="2234" y="227"/>
                  </a:lnTo>
                  <a:lnTo>
                    <a:pt x="2213" y="239"/>
                  </a:lnTo>
                  <a:lnTo>
                    <a:pt x="2188" y="253"/>
                  </a:lnTo>
                  <a:lnTo>
                    <a:pt x="2157" y="268"/>
                  </a:lnTo>
                  <a:lnTo>
                    <a:pt x="2136" y="276"/>
                  </a:lnTo>
                  <a:lnTo>
                    <a:pt x="2119" y="282"/>
                  </a:lnTo>
                  <a:lnTo>
                    <a:pt x="2104" y="285"/>
                  </a:lnTo>
                  <a:lnTo>
                    <a:pt x="2090" y="287"/>
                  </a:lnTo>
                  <a:lnTo>
                    <a:pt x="2079" y="285"/>
                  </a:lnTo>
                  <a:lnTo>
                    <a:pt x="2070" y="281"/>
                  </a:lnTo>
                  <a:lnTo>
                    <a:pt x="2064" y="275"/>
                  </a:lnTo>
                  <a:lnTo>
                    <a:pt x="2060" y="266"/>
                  </a:lnTo>
                  <a:lnTo>
                    <a:pt x="2064" y="266"/>
                  </a:lnTo>
                  <a:lnTo>
                    <a:pt x="2070" y="265"/>
                  </a:lnTo>
                  <a:lnTo>
                    <a:pt x="2075" y="265"/>
                  </a:lnTo>
                  <a:lnTo>
                    <a:pt x="2082" y="264"/>
                  </a:lnTo>
                  <a:lnTo>
                    <a:pt x="2088" y="261"/>
                  </a:lnTo>
                  <a:lnTo>
                    <a:pt x="2094" y="259"/>
                  </a:lnTo>
                  <a:lnTo>
                    <a:pt x="2101" y="255"/>
                  </a:lnTo>
                  <a:lnTo>
                    <a:pt x="2108" y="251"/>
                  </a:lnTo>
                  <a:lnTo>
                    <a:pt x="2123" y="237"/>
                  </a:lnTo>
                  <a:lnTo>
                    <a:pt x="2138" y="222"/>
                  </a:lnTo>
                  <a:lnTo>
                    <a:pt x="2151" y="207"/>
                  </a:lnTo>
                  <a:lnTo>
                    <a:pt x="2164" y="192"/>
                  </a:lnTo>
                  <a:lnTo>
                    <a:pt x="2176" y="178"/>
                  </a:lnTo>
                  <a:lnTo>
                    <a:pt x="2189" y="167"/>
                  </a:lnTo>
                  <a:lnTo>
                    <a:pt x="2202" y="156"/>
                  </a:lnTo>
                  <a:lnTo>
                    <a:pt x="2214" y="148"/>
                  </a:lnTo>
                  <a:lnTo>
                    <a:pt x="2227" y="145"/>
                  </a:lnTo>
                  <a:lnTo>
                    <a:pt x="2236" y="143"/>
                  </a:lnTo>
                  <a:lnTo>
                    <a:pt x="2244" y="143"/>
                  </a:lnTo>
                  <a:lnTo>
                    <a:pt x="2250" y="144"/>
                  </a:lnTo>
                  <a:lnTo>
                    <a:pt x="2256" y="146"/>
                  </a:lnTo>
                  <a:lnTo>
                    <a:pt x="2259" y="147"/>
                  </a:lnTo>
                  <a:lnTo>
                    <a:pt x="2264" y="148"/>
                  </a:lnTo>
                  <a:lnTo>
                    <a:pt x="2267" y="149"/>
                  </a:lnTo>
                  <a:lnTo>
                    <a:pt x="2273" y="146"/>
                  </a:lnTo>
                  <a:lnTo>
                    <a:pt x="2275" y="137"/>
                  </a:lnTo>
                  <a:lnTo>
                    <a:pt x="2271" y="126"/>
                  </a:lnTo>
                  <a:lnTo>
                    <a:pt x="2256" y="115"/>
                  </a:lnTo>
                  <a:lnTo>
                    <a:pt x="2249" y="111"/>
                  </a:lnTo>
                  <a:lnTo>
                    <a:pt x="2241" y="107"/>
                  </a:lnTo>
                  <a:lnTo>
                    <a:pt x="2232" y="103"/>
                  </a:lnTo>
                  <a:lnTo>
                    <a:pt x="2221" y="99"/>
                  </a:lnTo>
                  <a:lnTo>
                    <a:pt x="2210" y="94"/>
                  </a:lnTo>
                  <a:lnTo>
                    <a:pt x="2198" y="91"/>
                  </a:lnTo>
                  <a:lnTo>
                    <a:pt x="2186" y="86"/>
                  </a:lnTo>
                  <a:lnTo>
                    <a:pt x="2172" y="81"/>
                  </a:lnTo>
                  <a:lnTo>
                    <a:pt x="2158" y="77"/>
                  </a:lnTo>
                  <a:lnTo>
                    <a:pt x="2144" y="72"/>
                  </a:lnTo>
                  <a:lnTo>
                    <a:pt x="2130" y="69"/>
                  </a:lnTo>
                  <a:lnTo>
                    <a:pt x="2116" y="64"/>
                  </a:lnTo>
                  <a:lnTo>
                    <a:pt x="2103" y="61"/>
                  </a:lnTo>
                  <a:lnTo>
                    <a:pt x="2090" y="58"/>
                  </a:lnTo>
                  <a:lnTo>
                    <a:pt x="2077" y="55"/>
                  </a:lnTo>
                  <a:lnTo>
                    <a:pt x="2064" y="53"/>
                  </a:lnTo>
                  <a:lnTo>
                    <a:pt x="2055" y="52"/>
                  </a:lnTo>
                  <a:lnTo>
                    <a:pt x="2045" y="49"/>
                  </a:lnTo>
                  <a:lnTo>
                    <a:pt x="2035" y="48"/>
                  </a:lnTo>
                  <a:lnTo>
                    <a:pt x="2023" y="46"/>
                  </a:lnTo>
                  <a:lnTo>
                    <a:pt x="2010" y="43"/>
                  </a:lnTo>
                  <a:lnTo>
                    <a:pt x="1998" y="41"/>
                  </a:lnTo>
                  <a:lnTo>
                    <a:pt x="1984" y="39"/>
                  </a:lnTo>
                  <a:lnTo>
                    <a:pt x="1970" y="37"/>
                  </a:lnTo>
                  <a:lnTo>
                    <a:pt x="1955" y="35"/>
                  </a:lnTo>
                  <a:lnTo>
                    <a:pt x="1939" y="32"/>
                  </a:lnTo>
                  <a:lnTo>
                    <a:pt x="1923" y="30"/>
                  </a:lnTo>
                  <a:lnTo>
                    <a:pt x="1905" y="27"/>
                  </a:lnTo>
                  <a:lnTo>
                    <a:pt x="1887" y="25"/>
                  </a:lnTo>
                  <a:lnTo>
                    <a:pt x="1869" y="23"/>
                  </a:lnTo>
                  <a:lnTo>
                    <a:pt x="1850" y="20"/>
                  </a:lnTo>
                  <a:lnTo>
                    <a:pt x="1831" y="18"/>
                  </a:lnTo>
                  <a:lnTo>
                    <a:pt x="1811" y="16"/>
                  </a:lnTo>
                  <a:lnTo>
                    <a:pt x="1790" y="13"/>
                  </a:lnTo>
                  <a:lnTo>
                    <a:pt x="1769" y="11"/>
                  </a:lnTo>
                  <a:lnTo>
                    <a:pt x="1749" y="9"/>
                  </a:lnTo>
                  <a:lnTo>
                    <a:pt x="1728" y="8"/>
                  </a:lnTo>
                  <a:lnTo>
                    <a:pt x="1706" y="5"/>
                  </a:lnTo>
                  <a:lnTo>
                    <a:pt x="1683" y="4"/>
                  </a:lnTo>
                  <a:lnTo>
                    <a:pt x="1661" y="2"/>
                  </a:lnTo>
                  <a:lnTo>
                    <a:pt x="1638" y="1"/>
                  </a:lnTo>
                  <a:lnTo>
                    <a:pt x="1614" y="1"/>
                  </a:lnTo>
                  <a:lnTo>
                    <a:pt x="1591" y="0"/>
                  </a:lnTo>
                  <a:lnTo>
                    <a:pt x="1567" y="0"/>
                  </a:lnTo>
                  <a:lnTo>
                    <a:pt x="1541" y="0"/>
                  </a:lnTo>
                  <a:lnTo>
                    <a:pt x="1517" y="0"/>
                  </a:lnTo>
                  <a:lnTo>
                    <a:pt x="1492" y="0"/>
                  </a:lnTo>
                  <a:lnTo>
                    <a:pt x="1465" y="1"/>
                  </a:lnTo>
                  <a:lnTo>
                    <a:pt x="1453" y="2"/>
                  </a:lnTo>
                  <a:lnTo>
                    <a:pt x="1439" y="3"/>
                  </a:lnTo>
                  <a:lnTo>
                    <a:pt x="1424" y="4"/>
                  </a:lnTo>
                  <a:lnTo>
                    <a:pt x="1410" y="5"/>
                  </a:lnTo>
                  <a:lnTo>
                    <a:pt x="1394" y="8"/>
                  </a:lnTo>
                  <a:lnTo>
                    <a:pt x="1379" y="10"/>
                  </a:lnTo>
                  <a:lnTo>
                    <a:pt x="1363" y="13"/>
                  </a:lnTo>
                  <a:lnTo>
                    <a:pt x="1346" y="16"/>
                  </a:lnTo>
                  <a:lnTo>
                    <a:pt x="1329" y="20"/>
                  </a:lnTo>
                  <a:lnTo>
                    <a:pt x="1312" y="24"/>
                  </a:lnTo>
                  <a:lnTo>
                    <a:pt x="1295" y="28"/>
                  </a:lnTo>
                  <a:lnTo>
                    <a:pt x="1276" y="33"/>
                  </a:lnTo>
                  <a:lnTo>
                    <a:pt x="1258" y="38"/>
                  </a:lnTo>
                  <a:lnTo>
                    <a:pt x="1239" y="43"/>
                  </a:lnTo>
                  <a:lnTo>
                    <a:pt x="1221" y="49"/>
                  </a:lnTo>
                  <a:lnTo>
                    <a:pt x="1201" y="56"/>
                  </a:lnTo>
                  <a:lnTo>
                    <a:pt x="1182" y="63"/>
                  </a:lnTo>
                  <a:lnTo>
                    <a:pt x="1162" y="71"/>
                  </a:lnTo>
                  <a:lnTo>
                    <a:pt x="1144" y="78"/>
                  </a:lnTo>
                  <a:lnTo>
                    <a:pt x="1124" y="87"/>
                  </a:lnTo>
                  <a:lnTo>
                    <a:pt x="1104" y="95"/>
                  </a:lnTo>
                  <a:lnTo>
                    <a:pt x="1085" y="105"/>
                  </a:lnTo>
                  <a:lnTo>
                    <a:pt x="1064" y="114"/>
                  </a:lnTo>
                  <a:lnTo>
                    <a:pt x="1045" y="124"/>
                  </a:lnTo>
                  <a:lnTo>
                    <a:pt x="1025" y="133"/>
                  </a:lnTo>
                  <a:lnTo>
                    <a:pt x="1005" y="145"/>
                  </a:lnTo>
                  <a:lnTo>
                    <a:pt x="986" y="155"/>
                  </a:lnTo>
                  <a:lnTo>
                    <a:pt x="966" y="167"/>
                  </a:lnTo>
                  <a:lnTo>
                    <a:pt x="945" y="178"/>
                  </a:lnTo>
                  <a:lnTo>
                    <a:pt x="926" y="191"/>
                  </a:lnTo>
                  <a:lnTo>
                    <a:pt x="906" y="204"/>
                  </a:lnTo>
                  <a:lnTo>
                    <a:pt x="887" y="216"/>
                  </a:lnTo>
                  <a:lnTo>
                    <a:pt x="847" y="243"/>
                  </a:lnTo>
                  <a:lnTo>
                    <a:pt x="809" y="270"/>
                  </a:lnTo>
                  <a:lnTo>
                    <a:pt x="774" y="299"/>
                  </a:lnTo>
                  <a:lnTo>
                    <a:pt x="738" y="328"/>
                  </a:lnTo>
                  <a:lnTo>
                    <a:pt x="703" y="358"/>
                  </a:lnTo>
                  <a:lnTo>
                    <a:pt x="671" y="387"/>
                  </a:lnTo>
                  <a:lnTo>
                    <a:pt x="639" y="417"/>
                  </a:lnTo>
                  <a:lnTo>
                    <a:pt x="609" y="446"/>
                  </a:lnTo>
                  <a:lnTo>
                    <a:pt x="581" y="474"/>
                  </a:lnTo>
                  <a:lnTo>
                    <a:pt x="555" y="502"/>
                  </a:lnTo>
                  <a:lnTo>
                    <a:pt x="529" y="529"/>
                  </a:lnTo>
                  <a:lnTo>
                    <a:pt x="506" y="555"/>
                  </a:lnTo>
                  <a:lnTo>
                    <a:pt x="486" y="579"/>
                  </a:lnTo>
                  <a:lnTo>
                    <a:pt x="466" y="602"/>
                  </a:lnTo>
                  <a:lnTo>
                    <a:pt x="450" y="623"/>
                  </a:lnTo>
                  <a:lnTo>
                    <a:pt x="435" y="642"/>
                  </a:lnTo>
                  <a:lnTo>
                    <a:pt x="421" y="658"/>
                  </a:lnTo>
                  <a:lnTo>
                    <a:pt x="406" y="673"/>
                  </a:lnTo>
                  <a:lnTo>
                    <a:pt x="391" y="686"/>
                  </a:lnTo>
                  <a:lnTo>
                    <a:pt x="376" y="699"/>
                  </a:lnTo>
                  <a:lnTo>
                    <a:pt x="360" y="709"/>
                  </a:lnTo>
                  <a:lnTo>
                    <a:pt x="344" y="720"/>
                  </a:lnTo>
                  <a:lnTo>
                    <a:pt x="328" y="728"/>
                  </a:lnTo>
                  <a:lnTo>
                    <a:pt x="310" y="736"/>
                  </a:lnTo>
                  <a:lnTo>
                    <a:pt x="293" y="743"/>
                  </a:lnTo>
                  <a:lnTo>
                    <a:pt x="276" y="749"/>
                  </a:lnTo>
                  <a:lnTo>
                    <a:pt x="259" y="753"/>
                  </a:lnTo>
                  <a:lnTo>
                    <a:pt x="241" y="759"/>
                  </a:lnTo>
                  <a:lnTo>
                    <a:pt x="224" y="762"/>
                  </a:lnTo>
                  <a:lnTo>
                    <a:pt x="207" y="766"/>
                  </a:lnTo>
                  <a:lnTo>
                    <a:pt x="189" y="769"/>
                  </a:lnTo>
                  <a:lnTo>
                    <a:pt x="172" y="773"/>
                  </a:lnTo>
                  <a:lnTo>
                    <a:pt x="138" y="779"/>
                  </a:lnTo>
                  <a:lnTo>
                    <a:pt x="105" y="784"/>
                  </a:lnTo>
                  <a:lnTo>
                    <a:pt x="75" y="789"/>
                  </a:lnTo>
                  <a:lnTo>
                    <a:pt x="50" y="794"/>
                  </a:lnTo>
                  <a:lnTo>
                    <a:pt x="28" y="798"/>
                  </a:lnTo>
                  <a:lnTo>
                    <a:pt x="13" y="803"/>
                  </a:lnTo>
                  <a:lnTo>
                    <a:pt x="3" y="807"/>
                  </a:lnTo>
                  <a:lnTo>
                    <a:pt x="0" y="812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12" y="818"/>
                  </a:lnTo>
                  <a:lnTo>
                    <a:pt x="20" y="819"/>
                  </a:lnTo>
                  <a:lnTo>
                    <a:pt x="28" y="819"/>
                  </a:lnTo>
                  <a:lnTo>
                    <a:pt x="38" y="820"/>
                  </a:lnTo>
                  <a:lnTo>
                    <a:pt x="50" y="820"/>
                  </a:lnTo>
                  <a:lnTo>
                    <a:pt x="63" y="820"/>
                  </a:lnTo>
                  <a:lnTo>
                    <a:pt x="75" y="820"/>
                  </a:lnTo>
                  <a:lnTo>
                    <a:pt x="90" y="820"/>
                  </a:lnTo>
                  <a:lnTo>
                    <a:pt x="105" y="819"/>
                  </a:lnTo>
                  <a:lnTo>
                    <a:pt x="121" y="818"/>
                  </a:lnTo>
                  <a:lnTo>
                    <a:pt x="138" y="817"/>
                  </a:lnTo>
                  <a:lnTo>
                    <a:pt x="155" y="816"/>
                  </a:lnTo>
                  <a:lnTo>
                    <a:pt x="172" y="813"/>
                  </a:lnTo>
                  <a:lnTo>
                    <a:pt x="189" y="811"/>
                  </a:lnTo>
                  <a:lnTo>
                    <a:pt x="207" y="809"/>
                  </a:lnTo>
                  <a:lnTo>
                    <a:pt x="225" y="805"/>
                  </a:lnTo>
                  <a:lnTo>
                    <a:pt x="242" y="802"/>
                  </a:lnTo>
                  <a:lnTo>
                    <a:pt x="261" y="798"/>
                  </a:lnTo>
                  <a:lnTo>
                    <a:pt x="278" y="794"/>
                  </a:lnTo>
                  <a:lnTo>
                    <a:pt x="295" y="789"/>
                  </a:lnTo>
                  <a:lnTo>
                    <a:pt x="313" y="783"/>
                  </a:lnTo>
                  <a:lnTo>
                    <a:pt x="330" y="776"/>
                  </a:lnTo>
                  <a:lnTo>
                    <a:pt x="346" y="769"/>
                  </a:lnTo>
                  <a:lnTo>
                    <a:pt x="363" y="760"/>
                  </a:lnTo>
                  <a:lnTo>
                    <a:pt x="380" y="751"/>
                  </a:lnTo>
                  <a:lnTo>
                    <a:pt x="396" y="741"/>
                  </a:lnTo>
                  <a:lnTo>
                    <a:pt x="411" y="728"/>
                  </a:lnTo>
                  <a:lnTo>
                    <a:pt x="426" y="715"/>
                  </a:lnTo>
                  <a:lnTo>
                    <a:pt x="441" y="700"/>
                  </a:lnTo>
                  <a:lnTo>
                    <a:pt x="454" y="684"/>
                  </a:lnTo>
                  <a:lnTo>
                    <a:pt x="469" y="667"/>
                  </a:lnTo>
                  <a:lnTo>
                    <a:pt x="487" y="646"/>
                  </a:lnTo>
                  <a:lnTo>
                    <a:pt x="505" y="625"/>
                  </a:lnTo>
                  <a:lnTo>
                    <a:pt x="527" y="602"/>
                  </a:lnTo>
                  <a:lnTo>
                    <a:pt x="550" y="578"/>
                  </a:lnTo>
                  <a:lnTo>
                    <a:pt x="574" y="553"/>
                  </a:lnTo>
                  <a:lnTo>
                    <a:pt x="602" y="526"/>
                  </a:lnTo>
                  <a:lnTo>
                    <a:pt x="631" y="500"/>
                  </a:lnTo>
                  <a:lnTo>
                    <a:pt x="661" y="472"/>
                  </a:lnTo>
                  <a:lnTo>
                    <a:pt x="692" y="444"/>
                  </a:lnTo>
                  <a:lnTo>
                    <a:pt x="725" y="417"/>
                  </a:lnTo>
                  <a:lnTo>
                    <a:pt x="760" y="389"/>
                  </a:lnTo>
                  <a:lnTo>
                    <a:pt x="796" y="363"/>
                  </a:lnTo>
                  <a:lnTo>
                    <a:pt x="832" y="335"/>
                  </a:lnTo>
                  <a:lnTo>
                    <a:pt x="870" y="310"/>
                  </a:lnTo>
                  <a:lnTo>
                    <a:pt x="910" y="284"/>
                  </a:lnTo>
                  <a:lnTo>
                    <a:pt x="949" y="260"/>
                  </a:lnTo>
                  <a:lnTo>
                    <a:pt x="989" y="238"/>
                  </a:lnTo>
                  <a:lnTo>
                    <a:pt x="1030" y="216"/>
                  </a:lnTo>
                  <a:lnTo>
                    <a:pt x="1070" y="197"/>
                  </a:lnTo>
                  <a:lnTo>
                    <a:pt x="1110" y="179"/>
                  </a:lnTo>
                  <a:lnTo>
                    <a:pt x="1149" y="162"/>
                  </a:lnTo>
                  <a:lnTo>
                    <a:pt x="1189" y="147"/>
                  </a:lnTo>
                  <a:lnTo>
                    <a:pt x="1227" y="132"/>
                  </a:lnTo>
                  <a:lnTo>
                    <a:pt x="1265" y="119"/>
                  </a:lnTo>
                  <a:lnTo>
                    <a:pt x="1300" y="109"/>
                  </a:lnTo>
                  <a:lnTo>
                    <a:pt x="1336" y="99"/>
                  </a:lnTo>
                  <a:lnTo>
                    <a:pt x="1370" y="91"/>
                  </a:lnTo>
                  <a:lnTo>
                    <a:pt x="1402" y="83"/>
                  </a:lnTo>
                  <a:lnTo>
                    <a:pt x="1433" y="77"/>
                  </a:lnTo>
                  <a:lnTo>
                    <a:pt x="1462" y="73"/>
                  </a:lnTo>
                  <a:lnTo>
                    <a:pt x="1488" y="70"/>
                  </a:lnTo>
                  <a:lnTo>
                    <a:pt x="1539" y="66"/>
                  </a:lnTo>
                  <a:lnTo>
                    <a:pt x="1587" y="63"/>
                  </a:lnTo>
                  <a:lnTo>
                    <a:pt x="1636" y="62"/>
                  </a:lnTo>
                  <a:lnTo>
                    <a:pt x="1682" y="61"/>
                  </a:lnTo>
                  <a:lnTo>
                    <a:pt x="1726" y="61"/>
                  </a:lnTo>
                  <a:lnTo>
                    <a:pt x="1768" y="61"/>
                  </a:lnTo>
                  <a:lnTo>
                    <a:pt x="1809" y="62"/>
                  </a:lnTo>
                  <a:lnTo>
                    <a:pt x="1847" y="64"/>
                  </a:lnTo>
                  <a:lnTo>
                    <a:pt x="1884" y="66"/>
                  </a:lnTo>
                  <a:lnTo>
                    <a:pt x="1917" y="69"/>
                  </a:lnTo>
                  <a:lnTo>
                    <a:pt x="1949" y="71"/>
                  </a:lnTo>
                  <a:lnTo>
                    <a:pt x="1979" y="75"/>
                  </a:lnTo>
                  <a:lnTo>
                    <a:pt x="2006" y="77"/>
                  </a:lnTo>
                  <a:lnTo>
                    <a:pt x="2030" y="79"/>
                  </a:lnTo>
                  <a:lnTo>
                    <a:pt x="2052" y="83"/>
                  </a:lnTo>
                  <a:lnTo>
                    <a:pt x="2071" y="85"/>
                  </a:lnTo>
                  <a:lnTo>
                    <a:pt x="2089" y="88"/>
                  </a:lnTo>
                  <a:lnTo>
                    <a:pt x="2108" y="92"/>
                  </a:lnTo>
                  <a:lnTo>
                    <a:pt x="2127" y="96"/>
                  </a:lnTo>
                  <a:lnTo>
                    <a:pt x="2146" y="101"/>
                  </a:lnTo>
                  <a:lnTo>
                    <a:pt x="2165" y="107"/>
                  </a:lnTo>
                  <a:lnTo>
                    <a:pt x="2183" y="113"/>
                  </a:lnTo>
                  <a:lnTo>
                    <a:pt x="2200" y="117"/>
                  </a:lnTo>
                  <a:lnTo>
                    <a:pt x="2217" y="122"/>
                  </a:lnTo>
                  <a:lnTo>
                    <a:pt x="2212" y="123"/>
                  </a:lnTo>
                  <a:lnTo>
                    <a:pt x="2206" y="125"/>
                  </a:lnTo>
                  <a:lnTo>
                    <a:pt x="2200" y="128"/>
                  </a:lnTo>
                  <a:lnTo>
                    <a:pt x="2196" y="129"/>
                  </a:lnTo>
                  <a:lnTo>
                    <a:pt x="2181" y="137"/>
                  </a:lnTo>
                  <a:lnTo>
                    <a:pt x="2168" y="146"/>
                  </a:lnTo>
                  <a:lnTo>
                    <a:pt x="2158" y="158"/>
                  </a:lnTo>
                  <a:lnTo>
                    <a:pt x="2147" y="170"/>
                  </a:lnTo>
                  <a:lnTo>
                    <a:pt x="2138" y="184"/>
                  </a:lnTo>
                  <a:lnTo>
                    <a:pt x="2128" y="198"/>
                  </a:lnTo>
                  <a:lnTo>
                    <a:pt x="2116" y="213"/>
                  </a:lnTo>
                  <a:lnTo>
                    <a:pt x="2103" y="227"/>
                  </a:lnTo>
                  <a:lnTo>
                    <a:pt x="2088" y="238"/>
                  </a:lnTo>
                  <a:lnTo>
                    <a:pt x="2075" y="245"/>
                  </a:lnTo>
                  <a:lnTo>
                    <a:pt x="2063" y="249"/>
                  </a:lnTo>
                  <a:lnTo>
                    <a:pt x="2054" y="250"/>
                  </a:lnTo>
                  <a:lnTo>
                    <a:pt x="2046" y="251"/>
                  </a:lnTo>
                  <a:lnTo>
                    <a:pt x="2040" y="251"/>
                  </a:lnTo>
                  <a:lnTo>
                    <a:pt x="2036" y="252"/>
                  </a:lnTo>
                  <a:lnTo>
                    <a:pt x="2033" y="254"/>
                  </a:lnTo>
                  <a:lnTo>
                    <a:pt x="2032" y="262"/>
                  </a:lnTo>
                  <a:lnTo>
                    <a:pt x="2031" y="275"/>
                  </a:lnTo>
                  <a:lnTo>
                    <a:pt x="2032" y="290"/>
                  </a:lnTo>
                  <a:lnTo>
                    <a:pt x="2038" y="305"/>
                  </a:lnTo>
                  <a:lnTo>
                    <a:pt x="2050" y="317"/>
                  </a:lnTo>
                  <a:lnTo>
                    <a:pt x="2068" y="322"/>
                  </a:lnTo>
                  <a:lnTo>
                    <a:pt x="2097" y="319"/>
                  </a:lnTo>
                  <a:lnTo>
                    <a:pt x="2137" y="303"/>
                  </a:lnTo>
                  <a:lnTo>
                    <a:pt x="2162" y="290"/>
                  </a:lnTo>
                  <a:lnTo>
                    <a:pt x="2187" y="277"/>
                  </a:lnTo>
                  <a:lnTo>
                    <a:pt x="2209" y="266"/>
                  </a:lnTo>
                  <a:lnTo>
                    <a:pt x="2228" y="255"/>
                  </a:lnTo>
                  <a:lnTo>
                    <a:pt x="2243" y="246"/>
                  </a:lnTo>
                  <a:lnTo>
                    <a:pt x="2256" y="239"/>
                  </a:lnTo>
                  <a:lnTo>
                    <a:pt x="2264" y="235"/>
                  </a:lnTo>
                  <a:lnTo>
                    <a:pt x="2266" y="234"/>
                  </a:lnTo>
                  <a:lnTo>
                    <a:pt x="2265" y="235"/>
                  </a:lnTo>
                  <a:lnTo>
                    <a:pt x="2264" y="237"/>
                  </a:lnTo>
                  <a:lnTo>
                    <a:pt x="2260" y="242"/>
                  </a:lnTo>
                  <a:lnTo>
                    <a:pt x="2256" y="249"/>
                  </a:lnTo>
                  <a:lnTo>
                    <a:pt x="2249" y="255"/>
                  </a:lnTo>
                  <a:lnTo>
                    <a:pt x="2241" y="265"/>
                  </a:lnTo>
                  <a:lnTo>
                    <a:pt x="2230" y="276"/>
                  </a:lnTo>
                  <a:lnTo>
                    <a:pt x="2219" y="288"/>
                  </a:lnTo>
                  <a:lnTo>
                    <a:pt x="2205" y="300"/>
                  </a:lnTo>
                  <a:lnTo>
                    <a:pt x="2189" y="314"/>
                  </a:lnTo>
                  <a:lnTo>
                    <a:pt x="2172" y="329"/>
                  </a:lnTo>
                  <a:lnTo>
                    <a:pt x="2151" y="344"/>
                  </a:lnTo>
                  <a:lnTo>
                    <a:pt x="2129" y="359"/>
                  </a:lnTo>
                  <a:lnTo>
                    <a:pt x="2105" y="374"/>
                  </a:lnTo>
                  <a:lnTo>
                    <a:pt x="2078" y="388"/>
                  </a:lnTo>
                  <a:lnTo>
                    <a:pt x="2048" y="402"/>
                  </a:lnTo>
                  <a:lnTo>
                    <a:pt x="2029" y="409"/>
                  </a:lnTo>
                  <a:lnTo>
                    <a:pt x="2009" y="414"/>
                  </a:lnTo>
                  <a:lnTo>
                    <a:pt x="1991" y="418"/>
                  </a:lnTo>
                  <a:lnTo>
                    <a:pt x="1973" y="419"/>
                  </a:lnTo>
                  <a:lnTo>
                    <a:pt x="1956" y="420"/>
                  </a:lnTo>
                  <a:lnTo>
                    <a:pt x="1941" y="419"/>
                  </a:lnTo>
                  <a:lnTo>
                    <a:pt x="1926" y="418"/>
                  </a:lnTo>
                  <a:lnTo>
                    <a:pt x="1912" y="416"/>
                  </a:lnTo>
                  <a:lnTo>
                    <a:pt x="1900" y="413"/>
                  </a:lnTo>
                  <a:lnTo>
                    <a:pt x="1888" y="411"/>
                  </a:lnTo>
                  <a:lnTo>
                    <a:pt x="1879" y="408"/>
                  </a:lnTo>
                  <a:lnTo>
                    <a:pt x="1871" y="404"/>
                  </a:lnTo>
                  <a:lnTo>
                    <a:pt x="1864" y="402"/>
                  </a:lnTo>
                  <a:lnTo>
                    <a:pt x="1859" y="400"/>
                  </a:lnTo>
                  <a:lnTo>
                    <a:pt x="1856" y="398"/>
                  </a:lnTo>
                  <a:lnTo>
                    <a:pt x="1855" y="398"/>
                  </a:lnTo>
                  <a:lnTo>
                    <a:pt x="1849" y="401"/>
                  </a:lnTo>
                  <a:lnTo>
                    <a:pt x="1840" y="405"/>
                  </a:lnTo>
                  <a:lnTo>
                    <a:pt x="1828" y="412"/>
                  </a:lnTo>
                  <a:lnTo>
                    <a:pt x="1813" y="421"/>
                  </a:lnTo>
                  <a:lnTo>
                    <a:pt x="1795" y="432"/>
                  </a:lnTo>
                  <a:lnTo>
                    <a:pt x="1774" y="443"/>
                  </a:lnTo>
                  <a:lnTo>
                    <a:pt x="1750" y="457"/>
                  </a:lnTo>
                  <a:lnTo>
                    <a:pt x="1722" y="471"/>
                  </a:lnTo>
                  <a:lnTo>
                    <a:pt x="1691" y="485"/>
                  </a:lnTo>
                  <a:lnTo>
                    <a:pt x="1657" y="500"/>
                  </a:lnTo>
                  <a:lnTo>
                    <a:pt x="1618" y="515"/>
                  </a:lnTo>
                  <a:lnTo>
                    <a:pt x="1577" y="530"/>
                  </a:lnTo>
                  <a:lnTo>
                    <a:pt x="1531" y="545"/>
                  </a:lnTo>
                  <a:lnTo>
                    <a:pt x="1481" y="559"/>
                  </a:lnTo>
                  <a:lnTo>
                    <a:pt x="1428" y="572"/>
                  </a:lnTo>
                  <a:lnTo>
                    <a:pt x="1371" y="585"/>
                  </a:lnTo>
                  <a:lnTo>
                    <a:pt x="1346" y="590"/>
                  </a:lnTo>
                  <a:lnTo>
                    <a:pt x="1322" y="594"/>
                  </a:lnTo>
                  <a:lnTo>
                    <a:pt x="1299" y="598"/>
                  </a:lnTo>
                  <a:lnTo>
                    <a:pt x="1277" y="602"/>
                  </a:lnTo>
                  <a:lnTo>
                    <a:pt x="1255" y="606"/>
                  </a:lnTo>
                  <a:lnTo>
                    <a:pt x="1234" y="609"/>
                  </a:lnTo>
                  <a:lnTo>
                    <a:pt x="1213" y="613"/>
                  </a:lnTo>
                  <a:lnTo>
                    <a:pt x="1193" y="616"/>
                  </a:lnTo>
                  <a:lnTo>
                    <a:pt x="1172" y="620"/>
                  </a:lnTo>
                  <a:lnTo>
                    <a:pt x="1153" y="623"/>
                  </a:lnTo>
                  <a:lnTo>
                    <a:pt x="1133" y="627"/>
                  </a:lnTo>
                  <a:lnTo>
                    <a:pt x="1115" y="630"/>
                  </a:lnTo>
                  <a:lnTo>
                    <a:pt x="1096" y="632"/>
                  </a:lnTo>
                  <a:lnTo>
                    <a:pt x="1078" y="636"/>
                  </a:lnTo>
                  <a:lnTo>
                    <a:pt x="1060" y="639"/>
                  </a:lnTo>
                  <a:lnTo>
                    <a:pt x="1042" y="643"/>
                  </a:lnTo>
                  <a:lnTo>
                    <a:pt x="1025" y="646"/>
                  </a:lnTo>
                  <a:lnTo>
                    <a:pt x="1008" y="650"/>
                  </a:lnTo>
                  <a:lnTo>
                    <a:pt x="990" y="653"/>
                  </a:lnTo>
                  <a:lnTo>
                    <a:pt x="974" y="656"/>
                  </a:lnTo>
                  <a:lnTo>
                    <a:pt x="958" y="660"/>
                  </a:lnTo>
                  <a:lnTo>
                    <a:pt x="942" y="663"/>
                  </a:lnTo>
                  <a:lnTo>
                    <a:pt x="927" y="668"/>
                  </a:lnTo>
                  <a:lnTo>
                    <a:pt x="911" y="671"/>
                  </a:lnTo>
                  <a:lnTo>
                    <a:pt x="896" y="675"/>
                  </a:lnTo>
                  <a:lnTo>
                    <a:pt x="881" y="678"/>
                  </a:lnTo>
                  <a:lnTo>
                    <a:pt x="866" y="683"/>
                  </a:lnTo>
                  <a:lnTo>
                    <a:pt x="852" y="688"/>
                  </a:lnTo>
                  <a:lnTo>
                    <a:pt x="837" y="691"/>
                  </a:lnTo>
                  <a:lnTo>
                    <a:pt x="823" y="696"/>
                  </a:lnTo>
                  <a:lnTo>
                    <a:pt x="809" y="700"/>
                  </a:lnTo>
                  <a:lnTo>
                    <a:pt x="796" y="705"/>
                  </a:lnTo>
                  <a:lnTo>
                    <a:pt x="768" y="714"/>
                  </a:lnTo>
                  <a:lnTo>
                    <a:pt x="741" y="724"/>
                  </a:lnTo>
                  <a:lnTo>
                    <a:pt x="715" y="735"/>
                  </a:lnTo>
                  <a:lnTo>
                    <a:pt x="690" y="745"/>
                  </a:lnTo>
                  <a:lnTo>
                    <a:pt x="665" y="756"/>
                  </a:lnTo>
                  <a:lnTo>
                    <a:pt x="641" y="767"/>
                  </a:lnTo>
                  <a:lnTo>
                    <a:pt x="618" y="779"/>
                  </a:lnTo>
                  <a:lnTo>
                    <a:pt x="595" y="791"/>
                  </a:lnTo>
                  <a:lnTo>
                    <a:pt x="573" y="805"/>
                  </a:lnTo>
                  <a:lnTo>
                    <a:pt x="552" y="819"/>
                  </a:lnTo>
                  <a:lnTo>
                    <a:pt x="532" y="834"/>
                  </a:lnTo>
                  <a:lnTo>
                    <a:pt x="512" y="850"/>
                  </a:lnTo>
                  <a:lnTo>
                    <a:pt x="492" y="866"/>
                  </a:lnTo>
                  <a:lnTo>
                    <a:pt x="474" y="885"/>
                  </a:lnTo>
                  <a:lnTo>
                    <a:pt x="456" y="903"/>
                  </a:lnTo>
                  <a:lnTo>
                    <a:pt x="438" y="924"/>
                  </a:lnTo>
                  <a:lnTo>
                    <a:pt x="423" y="946"/>
                  </a:lnTo>
                  <a:lnTo>
                    <a:pt x="412" y="969"/>
                  </a:lnTo>
                  <a:lnTo>
                    <a:pt x="403" y="993"/>
                  </a:lnTo>
                  <a:lnTo>
                    <a:pt x="396" y="1017"/>
                  </a:lnTo>
                  <a:lnTo>
                    <a:pt x="392" y="1044"/>
                  </a:lnTo>
                  <a:lnTo>
                    <a:pt x="390" y="1070"/>
                  </a:lnTo>
                  <a:lnTo>
                    <a:pt x="390" y="1096"/>
                  </a:lnTo>
                  <a:lnTo>
                    <a:pt x="392" y="1122"/>
                  </a:lnTo>
                  <a:lnTo>
                    <a:pt x="397" y="1147"/>
                  </a:lnTo>
                  <a:lnTo>
                    <a:pt x="403" y="1173"/>
                  </a:lnTo>
                  <a:lnTo>
                    <a:pt x="408" y="1195"/>
                  </a:lnTo>
                  <a:lnTo>
                    <a:pt x="415" y="1214"/>
                  </a:lnTo>
                  <a:lnTo>
                    <a:pt x="422" y="1231"/>
                  </a:lnTo>
                  <a:lnTo>
                    <a:pt x="429" y="1244"/>
                  </a:lnTo>
                  <a:lnTo>
                    <a:pt x="435" y="1253"/>
                  </a:lnTo>
                  <a:lnTo>
                    <a:pt x="438" y="1257"/>
                  </a:lnTo>
                  <a:lnTo>
                    <a:pt x="439" y="1249"/>
                  </a:lnTo>
                  <a:lnTo>
                    <a:pt x="433" y="1223"/>
                  </a:lnTo>
                  <a:lnTo>
                    <a:pt x="423" y="1187"/>
                  </a:lnTo>
                  <a:lnTo>
                    <a:pt x="415" y="1140"/>
                  </a:lnTo>
                  <a:lnTo>
                    <a:pt x="413" y="1115"/>
                  </a:lnTo>
                  <a:lnTo>
                    <a:pt x="413" y="1090"/>
                  </a:lnTo>
                  <a:lnTo>
                    <a:pt x="415" y="1063"/>
                  </a:lnTo>
                  <a:lnTo>
                    <a:pt x="419" y="1038"/>
                  </a:lnTo>
                  <a:lnTo>
                    <a:pt x="426" y="1011"/>
                  </a:lnTo>
                  <a:lnTo>
                    <a:pt x="436" y="985"/>
                  </a:lnTo>
                  <a:lnTo>
                    <a:pt x="449" y="960"/>
                  </a:lnTo>
                  <a:lnTo>
                    <a:pt x="466" y="935"/>
                  </a:lnTo>
                  <a:lnTo>
                    <a:pt x="475" y="924"/>
                  </a:lnTo>
                  <a:lnTo>
                    <a:pt x="487" y="912"/>
                  </a:lnTo>
                  <a:lnTo>
                    <a:pt x="499" y="900"/>
                  </a:lnTo>
                  <a:lnTo>
                    <a:pt x="513" y="887"/>
                  </a:lnTo>
                  <a:lnTo>
                    <a:pt x="529" y="874"/>
                  </a:lnTo>
                  <a:lnTo>
                    <a:pt x="547" y="860"/>
                  </a:lnTo>
                  <a:lnTo>
                    <a:pt x="564" y="848"/>
                  </a:lnTo>
                  <a:lnTo>
                    <a:pt x="584" y="834"/>
                  </a:lnTo>
                  <a:lnTo>
                    <a:pt x="603" y="821"/>
                  </a:lnTo>
                  <a:lnTo>
                    <a:pt x="624" y="807"/>
                  </a:lnTo>
                  <a:lnTo>
                    <a:pt x="645" y="795"/>
                  </a:lnTo>
                  <a:lnTo>
                    <a:pt x="665" y="783"/>
                  </a:lnTo>
                  <a:lnTo>
                    <a:pt x="687" y="772"/>
                  </a:lnTo>
                  <a:lnTo>
                    <a:pt x="709" y="760"/>
                  </a:lnTo>
                  <a:lnTo>
                    <a:pt x="730" y="750"/>
                  </a:lnTo>
                  <a:lnTo>
                    <a:pt x="752" y="741"/>
                  </a:lnTo>
                  <a:lnTo>
                    <a:pt x="741" y="749"/>
                  </a:lnTo>
                  <a:lnTo>
                    <a:pt x="731" y="759"/>
                  </a:lnTo>
                  <a:lnTo>
                    <a:pt x="721" y="771"/>
                  </a:lnTo>
                  <a:lnTo>
                    <a:pt x="710" y="782"/>
                  </a:lnTo>
                  <a:lnTo>
                    <a:pt x="700" y="795"/>
                  </a:lnTo>
                  <a:lnTo>
                    <a:pt x="691" y="807"/>
                  </a:lnTo>
                  <a:lnTo>
                    <a:pt x="684" y="818"/>
                  </a:lnTo>
                  <a:lnTo>
                    <a:pt x="677" y="828"/>
                  </a:lnTo>
                  <a:lnTo>
                    <a:pt x="667" y="844"/>
                  </a:lnTo>
                  <a:lnTo>
                    <a:pt x="655" y="858"/>
                  </a:lnTo>
                  <a:lnTo>
                    <a:pt x="645" y="869"/>
                  </a:lnTo>
                  <a:lnTo>
                    <a:pt x="634" y="878"/>
                  </a:lnTo>
                  <a:lnTo>
                    <a:pt x="625" y="885"/>
                  </a:lnTo>
                  <a:lnTo>
                    <a:pt x="618" y="889"/>
                  </a:lnTo>
                  <a:lnTo>
                    <a:pt x="613" y="892"/>
                  </a:lnTo>
                  <a:lnTo>
                    <a:pt x="612" y="893"/>
                  </a:lnTo>
                  <a:lnTo>
                    <a:pt x="611" y="893"/>
                  </a:lnTo>
                  <a:lnTo>
                    <a:pt x="610" y="893"/>
                  </a:lnTo>
                  <a:lnTo>
                    <a:pt x="607" y="889"/>
                  </a:lnTo>
                  <a:lnTo>
                    <a:pt x="601" y="881"/>
                  </a:lnTo>
                  <a:lnTo>
                    <a:pt x="596" y="871"/>
                  </a:lnTo>
                  <a:lnTo>
                    <a:pt x="595" y="862"/>
                  </a:lnTo>
                  <a:lnTo>
                    <a:pt x="594" y="856"/>
                  </a:lnTo>
                  <a:lnTo>
                    <a:pt x="592" y="854"/>
                  </a:lnTo>
                  <a:lnTo>
                    <a:pt x="586" y="859"/>
                  </a:lnTo>
                  <a:lnTo>
                    <a:pt x="581" y="872"/>
                  </a:lnTo>
                  <a:lnTo>
                    <a:pt x="581" y="888"/>
                  </a:lnTo>
                  <a:lnTo>
                    <a:pt x="586" y="903"/>
                  </a:lnTo>
                  <a:lnTo>
                    <a:pt x="594" y="919"/>
                  </a:lnTo>
                  <a:lnTo>
                    <a:pt x="601" y="935"/>
                  </a:lnTo>
                  <a:lnTo>
                    <a:pt x="605" y="948"/>
                  </a:lnTo>
                  <a:lnTo>
                    <a:pt x="607" y="953"/>
                  </a:lnTo>
                  <a:lnTo>
                    <a:pt x="610" y="950"/>
                  </a:lnTo>
                  <a:lnTo>
                    <a:pt x="617" y="946"/>
                  </a:lnTo>
                  <a:lnTo>
                    <a:pt x="628" y="937"/>
                  </a:lnTo>
                  <a:lnTo>
                    <a:pt x="643" y="924"/>
                  </a:lnTo>
                  <a:lnTo>
                    <a:pt x="660" y="909"/>
                  </a:lnTo>
                  <a:lnTo>
                    <a:pt x="675" y="892"/>
                  </a:lnTo>
                  <a:lnTo>
                    <a:pt x="691" y="871"/>
                  </a:lnTo>
                  <a:lnTo>
                    <a:pt x="703" y="849"/>
                  </a:lnTo>
                  <a:lnTo>
                    <a:pt x="711" y="833"/>
                  </a:lnTo>
                  <a:lnTo>
                    <a:pt x="723" y="816"/>
                  </a:lnTo>
                  <a:lnTo>
                    <a:pt x="735" y="797"/>
                  </a:lnTo>
                  <a:lnTo>
                    <a:pt x="747" y="779"/>
                  </a:lnTo>
                  <a:lnTo>
                    <a:pt x="759" y="761"/>
                  </a:lnTo>
                  <a:lnTo>
                    <a:pt x="771" y="746"/>
                  </a:lnTo>
                  <a:lnTo>
                    <a:pt x="782" y="734"/>
                  </a:lnTo>
                  <a:lnTo>
                    <a:pt x="790" y="727"/>
                  </a:lnTo>
                  <a:lnTo>
                    <a:pt x="794" y="724"/>
                  </a:lnTo>
                  <a:lnTo>
                    <a:pt x="799" y="722"/>
                  </a:lnTo>
                  <a:lnTo>
                    <a:pt x="806" y="720"/>
                  </a:lnTo>
                  <a:lnTo>
                    <a:pt x="814" y="718"/>
                  </a:lnTo>
                  <a:lnTo>
                    <a:pt x="823" y="714"/>
                  </a:lnTo>
                  <a:lnTo>
                    <a:pt x="834" y="711"/>
                  </a:lnTo>
                  <a:lnTo>
                    <a:pt x="844" y="708"/>
                  </a:lnTo>
                  <a:lnTo>
                    <a:pt x="857" y="705"/>
                  </a:lnTo>
                  <a:lnTo>
                    <a:pt x="869" y="701"/>
                  </a:lnTo>
                  <a:lnTo>
                    <a:pt x="884" y="698"/>
                  </a:lnTo>
                  <a:lnTo>
                    <a:pt x="899" y="695"/>
                  </a:lnTo>
                  <a:lnTo>
                    <a:pt x="915" y="692"/>
                  </a:lnTo>
                  <a:lnTo>
                    <a:pt x="932" y="689"/>
                  </a:lnTo>
                  <a:lnTo>
                    <a:pt x="950" y="685"/>
                  </a:lnTo>
                  <a:lnTo>
                    <a:pt x="968" y="683"/>
                  </a:lnTo>
                  <a:lnTo>
                    <a:pt x="988" y="680"/>
                  </a:lnTo>
                  <a:lnTo>
                    <a:pt x="1008" y="677"/>
                  </a:lnTo>
                  <a:lnTo>
                    <a:pt x="1028" y="675"/>
                  </a:lnTo>
                  <a:lnTo>
                    <a:pt x="1049" y="673"/>
                  </a:lnTo>
                  <a:lnTo>
                    <a:pt x="1071" y="671"/>
                  </a:lnTo>
                  <a:lnTo>
                    <a:pt x="1093" y="670"/>
                  </a:lnTo>
                  <a:lnTo>
                    <a:pt x="1116" y="669"/>
                  </a:lnTo>
                  <a:lnTo>
                    <a:pt x="1139" y="667"/>
                  </a:lnTo>
                  <a:lnTo>
                    <a:pt x="1163" y="666"/>
                  </a:lnTo>
                  <a:lnTo>
                    <a:pt x="1187" y="665"/>
                  </a:lnTo>
                  <a:lnTo>
                    <a:pt x="1213" y="662"/>
                  </a:lnTo>
                  <a:lnTo>
                    <a:pt x="1238" y="661"/>
                  </a:lnTo>
                  <a:lnTo>
                    <a:pt x="1265" y="659"/>
                  </a:lnTo>
                  <a:lnTo>
                    <a:pt x="1291" y="656"/>
                  </a:lnTo>
                  <a:lnTo>
                    <a:pt x="1318" y="653"/>
                  </a:lnTo>
                  <a:lnTo>
                    <a:pt x="1345" y="650"/>
                  </a:lnTo>
                  <a:lnTo>
                    <a:pt x="1374" y="646"/>
                  </a:lnTo>
                  <a:lnTo>
                    <a:pt x="1408" y="640"/>
                  </a:lnTo>
                  <a:lnTo>
                    <a:pt x="1440" y="635"/>
                  </a:lnTo>
                  <a:lnTo>
                    <a:pt x="1471" y="628"/>
                  </a:lnTo>
                  <a:lnTo>
                    <a:pt x="1500" y="621"/>
                  </a:lnTo>
                  <a:lnTo>
                    <a:pt x="1527" y="614"/>
                  </a:lnTo>
                  <a:lnTo>
                    <a:pt x="1554" y="606"/>
                  </a:lnTo>
                  <a:lnTo>
                    <a:pt x="1579" y="598"/>
                  </a:lnTo>
                  <a:lnTo>
                    <a:pt x="1603" y="588"/>
                  </a:lnTo>
                  <a:lnTo>
                    <a:pt x="1625" y="580"/>
                  </a:lnTo>
                  <a:lnTo>
                    <a:pt x="1647" y="571"/>
                  </a:lnTo>
                  <a:lnTo>
                    <a:pt x="1667" y="562"/>
                  </a:lnTo>
                  <a:lnTo>
                    <a:pt x="1685" y="553"/>
                  </a:lnTo>
                  <a:lnTo>
                    <a:pt x="1704" y="544"/>
                  </a:lnTo>
                  <a:lnTo>
                    <a:pt x="1720" y="534"/>
                  </a:lnTo>
                  <a:lnTo>
                    <a:pt x="1736" y="524"/>
                  </a:lnTo>
                  <a:lnTo>
                    <a:pt x="1750" y="515"/>
                  </a:lnTo>
                  <a:lnTo>
                    <a:pt x="1775" y="496"/>
                  </a:lnTo>
                  <a:lnTo>
                    <a:pt x="1797" y="480"/>
                  </a:lnTo>
                  <a:lnTo>
                    <a:pt x="1814" y="466"/>
                  </a:lnTo>
                  <a:lnTo>
                    <a:pt x="1828" y="455"/>
                  </a:lnTo>
                  <a:lnTo>
                    <a:pt x="1839" y="444"/>
                  </a:lnTo>
                  <a:lnTo>
                    <a:pt x="1848" y="435"/>
                  </a:lnTo>
                  <a:lnTo>
                    <a:pt x="1854" y="428"/>
                  </a:lnTo>
                  <a:lnTo>
                    <a:pt x="1857" y="421"/>
                  </a:lnTo>
                  <a:lnTo>
                    <a:pt x="1859" y="427"/>
                  </a:lnTo>
                  <a:lnTo>
                    <a:pt x="1863" y="434"/>
                  </a:lnTo>
                  <a:lnTo>
                    <a:pt x="1866" y="441"/>
                  </a:lnTo>
                  <a:lnTo>
                    <a:pt x="1872" y="447"/>
                  </a:lnTo>
                  <a:lnTo>
                    <a:pt x="1879" y="454"/>
                  </a:lnTo>
                  <a:lnTo>
                    <a:pt x="1887" y="459"/>
                  </a:lnTo>
                  <a:lnTo>
                    <a:pt x="1896" y="464"/>
                  </a:lnTo>
                  <a:lnTo>
                    <a:pt x="1908" y="469"/>
                  </a:lnTo>
                  <a:lnTo>
                    <a:pt x="1919" y="472"/>
                  </a:lnTo>
                  <a:lnTo>
                    <a:pt x="1933" y="473"/>
                  </a:lnTo>
                  <a:lnTo>
                    <a:pt x="1948" y="473"/>
                  </a:lnTo>
                  <a:lnTo>
                    <a:pt x="1965" y="472"/>
                  </a:lnTo>
                  <a:lnTo>
                    <a:pt x="1984" y="469"/>
                  </a:lnTo>
                  <a:lnTo>
                    <a:pt x="2003" y="464"/>
                  </a:lnTo>
                  <a:lnTo>
                    <a:pt x="2024" y="456"/>
                  </a:lnTo>
                  <a:lnTo>
                    <a:pt x="2047" y="446"/>
                  </a:lnTo>
                  <a:lnTo>
                    <a:pt x="2071" y="433"/>
                  </a:lnTo>
                  <a:lnTo>
                    <a:pt x="2094" y="419"/>
                  </a:lnTo>
                  <a:lnTo>
                    <a:pt x="2116" y="406"/>
                  </a:lnTo>
                  <a:lnTo>
                    <a:pt x="2136" y="394"/>
                  </a:lnTo>
                  <a:lnTo>
                    <a:pt x="2153" y="381"/>
                  </a:lnTo>
                  <a:lnTo>
                    <a:pt x="2169" y="368"/>
                  </a:lnTo>
                  <a:lnTo>
                    <a:pt x="2184" y="357"/>
                  </a:lnTo>
                  <a:lnTo>
                    <a:pt x="2198" y="344"/>
                  </a:lnTo>
                  <a:lnTo>
                    <a:pt x="2210" y="333"/>
                  </a:lnTo>
                  <a:lnTo>
                    <a:pt x="2220" y="322"/>
                  </a:lnTo>
                  <a:lnTo>
                    <a:pt x="2230" y="312"/>
                  </a:lnTo>
                  <a:lnTo>
                    <a:pt x="2240" y="303"/>
                  </a:lnTo>
                  <a:lnTo>
                    <a:pt x="2247" y="294"/>
                  </a:lnTo>
                  <a:lnTo>
                    <a:pt x="2254" y="284"/>
                  </a:lnTo>
                  <a:lnTo>
                    <a:pt x="2259" y="277"/>
                  </a:lnTo>
                  <a:lnTo>
                    <a:pt x="2265" y="270"/>
                  </a:lnTo>
                  <a:lnTo>
                    <a:pt x="2281" y="243"/>
                  </a:lnTo>
                  <a:lnTo>
                    <a:pt x="2289" y="220"/>
                  </a:lnTo>
                  <a:lnTo>
                    <a:pt x="2290" y="204"/>
                  </a:lnTo>
                  <a:lnTo>
                    <a:pt x="2286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373" y="2351"/>
              <a:ext cx="120" cy="134"/>
            </a:xfrm>
            <a:custGeom>
              <a:avLst/>
              <a:gdLst>
                <a:gd name="T0" fmla="*/ 148 w 241"/>
                <a:gd name="T1" fmla="*/ 194 h 268"/>
                <a:gd name="T2" fmla="*/ 136 w 241"/>
                <a:gd name="T3" fmla="*/ 154 h 268"/>
                <a:gd name="T4" fmla="*/ 135 w 241"/>
                <a:gd name="T5" fmla="*/ 119 h 268"/>
                <a:gd name="T6" fmla="*/ 136 w 241"/>
                <a:gd name="T7" fmla="*/ 93 h 268"/>
                <a:gd name="T8" fmla="*/ 139 w 241"/>
                <a:gd name="T9" fmla="*/ 83 h 268"/>
                <a:gd name="T10" fmla="*/ 137 w 241"/>
                <a:gd name="T11" fmla="*/ 84 h 268"/>
                <a:gd name="T12" fmla="*/ 133 w 241"/>
                <a:gd name="T13" fmla="*/ 86 h 268"/>
                <a:gd name="T14" fmla="*/ 126 w 241"/>
                <a:gd name="T15" fmla="*/ 89 h 268"/>
                <a:gd name="T16" fmla="*/ 115 w 241"/>
                <a:gd name="T17" fmla="*/ 91 h 268"/>
                <a:gd name="T18" fmla="*/ 104 w 241"/>
                <a:gd name="T19" fmla="*/ 91 h 268"/>
                <a:gd name="T20" fmla="*/ 89 w 241"/>
                <a:gd name="T21" fmla="*/ 90 h 268"/>
                <a:gd name="T22" fmla="*/ 73 w 241"/>
                <a:gd name="T23" fmla="*/ 85 h 268"/>
                <a:gd name="T24" fmla="*/ 54 w 241"/>
                <a:gd name="T25" fmla="*/ 76 h 268"/>
                <a:gd name="T26" fmla="*/ 42 w 241"/>
                <a:gd name="T27" fmla="*/ 66 h 268"/>
                <a:gd name="T28" fmla="*/ 30 w 241"/>
                <a:gd name="T29" fmla="*/ 54 h 268"/>
                <a:gd name="T30" fmla="*/ 21 w 241"/>
                <a:gd name="T31" fmla="*/ 41 h 268"/>
                <a:gd name="T32" fmla="*/ 13 w 241"/>
                <a:gd name="T33" fmla="*/ 29 h 268"/>
                <a:gd name="T34" fmla="*/ 7 w 241"/>
                <a:gd name="T35" fmla="*/ 18 h 268"/>
                <a:gd name="T36" fmla="*/ 4 w 241"/>
                <a:gd name="T37" fmla="*/ 8 h 268"/>
                <a:gd name="T38" fmla="*/ 1 w 241"/>
                <a:gd name="T39" fmla="*/ 2 h 268"/>
                <a:gd name="T40" fmla="*/ 0 w 241"/>
                <a:gd name="T41" fmla="*/ 0 h 268"/>
                <a:gd name="T42" fmla="*/ 3 w 241"/>
                <a:gd name="T43" fmla="*/ 1 h 268"/>
                <a:gd name="T44" fmla="*/ 7 w 241"/>
                <a:gd name="T45" fmla="*/ 5 h 268"/>
                <a:gd name="T46" fmla="*/ 16 w 241"/>
                <a:gd name="T47" fmla="*/ 10 h 268"/>
                <a:gd name="T48" fmla="*/ 27 w 241"/>
                <a:gd name="T49" fmla="*/ 17 h 268"/>
                <a:gd name="T50" fmla="*/ 39 w 241"/>
                <a:gd name="T51" fmla="*/ 24 h 268"/>
                <a:gd name="T52" fmla="*/ 53 w 241"/>
                <a:gd name="T53" fmla="*/ 32 h 268"/>
                <a:gd name="T54" fmla="*/ 68 w 241"/>
                <a:gd name="T55" fmla="*/ 39 h 268"/>
                <a:gd name="T56" fmla="*/ 83 w 241"/>
                <a:gd name="T57" fmla="*/ 46 h 268"/>
                <a:gd name="T58" fmla="*/ 98 w 241"/>
                <a:gd name="T59" fmla="*/ 51 h 268"/>
                <a:gd name="T60" fmla="*/ 112 w 241"/>
                <a:gd name="T61" fmla="*/ 53 h 268"/>
                <a:gd name="T62" fmla="*/ 126 w 241"/>
                <a:gd name="T63" fmla="*/ 55 h 268"/>
                <a:gd name="T64" fmla="*/ 139 w 241"/>
                <a:gd name="T65" fmla="*/ 55 h 268"/>
                <a:gd name="T66" fmla="*/ 150 w 241"/>
                <a:gd name="T67" fmla="*/ 55 h 268"/>
                <a:gd name="T68" fmla="*/ 158 w 241"/>
                <a:gd name="T69" fmla="*/ 54 h 268"/>
                <a:gd name="T70" fmla="*/ 163 w 241"/>
                <a:gd name="T71" fmla="*/ 53 h 268"/>
                <a:gd name="T72" fmla="*/ 165 w 241"/>
                <a:gd name="T73" fmla="*/ 53 h 268"/>
                <a:gd name="T74" fmla="*/ 165 w 241"/>
                <a:gd name="T75" fmla="*/ 65 h 268"/>
                <a:gd name="T76" fmla="*/ 165 w 241"/>
                <a:gd name="T77" fmla="*/ 91 h 268"/>
                <a:gd name="T78" fmla="*/ 167 w 241"/>
                <a:gd name="T79" fmla="*/ 124 h 268"/>
                <a:gd name="T80" fmla="*/ 173 w 241"/>
                <a:gd name="T81" fmla="*/ 157 h 268"/>
                <a:gd name="T82" fmla="*/ 180 w 241"/>
                <a:gd name="T83" fmla="*/ 172 h 268"/>
                <a:gd name="T84" fmla="*/ 189 w 241"/>
                <a:gd name="T85" fmla="*/ 190 h 268"/>
                <a:gd name="T86" fmla="*/ 201 w 241"/>
                <a:gd name="T87" fmla="*/ 209 h 268"/>
                <a:gd name="T88" fmla="*/ 212 w 241"/>
                <a:gd name="T89" fmla="*/ 226 h 268"/>
                <a:gd name="T90" fmla="*/ 223 w 241"/>
                <a:gd name="T91" fmla="*/ 243 h 268"/>
                <a:gd name="T92" fmla="*/ 232 w 241"/>
                <a:gd name="T93" fmla="*/ 256 h 268"/>
                <a:gd name="T94" fmla="*/ 239 w 241"/>
                <a:gd name="T95" fmla="*/ 265 h 268"/>
                <a:gd name="T96" fmla="*/ 241 w 241"/>
                <a:gd name="T97" fmla="*/ 268 h 268"/>
                <a:gd name="T98" fmla="*/ 238 w 241"/>
                <a:gd name="T99" fmla="*/ 267 h 268"/>
                <a:gd name="T100" fmla="*/ 228 w 241"/>
                <a:gd name="T101" fmla="*/ 262 h 268"/>
                <a:gd name="T102" fmla="*/ 216 w 241"/>
                <a:gd name="T103" fmla="*/ 255 h 268"/>
                <a:gd name="T104" fmla="*/ 201 w 241"/>
                <a:gd name="T105" fmla="*/ 244 h 268"/>
                <a:gd name="T106" fmla="*/ 185 w 241"/>
                <a:gd name="T107" fmla="*/ 234 h 268"/>
                <a:gd name="T108" fmla="*/ 170 w 241"/>
                <a:gd name="T109" fmla="*/ 221 h 268"/>
                <a:gd name="T110" fmla="*/ 157 w 241"/>
                <a:gd name="T111" fmla="*/ 207 h 268"/>
                <a:gd name="T112" fmla="*/ 148 w 241"/>
                <a:gd name="T113" fmla="*/ 19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268">
                  <a:moveTo>
                    <a:pt x="148" y="194"/>
                  </a:moveTo>
                  <a:lnTo>
                    <a:pt x="136" y="154"/>
                  </a:lnTo>
                  <a:lnTo>
                    <a:pt x="135" y="119"/>
                  </a:lnTo>
                  <a:lnTo>
                    <a:pt x="136" y="93"/>
                  </a:lnTo>
                  <a:lnTo>
                    <a:pt x="139" y="83"/>
                  </a:lnTo>
                  <a:lnTo>
                    <a:pt x="137" y="84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15" y="91"/>
                  </a:lnTo>
                  <a:lnTo>
                    <a:pt x="104" y="91"/>
                  </a:lnTo>
                  <a:lnTo>
                    <a:pt x="89" y="90"/>
                  </a:lnTo>
                  <a:lnTo>
                    <a:pt x="73" y="85"/>
                  </a:lnTo>
                  <a:lnTo>
                    <a:pt x="54" y="76"/>
                  </a:lnTo>
                  <a:lnTo>
                    <a:pt x="42" y="66"/>
                  </a:lnTo>
                  <a:lnTo>
                    <a:pt x="30" y="54"/>
                  </a:lnTo>
                  <a:lnTo>
                    <a:pt x="21" y="41"/>
                  </a:lnTo>
                  <a:lnTo>
                    <a:pt x="13" y="29"/>
                  </a:lnTo>
                  <a:lnTo>
                    <a:pt x="7" y="18"/>
                  </a:lnTo>
                  <a:lnTo>
                    <a:pt x="4" y="8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5"/>
                  </a:lnTo>
                  <a:lnTo>
                    <a:pt x="16" y="10"/>
                  </a:lnTo>
                  <a:lnTo>
                    <a:pt x="27" y="17"/>
                  </a:lnTo>
                  <a:lnTo>
                    <a:pt x="39" y="24"/>
                  </a:lnTo>
                  <a:lnTo>
                    <a:pt x="53" y="32"/>
                  </a:lnTo>
                  <a:lnTo>
                    <a:pt x="68" y="39"/>
                  </a:lnTo>
                  <a:lnTo>
                    <a:pt x="83" y="46"/>
                  </a:lnTo>
                  <a:lnTo>
                    <a:pt x="98" y="51"/>
                  </a:lnTo>
                  <a:lnTo>
                    <a:pt x="112" y="53"/>
                  </a:lnTo>
                  <a:lnTo>
                    <a:pt x="126" y="55"/>
                  </a:lnTo>
                  <a:lnTo>
                    <a:pt x="139" y="55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3" y="53"/>
                  </a:lnTo>
                  <a:lnTo>
                    <a:pt x="165" y="53"/>
                  </a:lnTo>
                  <a:lnTo>
                    <a:pt x="165" y="65"/>
                  </a:lnTo>
                  <a:lnTo>
                    <a:pt x="165" y="91"/>
                  </a:lnTo>
                  <a:lnTo>
                    <a:pt x="167" y="124"/>
                  </a:lnTo>
                  <a:lnTo>
                    <a:pt x="173" y="157"/>
                  </a:lnTo>
                  <a:lnTo>
                    <a:pt x="180" y="172"/>
                  </a:lnTo>
                  <a:lnTo>
                    <a:pt x="189" y="190"/>
                  </a:lnTo>
                  <a:lnTo>
                    <a:pt x="201" y="209"/>
                  </a:lnTo>
                  <a:lnTo>
                    <a:pt x="212" y="226"/>
                  </a:lnTo>
                  <a:lnTo>
                    <a:pt x="223" y="243"/>
                  </a:lnTo>
                  <a:lnTo>
                    <a:pt x="232" y="256"/>
                  </a:lnTo>
                  <a:lnTo>
                    <a:pt x="239" y="265"/>
                  </a:lnTo>
                  <a:lnTo>
                    <a:pt x="241" y="268"/>
                  </a:lnTo>
                  <a:lnTo>
                    <a:pt x="238" y="267"/>
                  </a:lnTo>
                  <a:lnTo>
                    <a:pt x="228" y="262"/>
                  </a:lnTo>
                  <a:lnTo>
                    <a:pt x="216" y="255"/>
                  </a:lnTo>
                  <a:lnTo>
                    <a:pt x="201" y="244"/>
                  </a:lnTo>
                  <a:lnTo>
                    <a:pt x="185" y="234"/>
                  </a:lnTo>
                  <a:lnTo>
                    <a:pt x="170" y="221"/>
                  </a:lnTo>
                  <a:lnTo>
                    <a:pt x="157" y="207"/>
                  </a:lnTo>
                  <a:lnTo>
                    <a:pt x="148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298" y="1959"/>
              <a:ext cx="28" cy="35"/>
            </a:xfrm>
            <a:custGeom>
              <a:avLst/>
              <a:gdLst>
                <a:gd name="T0" fmla="*/ 29 w 57"/>
                <a:gd name="T1" fmla="*/ 36 h 71"/>
                <a:gd name="T2" fmla="*/ 28 w 57"/>
                <a:gd name="T3" fmla="*/ 26 h 71"/>
                <a:gd name="T4" fmla="*/ 30 w 57"/>
                <a:gd name="T5" fmla="*/ 15 h 71"/>
                <a:gd name="T6" fmla="*/ 34 w 57"/>
                <a:gd name="T7" fmla="*/ 7 h 71"/>
                <a:gd name="T8" fmla="*/ 40 w 57"/>
                <a:gd name="T9" fmla="*/ 1 h 71"/>
                <a:gd name="T10" fmla="*/ 37 w 57"/>
                <a:gd name="T11" fmla="*/ 0 h 71"/>
                <a:gd name="T12" fmla="*/ 35 w 57"/>
                <a:gd name="T13" fmla="*/ 0 h 71"/>
                <a:gd name="T14" fmla="*/ 31 w 57"/>
                <a:gd name="T15" fmla="*/ 0 h 71"/>
                <a:gd name="T16" fmla="*/ 29 w 57"/>
                <a:gd name="T17" fmla="*/ 0 h 71"/>
                <a:gd name="T18" fmla="*/ 17 w 57"/>
                <a:gd name="T19" fmla="*/ 5 h 71"/>
                <a:gd name="T20" fmla="*/ 7 w 57"/>
                <a:gd name="T21" fmla="*/ 15 h 71"/>
                <a:gd name="T22" fmla="*/ 0 w 57"/>
                <a:gd name="T23" fmla="*/ 29 h 71"/>
                <a:gd name="T24" fmla="*/ 0 w 57"/>
                <a:gd name="T25" fmla="*/ 44 h 71"/>
                <a:gd name="T26" fmla="*/ 2 w 57"/>
                <a:gd name="T27" fmla="*/ 51 h 71"/>
                <a:gd name="T28" fmla="*/ 7 w 57"/>
                <a:gd name="T29" fmla="*/ 57 h 71"/>
                <a:gd name="T30" fmla="*/ 13 w 57"/>
                <a:gd name="T31" fmla="*/ 61 h 71"/>
                <a:gd name="T32" fmla="*/ 19 w 57"/>
                <a:gd name="T33" fmla="*/ 65 h 71"/>
                <a:gd name="T34" fmla="*/ 26 w 57"/>
                <a:gd name="T35" fmla="*/ 68 h 71"/>
                <a:gd name="T36" fmla="*/ 32 w 57"/>
                <a:gd name="T37" fmla="*/ 69 h 71"/>
                <a:gd name="T38" fmla="*/ 39 w 57"/>
                <a:gd name="T39" fmla="*/ 71 h 71"/>
                <a:gd name="T40" fmla="*/ 46 w 57"/>
                <a:gd name="T41" fmla="*/ 69 h 71"/>
                <a:gd name="T42" fmla="*/ 49 w 57"/>
                <a:gd name="T43" fmla="*/ 68 h 71"/>
                <a:gd name="T44" fmla="*/ 52 w 57"/>
                <a:gd name="T45" fmla="*/ 67 h 71"/>
                <a:gd name="T46" fmla="*/ 54 w 57"/>
                <a:gd name="T47" fmla="*/ 66 h 71"/>
                <a:gd name="T48" fmla="*/ 57 w 57"/>
                <a:gd name="T49" fmla="*/ 65 h 71"/>
                <a:gd name="T50" fmla="*/ 47 w 57"/>
                <a:gd name="T51" fmla="*/ 61 h 71"/>
                <a:gd name="T52" fmla="*/ 39 w 57"/>
                <a:gd name="T53" fmla="*/ 56 h 71"/>
                <a:gd name="T54" fmla="*/ 34 w 57"/>
                <a:gd name="T55" fmla="*/ 46 h 71"/>
                <a:gd name="T56" fmla="*/ 29 w 57"/>
                <a:gd name="T57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71">
                  <a:moveTo>
                    <a:pt x="29" y="36"/>
                  </a:moveTo>
                  <a:lnTo>
                    <a:pt x="28" y="26"/>
                  </a:lnTo>
                  <a:lnTo>
                    <a:pt x="30" y="15"/>
                  </a:lnTo>
                  <a:lnTo>
                    <a:pt x="34" y="7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17" y="5"/>
                  </a:lnTo>
                  <a:lnTo>
                    <a:pt x="7" y="15"/>
                  </a:lnTo>
                  <a:lnTo>
                    <a:pt x="0" y="29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7" y="57"/>
                  </a:lnTo>
                  <a:lnTo>
                    <a:pt x="13" y="61"/>
                  </a:lnTo>
                  <a:lnTo>
                    <a:pt x="19" y="65"/>
                  </a:lnTo>
                  <a:lnTo>
                    <a:pt x="26" y="68"/>
                  </a:lnTo>
                  <a:lnTo>
                    <a:pt x="32" y="69"/>
                  </a:lnTo>
                  <a:lnTo>
                    <a:pt x="39" y="71"/>
                  </a:lnTo>
                  <a:lnTo>
                    <a:pt x="46" y="69"/>
                  </a:lnTo>
                  <a:lnTo>
                    <a:pt x="49" y="68"/>
                  </a:lnTo>
                  <a:lnTo>
                    <a:pt x="52" y="67"/>
                  </a:lnTo>
                  <a:lnTo>
                    <a:pt x="54" y="66"/>
                  </a:lnTo>
                  <a:lnTo>
                    <a:pt x="57" y="65"/>
                  </a:lnTo>
                  <a:lnTo>
                    <a:pt x="47" y="61"/>
                  </a:lnTo>
                  <a:lnTo>
                    <a:pt x="39" y="56"/>
                  </a:lnTo>
                  <a:lnTo>
                    <a:pt x="34" y="46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918" y="2000"/>
              <a:ext cx="110" cy="130"/>
            </a:xfrm>
            <a:custGeom>
              <a:avLst/>
              <a:gdLst>
                <a:gd name="T0" fmla="*/ 123 w 222"/>
                <a:gd name="T1" fmla="*/ 0 h 261"/>
                <a:gd name="T2" fmla="*/ 117 w 222"/>
                <a:gd name="T3" fmla="*/ 0 h 261"/>
                <a:gd name="T4" fmla="*/ 102 w 222"/>
                <a:gd name="T5" fmla="*/ 3 h 261"/>
                <a:gd name="T6" fmla="*/ 81 w 222"/>
                <a:gd name="T7" fmla="*/ 11 h 261"/>
                <a:gd name="T8" fmla="*/ 57 w 222"/>
                <a:gd name="T9" fmla="*/ 28 h 261"/>
                <a:gd name="T10" fmla="*/ 34 w 222"/>
                <a:gd name="T11" fmla="*/ 58 h 261"/>
                <a:gd name="T12" fmla="*/ 14 w 222"/>
                <a:gd name="T13" fmla="*/ 103 h 261"/>
                <a:gd name="T14" fmla="*/ 3 w 222"/>
                <a:gd name="T15" fmla="*/ 167 h 261"/>
                <a:gd name="T16" fmla="*/ 0 w 222"/>
                <a:gd name="T17" fmla="*/ 255 h 261"/>
                <a:gd name="T18" fmla="*/ 3 w 222"/>
                <a:gd name="T19" fmla="*/ 255 h 261"/>
                <a:gd name="T20" fmla="*/ 9 w 222"/>
                <a:gd name="T21" fmla="*/ 257 h 261"/>
                <a:gd name="T22" fmla="*/ 18 w 222"/>
                <a:gd name="T23" fmla="*/ 258 h 261"/>
                <a:gd name="T24" fmla="*/ 29 w 222"/>
                <a:gd name="T25" fmla="*/ 260 h 261"/>
                <a:gd name="T26" fmla="*/ 44 w 222"/>
                <a:gd name="T27" fmla="*/ 261 h 261"/>
                <a:gd name="T28" fmla="*/ 60 w 222"/>
                <a:gd name="T29" fmla="*/ 261 h 261"/>
                <a:gd name="T30" fmla="*/ 78 w 222"/>
                <a:gd name="T31" fmla="*/ 260 h 261"/>
                <a:gd name="T32" fmla="*/ 97 w 222"/>
                <a:gd name="T33" fmla="*/ 256 h 261"/>
                <a:gd name="T34" fmla="*/ 116 w 222"/>
                <a:gd name="T35" fmla="*/ 250 h 261"/>
                <a:gd name="T36" fmla="*/ 135 w 222"/>
                <a:gd name="T37" fmla="*/ 243 h 261"/>
                <a:gd name="T38" fmla="*/ 154 w 222"/>
                <a:gd name="T39" fmla="*/ 232 h 261"/>
                <a:gd name="T40" fmla="*/ 171 w 222"/>
                <a:gd name="T41" fmla="*/ 218 h 261"/>
                <a:gd name="T42" fmla="*/ 187 w 222"/>
                <a:gd name="T43" fmla="*/ 200 h 261"/>
                <a:gd name="T44" fmla="*/ 201 w 222"/>
                <a:gd name="T45" fmla="*/ 177 h 261"/>
                <a:gd name="T46" fmla="*/ 213 w 222"/>
                <a:gd name="T47" fmla="*/ 149 h 261"/>
                <a:gd name="T48" fmla="*/ 222 w 222"/>
                <a:gd name="T49" fmla="*/ 117 h 261"/>
                <a:gd name="T50" fmla="*/ 217 w 222"/>
                <a:gd name="T51" fmla="*/ 121 h 261"/>
                <a:gd name="T52" fmla="*/ 206 w 222"/>
                <a:gd name="T53" fmla="*/ 134 h 261"/>
                <a:gd name="T54" fmla="*/ 188 w 222"/>
                <a:gd name="T55" fmla="*/ 150 h 261"/>
                <a:gd name="T56" fmla="*/ 164 w 222"/>
                <a:gd name="T57" fmla="*/ 167 h 261"/>
                <a:gd name="T58" fmla="*/ 138 w 222"/>
                <a:gd name="T59" fmla="*/ 185 h 261"/>
                <a:gd name="T60" fmla="*/ 108 w 222"/>
                <a:gd name="T61" fmla="*/ 196 h 261"/>
                <a:gd name="T62" fmla="*/ 77 w 222"/>
                <a:gd name="T63" fmla="*/ 200 h 261"/>
                <a:gd name="T64" fmla="*/ 44 w 222"/>
                <a:gd name="T65" fmla="*/ 194 h 261"/>
                <a:gd name="T66" fmla="*/ 43 w 222"/>
                <a:gd name="T67" fmla="*/ 188 h 261"/>
                <a:gd name="T68" fmla="*/ 41 w 222"/>
                <a:gd name="T69" fmla="*/ 171 h 261"/>
                <a:gd name="T70" fmla="*/ 40 w 222"/>
                <a:gd name="T71" fmla="*/ 147 h 261"/>
                <a:gd name="T72" fmla="*/ 42 w 222"/>
                <a:gd name="T73" fmla="*/ 118 h 261"/>
                <a:gd name="T74" fmla="*/ 49 w 222"/>
                <a:gd name="T75" fmla="*/ 86 h 261"/>
                <a:gd name="T76" fmla="*/ 63 w 222"/>
                <a:gd name="T77" fmla="*/ 53 h 261"/>
                <a:gd name="T78" fmla="*/ 87 w 222"/>
                <a:gd name="T79" fmla="*/ 24 h 261"/>
                <a:gd name="T80" fmla="*/ 123 w 222"/>
                <a:gd name="T8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61">
                  <a:moveTo>
                    <a:pt x="123" y="0"/>
                  </a:moveTo>
                  <a:lnTo>
                    <a:pt x="117" y="0"/>
                  </a:lnTo>
                  <a:lnTo>
                    <a:pt x="102" y="3"/>
                  </a:lnTo>
                  <a:lnTo>
                    <a:pt x="81" y="11"/>
                  </a:lnTo>
                  <a:lnTo>
                    <a:pt x="57" y="28"/>
                  </a:lnTo>
                  <a:lnTo>
                    <a:pt x="34" y="58"/>
                  </a:lnTo>
                  <a:lnTo>
                    <a:pt x="14" y="103"/>
                  </a:lnTo>
                  <a:lnTo>
                    <a:pt x="3" y="167"/>
                  </a:lnTo>
                  <a:lnTo>
                    <a:pt x="0" y="255"/>
                  </a:lnTo>
                  <a:lnTo>
                    <a:pt x="3" y="255"/>
                  </a:lnTo>
                  <a:lnTo>
                    <a:pt x="9" y="257"/>
                  </a:lnTo>
                  <a:lnTo>
                    <a:pt x="18" y="258"/>
                  </a:lnTo>
                  <a:lnTo>
                    <a:pt x="29" y="260"/>
                  </a:lnTo>
                  <a:lnTo>
                    <a:pt x="44" y="261"/>
                  </a:lnTo>
                  <a:lnTo>
                    <a:pt x="60" y="261"/>
                  </a:lnTo>
                  <a:lnTo>
                    <a:pt x="78" y="260"/>
                  </a:lnTo>
                  <a:lnTo>
                    <a:pt x="97" y="256"/>
                  </a:lnTo>
                  <a:lnTo>
                    <a:pt x="116" y="250"/>
                  </a:lnTo>
                  <a:lnTo>
                    <a:pt x="135" y="243"/>
                  </a:lnTo>
                  <a:lnTo>
                    <a:pt x="154" y="232"/>
                  </a:lnTo>
                  <a:lnTo>
                    <a:pt x="171" y="218"/>
                  </a:lnTo>
                  <a:lnTo>
                    <a:pt x="187" y="200"/>
                  </a:lnTo>
                  <a:lnTo>
                    <a:pt x="201" y="177"/>
                  </a:lnTo>
                  <a:lnTo>
                    <a:pt x="213" y="149"/>
                  </a:lnTo>
                  <a:lnTo>
                    <a:pt x="222" y="117"/>
                  </a:lnTo>
                  <a:lnTo>
                    <a:pt x="217" y="121"/>
                  </a:lnTo>
                  <a:lnTo>
                    <a:pt x="206" y="134"/>
                  </a:lnTo>
                  <a:lnTo>
                    <a:pt x="188" y="150"/>
                  </a:lnTo>
                  <a:lnTo>
                    <a:pt x="164" y="167"/>
                  </a:lnTo>
                  <a:lnTo>
                    <a:pt x="138" y="185"/>
                  </a:lnTo>
                  <a:lnTo>
                    <a:pt x="108" y="196"/>
                  </a:lnTo>
                  <a:lnTo>
                    <a:pt x="77" y="200"/>
                  </a:lnTo>
                  <a:lnTo>
                    <a:pt x="44" y="194"/>
                  </a:lnTo>
                  <a:lnTo>
                    <a:pt x="43" y="188"/>
                  </a:lnTo>
                  <a:lnTo>
                    <a:pt x="41" y="171"/>
                  </a:lnTo>
                  <a:lnTo>
                    <a:pt x="40" y="147"/>
                  </a:lnTo>
                  <a:lnTo>
                    <a:pt x="42" y="118"/>
                  </a:lnTo>
                  <a:lnTo>
                    <a:pt x="49" y="86"/>
                  </a:lnTo>
                  <a:lnTo>
                    <a:pt x="63" y="53"/>
                  </a:lnTo>
                  <a:lnTo>
                    <a:pt x="87" y="2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64" y="1958"/>
              <a:ext cx="61" cy="111"/>
            </a:xfrm>
            <a:custGeom>
              <a:avLst/>
              <a:gdLst>
                <a:gd name="T0" fmla="*/ 46 w 123"/>
                <a:gd name="T1" fmla="*/ 0 h 223"/>
                <a:gd name="T2" fmla="*/ 45 w 123"/>
                <a:gd name="T3" fmla="*/ 1 h 223"/>
                <a:gd name="T4" fmla="*/ 40 w 123"/>
                <a:gd name="T5" fmla="*/ 6 h 223"/>
                <a:gd name="T6" fmla="*/ 34 w 123"/>
                <a:gd name="T7" fmla="*/ 12 h 223"/>
                <a:gd name="T8" fmla="*/ 26 w 123"/>
                <a:gd name="T9" fmla="*/ 21 h 223"/>
                <a:gd name="T10" fmla="*/ 19 w 123"/>
                <a:gd name="T11" fmla="*/ 31 h 223"/>
                <a:gd name="T12" fmla="*/ 12 w 123"/>
                <a:gd name="T13" fmla="*/ 44 h 223"/>
                <a:gd name="T14" fmla="*/ 5 w 123"/>
                <a:gd name="T15" fmla="*/ 58 h 223"/>
                <a:gd name="T16" fmla="*/ 2 w 123"/>
                <a:gd name="T17" fmla="*/ 74 h 223"/>
                <a:gd name="T18" fmla="*/ 0 w 123"/>
                <a:gd name="T19" fmla="*/ 90 h 223"/>
                <a:gd name="T20" fmla="*/ 1 w 123"/>
                <a:gd name="T21" fmla="*/ 108 h 223"/>
                <a:gd name="T22" fmla="*/ 7 w 123"/>
                <a:gd name="T23" fmla="*/ 127 h 223"/>
                <a:gd name="T24" fmla="*/ 18 w 123"/>
                <a:gd name="T25" fmla="*/ 145 h 223"/>
                <a:gd name="T26" fmla="*/ 34 w 123"/>
                <a:gd name="T27" fmla="*/ 165 h 223"/>
                <a:gd name="T28" fmla="*/ 56 w 123"/>
                <a:gd name="T29" fmla="*/ 184 h 223"/>
                <a:gd name="T30" fmla="*/ 86 w 123"/>
                <a:gd name="T31" fmla="*/ 203 h 223"/>
                <a:gd name="T32" fmla="*/ 123 w 123"/>
                <a:gd name="T33" fmla="*/ 223 h 223"/>
                <a:gd name="T34" fmla="*/ 117 w 123"/>
                <a:gd name="T35" fmla="*/ 218 h 223"/>
                <a:gd name="T36" fmla="*/ 101 w 123"/>
                <a:gd name="T37" fmla="*/ 206 h 223"/>
                <a:gd name="T38" fmla="*/ 81 w 123"/>
                <a:gd name="T39" fmla="*/ 188 h 223"/>
                <a:gd name="T40" fmla="*/ 60 w 123"/>
                <a:gd name="T41" fmla="*/ 161 h 223"/>
                <a:gd name="T42" fmla="*/ 41 w 123"/>
                <a:gd name="T43" fmla="*/ 129 h 223"/>
                <a:gd name="T44" fmla="*/ 30 w 123"/>
                <a:gd name="T45" fmla="*/ 91 h 223"/>
                <a:gd name="T46" fmla="*/ 30 w 123"/>
                <a:gd name="T47" fmla="*/ 49 h 223"/>
                <a:gd name="T48" fmla="*/ 46 w 123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223">
                  <a:moveTo>
                    <a:pt x="46" y="0"/>
                  </a:moveTo>
                  <a:lnTo>
                    <a:pt x="45" y="1"/>
                  </a:lnTo>
                  <a:lnTo>
                    <a:pt x="40" y="6"/>
                  </a:lnTo>
                  <a:lnTo>
                    <a:pt x="34" y="12"/>
                  </a:lnTo>
                  <a:lnTo>
                    <a:pt x="26" y="21"/>
                  </a:lnTo>
                  <a:lnTo>
                    <a:pt x="19" y="31"/>
                  </a:lnTo>
                  <a:lnTo>
                    <a:pt x="12" y="44"/>
                  </a:lnTo>
                  <a:lnTo>
                    <a:pt x="5" y="58"/>
                  </a:lnTo>
                  <a:lnTo>
                    <a:pt x="2" y="74"/>
                  </a:lnTo>
                  <a:lnTo>
                    <a:pt x="0" y="90"/>
                  </a:lnTo>
                  <a:lnTo>
                    <a:pt x="1" y="108"/>
                  </a:lnTo>
                  <a:lnTo>
                    <a:pt x="7" y="127"/>
                  </a:lnTo>
                  <a:lnTo>
                    <a:pt x="18" y="145"/>
                  </a:lnTo>
                  <a:lnTo>
                    <a:pt x="34" y="165"/>
                  </a:lnTo>
                  <a:lnTo>
                    <a:pt x="56" y="184"/>
                  </a:lnTo>
                  <a:lnTo>
                    <a:pt x="86" y="203"/>
                  </a:lnTo>
                  <a:lnTo>
                    <a:pt x="123" y="223"/>
                  </a:lnTo>
                  <a:lnTo>
                    <a:pt x="117" y="218"/>
                  </a:lnTo>
                  <a:lnTo>
                    <a:pt x="101" y="206"/>
                  </a:lnTo>
                  <a:lnTo>
                    <a:pt x="81" y="188"/>
                  </a:lnTo>
                  <a:lnTo>
                    <a:pt x="60" y="161"/>
                  </a:lnTo>
                  <a:lnTo>
                    <a:pt x="41" y="129"/>
                  </a:lnTo>
                  <a:lnTo>
                    <a:pt x="30" y="91"/>
                  </a:lnTo>
                  <a:lnTo>
                    <a:pt x="30" y="4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666" y="1919"/>
              <a:ext cx="205" cy="28"/>
            </a:xfrm>
            <a:custGeom>
              <a:avLst/>
              <a:gdLst>
                <a:gd name="T0" fmla="*/ 410 w 410"/>
                <a:gd name="T1" fmla="*/ 33 h 55"/>
                <a:gd name="T2" fmla="*/ 408 w 410"/>
                <a:gd name="T3" fmla="*/ 32 h 55"/>
                <a:gd name="T4" fmla="*/ 400 w 410"/>
                <a:gd name="T5" fmla="*/ 30 h 55"/>
                <a:gd name="T6" fmla="*/ 387 w 410"/>
                <a:gd name="T7" fmla="*/ 26 h 55"/>
                <a:gd name="T8" fmla="*/ 371 w 410"/>
                <a:gd name="T9" fmla="*/ 21 h 55"/>
                <a:gd name="T10" fmla="*/ 350 w 410"/>
                <a:gd name="T11" fmla="*/ 16 h 55"/>
                <a:gd name="T12" fmla="*/ 327 w 410"/>
                <a:gd name="T13" fmla="*/ 11 h 55"/>
                <a:gd name="T14" fmla="*/ 301 w 410"/>
                <a:gd name="T15" fmla="*/ 7 h 55"/>
                <a:gd name="T16" fmla="*/ 272 w 410"/>
                <a:gd name="T17" fmla="*/ 2 h 55"/>
                <a:gd name="T18" fmla="*/ 241 w 410"/>
                <a:gd name="T19" fmla="*/ 0 h 55"/>
                <a:gd name="T20" fmla="*/ 207 w 410"/>
                <a:gd name="T21" fmla="*/ 0 h 55"/>
                <a:gd name="T22" fmla="*/ 174 w 410"/>
                <a:gd name="T23" fmla="*/ 1 h 55"/>
                <a:gd name="T24" fmla="*/ 139 w 410"/>
                <a:gd name="T25" fmla="*/ 6 h 55"/>
                <a:gd name="T26" fmla="*/ 104 w 410"/>
                <a:gd name="T27" fmla="*/ 13 h 55"/>
                <a:gd name="T28" fmla="*/ 69 w 410"/>
                <a:gd name="T29" fmla="*/ 23 h 55"/>
                <a:gd name="T30" fmla="*/ 33 w 410"/>
                <a:gd name="T31" fmla="*/ 37 h 55"/>
                <a:gd name="T32" fmla="*/ 0 w 410"/>
                <a:gd name="T33" fmla="*/ 55 h 55"/>
                <a:gd name="T34" fmla="*/ 2 w 410"/>
                <a:gd name="T35" fmla="*/ 54 h 55"/>
                <a:gd name="T36" fmla="*/ 11 w 410"/>
                <a:gd name="T37" fmla="*/ 53 h 55"/>
                <a:gd name="T38" fmla="*/ 24 w 410"/>
                <a:gd name="T39" fmla="*/ 51 h 55"/>
                <a:gd name="T40" fmla="*/ 41 w 410"/>
                <a:gd name="T41" fmla="*/ 47 h 55"/>
                <a:gd name="T42" fmla="*/ 62 w 410"/>
                <a:gd name="T43" fmla="*/ 44 h 55"/>
                <a:gd name="T44" fmla="*/ 87 w 410"/>
                <a:gd name="T45" fmla="*/ 39 h 55"/>
                <a:gd name="T46" fmla="*/ 115 w 410"/>
                <a:gd name="T47" fmla="*/ 36 h 55"/>
                <a:gd name="T48" fmla="*/ 145 w 410"/>
                <a:gd name="T49" fmla="*/ 32 h 55"/>
                <a:gd name="T50" fmla="*/ 176 w 410"/>
                <a:gd name="T51" fmla="*/ 29 h 55"/>
                <a:gd name="T52" fmla="*/ 210 w 410"/>
                <a:gd name="T53" fmla="*/ 25 h 55"/>
                <a:gd name="T54" fmla="*/ 243 w 410"/>
                <a:gd name="T55" fmla="*/ 24 h 55"/>
                <a:gd name="T56" fmla="*/ 278 w 410"/>
                <a:gd name="T57" fmla="*/ 23 h 55"/>
                <a:gd name="T58" fmla="*/ 312 w 410"/>
                <a:gd name="T59" fmla="*/ 23 h 55"/>
                <a:gd name="T60" fmla="*/ 347 w 410"/>
                <a:gd name="T61" fmla="*/ 24 h 55"/>
                <a:gd name="T62" fmla="*/ 379 w 410"/>
                <a:gd name="T63" fmla="*/ 28 h 55"/>
                <a:gd name="T64" fmla="*/ 410 w 410"/>
                <a:gd name="T65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55">
                  <a:moveTo>
                    <a:pt x="410" y="33"/>
                  </a:moveTo>
                  <a:lnTo>
                    <a:pt x="408" y="32"/>
                  </a:lnTo>
                  <a:lnTo>
                    <a:pt x="400" y="30"/>
                  </a:lnTo>
                  <a:lnTo>
                    <a:pt x="387" y="26"/>
                  </a:lnTo>
                  <a:lnTo>
                    <a:pt x="371" y="21"/>
                  </a:lnTo>
                  <a:lnTo>
                    <a:pt x="350" y="16"/>
                  </a:lnTo>
                  <a:lnTo>
                    <a:pt x="327" y="11"/>
                  </a:lnTo>
                  <a:lnTo>
                    <a:pt x="301" y="7"/>
                  </a:lnTo>
                  <a:lnTo>
                    <a:pt x="272" y="2"/>
                  </a:lnTo>
                  <a:lnTo>
                    <a:pt x="241" y="0"/>
                  </a:lnTo>
                  <a:lnTo>
                    <a:pt x="207" y="0"/>
                  </a:lnTo>
                  <a:lnTo>
                    <a:pt x="174" y="1"/>
                  </a:lnTo>
                  <a:lnTo>
                    <a:pt x="139" y="6"/>
                  </a:lnTo>
                  <a:lnTo>
                    <a:pt x="104" y="13"/>
                  </a:lnTo>
                  <a:lnTo>
                    <a:pt x="69" y="23"/>
                  </a:lnTo>
                  <a:lnTo>
                    <a:pt x="33" y="37"/>
                  </a:lnTo>
                  <a:lnTo>
                    <a:pt x="0" y="55"/>
                  </a:lnTo>
                  <a:lnTo>
                    <a:pt x="2" y="54"/>
                  </a:lnTo>
                  <a:lnTo>
                    <a:pt x="11" y="53"/>
                  </a:lnTo>
                  <a:lnTo>
                    <a:pt x="24" y="51"/>
                  </a:lnTo>
                  <a:lnTo>
                    <a:pt x="41" y="47"/>
                  </a:lnTo>
                  <a:lnTo>
                    <a:pt x="62" y="44"/>
                  </a:lnTo>
                  <a:lnTo>
                    <a:pt x="87" y="39"/>
                  </a:lnTo>
                  <a:lnTo>
                    <a:pt x="115" y="36"/>
                  </a:lnTo>
                  <a:lnTo>
                    <a:pt x="145" y="32"/>
                  </a:lnTo>
                  <a:lnTo>
                    <a:pt x="176" y="29"/>
                  </a:lnTo>
                  <a:lnTo>
                    <a:pt x="210" y="25"/>
                  </a:lnTo>
                  <a:lnTo>
                    <a:pt x="243" y="24"/>
                  </a:lnTo>
                  <a:lnTo>
                    <a:pt x="278" y="23"/>
                  </a:lnTo>
                  <a:lnTo>
                    <a:pt x="312" y="23"/>
                  </a:lnTo>
                  <a:lnTo>
                    <a:pt x="347" y="24"/>
                  </a:lnTo>
                  <a:lnTo>
                    <a:pt x="379" y="28"/>
                  </a:lnTo>
                  <a:lnTo>
                    <a:pt x="41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703" y="1942"/>
              <a:ext cx="51" cy="58"/>
            </a:xfrm>
            <a:custGeom>
              <a:avLst/>
              <a:gdLst>
                <a:gd name="T0" fmla="*/ 0 w 101"/>
                <a:gd name="T1" fmla="*/ 0 h 116"/>
                <a:gd name="T2" fmla="*/ 3 w 101"/>
                <a:gd name="T3" fmla="*/ 1 h 116"/>
                <a:gd name="T4" fmla="*/ 13 w 101"/>
                <a:gd name="T5" fmla="*/ 7 h 116"/>
                <a:gd name="T6" fmla="*/ 27 w 101"/>
                <a:gd name="T7" fmla="*/ 15 h 116"/>
                <a:gd name="T8" fmla="*/ 43 w 101"/>
                <a:gd name="T9" fmla="*/ 26 h 116"/>
                <a:gd name="T10" fmla="*/ 58 w 101"/>
                <a:gd name="T11" fmla="*/ 42 h 116"/>
                <a:gd name="T12" fmla="*/ 72 w 101"/>
                <a:gd name="T13" fmla="*/ 63 h 116"/>
                <a:gd name="T14" fmla="*/ 80 w 101"/>
                <a:gd name="T15" fmla="*/ 87 h 116"/>
                <a:gd name="T16" fmla="*/ 83 w 101"/>
                <a:gd name="T17" fmla="*/ 116 h 116"/>
                <a:gd name="T18" fmla="*/ 86 w 101"/>
                <a:gd name="T19" fmla="*/ 112 h 116"/>
                <a:gd name="T20" fmla="*/ 92 w 101"/>
                <a:gd name="T21" fmla="*/ 99 h 116"/>
                <a:gd name="T22" fmla="*/ 99 w 101"/>
                <a:gd name="T23" fmla="*/ 81 h 116"/>
                <a:gd name="T24" fmla="*/ 101 w 101"/>
                <a:gd name="T25" fmla="*/ 60 h 116"/>
                <a:gd name="T26" fmla="*/ 96 w 101"/>
                <a:gd name="T27" fmla="*/ 39 h 116"/>
                <a:gd name="T28" fmla="*/ 80 w 101"/>
                <a:gd name="T29" fmla="*/ 21 h 116"/>
                <a:gd name="T30" fmla="*/ 49 w 101"/>
                <a:gd name="T31" fmla="*/ 7 h 116"/>
                <a:gd name="T32" fmla="*/ 0 w 101"/>
                <a:gd name="T3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0" y="0"/>
                  </a:moveTo>
                  <a:lnTo>
                    <a:pt x="3" y="1"/>
                  </a:lnTo>
                  <a:lnTo>
                    <a:pt x="13" y="7"/>
                  </a:lnTo>
                  <a:lnTo>
                    <a:pt x="27" y="15"/>
                  </a:lnTo>
                  <a:lnTo>
                    <a:pt x="43" y="26"/>
                  </a:lnTo>
                  <a:lnTo>
                    <a:pt x="58" y="42"/>
                  </a:lnTo>
                  <a:lnTo>
                    <a:pt x="72" y="63"/>
                  </a:lnTo>
                  <a:lnTo>
                    <a:pt x="80" y="87"/>
                  </a:lnTo>
                  <a:lnTo>
                    <a:pt x="83" y="116"/>
                  </a:lnTo>
                  <a:lnTo>
                    <a:pt x="86" y="112"/>
                  </a:lnTo>
                  <a:lnTo>
                    <a:pt x="92" y="99"/>
                  </a:lnTo>
                  <a:lnTo>
                    <a:pt x="99" y="81"/>
                  </a:lnTo>
                  <a:lnTo>
                    <a:pt x="101" y="60"/>
                  </a:lnTo>
                  <a:lnTo>
                    <a:pt x="96" y="39"/>
                  </a:lnTo>
                  <a:lnTo>
                    <a:pt x="80" y="21"/>
                  </a:lnTo>
                  <a:lnTo>
                    <a:pt x="4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7 -0.09861 C -0.02726 -0.10718 -0.02726 -0.11273 -0.0342 -0.11968 C -0.03611 -0.12477 -0.04132 -0.13333 -0.04514 -0.13634 C -0.0467 -0.1375 -0.04844 -0.13796 -0.05 -0.13866 C -0.05087 -0.13912 -0.0526 -0.13982 -0.0526 -0.13982 C -0.05538 -0.1456 -0.05747 -0.14908 -0.0625 -0.15093 C -0.06892 -0.15625 -0.07865 -0.15533 -0.08594 -0.15648 C -0.09201 -0.1588 -0.09688 -0.16181 -0.1026 -0.16435 C -0.10486 -0.16898 -0.11059 -0.17083 -0.11424 -0.17431 C -0.1158 -0.1757 -0.11927 -0.17639 -0.11927 -0.17639 C -0.12413 -0.18125 -0.13021 -0.18148 -0.13594 -0.1831 C -0.13785 -0.18357 -0.14167 -0.18542 -0.14167 -0.18542 C -0.14531 -0.18843 -0.14722 -0.18889 -0.15174 -0.18982 C -0.15365 -0.18958 -0.15851 -0.18982 -0.16007 -0.18634 C -0.16094 -0.18426 -0.16181 -0.17986 -0.16181 -0.17986 C -0.16146 -0.17685 -0.16215 -0.17338 -0.16094 -0.17083 C -0.15903 -0.16644 -0.15 -0.1632 -0.1467 -0.16204 C -0.14097 -0.15671 -0.13351 -0.15671 -0.12674 -0.15533 C -0.11927 -0.15185 -0.12986 -0.15741 -0.1217 -0.15185 C -0.11649 -0.14861 -0.11059 -0.14792 -0.10504 -0.1463 C -0.10313 -0.14468 -0.10156 -0.1419 -0.09931 -0.14074 C -0.09549 -0.13866 -0.08993 -0.1382 -0.08594 -0.13634 C -0.08403 -0.13542 -0.08194 -0.13519 -0.08004 -0.13426 C -0.0783 -0.13357 -0.07674 -0.13264 -0.075 -0.13195 C -0.07413 -0.13148 -0.07257 -0.13079 -0.07257 -0.13079 C -0.0684 -0.12315 -0.06267 -0.12361 -0.05677 -0.11968 C -0.05174 -0.11644 -0.04809 -0.1132 -0.04254 -0.11204 C -0.03646 -0.10926 -0.03924 -0.11042 -0.0342 -0.10857 C -0.03056 -0.12292 -0.04479 -0.14815 -0.05504 -0.15324 C -0.0566 -0.15926 -0.06233 -0.15972 -0.06667 -0.16204 C -0.06944 -0.16366 -0.075 -0.16644 -0.075 -0.16644 C -0.07882 -0.1713 -0.08385 -0.17199 -0.08837 -0.17546 C -0.09236 -0.17824 -0.09601 -0.18171 -0.1 -0.18426 C -0.1066 -0.18843 -0.11545 -0.19236 -0.12257 -0.19537 C -0.12361 -0.19676 -0.12465 -0.19815 -0.12587 -0.19861 C -0.12708 -0.19954 -0.12882 -0.19884 -0.13004 -0.19977 C -0.1309 -0.2007 -0.13108 -0.20232 -0.13177 -0.20301 C -0.1342 -0.20556 -0.13785 -0.20509 -0.14097 -0.20533 C -0.14583 -0.20949 -0.15139 -0.21065 -0.15677 -0.2132 C -0.16163 -0.21505 -0.16424 -0.21783 -0.16927 -0.21968 C -0.17483 -0.225 -0.18177 -0.22732 -0.18837 -0.22986 C -0.19132 -0.23287 -0.19392 -0.23588 -0.19757 -0.2375 C -0.20035 -0.2412 -0.20208 -0.24167 -0.2059 -0.24306 C -0.21059 -0.24769 -0.21528 -0.25162 -0.22083 -0.25417 C -0.22396 -0.2581 -0.22691 -0.25857 -0.2309 -0.26088 C -0.23698 -0.26042 -0.2434 -0.26227 -0.24931 -0.25972 C -0.25087 -0.25903 -0.24965 -0.25463 -0.24844 -0.25301 C -0.24566 -0.24954 -0.24097 -0.25093 -0.2375 -0.24861 C -0.23021 -0.24375 -0.22604 -0.24074 -0.2184 -0.23866 C -0.21215 -0.23426 -0.2059 -0.2294 -0.19931 -0.22639 C -0.19583 -0.22477 -0.18837 -0.22315 -0.18837 -0.22315 C -0.18698 -0.21783 -0.18438 -0.21921 -0.1809 -0.21644 C -0.17847 -0.21482 -0.17674 -0.21134 -0.17431 -0.20972 C -0.16701 -0.20509 -0.15781 -0.20255 -0.15 -0.19977 C -0.14479 -0.19468 -0.15087 -0.2 -0.1434 -0.19653 C -0.1375 -0.19329 -0.13212 -0.18889 -0.12587 -0.1875 C -0.11927 -0.18426 -0.11233 -0.18287 -0.1059 -0.1787 C -0.10208 -0.17338 -0.09809 -0.17199 -0.09254 -0.17083 C -0.08854 -0.16667 -0.08455 -0.1625 -0.08004 -0.15972 C -0.07778 -0.15833 -0.07344 -0.15533 -0.07344 -0.15533 C -0.07292 -0.15417 -0.07257 -0.15255 -0.0717 -0.15185 C -0.06997 -0.15046 -0.06597 -0.14977 -0.06597 -0.14977 C -0.06024 -0.14213 -0.0533 -0.13843 -0.04583 -0.13519 C -0.04497 -0.13472 -0.04427 -0.13472 -0.0434 -0.13426 C -0.04167 -0.13357 -0.0401 -0.13264 -0.03837 -0.13195 C -0.0375 -0.13148 -0.03594 -0.13079 -0.03594 -0.13079 C -0.03507 -0.12917 -0.03108 -0.12292 -0.03004 -0.12199 C -0.02847 -0.12083 -0.025 -0.11968 -0.025 -0.11968 C -0.02396 -0.12639 -0.02396 -0.13264 -0.02847 -0.13634 C -0.03264 -0.14398 -0.03715 -0.14954 -0.04254 -0.15533 C -0.04479 -0.16158 -0.04913 -0.1662 -0.05347 -0.16991 C -0.0566 -0.17708 -0.06163 -0.18403 -0.06667 -0.18866 C -0.06892 -0.19977 -0.07413 -0.20926 -0.08004 -0.21759 C -0.08229 -0.22616 -0.07899 -0.2162 -0.08333 -0.22199 C -0.08403 -0.22315 -0.08368 -0.22454 -0.0842 -0.22523 C -0.08542 -0.22732 -0.0875 -0.22801 -0.08924 -0.2287 C -0.09323 -0.23611 -0.10174 -0.23982 -0.10764 -0.24421 C -0.11458 -0.24931 -0.12031 -0.25509 -0.1276 -0.25857 C -0.1342 -0.26551 -0.14392 -0.27315 -0.15174 -0.27755 C -0.15313 -0.28079 -0.15399 -0.28472 -0.1559 -0.2875 C -0.15747 -0.28982 -0.17066 -0.29352 -0.17257 -0.29421 C -0.17743 -0.29838 -0.18108 -0.29977 -0.18681 -0.30093 C -0.19826 -0.31065 -0.20938 -0.32107 -0.22083 -0.33079 C -0.22326 -0.33287 -0.22674 -0.33287 -0.22917 -0.33519 C -0.23681 -0.3419 -0.24497 -0.34931 -0.25417 -0.35185 C -0.2599 -0.35671 -0.2651 -0.35787 -0.2717 -0.35972 C -0.27465 -0.3625 -0.27743 -0.36296 -0.2809 -0.36412 C -0.28333 -0.36366 -0.28698 -0.36574 -0.28837 -0.36296 C -0.28958 -0.36019 -0.28889 -0.34861 -0.28507 -0.3463 C -0.28299 -0.34514 -0.28056 -0.34514 -0.27847 -0.34421 C -0.26944 -0.34051 -0.26215 -0.33449 -0.2526 -0.33195 C -0.24549 -0.32685 -0.23698 -0.32616 -0.22917 -0.32315 C -0.22083 -0.31528 -0.20729 -0.31204 -0.19757 -0.30857 C -0.17552 -0.3007 -0.2033 -0.30648 -0.18333 -0.30301 C -0.17951 -0.29977 -0.17535 -0.29769 -0.17083 -0.2963 C -0.16823 -0.29398 -0.16545 -0.2919 -0.16337 -0.28866 C -0.16111 -0.28519 -0.16111 -0.28357 -0.15833 -0.28079 C -0.15625 -0.2787 -0.15174 -0.27523 -0.15174 -0.27523 C -0.15052 -0.27083 -0.14844 -0.26852 -0.14583 -0.26528 C -0.14531 -0.26296 -0.14531 -0.26042 -0.14427 -0.25857 C -0.14358 -0.25718 -0.14184 -0.25764 -0.14097 -0.25648 C -0.13299 -0.24722 -0.14236 -0.25579 -0.13681 -0.24861 C -0.13455 -0.2456 -0.1316 -0.2412 -0.12917 -0.23866 C -0.12448 -0.23333 -0.12569 -0.24005 -0.12014 -0.23079 C -0.11754 -0.22639 -0.11649 -0.22454 -0.1125 -0.22315 C -0.10677 -0.21366 -0.09965 -0.21204 -0.09254 -0.20533 C -0.08646 -0.19954 -0.0809 -0.1919 -0.07344 -0.18982 C -0.06892 -0.18565 -0.06545 -0.18009 -0.06007 -0.17755 C -0.05608 -0.17176 -0.05365 -0.16736 -0.04757 -0.16528 C -0.04583 -0.16597 -0.04323 -0.16458 -0.04254 -0.16644 C -0.04045 -0.17199 -0.04323 -0.17593 -0.04514 -0.17986 C -0.04757 -0.19236 -0.05174 -0.20509 -0.05764 -0.21528 C -0.05972 -0.21898 -0.0599 -0.22176 -0.0625 -0.22523 C -0.06597 -0.24283 -0.06007 -0.2162 -0.06597 -0.2331 C -0.0724 -0.25185 -0.06458 -0.23704 -0.07083 -0.25301 C -0.07639 -0.26736 -0.08889 -0.275 -0.09931 -0.28079 C -0.1059 -0.2919 -0.09844 -0.28125 -0.11007 -0.28982 C -0.11267 -0.29167 -0.11319 -0.29583 -0.11667 -0.29745 C -0.11858 -0.3 -0.11979 -0.30301 -0.1217 -0.30533 C -0.12778 -0.3132 -0.13767 -0.31644 -0.14514 -0.32083 C -0.14809 -0.32454 -0.15069 -0.32917 -0.15417 -0.33195 C -0.15573 -0.3331 -0.16667 -0.3382 -0.17014 -0.33982 C -0.17326 -0.34398 -0.17778 -0.35116 -0.18177 -0.35301 C -0.18438 -0.3588 -0.18733 -0.36204 -0.19167 -0.36528 C -0.19358 -0.37269 -0.1908 -0.36482 -0.19514 -0.36968 C -0.19583 -0.3706 -0.19601 -0.37222 -0.1967 -0.37315 C -0.19948 -0.37639 -0.20365 -0.37732 -0.20677 -0.37963 C -0.21736 -0.38704 -0.20955 -0.3838 -0.21667 -0.38634 C -0.22083 -0.38982 -0.22361 -0.39283 -0.22847 -0.39421 C -0.23472 -0.39838 -0.24201 -0.39908 -0.24757 -0.40301 C -0.25243 -0.40648 -0.25434 -0.40833 -0.26007 -0.40972 C -0.26285 -0.4125 -0.26493 -0.41412 -0.2684 -0.41528 C -0.2724 -0.41945 -0.27379 -0.42037 -0.27847 -0.42199 C -0.27986 -0.42824 -0.2842 -0.42894 -0.28837 -0.43079 C -0.29497 -0.43773 -0.28785 -0.43148 -0.29844 -0.43519 C -0.29965 -0.43565 -0.30278 -0.44005 -0.30347 -0.44074 C -0.30642 -0.44398 -0.31076 -0.44607 -0.31424 -0.44861 C -0.31754 -0.45463 -0.32188 -0.45278 -0.32674 -0.45533 C -0.32847 -0.45625 -0.33004 -0.45764 -0.33177 -0.45857 C -0.33385 -0.45949 -0.33837 -0.46088 -0.33837 -0.46088 C -0.34462 -0.46597 -0.35295 -0.46458 -0.36007 -0.46644 C -0.375 -0.47014 -0.39063 -0.47245 -0.4059 -0.47408 C -0.41476 -0.47708 -0.41024 -0.47685 -0.41927 -0.47523 C -0.42014 -0.47454 -0.42118 -0.47431 -0.4217 -0.47315 C -0.42257 -0.47107 -0.42344 -0.46644 -0.42344 -0.46644 C -0.42257 -0.4581 -0.42257 -0.46111 -0.42257 -0.45741 L -0.42083 -0.45093 " pathEditMode="relative" ptsTypes="fffffffffffffffffffffffffffffffffffffffffffffffffffffffffffffffffffffffffffffffffffffffffffffffffffffffffffffffffffffffffffffffffffffffffffffffffAA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Agile Development: SCRUM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33363" y="762000"/>
            <a:ext cx="8910637" cy="54229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http://www.mountaingoatsoftware.com/topics/scrum</a:t>
            </a:r>
          </a:p>
          <a:p>
            <a:r>
              <a:rPr lang="en-US" dirty="0" smtClean="0">
                <a:hlinkClick r:id="rId3"/>
              </a:rPr>
              <a:t>http://www.codeproject.com/KB/architecture/scrum.aspx</a:t>
            </a:r>
            <a:r>
              <a:rPr lang="en-US" dirty="0" smtClean="0"/>
              <a:t> 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85175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4724400" y="6115050"/>
            <a:ext cx="1646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Diagram: Wikipedia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 flipH="1">
            <a:off x="152400" y="1143000"/>
            <a:ext cx="1905000" cy="609600"/>
          </a:xfrm>
          <a:prstGeom prst="cloudCallout">
            <a:avLst>
              <a:gd name="adj1" fmla="val -52273"/>
              <a:gd name="adj2" fmla="val 3854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>
                <a:latin typeface="Arial" charset="0"/>
              </a:rPr>
              <a:t>Requirements </a:t>
            </a:r>
            <a:r>
              <a:rPr lang="en-US" sz="1200" b="1" dirty="0">
                <a:latin typeface="Arial" charset="0"/>
              </a:rPr>
              <a:t>Analysis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 Model Overview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5249863"/>
            <a:ext cx="8839200" cy="130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Themes: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Link front and back ends of life-cycle for efficiency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Provide “traceability” to ensure nothing falls through the cracks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00200" y="1676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Requirements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Specification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315200" y="16764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Functional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9812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Architectural</a:t>
            </a:r>
          </a:p>
          <a:p>
            <a:pPr algn="ctr"/>
            <a:r>
              <a:rPr lang="en-US" sz="1600">
                <a:latin typeface="Arial" charset="0"/>
              </a:rPr>
              <a:t>Design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58000" y="25146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Integration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38400" y="3429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Detailed</a:t>
            </a:r>
          </a:p>
          <a:p>
            <a:pPr algn="ctr"/>
            <a:r>
              <a:rPr lang="en-US" sz="1600">
                <a:latin typeface="Arial" charset="0"/>
              </a:rPr>
              <a:t>Design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400800" y="34290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Integration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895600" y="4267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Coding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943600" y="4267200"/>
            <a:ext cx="1524000" cy="533400"/>
          </a:xfrm>
          <a:prstGeom prst="rect">
            <a:avLst/>
          </a:prstGeom>
          <a:solidFill>
            <a:srgbClr val="FF8C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S/W Unit</a:t>
            </a:r>
          </a:p>
          <a:p>
            <a:pPr algn="ctr"/>
            <a:r>
              <a:rPr lang="en-US" sz="1600">
                <a:latin typeface="Arial" charset="0"/>
              </a:rPr>
              <a:t>Testing</a:t>
            </a:r>
          </a:p>
        </p:txBody>
      </p:sp>
      <p:cxnSp>
        <p:nvCxnSpPr>
          <p:cNvPr id="13325" name="AutoShape 13"/>
          <p:cNvCxnSpPr>
            <a:cxnSpLocks noChangeShapeType="1"/>
            <a:endCxn id="13324" idx="1"/>
          </p:cNvCxnSpPr>
          <p:nvPr/>
        </p:nvCxnSpPr>
        <p:spPr bwMode="auto">
          <a:xfrm>
            <a:off x="4419600" y="4533900"/>
            <a:ext cx="15240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832225" y="1600200"/>
            <a:ext cx="283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latin typeface="Arial" charset="0"/>
              </a:rPr>
              <a:t>Validation provided by testing</a:t>
            </a:r>
          </a:p>
        </p:txBody>
      </p:sp>
      <p:cxnSp>
        <p:nvCxnSpPr>
          <p:cNvPr id="13327" name="AutoShape 15"/>
          <p:cNvCxnSpPr>
            <a:cxnSpLocks noChangeShapeType="1"/>
            <a:stCxn id="13321" idx="3"/>
            <a:endCxn id="13322" idx="1"/>
          </p:cNvCxnSpPr>
          <p:nvPr/>
        </p:nvCxnSpPr>
        <p:spPr bwMode="auto">
          <a:xfrm>
            <a:off x="3962400" y="3695700"/>
            <a:ext cx="24384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6"/>
          <p:cNvCxnSpPr>
            <a:cxnSpLocks noChangeShapeType="1"/>
            <a:stCxn id="13319" idx="3"/>
            <a:endCxn id="13320" idx="1"/>
          </p:cNvCxnSpPr>
          <p:nvPr/>
        </p:nvCxnSpPr>
        <p:spPr bwMode="auto">
          <a:xfrm>
            <a:off x="3505200" y="2781300"/>
            <a:ext cx="33528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17" idx="3"/>
            <a:endCxn id="13318" idx="1"/>
          </p:cNvCxnSpPr>
          <p:nvPr/>
        </p:nvCxnSpPr>
        <p:spPr bwMode="auto">
          <a:xfrm>
            <a:off x="3124200" y="1943100"/>
            <a:ext cx="4191000" cy="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>
            <a:off x="2362200" y="2209800"/>
            <a:ext cx="3810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9" idx="2"/>
            <a:endCxn id="13321" idx="0"/>
          </p:cNvCxnSpPr>
          <p:nvPr/>
        </p:nvCxnSpPr>
        <p:spPr bwMode="auto">
          <a:xfrm>
            <a:off x="2743200" y="3048000"/>
            <a:ext cx="457200" cy="3810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>
            <a:off x="3200400" y="39624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7620000" y="22098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V="1">
            <a:off x="7162800" y="3048000"/>
            <a:ext cx="457200" cy="3810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4" idx="0"/>
            <a:endCxn id="13322" idx="2"/>
          </p:cNvCxnSpPr>
          <p:nvPr/>
        </p:nvCxnSpPr>
        <p:spPr bwMode="auto">
          <a:xfrm flipV="1">
            <a:off x="6705600" y="3962400"/>
            <a:ext cx="45720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4114800" y="5029200"/>
            <a:ext cx="20574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Code</a:t>
            </a:r>
          </a:p>
        </p:txBody>
      </p:sp>
      <p:cxnSp>
        <p:nvCxnSpPr>
          <p:cNvPr id="13337" name="AutoShape 25"/>
          <p:cNvCxnSpPr>
            <a:cxnSpLocks noChangeShapeType="1"/>
            <a:stCxn id="13323" idx="2"/>
            <a:endCxn id="13336" idx="1"/>
          </p:cNvCxnSpPr>
          <p:nvPr/>
        </p:nvCxnSpPr>
        <p:spPr bwMode="auto">
          <a:xfrm>
            <a:off x="3657600" y="4800600"/>
            <a:ext cx="758825" cy="3063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6"/>
          <p:cNvCxnSpPr>
            <a:cxnSpLocks noChangeShapeType="1"/>
            <a:stCxn id="13336" idx="7"/>
            <a:endCxn id="13324" idx="2"/>
          </p:cNvCxnSpPr>
          <p:nvPr/>
        </p:nvCxnSpPr>
        <p:spPr bwMode="auto">
          <a:xfrm flipV="1">
            <a:off x="5870575" y="4800600"/>
            <a:ext cx="835025" cy="3063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7"/>
          <p:cNvCxnSpPr>
            <a:cxnSpLocks noChangeShapeType="1"/>
            <a:endCxn id="13314" idx="4"/>
          </p:cNvCxnSpPr>
          <p:nvPr/>
        </p:nvCxnSpPr>
        <p:spPr bwMode="auto">
          <a:xfrm>
            <a:off x="1676400" y="1447800"/>
            <a:ext cx="424301" cy="23495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57200" y="1905000"/>
            <a:ext cx="1371600" cy="571500"/>
            <a:chOff x="96" y="1200"/>
            <a:chExt cx="864" cy="360"/>
          </a:xfrm>
        </p:grpSpPr>
        <p:sp>
          <p:nvSpPr>
            <p:cNvPr id="13350" name="Freeform 29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30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1" name="Group 31"/>
          <p:cNvGrpSpPr>
            <a:grpSpLocks/>
          </p:cNvGrpSpPr>
          <p:nvPr/>
        </p:nvGrpSpPr>
        <p:grpSpPr bwMode="auto">
          <a:xfrm>
            <a:off x="838200" y="2819400"/>
            <a:ext cx="1371600" cy="571500"/>
            <a:chOff x="96" y="1200"/>
            <a:chExt cx="864" cy="360"/>
          </a:xfrm>
        </p:grpSpPr>
        <p:sp>
          <p:nvSpPr>
            <p:cNvPr id="13348" name="Freeform 32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Text Box 33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2" name="Group 34"/>
          <p:cNvGrpSpPr>
            <a:grpSpLocks/>
          </p:cNvGrpSpPr>
          <p:nvPr/>
        </p:nvGrpSpPr>
        <p:grpSpPr bwMode="auto">
          <a:xfrm>
            <a:off x="1295400" y="3733800"/>
            <a:ext cx="1371600" cy="571500"/>
            <a:chOff x="96" y="1200"/>
            <a:chExt cx="864" cy="360"/>
          </a:xfrm>
        </p:grpSpPr>
        <p:sp>
          <p:nvSpPr>
            <p:cNvPr id="13346" name="Freeform 35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  <p:grpSp>
        <p:nvGrpSpPr>
          <p:cNvPr id="13343" name="Group 37"/>
          <p:cNvGrpSpPr>
            <a:grpSpLocks/>
          </p:cNvGrpSpPr>
          <p:nvPr/>
        </p:nvGrpSpPr>
        <p:grpSpPr bwMode="auto">
          <a:xfrm>
            <a:off x="1752600" y="4572000"/>
            <a:ext cx="1371600" cy="571500"/>
            <a:chOff x="96" y="1200"/>
            <a:chExt cx="864" cy="360"/>
          </a:xfrm>
        </p:grpSpPr>
        <p:sp>
          <p:nvSpPr>
            <p:cNvPr id="13344" name="Freeform 38"/>
            <p:cNvSpPr>
              <a:spLocks/>
            </p:cNvSpPr>
            <p:nvPr/>
          </p:nvSpPr>
          <p:spPr bwMode="auto">
            <a:xfrm>
              <a:off x="576" y="1200"/>
              <a:ext cx="384" cy="360"/>
            </a:xfrm>
            <a:custGeom>
              <a:avLst/>
              <a:gdLst>
                <a:gd name="T0" fmla="*/ 222 w 480"/>
                <a:gd name="T1" fmla="*/ 83 h 496"/>
                <a:gd name="T2" fmla="*/ 222 w 480"/>
                <a:gd name="T3" fmla="*/ 156 h 496"/>
                <a:gd name="T4" fmla="*/ 74 w 480"/>
                <a:gd name="T5" fmla="*/ 174 h 496"/>
                <a:gd name="T6" fmla="*/ 0 w 480"/>
                <a:gd name="T7" fmla="*/ 65 h 496"/>
                <a:gd name="T8" fmla="*/ 74 w 480"/>
                <a:gd name="T9" fmla="*/ 9 h 496"/>
                <a:gd name="T10" fmla="*/ 147 w 480"/>
                <a:gd name="T11" fmla="*/ 9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96"/>
                <a:gd name="T20" fmla="*/ 480 w 480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96">
                  <a:moveTo>
                    <a:pt x="432" y="216"/>
                  </a:moveTo>
                  <a:cubicBezTo>
                    <a:pt x="456" y="292"/>
                    <a:pt x="480" y="368"/>
                    <a:pt x="432" y="408"/>
                  </a:cubicBezTo>
                  <a:cubicBezTo>
                    <a:pt x="384" y="448"/>
                    <a:pt x="216" y="496"/>
                    <a:pt x="144" y="456"/>
                  </a:cubicBezTo>
                  <a:cubicBezTo>
                    <a:pt x="72" y="416"/>
                    <a:pt x="0" y="240"/>
                    <a:pt x="0" y="168"/>
                  </a:cubicBezTo>
                  <a:cubicBezTo>
                    <a:pt x="0" y="96"/>
                    <a:pt x="96" y="48"/>
                    <a:pt x="144" y="24"/>
                  </a:cubicBezTo>
                  <a:cubicBezTo>
                    <a:pt x="192" y="0"/>
                    <a:pt x="240" y="12"/>
                    <a:pt x="288" y="24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96" y="1344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>
                  <a:latin typeface="Arial" charset="0"/>
                </a:rPr>
                <a:t>Review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1. Requirements Specification and Validation Plan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dirty="0" smtClean="0"/>
              <a:t>Result of Requirements Analysis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400" dirty="0" smtClean="0"/>
              <a:t>Should contain: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Introduction </a:t>
            </a:r>
            <a:r>
              <a:rPr lang="en-US" sz="2000" dirty="0" smtClean="0"/>
              <a:t>with goals and objectives of system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Description of problem </a:t>
            </a:r>
            <a:r>
              <a:rPr lang="en-US" sz="2000" dirty="0" smtClean="0"/>
              <a:t>to solve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Functional description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provides a “processing narrative” per function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lists and justifies design constraints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explains performance requirements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Behavioral description </a:t>
            </a:r>
            <a:r>
              <a:rPr lang="en-US" sz="2000" dirty="0" smtClean="0"/>
              <a:t>shows how system reacts to internal or external events and situations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State-based behavior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General control flow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General data flow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Validation criteria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tell us how we can decide that a system is acceptable. (</a:t>
            </a:r>
            <a:r>
              <a:rPr lang="en-US" sz="1800" i="1" dirty="0" smtClean="0"/>
              <a:t>Are we done yet?</a:t>
            </a:r>
            <a:r>
              <a:rPr lang="en-US" sz="1800" dirty="0" smtClean="0"/>
              <a:t>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1800" dirty="0" smtClean="0"/>
              <a:t>is the foundation for a validation test plan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 smtClean="0"/>
              <a:t>Bibliography and Appendix </a:t>
            </a:r>
            <a:r>
              <a:rPr lang="en-US" sz="2000" dirty="0" smtClean="0"/>
              <a:t>refer to all documents related to project and provide supplementary information</a:t>
            </a:r>
            <a:endParaRPr lang="en-US" sz="2000" i="1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 Architectural (High-Level)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Architecture defines the structure of the system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Externally visible properties of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Relationships among components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Architecture is a representation which lets the designer…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Analyze the design’s effectiveness in meeting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Consider alternative architectures early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Reduce down-stream implementation risks 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Architecture matters because…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It’s small and simple enough to fit into a single person’s brain (as opposed to comprehending the entire program’s source code)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gives stakeholders a way to describe and therefore discuss the system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Detailed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Describe aspects of how system behaves</a:t>
            </a:r>
          </a:p>
          <a:p>
            <a:pPr lvl="1"/>
            <a:r>
              <a:rPr lang="en-US" sz="1800" dirty="0" smtClean="0"/>
              <a:t>Flow charts for control or data</a:t>
            </a:r>
          </a:p>
          <a:p>
            <a:pPr lvl="1"/>
            <a:r>
              <a:rPr lang="en-US" sz="1800" dirty="0" smtClean="0"/>
              <a:t>State machine diagram</a:t>
            </a:r>
          </a:p>
          <a:p>
            <a:pPr lvl="1"/>
            <a:r>
              <a:rPr lang="en-US" sz="1800" dirty="0" smtClean="0"/>
              <a:t>Event sequences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Graphical representations very helpful</a:t>
            </a:r>
          </a:p>
          <a:p>
            <a:pPr lvl="1"/>
            <a:r>
              <a:rPr lang="en-US" sz="1800" dirty="0" smtClean="0"/>
              <a:t>Can provide clear, single-page visualization of what system component should do</a:t>
            </a:r>
          </a:p>
          <a:p>
            <a:endParaRPr lang="en-US" sz="2000" dirty="0" smtClean="0"/>
          </a:p>
          <a:p>
            <a:r>
              <a:rPr lang="en-US" sz="2000" dirty="0" smtClean="0"/>
              <a:t>Unified Modeling Language (UML) </a:t>
            </a:r>
          </a:p>
          <a:p>
            <a:pPr lvl="1"/>
            <a:r>
              <a:rPr lang="en-US" sz="1800" dirty="0" smtClean="0"/>
              <a:t>Provides many types of diagrams</a:t>
            </a:r>
          </a:p>
          <a:p>
            <a:pPr lvl="1"/>
            <a:r>
              <a:rPr lang="en-US" sz="1800" dirty="0" smtClean="0"/>
              <a:t>Some are useful for embedded system design to describe structure or behavior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7920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State Machine for Parsing NMEA-0183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200" y="958850"/>
            <a:ext cx="7645400" cy="5295190"/>
            <a:chOff x="279400" y="958850"/>
            <a:chExt cx="8407400" cy="5822950"/>
          </a:xfrm>
        </p:grpSpPr>
        <p:sp>
          <p:nvSpPr>
            <p:cNvPr id="19458" name="Freeform 29"/>
            <p:cNvSpPr>
              <a:spLocks/>
            </p:cNvSpPr>
            <p:nvPr/>
          </p:nvSpPr>
          <p:spPr bwMode="auto">
            <a:xfrm>
              <a:off x="279400" y="1676400"/>
              <a:ext cx="4216400" cy="4876800"/>
            </a:xfrm>
            <a:custGeom>
              <a:avLst/>
              <a:gdLst>
                <a:gd name="T0" fmla="*/ 2147483647 w 2656"/>
                <a:gd name="T1" fmla="*/ 2147483647 h 3072"/>
                <a:gd name="T2" fmla="*/ 2147483647 w 2656"/>
                <a:gd name="T3" fmla="*/ 2147483647 h 3072"/>
                <a:gd name="T4" fmla="*/ 2147483647 w 2656"/>
                <a:gd name="T5" fmla="*/ 2147483647 h 3072"/>
                <a:gd name="T6" fmla="*/ 2147483647 w 2656"/>
                <a:gd name="T7" fmla="*/ 2147483647 h 3072"/>
                <a:gd name="T8" fmla="*/ 2147483647 w 2656"/>
                <a:gd name="T9" fmla="*/ 2147483647 h 3072"/>
                <a:gd name="T10" fmla="*/ 2147483647 w 2656"/>
                <a:gd name="T11" fmla="*/ 2147483647 h 3072"/>
                <a:gd name="T12" fmla="*/ 2147483647 w 2656"/>
                <a:gd name="T13" fmla="*/ 2147483647 h 3072"/>
                <a:gd name="T14" fmla="*/ 2147483647 w 2656"/>
                <a:gd name="T15" fmla="*/ 0 h 30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56"/>
                <a:gd name="T25" fmla="*/ 0 h 3072"/>
                <a:gd name="T26" fmla="*/ 2656 w 2656"/>
                <a:gd name="T27" fmla="*/ 3072 h 30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56" h="3072">
                  <a:moveTo>
                    <a:pt x="2656" y="2928"/>
                  </a:moveTo>
                  <a:cubicBezTo>
                    <a:pt x="2592" y="3000"/>
                    <a:pt x="2528" y="3072"/>
                    <a:pt x="2416" y="3072"/>
                  </a:cubicBezTo>
                  <a:cubicBezTo>
                    <a:pt x="2304" y="3072"/>
                    <a:pt x="2080" y="3032"/>
                    <a:pt x="1984" y="2928"/>
                  </a:cubicBezTo>
                  <a:cubicBezTo>
                    <a:pt x="1888" y="2824"/>
                    <a:pt x="1856" y="2648"/>
                    <a:pt x="1840" y="2448"/>
                  </a:cubicBezTo>
                  <a:cubicBezTo>
                    <a:pt x="1824" y="2248"/>
                    <a:pt x="2040" y="1984"/>
                    <a:pt x="1888" y="1728"/>
                  </a:cubicBezTo>
                  <a:cubicBezTo>
                    <a:pt x="1736" y="1472"/>
                    <a:pt x="1224" y="1120"/>
                    <a:pt x="928" y="912"/>
                  </a:cubicBezTo>
                  <a:cubicBezTo>
                    <a:pt x="632" y="704"/>
                    <a:pt x="224" y="632"/>
                    <a:pt x="112" y="480"/>
                  </a:cubicBezTo>
                  <a:cubicBezTo>
                    <a:pt x="0" y="328"/>
                    <a:pt x="232" y="80"/>
                    <a:pt x="25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533400" y="990600"/>
              <a:ext cx="9906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Start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892550" y="1238250"/>
              <a:ext cx="1524000" cy="9906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Talker +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Sentence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Type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930650" y="289560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Sentence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Body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3930650" y="440055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Checksum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3930650" y="5562600"/>
              <a:ext cx="1447800" cy="838200"/>
            </a:xfrm>
            <a:prstGeom prst="ellipse">
              <a:avLst/>
            </a:prstGeom>
            <a:solidFill>
              <a:srgbClr val="FEDCD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>
                  <a:latin typeface="Arial" charset="0"/>
                </a:rPr>
                <a:t>Checksum</a:t>
              </a:r>
              <a:br>
                <a:rPr lang="en-US" sz="1600">
                  <a:latin typeface="Arial" charset="0"/>
                </a:rPr>
              </a:br>
              <a:r>
                <a:rPr lang="en-US" sz="1600">
                  <a:latin typeface="Arial" charset="0"/>
                </a:rPr>
                <a:t>2</a:t>
              </a:r>
            </a:p>
          </p:txBody>
        </p:sp>
        <p:cxnSp>
          <p:nvCxnSpPr>
            <p:cNvPr id="19466" name="AutoShape 11"/>
            <p:cNvCxnSpPr>
              <a:cxnSpLocks noChangeShapeType="1"/>
              <a:stCxn id="19462" idx="4"/>
              <a:endCxn id="19463" idx="0"/>
            </p:cNvCxnSpPr>
            <p:nvPr/>
          </p:nvCxnSpPr>
          <p:spPr bwMode="auto">
            <a:xfrm>
              <a:off x="4654550" y="2228850"/>
              <a:ext cx="0" cy="6667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AutoShape 12"/>
            <p:cNvCxnSpPr>
              <a:cxnSpLocks noChangeShapeType="1"/>
              <a:stCxn id="19463" idx="4"/>
              <a:endCxn id="19464" idx="0"/>
            </p:cNvCxnSpPr>
            <p:nvPr/>
          </p:nvCxnSpPr>
          <p:spPr bwMode="auto">
            <a:xfrm>
              <a:off x="4654550" y="3733800"/>
              <a:ext cx="0" cy="6667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13"/>
            <p:cNvCxnSpPr>
              <a:cxnSpLocks noChangeShapeType="1"/>
              <a:stCxn id="19464" idx="4"/>
              <a:endCxn id="19465" idx="0"/>
            </p:cNvCxnSpPr>
            <p:nvPr/>
          </p:nvCxnSpPr>
          <p:spPr bwMode="auto">
            <a:xfrm>
              <a:off x="4654550" y="5238750"/>
              <a:ext cx="0" cy="3238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1600200" y="1111250"/>
              <a:ext cx="21780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$</a:t>
              </a:r>
              <a:br>
                <a:rPr lang="en-US" sz="1600" b="1">
                  <a:latin typeface="Arial" charset="0"/>
                </a:rPr>
              </a:br>
              <a:r>
                <a:rPr lang="en-US" sz="1600" i="1">
                  <a:latin typeface="Arial" charset="0"/>
                </a:rPr>
                <a:t>Append char to buf.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9470" name="Text Box 15"/>
            <p:cNvSpPr txBox="1">
              <a:spLocks noChangeArrowheads="1"/>
            </p:cNvSpPr>
            <p:nvPr/>
          </p:nvSpPr>
          <p:spPr bwMode="auto">
            <a:xfrm>
              <a:off x="5683250" y="958850"/>
              <a:ext cx="300355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 except *, \r or \n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Append char to buf.</a:t>
              </a:r>
              <a:br>
                <a:rPr lang="en-US" sz="1600" i="1">
                  <a:latin typeface="Arial" charset="0"/>
                </a:rPr>
              </a:br>
              <a:r>
                <a:rPr lang="en-US" sz="1600" i="1">
                  <a:latin typeface="Arial" charset="0"/>
                </a:rPr>
                <a:t>Inc. counter</a:t>
              </a:r>
            </a:p>
          </p:txBody>
        </p:sp>
        <p:cxnSp>
          <p:nvCxnSpPr>
            <p:cNvPr id="19471" name="AutoShape 16"/>
            <p:cNvCxnSpPr>
              <a:cxnSpLocks noChangeShapeType="1"/>
              <a:stCxn id="19462" idx="6"/>
              <a:endCxn id="19462" idx="7"/>
            </p:cNvCxnSpPr>
            <p:nvPr/>
          </p:nvCxnSpPr>
          <p:spPr bwMode="auto">
            <a:xfrm flipH="1" flipV="1">
              <a:off x="5192713" y="1382713"/>
              <a:ext cx="223837" cy="350837"/>
            </a:xfrm>
            <a:prstGeom prst="curvedConnector4">
              <a:avLst>
                <a:gd name="adj1" fmla="val -102130"/>
                <a:gd name="adj2" fmla="val 206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7"/>
            <p:cNvCxnSpPr>
              <a:cxnSpLocks noChangeShapeType="1"/>
              <a:stCxn id="19462" idx="3"/>
              <a:endCxn id="19461" idx="5"/>
            </p:cNvCxnSpPr>
            <p:nvPr/>
          </p:nvCxnSpPr>
          <p:spPr bwMode="auto">
            <a:xfrm rot="16200000" flipV="1">
              <a:off x="2559050" y="527051"/>
              <a:ext cx="377825" cy="2736850"/>
            </a:xfrm>
            <a:prstGeom prst="curvedConnector3">
              <a:avLst>
                <a:gd name="adj1" fmla="val -9874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2057400" y="1676400"/>
              <a:ext cx="1454244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Arial" charset="0"/>
                </a:rPr>
                <a:t>*, \r or \</a:t>
              </a:r>
              <a:r>
                <a:rPr lang="en-US" sz="1600" b="1" dirty="0" smtClean="0">
                  <a:latin typeface="Arial" charset="0"/>
                </a:rPr>
                <a:t>n, </a:t>
              </a:r>
              <a:br>
                <a:rPr lang="en-US" sz="1600" b="1" dirty="0" smtClean="0">
                  <a:latin typeface="Arial" charset="0"/>
                </a:rPr>
              </a:br>
              <a:r>
                <a:rPr lang="en-US" sz="1600" b="1" dirty="0" smtClean="0">
                  <a:latin typeface="Arial" charset="0"/>
                </a:rPr>
                <a:t>non-text, </a:t>
              </a:r>
              <a:r>
                <a:rPr lang="en-US" sz="1600" b="1" dirty="0">
                  <a:latin typeface="Arial" charset="0"/>
                </a:rPr>
                <a:t>or</a:t>
              </a:r>
              <a:r>
                <a:rPr lang="en-US" sz="1600" b="1">
                  <a:latin typeface="Arial" charset="0"/>
                </a:rPr>
                <a:t/>
              </a:r>
              <a:br>
                <a:rPr lang="en-US" sz="1600" b="1">
                  <a:latin typeface="Arial" charset="0"/>
                </a:rPr>
              </a:br>
              <a:r>
                <a:rPr lang="en-US" sz="1600" b="1" smtClean="0">
                  <a:latin typeface="Arial" charset="0"/>
                </a:rPr>
                <a:t>counter&gt;6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5486400" y="1981200"/>
              <a:ext cx="30480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buf==$SDDBT, $VWVHW, or $YXXDR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all chars. from buf</a:t>
              </a:r>
            </a:p>
          </p:txBody>
        </p:sp>
        <p:cxnSp>
          <p:nvCxnSpPr>
            <p:cNvPr id="19475" name="AutoShape 20"/>
            <p:cNvCxnSpPr>
              <a:cxnSpLocks noChangeShapeType="1"/>
              <a:stCxn id="19463" idx="5"/>
              <a:endCxn id="19463" idx="6"/>
            </p:cNvCxnSpPr>
            <p:nvPr/>
          </p:nvCxnSpPr>
          <p:spPr bwMode="auto">
            <a:xfrm rot="5400000" flipH="1" flipV="1">
              <a:off x="5123656" y="3356769"/>
              <a:ext cx="296863" cy="212725"/>
            </a:xfrm>
            <a:prstGeom prst="curvedConnector4">
              <a:avLst>
                <a:gd name="adj1" fmla="val -118181"/>
                <a:gd name="adj2" fmla="val 20746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6" name="Text Box 21"/>
            <p:cNvSpPr txBox="1">
              <a:spLocks noChangeArrowheads="1"/>
            </p:cNvSpPr>
            <p:nvPr/>
          </p:nvSpPr>
          <p:spPr bwMode="auto">
            <a:xfrm>
              <a:off x="5562600" y="3352800"/>
              <a:ext cx="21653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 except *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char</a:t>
              </a:r>
            </a:p>
          </p:txBody>
        </p:sp>
        <p:cxnSp>
          <p:nvCxnSpPr>
            <p:cNvPr id="19477" name="AutoShape 22"/>
            <p:cNvCxnSpPr>
              <a:cxnSpLocks noChangeShapeType="1"/>
              <a:stCxn id="19461" idx="6"/>
              <a:endCxn id="19462" idx="1"/>
            </p:cNvCxnSpPr>
            <p:nvPr/>
          </p:nvCxnSpPr>
          <p:spPr bwMode="auto">
            <a:xfrm flipV="1">
              <a:off x="1524000" y="1382713"/>
              <a:ext cx="2592388" cy="26987"/>
            </a:xfrm>
            <a:prstGeom prst="curvedConnector4">
              <a:avLst>
                <a:gd name="adj1" fmla="val 45681"/>
                <a:gd name="adj2" fmla="val 1482352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Text Box 23"/>
            <p:cNvSpPr txBox="1">
              <a:spLocks noChangeArrowheads="1"/>
            </p:cNvSpPr>
            <p:nvPr/>
          </p:nvSpPr>
          <p:spPr bwMode="auto">
            <a:xfrm>
              <a:off x="4641850" y="3822700"/>
              <a:ext cx="16065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*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Enqueue char</a:t>
              </a:r>
            </a:p>
          </p:txBody>
        </p:sp>
        <p:sp>
          <p:nvSpPr>
            <p:cNvPr id="19479" name="Text Box 24"/>
            <p:cNvSpPr txBox="1">
              <a:spLocks noChangeArrowheads="1"/>
            </p:cNvSpPr>
            <p:nvPr/>
          </p:nvSpPr>
          <p:spPr bwMode="auto">
            <a:xfrm>
              <a:off x="4876800" y="5105400"/>
              <a:ext cx="22288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Save as checksum1</a:t>
              </a:r>
            </a:p>
          </p:txBody>
        </p:sp>
        <p:cxnSp>
          <p:nvCxnSpPr>
            <p:cNvPr id="19480" name="AutoShape 25"/>
            <p:cNvCxnSpPr>
              <a:cxnSpLocks noChangeShapeType="1"/>
              <a:stCxn id="19463" idx="2"/>
              <a:endCxn id="19461" idx="4"/>
            </p:cNvCxnSpPr>
            <p:nvPr/>
          </p:nvCxnSpPr>
          <p:spPr bwMode="auto">
            <a:xfrm rot="10800000">
              <a:off x="1028700" y="1828800"/>
              <a:ext cx="2901950" cy="148590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1" name="Text Box 26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908179" cy="3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/r or /n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19482" name="Text Box 27"/>
            <p:cNvSpPr txBox="1">
              <a:spLocks noChangeArrowheads="1"/>
            </p:cNvSpPr>
            <p:nvPr/>
          </p:nvSpPr>
          <p:spPr bwMode="auto">
            <a:xfrm>
              <a:off x="4953000" y="6251575"/>
              <a:ext cx="22288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 b="1">
                  <a:latin typeface="Arial" charset="0"/>
                </a:rPr>
                <a:t>Any char.</a:t>
              </a:r>
            </a:p>
            <a:p>
              <a:pPr>
                <a:lnSpc>
                  <a:spcPct val="80000"/>
                </a:lnSpc>
              </a:pPr>
              <a:r>
                <a:rPr lang="en-US" sz="1600" i="1">
                  <a:latin typeface="Arial" charset="0"/>
                </a:rPr>
                <a:t>Save as checksum2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651757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9550" y="12700"/>
            <a:ext cx="8934450" cy="839788"/>
          </a:xfrm>
          <a:prstGeom prst="rect">
            <a:avLst/>
          </a:prstGeom>
        </p:spPr>
        <p:txBody>
          <a:bodyPr/>
          <a:lstStyle>
            <a:lvl1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smtClean="0"/>
              <a:t>Flowcharts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91385148"/>
      </p:ext>
    </p:extLst>
  </p:cSld>
  <p:clrMapOvr>
    <a:masterClrMapping/>
  </p:clrMapOvr>
  <p:transition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Sequence of Interactions between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8392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1524"/>
            <a:ext cx="7391400" cy="54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9810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4. Coding and Code Inspections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Coding driven directly by Detailed Design Specification</a:t>
            </a:r>
          </a:p>
          <a:p>
            <a:r>
              <a:rPr lang="en-US" sz="2400" smtClean="0"/>
              <a:t>Use a version control system while developing the code</a:t>
            </a:r>
          </a:p>
          <a:p>
            <a:r>
              <a:rPr lang="en-US" sz="2400" smtClean="0"/>
              <a:t>Follow a coding standard</a:t>
            </a:r>
          </a:p>
          <a:p>
            <a:pPr lvl="1"/>
            <a:r>
              <a:rPr lang="en-US" sz="2000" smtClean="0"/>
              <a:t>Eliminate stylistic variations which make understanding code more difficult</a:t>
            </a:r>
          </a:p>
          <a:p>
            <a:pPr lvl="1"/>
            <a:r>
              <a:rPr lang="en-US" sz="2000" smtClean="0"/>
              <a:t>Avoid known questionable practices</a:t>
            </a:r>
          </a:p>
          <a:p>
            <a:pPr lvl="1"/>
            <a:r>
              <a:rPr lang="en-US" sz="2000" smtClean="0"/>
              <a:t>Spell out best practices to make them easier to follow</a:t>
            </a:r>
          </a:p>
          <a:p>
            <a:r>
              <a:rPr lang="en-US" sz="2400" smtClean="0"/>
              <a:t>Perform code reviews</a:t>
            </a:r>
          </a:p>
          <a:p>
            <a:r>
              <a:rPr lang="en-US" sz="2400" smtClean="0"/>
              <a:t>Test effectively</a:t>
            </a:r>
          </a:p>
          <a:p>
            <a:pPr lvl="1"/>
            <a:r>
              <a:rPr lang="en-US" sz="2000" smtClean="0"/>
              <a:t>Automation</a:t>
            </a:r>
          </a:p>
          <a:p>
            <a:pPr lvl="1"/>
            <a:r>
              <a:rPr lang="en-US" sz="2000" smtClean="0"/>
              <a:t>Regression testing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Concurrent Hardware &amp; Software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458200" cy="1066800"/>
          </a:xfrm>
        </p:spPr>
        <p:txBody>
          <a:bodyPr/>
          <a:lstStyle/>
          <a:p>
            <a:r>
              <a:rPr lang="en-US" sz="2000" dirty="0" smtClean="0"/>
              <a:t>Embedded systems rely on both MCU </a:t>
            </a:r>
            <a:r>
              <a:rPr lang="en-US" sz="2000" b="1" i="1" dirty="0" smtClean="0"/>
              <a:t>hardware peripherals </a:t>
            </a:r>
            <a:r>
              <a:rPr lang="en-US" sz="2000" dirty="0" smtClean="0"/>
              <a:t>and </a:t>
            </a:r>
            <a:r>
              <a:rPr lang="en-US" sz="2000" b="1" i="1" dirty="0" smtClean="0"/>
              <a:t>software </a:t>
            </a:r>
            <a:r>
              <a:rPr lang="en-US" sz="2000" dirty="0" smtClean="0"/>
              <a:t>to get everything done on time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29146" y="761999"/>
            <a:ext cx="6871854" cy="4876801"/>
            <a:chOff x="990601" y="914400"/>
            <a:chExt cx="7086599" cy="5029200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425" y="1218244"/>
              <a:ext cx="6400800" cy="4725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56670" y="91440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rPr>
                <a:t>Hardware</a:t>
              </a:r>
              <a:endPara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017" y="914400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Software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843733" y="3242368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Time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295400" y="1752600"/>
              <a:ext cx="0" cy="3657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68415331"/>
      </p:ext>
    </p:extLst>
  </p:cSld>
  <p:clrMapOvr>
    <a:masterClrMapping/>
  </p:clrMapOvr>
  <p:transition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Peer Code Review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Inspect the code before testing it</a:t>
            </a:r>
          </a:p>
          <a:p>
            <a:endParaRPr lang="en-US" sz="2000" dirty="0" smtClean="0"/>
          </a:p>
          <a:p>
            <a:r>
              <a:rPr lang="en-US" sz="2000" dirty="0" smtClean="0"/>
              <a:t>Extensive positive industry results from code inspections</a:t>
            </a:r>
          </a:p>
          <a:p>
            <a:pPr lvl="1"/>
            <a:r>
              <a:rPr lang="en-US" sz="1800" dirty="0" smtClean="0"/>
              <a:t>IBM removed 82% of bugs</a:t>
            </a:r>
          </a:p>
          <a:p>
            <a:pPr lvl="1"/>
            <a:r>
              <a:rPr lang="en-US" sz="1800" dirty="0" smtClean="0"/>
              <a:t>9 hours saved by finding each defect</a:t>
            </a:r>
          </a:p>
          <a:p>
            <a:pPr lvl="1"/>
            <a:r>
              <a:rPr lang="en-US" sz="1800" dirty="0" smtClean="0"/>
              <a:t>For AT&amp;T quality rose by 1000% and productivity by 14%</a:t>
            </a:r>
          </a:p>
          <a:p>
            <a:endParaRPr lang="en-US" sz="2000" dirty="0" smtClean="0"/>
          </a:p>
          <a:p>
            <a:r>
              <a:rPr lang="en-US" sz="2000" dirty="0" smtClean="0"/>
              <a:t>Finds bugs which testing often misses</a:t>
            </a:r>
          </a:p>
          <a:p>
            <a:pPr lvl="1"/>
            <a:r>
              <a:rPr lang="en-US" sz="1800" dirty="0" smtClean="0"/>
              <a:t>80% of the errors detected by HP’s inspections were unlikely to be caught by testing</a:t>
            </a:r>
          </a:p>
          <a:p>
            <a:pPr lvl="1"/>
            <a:r>
              <a:rPr lang="en-US" sz="1800" dirty="0" smtClean="0"/>
              <a:t>HP, Shell Research, Bell Northern, AT&amp;T: inspections 20-30x more efficient than testing</a:t>
            </a:r>
          </a:p>
          <a:p>
            <a:endParaRPr lang="en-US" sz="4000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5. Software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839200" cy="5715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Testing IS NOT “the process of verifying the program works correctly”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The program probably won’t work correctly in all possible cases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Professional programmers have 1-3 bugs per 100 lines of code after it is “done” </a:t>
            </a:r>
          </a:p>
          <a:p>
            <a:pPr lvl="1">
              <a:spcBef>
                <a:spcPct val="0"/>
              </a:spcBef>
            </a:pPr>
            <a:endParaRPr lang="en-US" sz="1800" dirty="0" smtClean="0"/>
          </a:p>
          <a:p>
            <a:pPr lvl="1">
              <a:spcBef>
                <a:spcPct val="0"/>
              </a:spcBef>
            </a:pPr>
            <a:r>
              <a:rPr lang="en-US" sz="1800" dirty="0" smtClean="0"/>
              <a:t>Testers shouldn’t try to prove the program works correctly (impossible)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If you want and expect your program to work, you’ll unconsciously miss failure because human beings are inherently biased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The purpose of testing is to find problems quickly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Does the software violate the specifications?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Does the software violate unstated requirements?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The purpose of finding problems is to fix the ones which matter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Fix the most important problems, as there isn’t enough time to fix all of them</a:t>
            </a:r>
          </a:p>
          <a:p>
            <a:pPr lvl="1">
              <a:spcBef>
                <a:spcPct val="0"/>
              </a:spcBef>
            </a:pPr>
            <a:r>
              <a:rPr lang="en-US" sz="1800" dirty="0" smtClean="0"/>
              <a:t>The </a:t>
            </a:r>
            <a:r>
              <a:rPr lang="en-US" sz="1800" i="1" dirty="0" smtClean="0"/>
              <a:t>Pareto Principle</a:t>
            </a:r>
            <a:r>
              <a:rPr lang="en-US" sz="1800" dirty="0" smtClean="0"/>
              <a:t> defines “the vital few, the trivial many”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Bugs are uneven in frequency – a vital few contribute the majority of the program failures. Fix these first.</a:t>
            </a:r>
          </a:p>
        </p:txBody>
      </p:sp>
    </p:spTree>
  </p:cSld>
  <p:clrMapOvr>
    <a:masterClrMapping/>
  </p:clrMapOvr>
  <p:transition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Approaches to Testing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6019800"/>
          </a:xfrm>
        </p:spPr>
        <p:txBody>
          <a:bodyPr/>
          <a:lstStyle/>
          <a:p>
            <a:r>
              <a:rPr lang="en-US" sz="2400" dirty="0" smtClean="0"/>
              <a:t>Incremental Testing</a:t>
            </a:r>
          </a:p>
          <a:p>
            <a:pPr lvl="1"/>
            <a:r>
              <a:rPr lang="en-US" sz="2000" dirty="0" smtClean="0"/>
              <a:t>Code a function and then test it (</a:t>
            </a:r>
            <a:r>
              <a:rPr lang="en-US" sz="2000" i="1" dirty="0" smtClean="0"/>
              <a:t>module/unit/element testing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Then test a few working functions together (</a:t>
            </a:r>
            <a:r>
              <a:rPr lang="en-US" sz="2000" i="1" dirty="0" smtClean="0"/>
              <a:t>integration testing) </a:t>
            </a:r>
            <a:endParaRPr lang="en-US" sz="2000" dirty="0" smtClean="0"/>
          </a:p>
          <a:p>
            <a:pPr lvl="2"/>
            <a:r>
              <a:rPr lang="en-US" sz="1800" dirty="0" smtClean="0"/>
              <a:t>Continue enlarging the scope of tests as you write new functions</a:t>
            </a:r>
          </a:p>
          <a:p>
            <a:pPr lvl="1"/>
            <a:r>
              <a:rPr lang="en-US" sz="2000" dirty="0" smtClean="0"/>
              <a:t>Incremental testing requires extra code for the </a:t>
            </a:r>
            <a:r>
              <a:rPr lang="en-US" sz="2000" i="1" dirty="0" smtClean="0"/>
              <a:t>test harness</a:t>
            </a:r>
          </a:p>
          <a:p>
            <a:pPr lvl="2"/>
            <a:r>
              <a:rPr lang="en-US" sz="1800" dirty="0" smtClean="0"/>
              <a:t>A </a:t>
            </a:r>
            <a:r>
              <a:rPr lang="en-US" sz="1800" i="1" dirty="0" smtClean="0"/>
              <a:t>driver </a:t>
            </a:r>
            <a:r>
              <a:rPr lang="en-US" sz="1800" dirty="0" smtClean="0"/>
              <a:t>function calls the function to be tested</a:t>
            </a:r>
          </a:p>
          <a:p>
            <a:pPr lvl="2"/>
            <a:r>
              <a:rPr lang="en-US" sz="1800" dirty="0" smtClean="0"/>
              <a:t>A </a:t>
            </a:r>
            <a:r>
              <a:rPr lang="en-US" sz="1800" i="1" dirty="0" smtClean="0"/>
              <a:t>stub </a:t>
            </a:r>
            <a:r>
              <a:rPr lang="en-US" sz="1800" dirty="0" smtClean="0"/>
              <a:t>function might be needed to simulate a function called by the function under test, and which returns or modifies data.</a:t>
            </a:r>
          </a:p>
          <a:p>
            <a:pPr lvl="2"/>
            <a:r>
              <a:rPr lang="en-US" sz="1800" dirty="0" smtClean="0"/>
              <a:t>The test harness can </a:t>
            </a:r>
            <a:r>
              <a:rPr lang="en-US" sz="1800" i="1" dirty="0" smtClean="0"/>
              <a:t>automate</a:t>
            </a:r>
            <a:r>
              <a:rPr lang="en-US" sz="1800" dirty="0" smtClean="0"/>
              <a:t> the testing of individual functions to detect later bugs</a:t>
            </a:r>
          </a:p>
          <a:p>
            <a:r>
              <a:rPr lang="en-US" sz="2400" dirty="0" smtClean="0"/>
              <a:t>Big Bang Testing</a:t>
            </a:r>
          </a:p>
          <a:p>
            <a:pPr lvl="1"/>
            <a:r>
              <a:rPr lang="en-US" sz="2000" dirty="0" smtClean="0"/>
              <a:t>Code up all of the functions to create the system</a:t>
            </a:r>
          </a:p>
          <a:p>
            <a:pPr lvl="1"/>
            <a:r>
              <a:rPr lang="en-US" sz="2000" dirty="0" smtClean="0"/>
              <a:t>Test the complete system</a:t>
            </a:r>
          </a:p>
          <a:p>
            <a:pPr lvl="2"/>
            <a:r>
              <a:rPr lang="en-US" sz="1800" dirty="0" smtClean="0"/>
              <a:t>Plug and pray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Test Incrementally?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Finding out what failed is much easier</a:t>
            </a:r>
          </a:p>
          <a:p>
            <a:pPr lvl="1"/>
            <a:r>
              <a:rPr lang="en-US" sz="2000" dirty="0" smtClean="0"/>
              <a:t>With Big Bang, since no function has been thoroughly tested, most probably have bugs</a:t>
            </a:r>
          </a:p>
          <a:p>
            <a:pPr lvl="1"/>
            <a:r>
              <a:rPr lang="en-US" sz="2000" dirty="0" smtClean="0"/>
              <a:t>Now the question is “Which bug in which module causes the failure I see?”</a:t>
            </a:r>
          </a:p>
          <a:p>
            <a:pPr lvl="1"/>
            <a:r>
              <a:rPr lang="en-US" sz="2000" dirty="0" smtClean="0"/>
              <a:t>Errors in one module can make it difficult to test another module</a:t>
            </a:r>
          </a:p>
          <a:p>
            <a:pPr lvl="2"/>
            <a:r>
              <a:rPr lang="en-US" sz="1800" dirty="0" smtClean="0"/>
              <a:t>Errors in fundamental modules (e.g. kernel) can appear as bugs in other many other dependent modules </a:t>
            </a:r>
          </a:p>
          <a:p>
            <a:r>
              <a:rPr lang="en-US" sz="2400" dirty="0" smtClean="0"/>
              <a:t>Less finger pointing = happier SW development team</a:t>
            </a:r>
          </a:p>
          <a:p>
            <a:pPr lvl="1"/>
            <a:r>
              <a:rPr lang="en-US" sz="2000" dirty="0" smtClean="0"/>
              <a:t>It’s clear who made the mistake, and it’s clear who needs to fix it</a:t>
            </a:r>
          </a:p>
          <a:p>
            <a:r>
              <a:rPr lang="en-US" sz="2400" dirty="0" smtClean="0"/>
              <a:t>Better automation</a:t>
            </a:r>
          </a:p>
          <a:p>
            <a:pPr lvl="1"/>
            <a:r>
              <a:rPr lang="en-US" sz="2000" dirty="0" smtClean="0"/>
              <a:t>Drivers and stubs initially require time to develop, but save time for future testing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ransition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Test Plan</a:t>
            </a: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896938"/>
          <a:ext cx="8839200" cy="519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PHOTO-PAINT" r:id="rId4" imgW="10961905" imgH="6447619" progId="CorelPHOTOPAINT.Image.13">
                  <p:embed/>
                </p:oleObj>
              </mc:Choice>
              <mc:Fallback>
                <p:oleObj name="PHOTO-PAINT" r:id="rId4" imgW="10961905" imgH="6447619" progId="CorelPHOTOPAINT.Image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96938"/>
                        <a:ext cx="8839200" cy="519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 Perform </a:t>
            </a:r>
            <a:r>
              <a:rPr lang="en-US" smtClean="0"/>
              <a:t>Project Retrospectives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Goals – improve your engineering processes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Extract all useful information learned from the just-completed project – provide “virtual experience” to others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rovide positive non-confrontational feedback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</a:t>
            </a:r>
            <a:r>
              <a:rPr lang="en-US" sz="1800" dirty="0" smtClean="0"/>
              <a:t>ocument problems and solutions clearly and concisely for future use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Basic rule: problems need solutions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Often small changes improve performance, but are easy to forget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Postmortem Structure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400" dirty="0" smtClean="0"/>
              <a:t>Product</a:t>
            </a:r>
          </a:p>
          <a:p>
            <a:pPr lvl="1"/>
            <a:r>
              <a:rPr lang="en-US" sz="2000" dirty="0" smtClean="0"/>
              <a:t>Bugs</a:t>
            </a:r>
          </a:p>
          <a:p>
            <a:pPr lvl="1"/>
            <a:r>
              <a:rPr lang="en-US" sz="2000" dirty="0" smtClean="0"/>
              <a:t>Software design</a:t>
            </a:r>
          </a:p>
          <a:p>
            <a:pPr lvl="1"/>
            <a:r>
              <a:rPr lang="en-US" sz="2000" dirty="0" smtClean="0"/>
              <a:t>Hardware design</a:t>
            </a:r>
          </a:p>
          <a:p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Code standards</a:t>
            </a:r>
          </a:p>
          <a:p>
            <a:pPr lvl="1"/>
            <a:r>
              <a:rPr lang="en-US" sz="2000" dirty="0" smtClean="0"/>
              <a:t>Code interfacing</a:t>
            </a:r>
          </a:p>
          <a:p>
            <a:pPr lvl="1"/>
            <a:r>
              <a:rPr lang="en-US" sz="2000" dirty="0" smtClean="0"/>
              <a:t>Change control</a:t>
            </a:r>
          </a:p>
          <a:p>
            <a:pPr lvl="1"/>
            <a:r>
              <a:rPr lang="en-US" sz="2000" dirty="0" smtClean="0"/>
              <a:t>How we did it</a:t>
            </a:r>
          </a:p>
          <a:p>
            <a:pPr lvl="1"/>
            <a:r>
              <a:rPr lang="en-US" sz="2000" dirty="0" smtClean="0"/>
              <a:t>Team coordination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Support</a:t>
            </a:r>
          </a:p>
          <a:p>
            <a:pPr lvl="1"/>
            <a:r>
              <a:rPr lang="en-US" sz="2000" dirty="0" smtClean="0"/>
              <a:t>Tools</a:t>
            </a:r>
          </a:p>
          <a:p>
            <a:pPr lvl="1"/>
            <a:r>
              <a:rPr lang="en-US" sz="2000" dirty="0" smtClean="0"/>
              <a:t>Team burnout</a:t>
            </a:r>
          </a:p>
          <a:p>
            <a:pPr lvl="1"/>
            <a:r>
              <a:rPr lang="en-US" sz="2000" dirty="0" smtClean="0"/>
              <a:t>Change orders</a:t>
            </a:r>
          </a:p>
          <a:p>
            <a:pPr lvl="1"/>
            <a:r>
              <a:rPr lang="en-US" sz="2000" dirty="0" smtClean="0"/>
              <a:t>Personnel availability</a:t>
            </a:r>
          </a:p>
        </p:txBody>
      </p:sp>
      <p:sp>
        <p:nvSpPr>
          <p:cNvPr id="56324" name="AutoShape 4" descr="postm1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37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include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 "</a:t>
            </a:r>
            <a:r>
              <a:rPr lang="en-US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mbed.h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InterruptIn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(SW2);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DigitalOut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led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(LED1);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DigitalOut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flash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(LED4);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flip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led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 !led; }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button.rise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(&amp;flip);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attach the address of the </a:t>
            </a:r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		      //  flip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function to the rising edge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while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sz="1900" i="1" dirty="0">
                <a:solidFill>
                  <a:srgbClr val="999988"/>
                </a:solidFill>
                <a:latin typeface="Consolas" panose="020B0609020204030204" pitchFamily="49" charset="0"/>
              </a:rPr>
              <a:t>wait around, interrupts will interrupt this!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flash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 !flash;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wait(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} 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5057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r>
              <a:rPr lang="en-US" sz="2000" dirty="0" smtClean="0"/>
              <a:t>MCU’s Interrupt system provides a basic scheduling approach for CPU</a:t>
            </a:r>
          </a:p>
          <a:p>
            <a:pPr lvl="1"/>
            <a:r>
              <a:rPr lang="en-US" sz="1800" dirty="0" smtClean="0"/>
              <a:t>“Run this subroutine every time this hardware event occurs”</a:t>
            </a:r>
          </a:p>
          <a:p>
            <a:pPr lvl="1"/>
            <a:r>
              <a:rPr lang="en-US" sz="1800" dirty="0" smtClean="0"/>
              <a:t>Is adequate for simple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More complex systems need to support multiple concurrent independent threads of execution</a:t>
            </a:r>
          </a:p>
          <a:p>
            <a:pPr lvl="1"/>
            <a:r>
              <a:rPr lang="en-US" sz="1800" dirty="0" smtClean="0"/>
              <a:t>Use task scheduler to share CPU</a:t>
            </a:r>
          </a:p>
          <a:p>
            <a:pPr lvl="1"/>
            <a:r>
              <a:rPr lang="en-US" sz="1800" dirty="0" smtClean="0"/>
              <a:t>Different approaches to task scheduling</a:t>
            </a:r>
          </a:p>
          <a:p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/>
              <a:t>do we make the processor responsive? (How do we make it do the right things at the right times?)</a:t>
            </a:r>
          </a:p>
          <a:p>
            <a:pPr lvl="1"/>
            <a:r>
              <a:rPr lang="en-US" sz="1800" dirty="0"/>
              <a:t>If we have more software threads than hardware threads, we need to share the </a:t>
            </a:r>
            <a:r>
              <a:rPr lang="en-US" sz="1800" dirty="0" smtClean="0"/>
              <a:t>processor. 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1242751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10000"/>
            <a:ext cx="8839200" cy="2971800"/>
          </a:xfrm>
        </p:spPr>
        <p:txBody>
          <a:bodyPr/>
          <a:lstStyle/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 smtClean="0"/>
              <a:t>Release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at which task (or interrupt) </a:t>
            </a:r>
            <a:r>
              <a:rPr lang="en-US" sz="1800" dirty="0" err="1" smtClean="0"/>
              <a:t>i</a:t>
            </a:r>
            <a:r>
              <a:rPr lang="en-US" sz="1800" dirty="0" smtClean="0"/>
              <a:t> requests service/is released/is ready to run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Latency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/>
              <a:t>) </a:t>
            </a:r>
            <a:r>
              <a:rPr lang="en-US" sz="1800" dirty="0" smtClean="0"/>
              <a:t>= </a:t>
            </a:r>
            <a:r>
              <a:rPr lang="en-US" sz="1800" dirty="0"/>
              <a:t>Delay between </a:t>
            </a:r>
            <a:r>
              <a:rPr lang="en-US" sz="1800" dirty="0" smtClean="0"/>
              <a:t>release and </a:t>
            </a:r>
            <a:r>
              <a:rPr lang="en-US" sz="1800" i="1" dirty="0" smtClean="0"/>
              <a:t>start of </a:t>
            </a:r>
            <a:r>
              <a:rPr lang="en-US" sz="1800" i="1" dirty="0"/>
              <a:t>service </a:t>
            </a:r>
            <a:r>
              <a:rPr lang="en-US" sz="1800" dirty="0"/>
              <a:t>for task </a:t>
            </a:r>
            <a:r>
              <a:rPr lang="en-US" sz="1800" dirty="0" err="1"/>
              <a:t>i</a:t>
            </a:r>
            <a:endParaRPr lang="en-US" sz="1800" dirty="0" smtClean="0"/>
          </a:p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/>
              <a:t>R</a:t>
            </a:r>
            <a:r>
              <a:rPr lang="en-US" sz="1800" baseline="-25000" dirty="0" err="1" smtClean="0"/>
              <a:t>esponse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Delay between request for service and </a:t>
            </a:r>
            <a:r>
              <a:rPr lang="en-US" sz="1800" i="1" dirty="0" smtClean="0"/>
              <a:t>completion of service </a:t>
            </a:r>
            <a:r>
              <a:rPr lang="en-US" sz="1800" dirty="0" smtClean="0"/>
              <a:t>for task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/>
            <a:r>
              <a:rPr lang="en-US" sz="1800" dirty="0" err="1" smtClean="0"/>
              <a:t>T</a:t>
            </a:r>
            <a:r>
              <a:rPr lang="en-US" sz="1800" baseline="-25000" dirty="0" err="1" smtClean="0"/>
              <a:t>Task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needed to perform computations for task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/>
            <a:r>
              <a:rPr lang="en-US" sz="1800" dirty="0" smtClean="0"/>
              <a:t>T</a:t>
            </a:r>
            <a:r>
              <a:rPr lang="en-US" sz="1800" baseline="-25000" dirty="0" smtClean="0"/>
              <a:t>ISR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 = Time needed to perform interrupt service routine </a:t>
            </a:r>
            <a:r>
              <a:rPr lang="en-US" sz="1800" dirty="0" err="1" smtClean="0"/>
              <a:t>i</a:t>
            </a:r>
            <a:endParaRPr lang="en-US" sz="1800" dirty="0" smtClean="0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28600" y="1524000"/>
            <a:ext cx="23622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1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590800" y="2057400"/>
            <a:ext cx="457200" cy="152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048000" y="2590800"/>
            <a:ext cx="2590800" cy="1524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tint val="5882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0668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0480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200150" y="9144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Other</a:t>
            </a:r>
          </a:p>
          <a:p>
            <a:pPr algn="ctr"/>
            <a:r>
              <a:rPr lang="en-US" sz="1800" i="1">
                <a:latin typeface="Arial" charset="0"/>
              </a:rPr>
              <a:t>processing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1206500" y="19494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Scheduler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1454150" y="27432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Response</a:t>
            </a:r>
          </a:p>
          <a:p>
            <a:pPr algn="ctr"/>
            <a:r>
              <a:rPr lang="en-US" sz="1800">
                <a:latin typeface="Arial" charset="0"/>
              </a:rPr>
              <a:t>Time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3441700" y="2209800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Arial" charset="0"/>
              </a:rPr>
              <a:t>Task or ISR Code</a:t>
            </a: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1066800" y="30480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2362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168" name="Rectangle 16"/>
          <p:cNvSpPr>
            <a:spLocks noChangeArrowheads="1"/>
          </p:cNvSpPr>
          <p:nvPr/>
        </p:nvSpPr>
        <p:spPr bwMode="auto">
          <a:xfrm>
            <a:off x="6096000" y="1524000"/>
            <a:ext cx="15240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1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5638800" y="2057400"/>
            <a:ext cx="457200" cy="152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4375150" y="3200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Time</a:t>
            </a:r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1066800" y="3505200"/>
            <a:ext cx="7239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 rot="2434907">
            <a:off x="908236" y="1219200"/>
            <a:ext cx="304800" cy="3048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56388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568450" y="23764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Latency</a:t>
            </a:r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1066800" y="2743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Text Box 24"/>
          <p:cNvSpPr txBox="1">
            <a:spLocks noChangeArrowheads="1"/>
          </p:cNvSpPr>
          <p:nvPr/>
        </p:nvSpPr>
        <p:spPr bwMode="auto">
          <a:xfrm>
            <a:off x="4044950" y="16002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 err="1">
                <a:latin typeface="Arial" charset="0"/>
              </a:rPr>
              <a:t>T</a:t>
            </a:r>
            <a:r>
              <a:rPr lang="en-US" sz="1800" baseline="-25000" dirty="0" err="1">
                <a:latin typeface="Arial" charset="0"/>
              </a:rPr>
              <a:t>task</a:t>
            </a:r>
            <a:endParaRPr lang="en-US" sz="1800" baseline="-25000" dirty="0">
              <a:latin typeface="Arial" charset="0"/>
            </a:endParaRPr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 flipV="1">
            <a:off x="3048000" y="19812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20235" y="852487"/>
            <a:ext cx="886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 err="1" smtClean="0">
                <a:latin typeface="Arial" charset="0"/>
              </a:rPr>
              <a:t>T</a:t>
            </a:r>
            <a:r>
              <a:rPr lang="en-US" sz="1800" baseline="-25000" dirty="0" err="1" smtClean="0">
                <a:latin typeface="Arial" charset="0"/>
              </a:rPr>
              <a:t>Release</a:t>
            </a:r>
            <a:endParaRPr lang="en-US" sz="1800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467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Rely on MCU’s hardware interrupt system to run right code</a:t>
            </a:r>
          </a:p>
          <a:p>
            <a:pPr lvl="1"/>
            <a:r>
              <a:rPr lang="en-US" sz="1800" dirty="0" smtClean="0"/>
              <a:t>Event-triggered scheduling with interrupts</a:t>
            </a:r>
          </a:p>
          <a:p>
            <a:pPr lvl="1"/>
            <a:r>
              <a:rPr lang="en-US" sz="1800" dirty="0" smtClean="0"/>
              <a:t>Works well for many simple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Use software to schedule CPU’s time</a:t>
            </a:r>
          </a:p>
          <a:p>
            <a:pPr lvl="1"/>
            <a:r>
              <a:rPr lang="en-US" sz="1800" dirty="0" smtClean="0"/>
              <a:t>Static cyclic executive</a:t>
            </a:r>
          </a:p>
          <a:p>
            <a:pPr lvl="1"/>
            <a:r>
              <a:rPr lang="en-US" sz="1800" dirty="0" smtClean="0"/>
              <a:t>Dynamic priority</a:t>
            </a:r>
          </a:p>
          <a:p>
            <a:pPr lvl="2"/>
            <a:r>
              <a:rPr lang="en-US" sz="1800" dirty="0" smtClean="0"/>
              <a:t>Without task-level preemption</a:t>
            </a:r>
          </a:p>
          <a:p>
            <a:pPr lvl="2"/>
            <a:r>
              <a:rPr lang="en-US" sz="1800" dirty="0" smtClean="0"/>
              <a:t>With task-level preemption</a:t>
            </a:r>
          </a:p>
        </p:txBody>
      </p:sp>
    </p:spTree>
    <p:extLst>
      <p:ext uri="{BB962C8B-B14F-4D97-AF65-F5344CB8AC3E}">
        <p14:creationId xmlns:p14="http://schemas.microsoft.com/office/powerpoint/2010/main" val="3330558140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Event-Triggered Scheduling using Interrupts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r>
              <a:rPr lang="en-US" dirty="0" smtClean="0"/>
              <a:t>Basic architecture, useful for simple low-power devices </a:t>
            </a:r>
          </a:p>
          <a:p>
            <a:pPr lvl="1"/>
            <a:r>
              <a:rPr lang="en-US" dirty="0" smtClean="0"/>
              <a:t>Very little code or time overhead</a:t>
            </a:r>
          </a:p>
          <a:p>
            <a:r>
              <a:rPr lang="en-US" dirty="0" smtClean="0"/>
              <a:t>Leverages built-in task dispatching of interrupt system</a:t>
            </a:r>
          </a:p>
          <a:p>
            <a:pPr lvl="1"/>
            <a:r>
              <a:rPr lang="en-US" dirty="0" smtClean="0"/>
              <a:t>Can trigger ISRs with input changes, timer expiration, UART data reception, analog input level crossing comparator threshold</a:t>
            </a:r>
          </a:p>
          <a:p>
            <a:r>
              <a:rPr lang="en-US" dirty="0" smtClean="0"/>
              <a:t>Function types</a:t>
            </a:r>
          </a:p>
          <a:p>
            <a:pPr lvl="1"/>
            <a:r>
              <a:rPr lang="en-US" dirty="0" smtClean="0"/>
              <a:t>Main function configures system and then goes to sleep</a:t>
            </a:r>
          </a:p>
          <a:p>
            <a:pPr lvl="2"/>
            <a:r>
              <a:rPr lang="en-US" dirty="0" smtClean="0"/>
              <a:t>If interrupted, it goes right back to sleep</a:t>
            </a:r>
          </a:p>
          <a:p>
            <a:pPr lvl="1"/>
            <a:r>
              <a:rPr lang="en-US" dirty="0" smtClean="0"/>
              <a:t>Only interrupts are used for normal program operation</a:t>
            </a:r>
          </a:p>
          <a:p>
            <a:r>
              <a:rPr lang="en-US" dirty="0" smtClean="0"/>
              <a:t>Example: bike computer</a:t>
            </a:r>
          </a:p>
          <a:p>
            <a:pPr lvl="1"/>
            <a:r>
              <a:rPr lang="en-US" dirty="0" smtClean="0"/>
              <a:t>Int1: wheel rotation </a:t>
            </a:r>
          </a:p>
          <a:p>
            <a:pPr lvl="1"/>
            <a:r>
              <a:rPr lang="en-US" dirty="0" smtClean="0"/>
              <a:t>Int2: mode key</a:t>
            </a:r>
          </a:p>
          <a:p>
            <a:pPr lvl="1"/>
            <a:r>
              <a:rPr lang="en-US" dirty="0" smtClean="0"/>
              <a:t>Int3: clock</a:t>
            </a:r>
          </a:p>
          <a:p>
            <a:pPr lvl="1"/>
            <a:r>
              <a:rPr lang="en-US" dirty="0" smtClean="0"/>
              <a:t>Output: Liquid Crystal Display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3352800"/>
            <a:ext cx="20780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09555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15553</TotalTime>
  <Words>3900</Words>
  <Application>Microsoft Office PowerPoint</Application>
  <PresentationFormat>On-screen Show (4:3)</PresentationFormat>
  <Paragraphs>854</Paragraphs>
  <Slides>57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Aharoni</vt:lpstr>
      <vt:lpstr>Arial</vt:lpstr>
      <vt:lpstr>Calibri</vt:lpstr>
      <vt:lpstr>Consolas</vt:lpstr>
      <vt:lpstr>Courier New</vt:lpstr>
      <vt:lpstr>Times New Roman</vt:lpstr>
      <vt:lpstr>Wingdings</vt:lpstr>
      <vt:lpstr>test3</vt:lpstr>
      <vt:lpstr>Improved ARMTheme</vt:lpstr>
      <vt:lpstr>PHOTO-PAINT</vt:lpstr>
      <vt:lpstr>PowerPoint Presentation</vt:lpstr>
      <vt:lpstr>Overview</vt:lpstr>
      <vt:lpstr>Concurrency</vt:lpstr>
      <vt:lpstr>MCU Hardware &amp; Software for Concurrency</vt:lpstr>
      <vt:lpstr>Concurrent Hardware &amp; Software Operation</vt:lpstr>
      <vt:lpstr>CPU Scheduling</vt:lpstr>
      <vt:lpstr>Definitions</vt:lpstr>
      <vt:lpstr>Scheduling Approaches</vt:lpstr>
      <vt:lpstr>Event-Triggered Scheduling using Interrupts</vt:lpstr>
      <vt:lpstr>Bike Computer Functions</vt:lpstr>
      <vt:lpstr>A More Complex Application</vt:lpstr>
      <vt:lpstr>Application Software Tasks</vt:lpstr>
      <vt:lpstr>How do we schedule these tasks?</vt:lpstr>
      <vt:lpstr>Static Schedule (Cyclic Executive)</vt:lpstr>
      <vt:lpstr>Static Schedule Example</vt:lpstr>
      <vt:lpstr>Dynamic Scheduling</vt:lpstr>
      <vt:lpstr>Dynamic RTC Schedule</vt:lpstr>
      <vt:lpstr>Task State and Scheduling Rules</vt:lpstr>
      <vt:lpstr>Dynamic Preemptive Schedule</vt:lpstr>
      <vt:lpstr>Comparison of Response Times</vt:lpstr>
      <vt:lpstr>Common Schedulers</vt:lpstr>
      <vt:lpstr>Round-Robin with Interrupts</vt:lpstr>
      <vt:lpstr>Run-To-Completion Scheduler</vt:lpstr>
      <vt:lpstr>Preemptive Scheduler</vt:lpstr>
      <vt:lpstr>Task State and Scheduling Rules</vt:lpstr>
      <vt:lpstr>What’s an RTOS?</vt:lpstr>
      <vt:lpstr>Comparison of Timing Dependence</vt:lpstr>
      <vt:lpstr>Comparison of RAM Requirements</vt:lpstr>
      <vt:lpstr>Software Engineering FOR Embedded Systems</vt:lpstr>
      <vt:lpstr>Good Enough Software, Soon Enough</vt:lpstr>
      <vt:lpstr>What happens when the plan meets reality?</vt:lpstr>
      <vt:lpstr>Risk Reduction</vt:lpstr>
      <vt:lpstr>Software Lifecycle Concepts</vt:lpstr>
      <vt:lpstr>Product Development Lifecycle</vt:lpstr>
      <vt:lpstr>Requirements</vt:lpstr>
      <vt:lpstr>Design Before Coding</vt:lpstr>
      <vt:lpstr>Design Before Coding</vt:lpstr>
      <vt:lpstr>Development Models</vt:lpstr>
      <vt:lpstr>Waterfall (Idealized)</vt:lpstr>
      <vt:lpstr>Waterfall (As Implemented)</vt:lpstr>
      <vt:lpstr>Agile Development: SCRUM</vt:lpstr>
      <vt:lpstr>V Model Overview</vt:lpstr>
      <vt:lpstr>1. Requirements Specification and Validation Plan</vt:lpstr>
      <vt:lpstr>2. Architectural (High-Level) Design</vt:lpstr>
      <vt:lpstr>3. Detailed Design</vt:lpstr>
      <vt:lpstr>State Machine for Parsing NMEA-0183</vt:lpstr>
      <vt:lpstr>PowerPoint Presentation</vt:lpstr>
      <vt:lpstr>Sequence of Interactions between Components</vt:lpstr>
      <vt:lpstr>4. Coding and Code Inspections</vt:lpstr>
      <vt:lpstr>Peer Code Review</vt:lpstr>
      <vt:lpstr>5. Software Testing</vt:lpstr>
      <vt:lpstr>Approaches to Testing</vt:lpstr>
      <vt:lpstr>Why Test Incrementally?</vt:lpstr>
      <vt:lpstr>Example Test Plan</vt:lpstr>
      <vt:lpstr>6. Perform Project Retrospectives</vt:lpstr>
      <vt:lpstr>Example Postmortem Structure</vt:lpstr>
      <vt:lpstr>PowerPoint Presentation</vt:lpstr>
    </vt:vector>
  </TitlesOfParts>
  <Company>NCSU ECE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 Review and Dissection</dc:title>
  <dc:creator>Alex Dean</dc:creator>
  <cp:lastModifiedBy>Hossein Pedram</cp:lastModifiedBy>
  <cp:revision>278</cp:revision>
  <cp:lastPrinted>2003-06-24T17:03:55Z</cp:lastPrinted>
  <dcterms:created xsi:type="dcterms:W3CDTF">2002-08-12T14:57:34Z</dcterms:created>
  <dcterms:modified xsi:type="dcterms:W3CDTF">2017-10-07T04:54:48Z</dcterms:modified>
</cp:coreProperties>
</file>