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17"/>
  </p:notesMasterIdLst>
  <p:sldIdLst>
    <p:sldId id="256" r:id="rId3"/>
    <p:sldId id="376" r:id="rId4"/>
    <p:sldId id="401" r:id="rId5"/>
    <p:sldId id="402" r:id="rId6"/>
    <p:sldId id="403" r:id="rId7"/>
    <p:sldId id="391" r:id="rId8"/>
    <p:sldId id="405" r:id="rId9"/>
    <p:sldId id="413" r:id="rId10"/>
    <p:sldId id="406" r:id="rId11"/>
    <p:sldId id="407" r:id="rId12"/>
    <p:sldId id="409" r:id="rId13"/>
    <p:sldId id="410" r:id="rId14"/>
    <p:sldId id="411" r:id="rId15"/>
    <p:sldId id="41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33CC"/>
    <a:srgbClr val="CC6600"/>
    <a:srgbClr val="669900"/>
    <a:srgbClr val="CCFFCC"/>
    <a:srgbClr val="99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64" autoAdjust="0"/>
    <p:restoredTop sz="90493" autoAdjust="0"/>
  </p:normalViewPr>
  <p:slideViewPr>
    <p:cSldViewPr showGuides="1">
      <p:cViewPr varScale="1">
        <p:scale>
          <a:sx n="64" d="100"/>
          <a:sy n="64" d="100"/>
        </p:scale>
        <p:origin x="211" y="3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6288722-1483-438B-9D69-9AC87D14CF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64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50B337A-21FA-4097-B6F1-3730081FBA3C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7479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4C7284A-F40E-4B13-A405-F540133ADA26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22264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B200F63-316D-4307-8377-7CA368C7693B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83872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69E636F-6138-4669-9C8A-6D673FC7D211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79624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FC591D9-147B-400F-B0EA-A5C666675A31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957498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87F032-1F54-4415-A156-5356AC6C4B5A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7604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A7EB2D0-316B-490C-AD88-C492A45CB47B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2108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0BC861E-B9FE-4D67-9213-8990BC2A55CA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04438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A940448-56C4-47A8-80C2-4A759C4C7A05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13288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06DA976-0ACF-460D-ABF6-00BDBC6C2921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5951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9D89D70-CDBF-4CB8-A3F7-F3741DBBBB4D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0281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96E3E7D-0DAC-408A-AF7D-0FAEAA18B9EC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14982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C34BF75-3609-4AD5-BBB7-802CFF808510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2976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500A611-A47F-4D1F-BCFE-17A47E6FAED1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3095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39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27C06-1703-467D-B948-38180B276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77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5E1A0-695D-4B95-97F6-403AF1C35E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384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03413-D6EB-4AA9-A276-FBC5A1007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467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3989E-7730-4013-9161-E91EEC88EC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372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F84A8-8B23-4FB1-9A0A-1CB364BFFE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76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04C7D-F6B2-419B-AD31-CF55B6BAAF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032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23529-4473-41B7-BA19-8AC186DE4C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840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0CC9D-42CC-4861-BC35-D4B730B5D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122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4ED30-8FA1-4E53-A7E9-384AA39E06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289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2B09F-00D6-467F-BC3E-93294D58D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38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3200"/>
            </a:lvl3pPr>
            <a:lvl4pPr algn="r" rtl="1">
              <a:defRPr sz="2000"/>
            </a:lvl4pPr>
            <a:lvl5pPr algn="r" rtl="1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6BAB1-B61A-42CC-AB4B-3E3725F501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02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A2754-1621-4945-BEF4-AFD24A05C0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542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456F8-B56F-411D-BCBE-C93A139ED8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769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67732-7711-480B-AA00-BE436E0705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21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68D7B-C3FB-4FB1-81D3-92B1A916D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7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24B8E-5808-4A00-A694-7B9B5688A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80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9C461-C450-41BB-B252-DA1518210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15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86171-49FC-436B-B84B-5D790888F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9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00BEF-BEB0-4BB2-8E3F-70B0049BBC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87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B5594-78B5-4932-9A53-3ABEEAD35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69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D92A8-A9D0-458B-AC27-36ACD0C81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40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483AFB-B5E6-41AD-A218-376B996FD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4" r:id="rId1"/>
    <p:sldLayoutId id="2147484643" r:id="rId2"/>
    <p:sldLayoutId id="2147484644" r:id="rId3"/>
    <p:sldLayoutId id="2147484645" r:id="rId4"/>
    <p:sldLayoutId id="2147484646" r:id="rId5"/>
    <p:sldLayoutId id="2147484647" r:id="rId6"/>
    <p:sldLayoutId id="2147484648" r:id="rId7"/>
    <p:sldLayoutId id="2147484649" r:id="rId8"/>
    <p:sldLayoutId id="2147484650" r:id="rId9"/>
    <p:sldLayoutId id="2147484651" r:id="rId10"/>
    <p:sldLayoutId id="2147484652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E3E5F53-EB01-4A64-94AD-CF53ED1D44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3" r:id="rId1"/>
    <p:sldLayoutId id="2147484654" r:id="rId2"/>
    <p:sldLayoutId id="2147484655" r:id="rId3"/>
    <p:sldLayoutId id="2147484656" r:id="rId4"/>
    <p:sldLayoutId id="2147484657" r:id="rId5"/>
    <p:sldLayoutId id="2147484658" r:id="rId6"/>
    <p:sldLayoutId id="2147484659" r:id="rId7"/>
    <p:sldLayoutId id="2147484660" r:id="rId8"/>
    <p:sldLayoutId id="2147484661" r:id="rId9"/>
    <p:sldLayoutId id="2147484662" r:id="rId10"/>
    <p:sldLayoutId id="21474846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زبان توصیف سخت‌افزار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Hardware Description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طراحی به صورت کلی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148263" y="836613"/>
            <a:ext cx="3309937" cy="1489075"/>
          </a:xfrm>
        </p:spPr>
        <p:txBody>
          <a:bodyPr/>
          <a:lstStyle/>
          <a:p>
            <a:r>
              <a:rPr lang="fa-IR" altLang="en-US" smtClean="0"/>
              <a:t>جمع‌کنندة </a:t>
            </a:r>
            <a:r>
              <a:rPr lang="en-US" altLang="en-US" smtClean="0"/>
              <a:t>n</a:t>
            </a:r>
            <a:r>
              <a:rPr lang="fa-IR" altLang="en-US" smtClean="0"/>
              <a:t>-بیتی:</a:t>
            </a:r>
            <a:endParaRPr lang="en-US" altLang="en-US" smtClean="0"/>
          </a:p>
          <a:p>
            <a:pPr lvl="1"/>
            <a:r>
              <a:rPr lang="fa-IR" altLang="en-US" smtClean="0"/>
              <a:t>با ثابت‌ها</a:t>
            </a:r>
          </a:p>
          <a:p>
            <a:pPr lvl="1"/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A450B8E-7DB6-4BA8-9482-5DFAAC7BE76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395288" y="1881188"/>
            <a:ext cx="8208962" cy="41846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constant N 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integer :=4;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N_BIT_ADDER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port( A , B : in bit_vector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CIN : in bit;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 : out bit_vector(N-1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COUT : out bit);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 N_BIT_ADDER;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STRUCT_FOR of N_BIT_ADDER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component FULL_ADDER port (X , Y , CI : in bit ; Z , CO : out bit);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component;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C : bit_vector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FA1: FULL_ADDER port map (A(0), B(0), CIN, S(0), C(1));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FA_N: FULL_ADDER port map (A(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,B(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,C(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,S(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,COUT 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L: for I in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N-2 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 1 generate</a:t>
            </a:r>
            <a:b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FAS: FULL_ADDER port map(A(I) ,B(I) ,C(I) ,S(I) ,C(I+1));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generate L;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STRUCT_FOR;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طراحی به صورت کلی</a:t>
            </a:r>
            <a:endParaRPr lang="en-US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58888" y="1268413"/>
            <a:ext cx="7199312" cy="3097212"/>
          </a:xfrm>
        </p:spPr>
        <p:txBody>
          <a:bodyPr/>
          <a:lstStyle/>
          <a:p>
            <a:r>
              <a:rPr lang="fa-IR" altLang="en-US" smtClean="0"/>
              <a:t>جمع‌کنندة </a:t>
            </a:r>
            <a:r>
              <a:rPr lang="en-US" altLang="en-US" smtClean="0"/>
              <a:t>n</a:t>
            </a:r>
            <a:r>
              <a:rPr lang="fa-IR" altLang="en-US" smtClean="0"/>
              <a:t>-بیتی:</a:t>
            </a:r>
            <a:endParaRPr lang="en-US" altLang="en-US" smtClean="0"/>
          </a:p>
          <a:p>
            <a:pPr lvl="1"/>
            <a:r>
              <a:rPr lang="fa-IR" altLang="en-US" sz="3600" smtClean="0"/>
              <a:t>با ثابت‌ها</a:t>
            </a:r>
          </a:p>
          <a:p>
            <a:pPr lvl="2"/>
            <a:r>
              <a:rPr lang="fa-IR" altLang="en-US" smtClean="0"/>
              <a:t> اشکال:</a:t>
            </a:r>
          </a:p>
          <a:p>
            <a:pPr lvl="3"/>
            <a:r>
              <a:rPr lang="fa-IR" altLang="en-US" sz="2800" smtClean="0"/>
              <a:t>برای هر مورد، نیاز به کامپایل مجدد</a:t>
            </a:r>
          </a:p>
          <a:p>
            <a:pPr lvl="3"/>
            <a:r>
              <a:rPr lang="fa-IR" altLang="en-US" sz="2800" smtClean="0"/>
              <a:t>برای چند مورد، نیاز به کپی کد</a:t>
            </a:r>
          </a:p>
          <a:p>
            <a:pPr lvl="2"/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4C06F8E-9FD4-4F66-AF57-4D5FDC029DB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طراحی به صورت کلی</a:t>
            </a:r>
            <a:endParaRPr lang="en-US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356100" y="765175"/>
            <a:ext cx="4319588" cy="1223963"/>
          </a:xfrm>
        </p:spPr>
        <p:txBody>
          <a:bodyPr/>
          <a:lstStyle/>
          <a:p>
            <a:pPr lvl="1"/>
            <a:r>
              <a:rPr lang="fa-IR" altLang="en-US" smtClean="0"/>
              <a:t>با پارامتر </a:t>
            </a:r>
            <a:r>
              <a:rPr lang="en-US" altLang="en-US" sz="2400" smtClean="0"/>
              <a:t>generic</a:t>
            </a:r>
            <a:endParaRPr lang="fa-IR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8C0CE1F-E20C-45F4-B03B-70E68B32C07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539750" y="792163"/>
            <a:ext cx="8208963" cy="44005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N_BIT_ADDER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generic (N 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integer :=4);</a:t>
            </a:r>
            <a:endParaRPr lang="fa-IR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port(A ,B : in bit_vector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CIN : in bit;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 : out bit_vector(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COUT : out bit);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 N_BIT_ADDER;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STRUCT_FOR of N_BIT_ADDER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component FULL_ADDER port (X , Y , CI : in bit ; Z , CO : out bit);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component;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C : bit_vector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FA1: FULL_ADDER port map (A(0), B(0), CIN, S(0), C(1));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FA_N: FULL_ADDER port map (A(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,B(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,C(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,S(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,COUT 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L: for I in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N-2 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 1 generate</a:t>
            </a:r>
            <a:b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FAS: FULL_ADDER port map(A(I) ,B(I) ,C(I) ,S(I) ,C(I+1));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generate L;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STRUCT_FOR;</a:t>
            </a: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527050" y="5157788"/>
            <a:ext cx="8208963" cy="1168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INST1:N_BIT_ADDER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generic map (8) 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port map (...);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INST2:N_BIT_ADDER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generic map (64) 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port map (...);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STRUCT_FOR;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طراحی به صورت کلی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851275" y="836613"/>
            <a:ext cx="5257800" cy="1223962"/>
          </a:xfrm>
        </p:spPr>
        <p:txBody>
          <a:bodyPr/>
          <a:lstStyle/>
          <a:p>
            <a:pPr lvl="1"/>
            <a:r>
              <a:rPr lang="fa-IR" altLang="en-US" smtClean="0"/>
              <a:t>بدون مشخص کردن بازه درگاه‌ها (با </a:t>
            </a:r>
            <a:r>
              <a:rPr lang="en-US" altLang="en-US" sz="2400" smtClean="0"/>
              <a:t>attribute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z="2400" smtClean="0"/>
              <a:t> برای سیگنال‌ها نمی‌توان نامشخص گذاشت.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6AFBDBC-5F6E-4CEC-9D90-4F581134D50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323528" y="2195567"/>
            <a:ext cx="8568952" cy="4185761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GENERAL_ADDER IS</a:t>
            </a:r>
          </a:p>
          <a:p>
            <a:pPr>
              <a:defRPr/>
            </a:pPr>
            <a:r>
              <a:rPr lang="fa-IR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port(A ,B : in </a:t>
            </a:r>
            <a:r>
              <a:rPr lang="en-US" altLang="en-US" sz="1400" b="1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bit_vector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altLang="en-US" sz="1400" b="1" strike="sngStrike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N-1 </a:t>
            </a:r>
            <a:r>
              <a:rPr lang="en-US" altLang="en-US" sz="1400" b="1" strike="sngStrike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400" b="1" strike="sngStrike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0)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fa-IR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CIN : in bit; </a:t>
            </a:r>
          </a:p>
          <a:p>
            <a:pPr>
              <a:defRPr/>
            </a:pPr>
            <a:r>
              <a:rPr lang="fa-IR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 : out </a:t>
            </a:r>
            <a:r>
              <a:rPr lang="en-US" altLang="en-US" sz="1400" b="1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bit_vector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strike="sngStrike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(N-1 </a:t>
            </a:r>
            <a:r>
              <a:rPr lang="en-US" altLang="en-US" sz="1400" b="1" strike="sngStrike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400" b="1" strike="sngStrike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0)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COUT : out bit);</a:t>
            </a:r>
          </a:p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 GENERAL_ADDER;</a:t>
            </a:r>
          </a:p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ARCH1 of GENERAL_ADDER is</a:t>
            </a:r>
          </a:p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component FULL_ADDER port (X , Y , CI : in bit ; Z , CO : out bit);</a:t>
            </a:r>
          </a:p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component;</a:t>
            </a:r>
          </a:p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C : </a:t>
            </a:r>
            <a:r>
              <a:rPr lang="en-US" altLang="en-US" sz="1400" b="1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bit_vector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alt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A’range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FA1: FULL_ADDER port map (A(</a:t>
            </a:r>
            <a:r>
              <a:rPr lang="en-US" alt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A’low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B(</a:t>
            </a:r>
            <a:r>
              <a:rPr lang="en-US" alt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A’low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CIN, S(</a:t>
            </a:r>
            <a:r>
              <a:rPr lang="en-US" alt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A’low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C(</a:t>
            </a:r>
            <a:r>
              <a:rPr lang="en-US" alt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A’low+1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));</a:t>
            </a:r>
          </a:p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FA_N: FULL_ADDER port map (A(</a:t>
            </a:r>
            <a:r>
              <a:rPr lang="en-US" alt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A’high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B(</a:t>
            </a:r>
            <a:r>
              <a:rPr lang="en-US" alt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A’high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C(</a:t>
            </a:r>
            <a:r>
              <a:rPr lang="en-US" alt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A’high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S(</a:t>
            </a:r>
            <a:r>
              <a:rPr lang="en-US" alt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A’high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COUT );</a:t>
            </a:r>
          </a:p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L: for I </a:t>
            </a:r>
            <a:r>
              <a:rPr lang="en-US" altLang="en-US" sz="1400" b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A’high-1 </a:t>
            </a:r>
            <a:r>
              <a:rPr lang="en-US" altLang="en-US" sz="1400" b="1" dirty="0" err="1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A’low+1</a:t>
            </a: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generate</a:t>
            </a:r>
            <a:b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FAS: FULL_ADDER port map(A(I), B(I), C(I), S(I), C(I+1));</a:t>
            </a:r>
          </a:p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generate L;</a:t>
            </a:r>
          </a:p>
          <a:p>
            <a:pPr>
              <a:defRPr/>
            </a:pPr>
            <a:r>
              <a:rPr lang="en-US" altLang="en-US" sz="1400" b="1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ARCH1;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0825" y="908050"/>
            <a:ext cx="547211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32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3">
              <a:defRPr/>
            </a:pPr>
            <a:r>
              <a:rPr lang="fa-IR" altLang="en-US" kern="0" dirty="0" smtClean="0"/>
              <a:t>چگونه اندیس حلقة </a:t>
            </a:r>
            <a:r>
              <a:rPr lang="en-US" altLang="en-US" kern="0" dirty="0" smtClean="0"/>
              <a:t>for-generate</a:t>
            </a:r>
            <a:r>
              <a:rPr lang="fa-IR" altLang="en-US" kern="0" dirty="0" smtClean="0"/>
              <a:t> را بدهیم؟</a:t>
            </a:r>
          </a:p>
          <a:p>
            <a:pPr lvl="3">
              <a:defRPr/>
            </a:pPr>
            <a:r>
              <a:rPr lang="fa-IR" altLang="en-US" kern="0" dirty="0"/>
              <a:t> </a:t>
            </a:r>
            <a:r>
              <a:rPr lang="fa-IR" altLang="en-US" kern="0" dirty="0" smtClean="0"/>
              <a:t>چگونه در </a:t>
            </a:r>
            <a:r>
              <a:rPr lang="en-US" altLang="en-US" kern="0" dirty="0" smtClean="0"/>
              <a:t>instantiation</a:t>
            </a:r>
            <a:r>
              <a:rPr lang="fa-IR" altLang="en-US" kern="0" dirty="0" smtClean="0"/>
              <a:t> مشخص کنیم کدام است؟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3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3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3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طراحی به صورت کلی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789488" y="981075"/>
            <a:ext cx="4319587" cy="1223963"/>
          </a:xfrm>
        </p:spPr>
        <p:txBody>
          <a:bodyPr/>
          <a:lstStyle/>
          <a:p>
            <a:pPr lvl="1"/>
            <a:r>
              <a:rPr lang="fa-IR" altLang="en-US" smtClean="0"/>
              <a:t>بدون مشخص کردن بازه درگاه‌ها (با </a:t>
            </a:r>
            <a:r>
              <a:rPr lang="en-US" altLang="en-US" sz="2400" smtClean="0"/>
              <a:t>attribute</a:t>
            </a:r>
            <a:r>
              <a:rPr lang="fa-IR" altLang="en-US" smtClean="0"/>
              <a:t>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E687973-BF83-43F9-8E99-AE758787C91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395288" y="2111375"/>
            <a:ext cx="8208962" cy="203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S1, S2, S3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bit_vector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(7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S4, S5, S6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bit_vector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(3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CIN1, CIN2, COUT1, COUT2: bit;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EIGHTBIT:GENERAL_ADDER port map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S1, S2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CIN1,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S3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COUT1);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FOURBIT:GENERAL_ADDER port map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S4, S5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CIN2,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S6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COUT2);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STRUCT_FOR;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42988" y="4725988"/>
            <a:ext cx="799306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32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اگر درگاه‌ها به درگاه‌های سطح بالاتر وصل </a:t>
            </a:r>
            <a:r>
              <a:rPr lang="fa-IR" altLang="en-US" kern="0" smtClean="0"/>
              <a:t>بود چطور</a:t>
            </a:r>
            <a:r>
              <a:rPr lang="fa-IR" altLang="en-US" kern="0" dirty="0" smtClean="0"/>
              <a:t>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عملکرد همروند و عملکرد ترتیبی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9750" y="1000125"/>
            <a:ext cx="8032750" cy="5214938"/>
          </a:xfrm>
        </p:spPr>
        <p:txBody>
          <a:bodyPr/>
          <a:lstStyle/>
          <a:p>
            <a:pPr lvl="1"/>
            <a:r>
              <a:rPr lang="fa-IR" altLang="en-US" dirty="0" smtClean="0"/>
              <a:t>عملکرد ترتیبی:</a:t>
            </a:r>
            <a:endParaRPr lang="en-US" altLang="en-US" dirty="0" smtClean="0"/>
          </a:p>
          <a:p>
            <a:pPr lvl="2"/>
            <a:r>
              <a:rPr lang="fa-IR" altLang="en-US" dirty="0" smtClean="0"/>
              <a:t> اجرا به ترتیب از بالا به پایین</a:t>
            </a:r>
          </a:p>
          <a:p>
            <a:pPr lvl="2"/>
            <a:r>
              <a:rPr lang="fa-IR" altLang="en-US" dirty="0" smtClean="0"/>
              <a:t> مانند اکثر زبان‌های نرم‌افزاری</a:t>
            </a:r>
          </a:p>
          <a:p>
            <a:pPr lvl="2"/>
            <a:r>
              <a:rPr lang="fa-IR" altLang="en-US" dirty="0" smtClean="0"/>
              <a:t> برای عملکرد ترتیبی، در بدنه‌های ترتیبی</a:t>
            </a:r>
          </a:p>
          <a:p>
            <a:pPr lvl="3"/>
            <a:r>
              <a:rPr lang="en-US" altLang="en-US" dirty="0" smtClean="0"/>
              <a:t>process</a:t>
            </a:r>
          </a:p>
          <a:p>
            <a:pPr lvl="3"/>
            <a:r>
              <a:rPr lang="en-US" altLang="en-US" dirty="0" smtClean="0"/>
              <a:t>procedure</a:t>
            </a:r>
          </a:p>
          <a:p>
            <a:pPr lvl="3"/>
            <a:r>
              <a:rPr lang="en-US" altLang="en-US" dirty="0" smtClean="0"/>
              <a:t>function 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عملکرد همروند:</a:t>
            </a:r>
          </a:p>
          <a:p>
            <a:pPr lvl="2"/>
            <a:r>
              <a:rPr lang="fa-IR" altLang="en-US" dirty="0" smtClean="0"/>
              <a:t> عملکرد واقعی سخت‌افزار</a:t>
            </a:r>
          </a:p>
          <a:p>
            <a:pPr lvl="2"/>
            <a:r>
              <a:rPr lang="fa-IR" altLang="en-US" dirty="0" smtClean="0"/>
              <a:t> عملکرد پیش‌فرض در </a:t>
            </a:r>
            <a:r>
              <a:rPr lang="en-US" altLang="en-US" sz="2800" dirty="0" smtClean="0"/>
              <a:t>architecture</a:t>
            </a:r>
            <a:endParaRPr lang="en-US" altLang="en-US" dirty="0"/>
          </a:p>
          <a:p>
            <a:pPr lvl="2"/>
            <a:endParaRPr lang="fa-IR" altLang="en-US" dirty="0" smtClean="0"/>
          </a:p>
          <a:p>
            <a:pPr lvl="2"/>
            <a:endParaRPr lang="fa-IR" altLang="en-US" dirty="0" smtClean="0"/>
          </a:p>
          <a:p>
            <a:pPr lvl="3"/>
            <a:endParaRPr lang="fa-IR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4261066-6D1B-411F-8696-11F0486C2FC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عملکرد همروند و عملکرد ترتیبی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00125"/>
            <a:ext cx="8032750" cy="5214938"/>
          </a:xfrm>
        </p:spPr>
        <p:txBody>
          <a:bodyPr/>
          <a:lstStyle/>
          <a:p>
            <a:pPr lvl="1"/>
            <a:r>
              <a:rPr lang="fa-IR" altLang="en-US" dirty="0" smtClean="0"/>
              <a:t>دستورهای همروند:</a:t>
            </a:r>
            <a:endParaRPr lang="en-US" altLang="en-US" dirty="0" smtClean="0"/>
          </a:p>
          <a:p>
            <a:pPr lvl="2"/>
            <a:r>
              <a:rPr lang="fa-IR" altLang="en-US" dirty="0" smtClean="0"/>
              <a:t> فقط در بدنة همروند</a:t>
            </a:r>
          </a:p>
          <a:p>
            <a:pPr lvl="3"/>
            <a:r>
              <a:rPr lang="fa-IR" altLang="en-US" sz="2400" dirty="0" smtClean="0"/>
              <a:t>ایجاد یک پودمان</a:t>
            </a:r>
            <a:r>
              <a:rPr lang="fa-IR" altLang="en-US" dirty="0" smtClean="0"/>
              <a:t> (</a:t>
            </a:r>
            <a:r>
              <a:rPr lang="en-US" altLang="en-US" dirty="0" smtClean="0"/>
              <a:t>module instantiation</a:t>
            </a:r>
            <a:r>
              <a:rPr lang="fa-IR" altLang="en-US" dirty="0" smtClean="0"/>
              <a:t>)</a:t>
            </a:r>
          </a:p>
          <a:p>
            <a:pPr lvl="3"/>
            <a:r>
              <a:rPr lang="fa-IR" altLang="en-US" sz="2400" dirty="0" smtClean="0"/>
              <a:t>انتساب به سیگنال</a:t>
            </a:r>
          </a:p>
          <a:p>
            <a:pPr lvl="3"/>
            <a:r>
              <a:rPr lang="fa-IR" altLang="en-US" sz="2400" dirty="0" smtClean="0"/>
              <a:t>فرایند</a:t>
            </a:r>
            <a:r>
              <a:rPr lang="fa-IR" altLang="en-US" dirty="0" smtClean="0"/>
              <a:t> (</a:t>
            </a:r>
            <a:r>
              <a:rPr lang="en-US" altLang="en-US" dirty="0" smtClean="0"/>
              <a:t>process</a:t>
            </a:r>
            <a:r>
              <a:rPr lang="fa-IR" altLang="en-US" dirty="0" smtClean="0"/>
              <a:t>)</a:t>
            </a:r>
          </a:p>
          <a:p>
            <a:pPr lvl="3"/>
            <a:r>
              <a:rPr lang="en-US" altLang="en-US" dirty="0" smtClean="0"/>
              <a:t>if/for generate</a:t>
            </a:r>
          </a:p>
          <a:p>
            <a:pPr lvl="3"/>
            <a:r>
              <a:rPr lang="en-US" altLang="en-US" dirty="0" smtClean="0"/>
              <a:t>when-else</a:t>
            </a:r>
          </a:p>
          <a:p>
            <a:pPr lvl="3"/>
            <a:r>
              <a:rPr lang="en-US" altLang="en-US" dirty="0" smtClean="0"/>
              <a:t>with-select-when</a:t>
            </a:r>
          </a:p>
          <a:p>
            <a:pPr lvl="3"/>
            <a:r>
              <a:rPr lang="fa-IR" altLang="en-US" sz="2400" dirty="0" smtClean="0"/>
              <a:t>فراخوانی روال</a:t>
            </a:r>
          </a:p>
          <a:p>
            <a:pPr lvl="3"/>
            <a:r>
              <a:rPr lang="fa-IR" altLang="en-US" sz="2400" dirty="0" smtClean="0"/>
              <a:t>فراخوانی تابع</a:t>
            </a:r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B77C6B0-B7A4-4247-99F2-5120F1632F0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عملکرد همروند و عملکرد ترتیبی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9750" y="1000125"/>
            <a:ext cx="8032750" cy="5214938"/>
          </a:xfrm>
        </p:spPr>
        <p:txBody>
          <a:bodyPr/>
          <a:lstStyle/>
          <a:p>
            <a:pPr lvl="1"/>
            <a:r>
              <a:rPr lang="fa-IR" altLang="en-US" dirty="0" smtClean="0"/>
              <a:t>دستورهای ترتیبی:</a:t>
            </a:r>
          </a:p>
          <a:p>
            <a:pPr lvl="2"/>
            <a:r>
              <a:rPr lang="fa-IR" altLang="en-US" dirty="0" smtClean="0"/>
              <a:t>فقط در بدنة ترتیبی</a:t>
            </a:r>
          </a:p>
          <a:p>
            <a:pPr lvl="3"/>
            <a:r>
              <a:rPr lang="en-US" altLang="en-US" dirty="0" smtClean="0"/>
              <a:t>if-then-else</a:t>
            </a:r>
            <a:r>
              <a:rPr lang="fa-IR" altLang="en-US" dirty="0" smtClean="0"/>
              <a:t> </a:t>
            </a:r>
          </a:p>
          <a:p>
            <a:pPr lvl="3"/>
            <a:r>
              <a:rPr lang="fa-IR" altLang="en-US" sz="2400" dirty="0" smtClean="0"/>
              <a:t>حلقة </a:t>
            </a:r>
            <a:r>
              <a:rPr lang="en-US" altLang="en-US" dirty="0" smtClean="0"/>
              <a:t>for</a:t>
            </a:r>
          </a:p>
          <a:p>
            <a:pPr lvl="3"/>
            <a:r>
              <a:rPr lang="fa-IR" altLang="en-US" sz="2400" dirty="0" smtClean="0"/>
              <a:t>حلقة </a:t>
            </a:r>
            <a:r>
              <a:rPr lang="en-US" altLang="en-US" dirty="0" smtClean="0"/>
              <a:t>while</a:t>
            </a:r>
          </a:p>
          <a:p>
            <a:pPr lvl="3"/>
            <a:r>
              <a:rPr lang="en-US" altLang="en-US" dirty="0" smtClean="0"/>
              <a:t>case-when</a:t>
            </a:r>
            <a:endParaRPr lang="fa-IR" altLang="en-US" dirty="0" smtClean="0"/>
          </a:p>
          <a:p>
            <a:pPr lvl="3"/>
            <a:r>
              <a:rPr lang="fa-IR" altLang="en-US" sz="2400" dirty="0"/>
              <a:t>انتساب به سیگنال</a:t>
            </a:r>
          </a:p>
          <a:p>
            <a:pPr lvl="3"/>
            <a:r>
              <a:rPr lang="fa-IR" altLang="en-US" sz="2400" dirty="0" smtClean="0"/>
              <a:t>فراخوانی روال</a:t>
            </a:r>
          </a:p>
          <a:p>
            <a:pPr lvl="3"/>
            <a:r>
              <a:rPr lang="fa-IR" altLang="en-US" sz="2400" dirty="0" smtClean="0"/>
              <a:t>فراخوانی تابع</a:t>
            </a:r>
          </a:p>
          <a:p>
            <a:pPr lvl="3"/>
            <a:endParaRPr lang="fa-IR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A55C3B4-BCE5-4E36-B352-4870189D2C5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ساختارهای منظم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211638" y="836613"/>
            <a:ext cx="4360862" cy="1512887"/>
          </a:xfrm>
        </p:spPr>
        <p:txBody>
          <a:bodyPr/>
          <a:lstStyle/>
          <a:p>
            <a:r>
              <a:rPr lang="en-US" altLang="en-US" smtClean="0"/>
              <a:t>for-generate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fa-IR" altLang="en-US" smtClean="0"/>
              <a:t>برای توصیف طرح‌های منظم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D961D17-196E-4131-9220-B3A190914A2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468313" y="2024063"/>
            <a:ext cx="8207375" cy="44021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FOUR_BIT_ADDER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port (A , B : in bit_vector (3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CIN : in bit;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S : out bit_vector (3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COUT : out bit);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 FOUR_BIT_ADDER;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STRUCT_FA of FOUR_BIT_ADDER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component FULL_ADDER port (X , Y , CI : in bit ; Z , CO : out bit);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component;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C : bit_vector (3 downto 1);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FA0: FULL_ADDER port map (A(0), B(0), CIN, S(0), C(1));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FA1: FULL_ADDER port map (A(1), B(1), C(1), S(1), C(2));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FA2: FULL_ADDER port map (A(2), B(2), C(2), S(2), C(3));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FA3: FULL_ADDER port map (A(3), B(3), C(3), S(3), COUT);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STRUCT_FA;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3318" name="Rounded Rectangle 10"/>
          <p:cNvSpPr>
            <a:spLocks noChangeArrowheads="1"/>
          </p:cNvSpPr>
          <p:nvPr/>
        </p:nvSpPr>
        <p:spPr bwMode="auto">
          <a:xfrm>
            <a:off x="684213" y="4005263"/>
            <a:ext cx="7488237" cy="431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19" name="Rounded Rectangle 11"/>
          <p:cNvSpPr>
            <a:spLocks noChangeArrowheads="1"/>
          </p:cNvSpPr>
          <p:nvPr/>
        </p:nvSpPr>
        <p:spPr bwMode="auto">
          <a:xfrm>
            <a:off x="755650" y="5084763"/>
            <a:ext cx="7488238" cy="86518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 bwMode="auto">
          <a:xfrm>
            <a:off x="493713" y="836613"/>
            <a:ext cx="4149725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Rectangle 1"/>
          <p:cNvSpPr>
            <a:spLocks noChangeArrowheads="1"/>
          </p:cNvSpPr>
          <p:nvPr/>
        </p:nvSpPr>
        <p:spPr bwMode="auto">
          <a:xfrm>
            <a:off x="468313" y="1196975"/>
            <a:ext cx="3800475" cy="677863"/>
          </a:xfrm>
          <a:prstGeom prst="rect">
            <a:avLst/>
          </a:prstGeom>
          <a:noFill/>
          <a:ln w="381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22" name="TextBox 1"/>
          <p:cNvSpPr txBox="1">
            <a:spLocks noChangeArrowheads="1"/>
          </p:cNvSpPr>
          <p:nvPr/>
        </p:nvSpPr>
        <p:spPr bwMode="auto">
          <a:xfrm>
            <a:off x="4284663" y="1428750"/>
            <a:ext cx="44132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CIN</a:t>
            </a:r>
          </a:p>
        </p:txBody>
      </p:sp>
      <p:sp>
        <p:nvSpPr>
          <p:cNvPr id="13323" name="TextBox 10"/>
          <p:cNvSpPr txBox="1">
            <a:spLocks noChangeArrowheads="1"/>
          </p:cNvSpPr>
          <p:nvPr/>
        </p:nvSpPr>
        <p:spPr bwMode="auto">
          <a:xfrm>
            <a:off x="384175" y="2062163"/>
            <a:ext cx="442913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ساختارهای منظم</a:t>
            </a:r>
            <a:endParaRPr lang="en-US" alt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3CE40F7-A50D-43B4-A9A4-D59DB960C0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468313" y="2563813"/>
            <a:ext cx="8207375" cy="33226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FOUR_BIT_ADDER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 FOUR_BIT_ADDER;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STRUCT_FA of FOUR_BIT_ADDER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FA0: FULL_ADDER port map (A(0), B(0), CIN, S(0), C(1));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FA3: FULL_ADDER port map (A(3), B(3), C(3), S(3), COUT);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F: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I in 2 downto 1 generate</a:t>
            </a:r>
            <a:b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FAS: FULL_ADDER port map(A(I), B(I), C(I), S(I), C(I+1));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generate 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STRUCT_FA;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2051050" y="1125538"/>
            <a:ext cx="6624638" cy="9540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FA0: FULL_ADDER port map (A(0), B(0), CIN, S(0), C(1));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FA1: FULL_ADDER port map (A(1), B(1), C(1), S(1), C(2));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FA2: FULL_ADDER port map (A(2), B(2), C(2), S(2), C(3));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FA3: FULL_ADDER port map (A(3), B(3), C(3), S(3), COUT);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ساختارهای منظم</a:t>
            </a:r>
            <a:endParaRPr lang="en-US" alt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87F8EF9-2F9F-46EF-9643-640DCFBD56A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755650" y="2024063"/>
            <a:ext cx="7632700" cy="44021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FOUR_BIT_ADDER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 FOUR_BIT_ADDER;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STRUCT_FOR of FOUR_BIT_ADDER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C : </a:t>
            </a:r>
            <a:r>
              <a:rPr lang="en-US" altLang="en-US" sz="14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bit_vector</a:t>
            </a: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(3 </a:t>
            </a:r>
            <a:r>
              <a:rPr lang="en-US" altLang="en-US" sz="14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F: for I in 3 </a:t>
            </a:r>
            <a:r>
              <a:rPr lang="en-US" altLang="en-US" sz="1400" dirty="0" err="1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downto</a:t>
            </a: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 generate</a:t>
            </a:r>
            <a:b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F_IF0: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I=0</a:t>
            </a: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generate</a:t>
            </a:r>
            <a:b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L0:FULL_ADDER port map(A(0), B(0), CIN, S(0), C(1));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generate F_IF0;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F_IF3 :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I=3</a:t>
            </a: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generate</a:t>
            </a:r>
            <a:b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L3:FULL_ADDER port map(A(3), B(3), C(3), S(3), COUT);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generate F_IF3;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F_IF_1_2 :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I/=3 and I/=0 </a:t>
            </a: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generate</a:t>
            </a:r>
            <a:b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L_1_2:FULL_ADDER port map(A(I), B(I), C(I), S(I), C(I+1));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generate F_IF_1_2;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generate 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STRUCT_FOR;</a:t>
            </a: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051050" y="1125538"/>
            <a:ext cx="6624638" cy="9540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FA0: FULL_ADDER port map (A(0), B(0), CIN, S(0), C(1));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FA1: FULL_ADDER port map (A(1), B(1), C(1), S(1), C(2));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FA2: FULL_ADDER port map (A(2), B(2), C(2), S(2), C(3));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FA3: FULL_ADDER port map (A(3), B(3), C(3), S(3), COUT);</a:t>
            </a:r>
          </a:p>
        </p:txBody>
      </p:sp>
      <p:sp>
        <p:nvSpPr>
          <p:cNvPr id="19462" name="Content Placeholder 2"/>
          <p:cNvSpPr>
            <a:spLocks noGrp="1"/>
          </p:cNvSpPr>
          <p:nvPr>
            <p:ph idx="1"/>
          </p:nvPr>
        </p:nvSpPr>
        <p:spPr>
          <a:xfrm>
            <a:off x="4211638" y="692150"/>
            <a:ext cx="4360862" cy="1512888"/>
          </a:xfrm>
        </p:spPr>
        <p:txBody>
          <a:bodyPr/>
          <a:lstStyle/>
          <a:p>
            <a:r>
              <a:rPr lang="en-US" altLang="en-US" smtClean="0"/>
              <a:t>if-generate</a:t>
            </a:r>
            <a:r>
              <a:rPr lang="fa-IR" altLang="en-US" smtClean="0"/>
              <a:t>:</a:t>
            </a:r>
            <a:endParaRPr lang="en-US" altLang="en-US" smtClean="0"/>
          </a:p>
        </p:txBody>
      </p:sp>
      <p:sp>
        <p:nvSpPr>
          <p:cNvPr id="19463" name="Rounded Rectangle 7"/>
          <p:cNvSpPr>
            <a:spLocks noChangeArrowheads="1"/>
          </p:cNvSpPr>
          <p:nvPr/>
        </p:nvSpPr>
        <p:spPr bwMode="auto">
          <a:xfrm>
            <a:off x="1331913" y="4005263"/>
            <a:ext cx="6480175" cy="6477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4" name="Rounded Rectangle 10"/>
          <p:cNvSpPr>
            <a:spLocks noChangeArrowheads="1"/>
          </p:cNvSpPr>
          <p:nvPr/>
        </p:nvSpPr>
        <p:spPr bwMode="auto">
          <a:xfrm>
            <a:off x="1331913" y="4652963"/>
            <a:ext cx="6480175" cy="6477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5" name="Rounded Rectangle 11"/>
          <p:cNvSpPr>
            <a:spLocks noChangeArrowheads="1"/>
          </p:cNvSpPr>
          <p:nvPr/>
        </p:nvSpPr>
        <p:spPr bwMode="auto">
          <a:xfrm>
            <a:off x="1331913" y="5300663"/>
            <a:ext cx="6769100" cy="64928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6" name="Rounded Rectangle 13"/>
          <p:cNvSpPr>
            <a:spLocks noChangeArrowheads="1"/>
          </p:cNvSpPr>
          <p:nvPr/>
        </p:nvSpPr>
        <p:spPr bwMode="auto">
          <a:xfrm>
            <a:off x="1042988" y="3789363"/>
            <a:ext cx="7129462" cy="237648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ساختارهای منظم</a:t>
            </a:r>
            <a:endParaRPr lang="en-US" alt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B31E7BA-A37A-43A4-8D90-5557A65F9EC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68313" y="2670175"/>
            <a:ext cx="8207375" cy="31099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FOUR_BIT_ADDER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entity FOUR_BIT_ADDER;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STRUCT_FOR of FOUR_BIT_ADDER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signal C : bit_vector (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 downto 0</a:t>
            </a: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F: for I in 3 downto 0 generate</a:t>
            </a:r>
            <a:b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FAS: FULL_ADDER port map(A(I), B(I), C(I), S(I), C(I+1));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generate 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 &lt;= C(4);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C(0) &lt;= CIN;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 STRUCT_FOR;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2051050" y="1125538"/>
            <a:ext cx="6624638" cy="9540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FA0: FULL_ADDER port map (A(0), B(0), CIN, S(0), C(1));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FA1: FULL_ADDER port map (A(1), B(1), C(1), S(1), C(2));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FA2: FULL_ADDER port map (A(2), B(2), C(2), S(2), C(3));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FA3: FULL_ADDER port map (A(3), B(3), C(3), S(3), COUT);</a:t>
            </a:r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 bwMode="auto">
          <a:xfrm>
            <a:off x="4103688" y="4941888"/>
            <a:ext cx="4151312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1"/>
          <p:cNvSpPr>
            <a:spLocks noChangeArrowheads="1"/>
          </p:cNvSpPr>
          <p:nvPr/>
        </p:nvSpPr>
        <p:spPr bwMode="auto">
          <a:xfrm>
            <a:off x="4078288" y="5300663"/>
            <a:ext cx="3802062" cy="679450"/>
          </a:xfrm>
          <a:prstGeom prst="rect">
            <a:avLst/>
          </a:prstGeom>
          <a:noFill/>
          <a:ln w="381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6" name="TextBox 7"/>
          <p:cNvSpPr txBox="1">
            <a:spLocks noChangeArrowheads="1"/>
          </p:cNvSpPr>
          <p:nvPr/>
        </p:nvSpPr>
        <p:spPr bwMode="auto">
          <a:xfrm>
            <a:off x="7894638" y="5532438"/>
            <a:ext cx="44291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CIN</a:t>
            </a:r>
          </a:p>
        </p:txBody>
      </p:sp>
      <p:sp>
        <p:nvSpPr>
          <p:cNvPr id="17417" name="TextBox 8"/>
          <p:cNvSpPr txBox="1">
            <a:spLocks noChangeArrowheads="1"/>
          </p:cNvSpPr>
          <p:nvPr/>
        </p:nvSpPr>
        <p:spPr bwMode="auto">
          <a:xfrm>
            <a:off x="3995738" y="6165850"/>
            <a:ext cx="44291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</a:t>
            </a:r>
          </a:p>
        </p:txBody>
      </p:sp>
    </p:spTree>
    <p:extLst>
      <p:ext uri="{BB962C8B-B14F-4D97-AF65-F5344CB8AC3E}">
        <p14:creationId xmlns:p14="http://schemas.microsoft.com/office/powerpoint/2010/main" val="32039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طراحی به صورت کلی</a:t>
            </a:r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طراحی کلی:</a:t>
            </a:r>
          </a:p>
          <a:p>
            <a:pPr lvl="1"/>
            <a:r>
              <a:rPr lang="fa-IR" altLang="en-US" smtClean="0"/>
              <a:t>محدود نبودن به حالت خاص</a:t>
            </a:r>
          </a:p>
          <a:p>
            <a:pPr lvl="2"/>
            <a:r>
              <a:rPr lang="fa-IR" altLang="en-US" smtClean="0"/>
              <a:t> شمارنده صفر تا </a:t>
            </a:r>
            <a:r>
              <a:rPr lang="en-US" altLang="en-US" smtClean="0"/>
              <a:t>n-1</a:t>
            </a:r>
            <a:endParaRPr lang="fa-IR" altLang="en-US" smtClean="0"/>
          </a:p>
          <a:p>
            <a:pPr lvl="2"/>
            <a:r>
              <a:rPr lang="fa-IR" altLang="en-US" smtClean="0"/>
              <a:t> جمع‌کنندة </a:t>
            </a:r>
            <a:r>
              <a:rPr lang="en-US" altLang="en-US" smtClean="0"/>
              <a:t>n</a:t>
            </a:r>
            <a:r>
              <a:rPr lang="fa-IR" altLang="en-US" smtClean="0"/>
              <a:t>-بیتی</a:t>
            </a:r>
          </a:p>
          <a:p>
            <a:pPr lvl="2"/>
            <a:r>
              <a:rPr lang="fa-IR" altLang="en-US" smtClean="0"/>
              <a:t> مقایسه‌کنندة </a:t>
            </a:r>
            <a:r>
              <a:rPr lang="en-US" altLang="en-US" smtClean="0"/>
              <a:t>n</a:t>
            </a:r>
            <a:r>
              <a:rPr lang="fa-IR" altLang="en-US" smtClean="0"/>
              <a:t>-بیتی</a:t>
            </a:r>
          </a:p>
          <a:p>
            <a:pPr lvl="2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6D17956-6A02-4288-ABF0-EAAB665A736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20195</TotalTime>
  <Words>1015</Words>
  <Application>Microsoft Office PowerPoint</Application>
  <PresentationFormat>On-screen Show (4:3)</PresentationFormat>
  <Paragraphs>240</Paragraphs>
  <Slides>14</Slides>
  <Notes>14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 Mitra</vt:lpstr>
      <vt:lpstr>B Titr</vt:lpstr>
      <vt:lpstr>Calibri</vt:lpstr>
      <vt:lpstr>Courier New</vt:lpstr>
      <vt:lpstr>Times New Roman</vt:lpstr>
      <vt:lpstr>Wingdings</vt:lpstr>
      <vt:lpstr>1_presentation_template</vt:lpstr>
      <vt:lpstr>Custom Design</vt:lpstr>
      <vt:lpstr>زبان توصیف سخت‌افزار</vt:lpstr>
      <vt:lpstr>عملکرد همروند و عملکرد ترتیبی</vt:lpstr>
      <vt:lpstr>عملکرد همروند و عملکرد ترتیبی</vt:lpstr>
      <vt:lpstr>عملکرد همروند و عملکرد ترتیبی</vt:lpstr>
      <vt:lpstr>ساختارهای منظم</vt:lpstr>
      <vt:lpstr>ساختارهای منظم</vt:lpstr>
      <vt:lpstr>ساختارهای منظم</vt:lpstr>
      <vt:lpstr>ساختارهای منظم</vt:lpstr>
      <vt:lpstr>طراحی به صورت کلی</vt:lpstr>
      <vt:lpstr>طراحی به صورت کلی</vt:lpstr>
      <vt:lpstr>طراحی به صورت کلی</vt:lpstr>
      <vt:lpstr>طراحی به صورت کلی</vt:lpstr>
      <vt:lpstr>طراحی به صورت کلی</vt:lpstr>
      <vt:lpstr>طراحی به صورت کلی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713</cp:revision>
  <dcterms:created xsi:type="dcterms:W3CDTF">1601-01-01T00:00:00Z</dcterms:created>
  <dcterms:modified xsi:type="dcterms:W3CDTF">2017-02-11T18:01:12Z</dcterms:modified>
</cp:coreProperties>
</file>