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43"/>
  </p:notesMasterIdLst>
  <p:sldIdLst>
    <p:sldId id="256" r:id="rId3"/>
    <p:sldId id="450" r:id="rId4"/>
    <p:sldId id="441" r:id="rId5"/>
    <p:sldId id="453" r:id="rId6"/>
    <p:sldId id="454" r:id="rId7"/>
    <p:sldId id="455" r:id="rId8"/>
    <p:sldId id="456" r:id="rId9"/>
    <p:sldId id="457" r:id="rId10"/>
    <p:sldId id="458" r:id="rId11"/>
    <p:sldId id="461" r:id="rId12"/>
    <p:sldId id="460" r:id="rId13"/>
    <p:sldId id="463" r:id="rId14"/>
    <p:sldId id="464" r:id="rId15"/>
    <p:sldId id="465" r:id="rId16"/>
    <p:sldId id="466" r:id="rId17"/>
    <p:sldId id="468" r:id="rId18"/>
    <p:sldId id="493" r:id="rId19"/>
    <p:sldId id="467" r:id="rId20"/>
    <p:sldId id="469" r:id="rId21"/>
    <p:sldId id="470" r:id="rId22"/>
    <p:sldId id="471" r:id="rId23"/>
    <p:sldId id="472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2" r:id="rId32"/>
    <p:sldId id="483" r:id="rId33"/>
    <p:sldId id="485" r:id="rId34"/>
    <p:sldId id="484" r:id="rId35"/>
    <p:sldId id="486" r:id="rId36"/>
    <p:sldId id="487" r:id="rId37"/>
    <p:sldId id="488" r:id="rId38"/>
    <p:sldId id="489" r:id="rId39"/>
    <p:sldId id="490" r:id="rId40"/>
    <p:sldId id="491" r:id="rId41"/>
    <p:sldId id="492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0033CC"/>
    <a:srgbClr val="CC6600"/>
    <a:srgbClr val="669900"/>
    <a:srgbClr val="CCFFCC"/>
    <a:srgbClr val="99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90493" autoAdjust="0"/>
  </p:normalViewPr>
  <p:slideViewPr>
    <p:cSldViewPr showGuides="1">
      <p:cViewPr varScale="1">
        <p:scale>
          <a:sx n="64" d="100"/>
          <a:sy n="64" d="100"/>
        </p:scale>
        <p:origin x="62" y="43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E35194D-28F7-49B2-9880-3C8A5D2C86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535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4AD1ED6-2C0F-4ADC-886F-77BE24CD9F8F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9406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CA1CEAA-8930-49D4-A26D-E3D0F2C9DDCF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7458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9120D33-A337-4230-BB4D-B0CD2ADD23AE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34266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C592586-E35F-42BE-A444-B9C2BEE0DD5E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72385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0099262-B104-4A1A-9825-23F758B3216E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0198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5946463-4A54-4ABF-9BB4-BB77161F5D51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56561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0160273-99E4-487F-808F-7F2CB8790BA9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25262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185D947-9A71-49AE-8ED5-69562FD051BF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68408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4AB5AC4-1BBA-475C-8E1B-E20303E32CED}" type="slidenum">
              <a:rPr lang="en-US" altLang="en-US" sz="1200" b="1">
                <a:cs typeface="Lotus" panose="00000400000000000000" pitchFamily="2" charset="-78"/>
              </a:rPr>
              <a:pPr/>
              <a:t>17</a:t>
            </a:fld>
            <a:endParaRPr lang="en-US" altLang="en-US" sz="1200" b="1">
              <a:cs typeface="Lotus" panose="00000400000000000000" pitchFamily="2" charset="-7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8021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C79C42B-6385-4A50-89A5-28CC538FF5FF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70453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96E58A3-9D92-4529-BDE8-CFA57175BF11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4120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AF26C44-8B54-43BF-9D7E-72001430BD74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10955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F023045-5854-4B15-AE8D-1B89612DAA98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10350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F51869E-0ED0-46A4-8223-44073DCF175F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41506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28A34BB-510B-4C22-919B-D1CC23540F78}" type="slidenum">
              <a:rPr lang="en-US" altLang="en-US" sz="1200" b="1">
                <a:cs typeface="Lotus" panose="00000400000000000000" pitchFamily="2" charset="-78"/>
              </a:rPr>
              <a:pPr/>
              <a:t>22</a:t>
            </a:fld>
            <a:endParaRPr lang="en-US" altLang="en-US" sz="1200" b="1">
              <a:cs typeface="Lotus" panose="00000400000000000000" pitchFamily="2" charset="-78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4326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4617072-34DF-4132-A769-7B509B0F794B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15924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AA25616-1CC9-46A3-BF95-C0D8C41AC321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59003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3A3A1FE-FCC3-4D0B-B395-55984C6DBDA2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6336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FD6B7FD-1A7A-44CD-A5E6-0EFDB811BB9A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2600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E4C758B-B366-49E8-B66C-EA8830476A96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11165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1A36A25-6D29-46E8-8001-D32BC8FDA997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16280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1A0CC23-ABBA-43AC-BC97-BD11B96F1D95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2010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F36171B-9F47-4489-9A2A-8CB200B39551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91470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8F7C434-C64A-49E6-8373-312344646509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5851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089D1E4-38C7-439B-9F55-37969BD3FDC0}" type="slidenum">
              <a:rPr lang="en-US" altLang="en-US" sz="1200" b="1">
                <a:cs typeface="Lotus" panose="00000400000000000000" pitchFamily="2" charset="-78"/>
              </a:rPr>
              <a:pPr/>
              <a:t>31</a:t>
            </a:fld>
            <a:endParaRPr lang="en-US" altLang="en-US" sz="1200" b="1">
              <a:cs typeface="Lotus" panose="00000400000000000000" pitchFamily="2" charset="-78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43054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20DC7F9-FE61-48EB-BE70-88A66D4D1CE8}" type="slidenum">
              <a:rPr lang="en-US" altLang="en-US" sz="1200"/>
              <a:pPr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503967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01EB824-2BD7-49A2-BA4E-B4EDDC069E1D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7950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68DE846-CBD7-441C-9362-700032465C62}" type="slidenum">
              <a:rPr lang="en-US" altLang="en-US" sz="1200"/>
              <a:pPr/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310957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6D0C41D-0550-44AA-A4D1-A00B44D2A23E}" type="slidenum">
              <a:rPr lang="en-US" altLang="en-US" sz="1200" b="1">
                <a:cs typeface="Lotus" panose="00000400000000000000" pitchFamily="2" charset="-78"/>
              </a:rPr>
              <a:pPr/>
              <a:t>36</a:t>
            </a:fld>
            <a:endParaRPr lang="en-US" altLang="en-US" sz="1200" b="1">
              <a:cs typeface="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2903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C7D7A38-CB9E-447C-8ED6-AF0AA6E55DEF}" type="slidenum">
              <a:rPr lang="en-US" altLang="en-US" sz="1200" b="1">
                <a:cs typeface="Lotus" panose="00000400000000000000" pitchFamily="2" charset="-78"/>
              </a:rPr>
              <a:pPr/>
              <a:t>37</a:t>
            </a:fld>
            <a:endParaRPr lang="en-US" altLang="en-US" sz="1200" b="1">
              <a:cs typeface="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3818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BA02D14-0B9F-4826-806C-D610458C49E3}" type="slidenum">
              <a:rPr lang="en-US" altLang="en-US" sz="1200" b="1">
                <a:cs typeface="Lotus" panose="00000400000000000000" pitchFamily="2" charset="-78"/>
              </a:rPr>
              <a:pPr/>
              <a:t>38</a:t>
            </a:fld>
            <a:endParaRPr lang="en-US" altLang="en-US" sz="1200" b="1">
              <a:cs typeface="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77943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6533C65-263E-433B-944B-B5B0B1039479}" type="slidenum">
              <a:rPr lang="en-US" altLang="en-US" sz="1200" b="1">
                <a:cs typeface="Lotus" panose="00000400000000000000" pitchFamily="2" charset="-78"/>
              </a:rPr>
              <a:pPr/>
              <a:t>39</a:t>
            </a:fld>
            <a:endParaRPr lang="en-US" altLang="en-US" sz="1200" b="1">
              <a:cs typeface="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520816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4A0C8D0-F9CE-4E14-935E-E316C7B35B67}" type="slidenum">
              <a:rPr lang="en-US" altLang="en-US" sz="1200" b="1">
                <a:cs typeface="Lotus" panose="00000400000000000000" pitchFamily="2" charset="-78"/>
              </a:rPr>
              <a:pPr/>
              <a:t>40</a:t>
            </a:fld>
            <a:endParaRPr lang="en-US" altLang="en-US" sz="1200" b="1">
              <a:cs typeface="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2685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78556B0-38B4-4E47-ABD9-D433355FAB9D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7321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87659E1-9452-4DDB-93D2-2453AAD87747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45733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7E4437C-B9DA-4791-9CBA-DB7020D26C5B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37695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4993AAE-B930-4281-B8AC-5711515763C1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17317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D8BC7D9-58B9-4543-93C7-35C7C19F76AF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94806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8BA08F4-7FEE-4430-95DE-426A381A4F39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9922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166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A44C3-23C3-4AE4-B3F4-DA54958D02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80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9848D-94F5-4EE4-81B5-4076CE2898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853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688A4-F020-4DE4-B659-5CBF6546B4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078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FE06D9-9BA8-479A-8B54-3F50FCC3A9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495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5D482-D481-47C7-A5CF-0833761D38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179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5641DF-06F0-4391-9EA7-A9A84C4928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761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4980C-11D4-4C16-9D5A-BE83B7AEC1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917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6E4A2-4221-493F-8BC0-99798F6367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199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034DA-87D0-4AE4-AFCB-7C10247E4A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6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EDAC90-AB43-4B13-AA54-6ACF977E5C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91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E5190D-7B1C-4BAA-8BAD-78224C33BD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579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722CA-C7D8-4F63-822C-58FC52C1A9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49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7C218A-154D-4401-A10A-587B21F91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08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A7C00-53EE-4A01-860D-DFBC285D3F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92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05B30B-6381-4D68-A01A-6ED2B61667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46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EECD38-0307-47E2-92C6-DE5F1779D9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38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3A7E6A-459B-4E5C-A76B-8FF859A36A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83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043D49-4A3A-4257-9914-24CFFFFEAE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79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91B9F-8578-4F02-9779-D6F1F71D81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6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6777F5-D73E-4FF8-9AB2-55EBE1BD41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29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69A35-A6A3-4DD9-A564-65FE8327AA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54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87A426C6-753F-4B61-A817-5E2130E1FA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7" r:id="rId1"/>
    <p:sldLayoutId id="2147484896" r:id="rId2"/>
    <p:sldLayoutId id="2147484897" r:id="rId3"/>
    <p:sldLayoutId id="2147484898" r:id="rId4"/>
    <p:sldLayoutId id="2147484899" r:id="rId5"/>
    <p:sldLayoutId id="2147484900" r:id="rId6"/>
    <p:sldLayoutId id="2147484901" r:id="rId7"/>
    <p:sldLayoutId id="2147484902" r:id="rId8"/>
    <p:sldLayoutId id="2147484903" r:id="rId9"/>
    <p:sldLayoutId id="2147484904" r:id="rId10"/>
    <p:sldLayoutId id="2147484905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EB32BC5A-82E3-4DE4-BB1A-C9AAA51826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6" r:id="rId1"/>
    <p:sldLayoutId id="2147484907" r:id="rId2"/>
    <p:sldLayoutId id="2147484908" r:id="rId3"/>
    <p:sldLayoutId id="2147484909" r:id="rId4"/>
    <p:sldLayoutId id="2147484910" r:id="rId5"/>
    <p:sldLayoutId id="2147484911" r:id="rId6"/>
    <p:sldLayoutId id="2147484912" r:id="rId7"/>
    <p:sldLayoutId id="2147484913" r:id="rId8"/>
    <p:sldLayoutId id="2147484914" r:id="rId9"/>
    <p:sldLayoutId id="2147484915" r:id="rId10"/>
    <p:sldLayoutId id="214748491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hyperlink" Target="video%20files/multi_process_exec2.avi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file:///C:\Users\szama\Documents\My%20FPGA%20Presentation%2095-1\design\video%20files\process_value_change.avi" TargetMode="External"/><Relationship Id="rId1" Type="http://schemas.microsoft.com/office/2007/relationships/media" Target="file:///C:\Users\szama\Documents\My%20FPGA%20Presentation%2095-1\design\video%20files\process_value_change.avi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fa-IR" altLang="en-US" smtClean="0"/>
              <a:t>ساختارهای ترتیبی و همروند</a:t>
            </a:r>
            <a:endParaRPr lang="en-US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Sequential and Concurrent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92213" y="868363"/>
            <a:ext cx="7772400" cy="955675"/>
          </a:xfrm>
        </p:spPr>
        <p:txBody>
          <a:bodyPr/>
          <a:lstStyle/>
          <a:p>
            <a:r>
              <a:rPr lang="en-US" altLang="en-US" smtClean="0"/>
              <a:t>wait</a:t>
            </a:r>
            <a:r>
              <a:rPr lang="fa-IR" altLang="en-US" smtClean="0"/>
              <a:t>:</a:t>
            </a:r>
            <a:endParaRPr lang="en-US" altLang="en-US" smtClean="0"/>
          </a:p>
          <a:p>
            <a:pPr lvl="1"/>
            <a:r>
              <a:rPr lang="en-US" altLang="en-US" smtClean="0"/>
              <a:t>Wait for</a:t>
            </a:r>
          </a:p>
          <a:p>
            <a:endParaRPr lang="fa-IR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2B723A3-D2A2-47E2-875B-1CBAF38FCD94}" type="slidenum">
              <a:rPr lang="en-US" altLang="en-US" sz="1300">
                <a:latin typeface="Arial" panose="020B0604020202020204" pitchFamily="34" charset="0"/>
              </a:rPr>
              <a:pPr/>
              <a:t>10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468313" y="1822450"/>
            <a:ext cx="5688012" cy="30464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S1 &lt;= ‘1’;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wait for 10 ns;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S1 &lt;= ‘0’;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wait for 5 ns;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S1 &lt;= ‘1’;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wait for 12 ns;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S1 &lt;= ‘0’;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...   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  <a:p>
            <a:endParaRPr lang="en-US" altLang="en-US" sz="1600" b="1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192213" y="868363"/>
            <a:ext cx="7772400" cy="955675"/>
          </a:xfrm>
        </p:spPr>
        <p:txBody>
          <a:bodyPr/>
          <a:lstStyle/>
          <a:p>
            <a:r>
              <a:rPr lang="en-US" altLang="en-US" smtClean="0"/>
              <a:t>wait</a:t>
            </a:r>
            <a:r>
              <a:rPr lang="fa-IR" altLang="en-US" smtClean="0"/>
              <a:t>:</a:t>
            </a:r>
            <a:endParaRPr lang="en-US" altLang="en-US" smtClean="0"/>
          </a:p>
          <a:p>
            <a:pPr lvl="1"/>
            <a:r>
              <a:rPr lang="en-US" altLang="en-US" smtClean="0"/>
              <a:t>Wait on</a:t>
            </a:r>
          </a:p>
          <a:p>
            <a:endParaRPr lang="fa-IR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8E75185-9A84-48BE-8C42-0511AA50280D}" type="slidenum">
              <a:rPr lang="en-US" altLang="en-US" sz="1300">
                <a:latin typeface="Arial" panose="020B0604020202020204" pitchFamily="34" charset="0"/>
              </a:rPr>
              <a:pPr/>
              <a:t>11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468313" y="3352800"/>
            <a:ext cx="5688012" cy="23082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wait on CLK;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(CLK = ‘1’) then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REG &lt;= DATA;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   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  <a:p>
            <a:endParaRPr lang="en-US" altLang="en-US" sz="1600" b="1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468313" y="2276475"/>
            <a:ext cx="5688012" cy="5857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 on SIG1, SIG2, ...;</a:t>
            </a:r>
          </a:p>
          <a:p>
            <a:endParaRPr lang="en-US" altLang="en-US" sz="1600" b="1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192213" y="765175"/>
            <a:ext cx="7772400" cy="954088"/>
          </a:xfrm>
        </p:spPr>
        <p:txBody>
          <a:bodyPr/>
          <a:lstStyle/>
          <a:p>
            <a:r>
              <a:rPr lang="en-US" altLang="en-US" smtClean="0"/>
              <a:t>wait</a:t>
            </a:r>
            <a:r>
              <a:rPr lang="fa-IR" altLang="en-US" smtClean="0"/>
              <a:t>:</a:t>
            </a:r>
            <a:endParaRPr lang="en-US" altLang="en-US" smtClean="0"/>
          </a:p>
          <a:p>
            <a:pPr lvl="1"/>
            <a:r>
              <a:rPr lang="en-US" altLang="en-US" smtClean="0"/>
              <a:t>Wait until</a:t>
            </a:r>
          </a:p>
          <a:p>
            <a:pPr lvl="2"/>
            <a:r>
              <a:rPr lang="fa-IR" altLang="en-US" smtClean="0"/>
              <a:t>نیاز به تغییر هم دارد.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F8700A7-34A0-4E2D-9920-3EDD27E2F069}" type="slidenum">
              <a:rPr lang="en-US" altLang="en-US" sz="1300">
                <a:latin typeface="Arial" panose="020B0604020202020204" pitchFamily="34" charset="0"/>
              </a:rPr>
              <a:pPr/>
              <a:t>12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468313" y="3476625"/>
            <a:ext cx="5688012" cy="20621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wait until CLK = ‘1’;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REG &lt;= DATA;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   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  <a:p>
            <a:endParaRPr lang="en-US" altLang="en-US" sz="1600" b="1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468313" y="2276475"/>
            <a:ext cx="5688012" cy="5857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 until CONDITION;</a:t>
            </a:r>
          </a:p>
          <a:p>
            <a:endParaRPr lang="en-US" altLang="en-US" sz="1600" b="1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92213" y="5210175"/>
            <a:ext cx="7772400" cy="955675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altLang="en-US" kern="0" dirty="0" smtClean="0"/>
              <a:t>wait</a:t>
            </a:r>
            <a:r>
              <a:rPr lang="fa-IR" altLang="en-US" kern="0" dirty="0" smtClean="0"/>
              <a:t>:</a:t>
            </a:r>
            <a:endParaRPr lang="en-US" altLang="en-US" kern="0" dirty="0" smtClean="0"/>
          </a:p>
          <a:p>
            <a:pPr lvl="1">
              <a:defRPr/>
            </a:pPr>
            <a:r>
              <a:rPr lang="en-US" altLang="en-US" kern="0" dirty="0" smtClean="0"/>
              <a:t>Wait</a:t>
            </a:r>
            <a:r>
              <a:rPr lang="fa-IR" altLang="en-US" kern="0" dirty="0" smtClean="0"/>
              <a:t> نامحدود</a:t>
            </a:r>
            <a:endParaRPr lang="en-US" altLang="en-US" kern="0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39975" y="5805488"/>
            <a:ext cx="1871663" cy="584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wait;</a:t>
            </a:r>
          </a:p>
          <a:p>
            <a:endParaRPr lang="en-US" altLang="en-US" sz="1600" b="1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 smtClean="0"/>
              <a:t>ساختارهای ترتیبی</a:t>
            </a:r>
            <a:endParaRPr lang="en-US" alt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192213" y="765175"/>
            <a:ext cx="7772400" cy="954088"/>
          </a:xfrm>
        </p:spPr>
        <p:txBody>
          <a:bodyPr/>
          <a:lstStyle/>
          <a:p>
            <a:r>
              <a:rPr lang="en-US" altLang="en-US" dirty="0" smtClean="0"/>
              <a:t>assert</a:t>
            </a:r>
            <a:r>
              <a:rPr lang="fa-IR" altLang="en-US" dirty="0" smtClean="0"/>
              <a:t>:</a:t>
            </a:r>
            <a:endParaRPr lang="en-US" altLang="en-US" dirty="0" smtClean="0"/>
          </a:p>
          <a:p>
            <a:r>
              <a:rPr lang="en-US" altLang="en-US" dirty="0" smtClean="0"/>
              <a:t>report</a:t>
            </a:r>
            <a:r>
              <a:rPr lang="fa-IR" altLang="en-US" dirty="0" smtClean="0"/>
              <a:t>:</a:t>
            </a:r>
            <a:endParaRPr lang="en-US" altLang="en-US" dirty="0" smtClean="0"/>
          </a:p>
          <a:p>
            <a:r>
              <a:rPr lang="en-US" altLang="en-US" dirty="0"/>
              <a:t>s</a:t>
            </a:r>
            <a:r>
              <a:rPr lang="en-US" altLang="en-US" dirty="0" smtClean="0"/>
              <a:t>everity</a:t>
            </a:r>
            <a:r>
              <a:rPr lang="fa-IR" altLang="en-US" dirty="0" smtClean="0"/>
              <a:t>: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note</a:t>
            </a:r>
          </a:p>
          <a:p>
            <a:pPr lvl="1"/>
            <a:r>
              <a:rPr lang="en-US" altLang="en-US" dirty="0" smtClean="0"/>
              <a:t>warning</a:t>
            </a:r>
          </a:p>
          <a:p>
            <a:pPr lvl="1"/>
            <a:r>
              <a:rPr lang="en-US" altLang="en-US" dirty="0" smtClean="0"/>
              <a:t>error</a:t>
            </a:r>
          </a:p>
          <a:p>
            <a:pPr lvl="1"/>
            <a:r>
              <a:rPr lang="en-US" altLang="en-US" dirty="0" smtClean="0"/>
              <a:t>failure</a:t>
            </a:r>
          </a:p>
          <a:p>
            <a:pPr lvl="1"/>
            <a:endParaRPr lang="en-US" alt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C2675F5-5C83-4F21-9FF1-FFB1E2CE3498}" type="slidenum">
              <a:rPr lang="en-US" altLang="en-US" sz="1300">
                <a:latin typeface="Arial" panose="020B0604020202020204" pitchFamily="34" charset="0"/>
              </a:rPr>
              <a:pPr/>
              <a:t>13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468313" y="1809750"/>
            <a:ext cx="5543550" cy="46164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BEHAVIORAL of D_SR_FLIPFLOP is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signal STATE : bit := '0';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DFF: process (RST, SET, CLK)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assert</a:t>
            </a:r>
          </a:p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(not (SET = '1' and RST = '1'))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report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"set and </a:t>
            </a:r>
            <a:r>
              <a:rPr lang="en-US" altLang="en-US" sz="14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rst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are both 1"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severity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note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SET = '1' then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STATE &lt;= '1‘;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elsif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RST = '1' then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STATE &lt;= '0‘;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elsif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CLK = '1' and </a:t>
            </a:r>
            <a:r>
              <a:rPr lang="en-US" altLang="en-US" sz="14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clk'EVENT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then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STATE &lt;= D;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</a:t>
            </a:r>
            <a:r>
              <a:rPr lang="en-US" altLang="en-US" sz="14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dff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Q &lt;= STATE;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QB &lt;= not STATE;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BEHAVIORAL;</a:t>
            </a:r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468313" y="981075"/>
            <a:ext cx="3887787" cy="8302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assert DESIRABLE_CONDITION 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report STRING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severity LEVEL;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68313" y="836613"/>
            <a:ext cx="8496300" cy="1008062"/>
          </a:xfrm>
        </p:spPr>
        <p:txBody>
          <a:bodyPr/>
          <a:lstStyle/>
          <a:p>
            <a:pPr>
              <a:defRPr/>
            </a:pPr>
            <a:r>
              <a:rPr lang="fa-IR" altLang="en-US" dirty="0" smtClean="0"/>
              <a:t>فرایند (</a:t>
            </a:r>
            <a:r>
              <a:rPr lang="en-US" altLang="en-US" dirty="0" smtClean="0"/>
              <a:t>process</a:t>
            </a:r>
            <a:r>
              <a:rPr lang="fa-IR" altLang="en-US" dirty="0" smtClean="0"/>
              <a:t>)</a:t>
            </a:r>
            <a:endParaRPr lang="en-US" altLang="en-US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fa-IR" altLang="en-US" dirty="0" smtClean="0"/>
              <a:t>1. با لیست حساسیت:</a:t>
            </a:r>
          </a:p>
          <a:p>
            <a:pPr lvl="2">
              <a:defRPr/>
            </a:pPr>
            <a:r>
              <a:rPr lang="fa-IR" altLang="en-US" dirty="0" smtClean="0"/>
              <a:t>مجموعه‌ای از سیگنال‌ها</a:t>
            </a:r>
          </a:p>
          <a:p>
            <a:pPr lvl="2">
              <a:defRPr/>
            </a:pPr>
            <a:r>
              <a:rPr lang="fa-IR" altLang="en-US" dirty="0" smtClean="0"/>
              <a:t>یک بار اجرا</a:t>
            </a:r>
          </a:p>
          <a:p>
            <a:pPr lvl="2">
              <a:defRPr/>
            </a:pPr>
            <a:r>
              <a:rPr lang="fa-IR" altLang="en-US" dirty="0" smtClean="0"/>
              <a:t>تکرار در صورت تغییر در  هر یک از سیگنال‌های لیست</a:t>
            </a:r>
          </a:p>
          <a:p>
            <a:pPr lvl="1">
              <a:defRPr/>
            </a:pPr>
            <a:endParaRPr lang="en-US" alt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CDD6FEE-54C3-437C-8C58-D1F5B723B20D}" type="slidenum">
              <a:rPr lang="en-US" altLang="en-US" sz="1300">
                <a:latin typeface="Arial" panose="020B0604020202020204" pitchFamily="34" charset="0"/>
              </a:rPr>
              <a:pPr/>
              <a:t>14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757238" y="3500438"/>
            <a:ext cx="5543550" cy="246221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BEHAVIORAL of STH is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L1: process (S1, S2, S3)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variable V1: bit;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V1 := ‘0’;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(S1 = V1) then ... 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L1;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BEHAVIORAL;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68313" y="836613"/>
            <a:ext cx="8496300" cy="1008062"/>
          </a:xfrm>
        </p:spPr>
        <p:txBody>
          <a:bodyPr/>
          <a:lstStyle/>
          <a:p>
            <a:pPr>
              <a:defRPr/>
            </a:pPr>
            <a:r>
              <a:rPr lang="fa-IR" altLang="en-US" dirty="0" smtClean="0"/>
              <a:t>فرایند (</a:t>
            </a:r>
            <a:r>
              <a:rPr lang="en-US" altLang="en-US" dirty="0" smtClean="0"/>
              <a:t>process</a:t>
            </a:r>
            <a:r>
              <a:rPr lang="fa-IR" altLang="en-US" dirty="0" smtClean="0"/>
              <a:t>)</a:t>
            </a:r>
            <a:endParaRPr lang="en-US" altLang="en-US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fa-IR" altLang="en-US" dirty="0" smtClean="0"/>
              <a:t>2. با </a:t>
            </a:r>
            <a:r>
              <a:rPr lang="en-US" altLang="en-US" dirty="0" smtClean="0"/>
              <a:t>wait</a:t>
            </a:r>
          </a:p>
          <a:p>
            <a:pPr lvl="1">
              <a:defRPr/>
            </a:pPr>
            <a:r>
              <a:rPr lang="fa-IR" altLang="en-US" dirty="0" smtClean="0"/>
              <a:t>فقط یکی از این دو حالت</a:t>
            </a:r>
            <a:endParaRPr lang="en-US" altLang="en-US" dirty="0" smtClean="0"/>
          </a:p>
          <a:p>
            <a:pPr lvl="1">
              <a:defRPr/>
            </a:pPr>
            <a:endParaRPr lang="en-US" alt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C895040-E40F-40D9-9E02-5663FC4BE224}" type="slidenum">
              <a:rPr lang="en-US" altLang="en-US" sz="1300">
                <a:latin typeface="Arial" panose="020B0604020202020204" pitchFamily="34" charset="0"/>
              </a:rPr>
              <a:pPr/>
              <a:t>15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468313" y="2887663"/>
            <a:ext cx="5543550" cy="246221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BEHAVIORAL of STH is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L1: process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variable V1: integer;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V1 := S1;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wait for 5 ns;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L1;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BEHAVIORAL;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8313" y="836613"/>
            <a:ext cx="8496300" cy="1008062"/>
          </a:xfrm>
        </p:spPr>
        <p:txBody>
          <a:bodyPr/>
          <a:lstStyle/>
          <a:p>
            <a:r>
              <a:rPr lang="fa-IR" altLang="en-US" smtClean="0"/>
              <a:t>فرایند (</a:t>
            </a:r>
            <a:r>
              <a:rPr lang="en-US" altLang="en-US" smtClean="0"/>
              <a:t>process</a:t>
            </a:r>
            <a:r>
              <a:rPr lang="fa-IR" altLang="en-US" smtClean="0"/>
              <a:t>)</a:t>
            </a:r>
          </a:p>
          <a:p>
            <a:pPr lvl="1"/>
            <a:r>
              <a:rPr lang="fa-IR" altLang="en-US" smtClean="0"/>
              <a:t>فرایند یک دستور </a:t>
            </a:r>
            <a:r>
              <a:rPr lang="fa-IR" altLang="en-US" b="1" smtClean="0"/>
              <a:t>همروند</a:t>
            </a:r>
            <a:r>
              <a:rPr lang="fa-IR" altLang="en-US" smtClean="0"/>
              <a:t> است</a:t>
            </a:r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84CD8AB-B4FB-4309-ACBF-5C5ED9685D5F}" type="slidenum">
              <a:rPr lang="en-US" altLang="en-US" sz="1300">
                <a:latin typeface="Arial" panose="020B0604020202020204" pitchFamily="34" charset="0"/>
              </a:rPr>
              <a:pPr/>
              <a:t>16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468313" y="1917700"/>
            <a:ext cx="4549775" cy="44005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P_ARCH of P_ENT is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S1: </a:t>
            </a:r>
            <a:r>
              <a:rPr lang="en-US" altLang="en-US" sz="14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std_logic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G1: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ANDGATE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port map (P1,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P3);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⋮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L1: process (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(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 = ‘0’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then ...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L1;</a:t>
            </a:r>
          </a:p>
          <a:p>
            <a:endParaRPr lang="en-US" altLang="en-US" sz="1400" b="1" dirty="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L2: process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 &lt;= ‘0’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L2;</a:t>
            </a:r>
            <a:endParaRPr lang="en-US" altLang="en-US" sz="1400" b="1" dirty="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⋮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P_ARCH;</a:t>
            </a:r>
          </a:p>
        </p:txBody>
      </p:sp>
      <p:sp>
        <p:nvSpPr>
          <p:cNvPr id="19462" name="Rounded Rectangle 1"/>
          <p:cNvSpPr>
            <a:spLocks noChangeArrowheads="1"/>
          </p:cNvSpPr>
          <p:nvPr/>
        </p:nvSpPr>
        <p:spPr bwMode="auto">
          <a:xfrm>
            <a:off x="611188" y="2555875"/>
            <a:ext cx="3960812" cy="368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Rounded Rectangle 6"/>
          <p:cNvSpPr>
            <a:spLocks noChangeArrowheads="1"/>
          </p:cNvSpPr>
          <p:nvPr/>
        </p:nvSpPr>
        <p:spPr bwMode="auto">
          <a:xfrm>
            <a:off x="611188" y="2997200"/>
            <a:ext cx="3240087" cy="14398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4" name="Rounded Rectangle 7"/>
          <p:cNvSpPr>
            <a:spLocks noChangeArrowheads="1"/>
          </p:cNvSpPr>
          <p:nvPr/>
        </p:nvSpPr>
        <p:spPr bwMode="auto">
          <a:xfrm>
            <a:off x="684213" y="4508500"/>
            <a:ext cx="2087562" cy="13684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5" name="Rectangle 2"/>
          <p:cNvSpPr>
            <a:spLocks noChangeArrowheads="1"/>
          </p:cNvSpPr>
          <p:nvPr/>
        </p:nvSpPr>
        <p:spPr bwMode="auto">
          <a:xfrm>
            <a:off x="5651500" y="2133600"/>
            <a:ext cx="2786063" cy="1727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Rectangle 3"/>
          <p:cNvSpPr>
            <a:spLocks noChangeArrowheads="1"/>
          </p:cNvSpPr>
          <p:nvPr/>
        </p:nvSpPr>
        <p:spPr bwMode="auto">
          <a:xfrm>
            <a:off x="6003925" y="2438400"/>
            <a:ext cx="647700" cy="863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L2</a:t>
            </a:r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7235825" y="3284538"/>
            <a:ext cx="865188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L1</a:t>
            </a:r>
          </a:p>
        </p:txBody>
      </p:sp>
      <p:sp>
        <p:nvSpPr>
          <p:cNvPr id="19468" name="Flowchart: Delay 4"/>
          <p:cNvSpPr>
            <a:spLocks noChangeArrowheads="1"/>
          </p:cNvSpPr>
          <p:nvPr/>
        </p:nvSpPr>
        <p:spPr bwMode="auto">
          <a:xfrm>
            <a:off x="7451725" y="2555875"/>
            <a:ext cx="433388" cy="368300"/>
          </a:xfrm>
          <a:prstGeom prst="flowChartDelay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9" name="TextBox 5"/>
          <p:cNvSpPr txBox="1">
            <a:spLocks noChangeArrowheads="1"/>
          </p:cNvSpPr>
          <p:nvPr/>
        </p:nvSpPr>
        <p:spPr bwMode="auto">
          <a:xfrm>
            <a:off x="6804025" y="2636838"/>
            <a:ext cx="3603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S1</a:t>
            </a:r>
          </a:p>
        </p:txBody>
      </p:sp>
      <p:cxnSp>
        <p:nvCxnSpPr>
          <p:cNvPr id="19470" name="Elbow Connector 12"/>
          <p:cNvCxnSpPr>
            <a:cxnSpLocks noChangeShapeType="1"/>
            <a:stCxn id="19469" idx="2"/>
          </p:cNvCxnSpPr>
          <p:nvPr/>
        </p:nvCxnSpPr>
        <p:spPr bwMode="auto">
          <a:xfrm rot="5400000" flipH="1" flipV="1">
            <a:off x="7193757" y="2656681"/>
            <a:ext cx="49212" cy="466725"/>
          </a:xfrm>
          <a:prstGeom prst="bentConnector4">
            <a:avLst>
              <a:gd name="adj1" fmla="val 98282"/>
              <a:gd name="adj2" fmla="val 6923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Elbow Connector 14"/>
          <p:cNvCxnSpPr>
            <a:cxnSpLocks noChangeShapeType="1"/>
            <a:stCxn id="19465" idx="0"/>
          </p:cNvCxnSpPr>
          <p:nvPr/>
        </p:nvCxnSpPr>
        <p:spPr bwMode="auto">
          <a:xfrm rot="16200000" flipH="1">
            <a:off x="6981031" y="2197894"/>
            <a:ext cx="534988" cy="406400"/>
          </a:xfrm>
          <a:prstGeom prst="bentConnector3">
            <a:avLst>
              <a:gd name="adj1" fmla="val 9908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Elbow Connector 21"/>
          <p:cNvCxnSpPr>
            <a:cxnSpLocks noChangeShapeType="1"/>
          </p:cNvCxnSpPr>
          <p:nvPr/>
        </p:nvCxnSpPr>
        <p:spPr bwMode="auto">
          <a:xfrm rot="16200000" flipH="1">
            <a:off x="6816725" y="3021013"/>
            <a:ext cx="587375" cy="2508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3" name="Oval 25"/>
          <p:cNvSpPr>
            <a:spLocks noChangeArrowheads="1"/>
          </p:cNvSpPr>
          <p:nvPr/>
        </p:nvSpPr>
        <p:spPr bwMode="auto">
          <a:xfrm>
            <a:off x="6934200" y="2847975"/>
            <a:ext cx="85725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9474" name="Straight Connector 31"/>
          <p:cNvCxnSpPr>
            <a:cxnSpLocks noChangeShapeType="1"/>
            <a:stCxn id="19466" idx="3"/>
            <a:endCxn id="19473" idx="6"/>
          </p:cNvCxnSpPr>
          <p:nvPr/>
        </p:nvCxnSpPr>
        <p:spPr bwMode="auto">
          <a:xfrm>
            <a:off x="6651625" y="2870200"/>
            <a:ext cx="368300" cy="15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5" name="TextBox 37"/>
          <p:cNvSpPr txBox="1">
            <a:spLocks noChangeArrowheads="1"/>
          </p:cNvSpPr>
          <p:nvPr/>
        </p:nvSpPr>
        <p:spPr bwMode="auto">
          <a:xfrm>
            <a:off x="6875463" y="1916113"/>
            <a:ext cx="3603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P1</a:t>
            </a:r>
          </a:p>
        </p:txBody>
      </p:sp>
      <p:cxnSp>
        <p:nvCxnSpPr>
          <p:cNvPr id="19476" name="Elbow Connector 34"/>
          <p:cNvCxnSpPr>
            <a:cxnSpLocks noChangeShapeType="1"/>
            <a:stCxn id="19468" idx="3"/>
            <a:endCxn id="19465" idx="3"/>
          </p:cNvCxnSpPr>
          <p:nvPr/>
        </p:nvCxnSpPr>
        <p:spPr bwMode="auto">
          <a:xfrm>
            <a:off x="7885113" y="2740025"/>
            <a:ext cx="552450" cy="257175"/>
          </a:xfrm>
          <a:prstGeom prst="bentConnector3">
            <a:avLst>
              <a:gd name="adj1" fmla="val 5333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7" name="TextBox 41"/>
          <p:cNvSpPr txBox="1">
            <a:spLocks noChangeArrowheads="1"/>
          </p:cNvSpPr>
          <p:nvPr/>
        </p:nvSpPr>
        <p:spPr bwMode="auto">
          <a:xfrm>
            <a:off x="8388350" y="2863850"/>
            <a:ext cx="3603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P3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4629150" y="4119562"/>
            <a:ext cx="4238625" cy="1709737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kern="0" dirty="0" smtClean="0"/>
              <a:t>ارتباط فرایندها با سیگنال</a:t>
            </a:r>
          </a:p>
          <a:p>
            <a:pPr lvl="1">
              <a:defRPr/>
            </a:pPr>
            <a:r>
              <a:rPr lang="fa-IR" altLang="en-US" kern="0" dirty="0" smtClean="0"/>
              <a:t>ارتباط </a:t>
            </a:r>
            <a:r>
              <a:rPr lang="en-US" altLang="en-US" sz="2400" kern="0" dirty="0" smtClean="0"/>
              <a:t>architecture</a:t>
            </a:r>
            <a:r>
              <a:rPr lang="fa-IR" altLang="en-US" kern="0" dirty="0" smtClean="0"/>
              <a:t>ها با درگاه</a:t>
            </a:r>
            <a:endParaRPr lang="en-US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>
              <a:cs typeface="Lotus" panose="00000400000000000000" pitchFamily="2" charset="-78"/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5B8E72-ADAF-48DD-A4E7-01F4B2544112}" type="slidenum">
              <a:rPr lang="en-US" altLang="en-US" sz="1400">
                <a:cs typeface="Times New Roman" panose="02020603050405020304" pitchFamily="18" charset="0"/>
              </a:rPr>
              <a:pPr eaLnBrk="1" hangingPunct="1"/>
              <a:t>17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VHDL Communication Model</a:t>
            </a:r>
          </a:p>
        </p:txBody>
      </p:sp>
      <p:pic>
        <p:nvPicPr>
          <p:cNvPr id="20485" name="Picture 4" descr="t_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87450"/>
            <a:ext cx="36163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5014" name="Rectangle 6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3944938" y="5684838"/>
            <a:ext cx="2300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cs typeface="Lotus" panose="00000400000000000000" pitchFamily="2" charset="-78"/>
              </a:rPr>
              <a:t>multi_process_exec2.avi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140200" y="836613"/>
            <a:ext cx="4824413" cy="1008062"/>
          </a:xfrm>
        </p:spPr>
        <p:txBody>
          <a:bodyPr/>
          <a:lstStyle/>
          <a:p>
            <a:r>
              <a:rPr lang="fa-IR" altLang="en-US" smtClean="0"/>
              <a:t>فرایند (</a:t>
            </a:r>
            <a:r>
              <a:rPr lang="en-US" altLang="en-US" smtClean="0"/>
              <a:t>process</a:t>
            </a:r>
            <a:r>
              <a:rPr lang="fa-IR" altLang="en-US" smtClean="0"/>
              <a:t>)</a:t>
            </a:r>
            <a:endParaRPr lang="en-US" altLang="en-US" smtClean="0"/>
          </a:p>
          <a:p>
            <a:pPr lvl="1"/>
            <a:r>
              <a:rPr lang="fa-IR" altLang="en-US" smtClean="0"/>
              <a:t>توصیف </a:t>
            </a:r>
            <a:r>
              <a:rPr lang="en-US" altLang="en-US" smtClean="0"/>
              <a:t>FF</a:t>
            </a:r>
            <a:r>
              <a:rPr lang="fa-IR" altLang="en-US" smtClean="0"/>
              <a:t> با </a:t>
            </a:r>
            <a:r>
              <a:rPr lang="en-US" altLang="en-US" smtClean="0"/>
              <a:t>wait</a:t>
            </a:r>
            <a:endParaRPr lang="fa-IR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75AD9F1-2242-4515-99DD-60ADD06F3B4B}" type="slidenum">
              <a:rPr lang="en-US" altLang="en-US" sz="1300">
                <a:latin typeface="Arial" panose="020B0604020202020204" pitchFamily="34" charset="0"/>
              </a:rPr>
              <a:pPr/>
              <a:t>18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468313" y="2779713"/>
            <a:ext cx="5543550" cy="26765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RTL of DFF is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L:process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 on CLK</a:t>
            </a:r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(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CLK = ‘1’</a:t>
            </a:r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Q &lt;= D;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L;</a:t>
            </a:r>
          </a:p>
          <a:p>
            <a:endParaRPr lang="en-US" altLang="en-US" sz="1400" b="1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QBAR &lt;= not Q;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RTL;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431800" y="1703388"/>
            <a:ext cx="4787900" cy="1077912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DFF is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port (D, CLK: in std_logic: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Q, QBAR: out std_logic);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entity DFF;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555875" y="5445125"/>
            <a:ext cx="6408738" cy="1008063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kern="0" dirty="0" smtClean="0"/>
              <a:t>شبیه‌ساز در هر پریود دو بار فرایند را اجرا می‌کند.</a:t>
            </a:r>
          </a:p>
          <a:p>
            <a:pPr lvl="1">
              <a:defRPr/>
            </a:pPr>
            <a:r>
              <a:rPr lang="fa-IR" altLang="en-US" kern="0" dirty="0" smtClean="0"/>
              <a:t>اجرای دستور انتساب به </a:t>
            </a:r>
            <a:r>
              <a:rPr lang="en-US" altLang="en-US" sz="2400" kern="0" dirty="0" smtClean="0"/>
              <a:t>QBAR</a:t>
            </a:r>
            <a:r>
              <a:rPr lang="fa-IR" altLang="en-US" kern="0" dirty="0" smtClean="0"/>
              <a:t>؟</a:t>
            </a:r>
            <a:endParaRPr lang="fa-IR" altLang="en-US" kern="0" dirty="0"/>
          </a:p>
        </p:txBody>
      </p:sp>
      <p:sp>
        <p:nvSpPr>
          <p:cNvPr id="21512" name="Rounded Rectangle 12"/>
          <p:cNvSpPr>
            <a:spLocks noChangeArrowheads="1"/>
          </p:cNvSpPr>
          <p:nvPr/>
        </p:nvSpPr>
        <p:spPr bwMode="auto">
          <a:xfrm>
            <a:off x="611188" y="4922838"/>
            <a:ext cx="2232025" cy="30638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3" name="Rounded Rectangle 13"/>
          <p:cNvSpPr>
            <a:spLocks noChangeArrowheads="1"/>
          </p:cNvSpPr>
          <p:nvPr/>
        </p:nvSpPr>
        <p:spPr bwMode="auto">
          <a:xfrm>
            <a:off x="611188" y="3294063"/>
            <a:ext cx="3024187" cy="1503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140200" y="692150"/>
            <a:ext cx="4824413" cy="1008063"/>
          </a:xfrm>
        </p:spPr>
        <p:txBody>
          <a:bodyPr/>
          <a:lstStyle/>
          <a:p>
            <a:r>
              <a:rPr lang="fa-IR" altLang="en-US" smtClean="0"/>
              <a:t>فرایند (</a:t>
            </a:r>
            <a:r>
              <a:rPr lang="en-US" altLang="en-US" smtClean="0"/>
              <a:t>process</a:t>
            </a:r>
            <a:r>
              <a:rPr lang="fa-IR" altLang="en-US" smtClean="0"/>
              <a:t>)</a:t>
            </a:r>
            <a:endParaRPr lang="en-US" altLang="en-US" smtClean="0"/>
          </a:p>
          <a:p>
            <a:pPr lvl="1"/>
            <a:r>
              <a:rPr lang="fa-IR" altLang="en-US" smtClean="0"/>
              <a:t>توصیف </a:t>
            </a:r>
            <a:r>
              <a:rPr lang="en-US" altLang="en-US" smtClean="0"/>
              <a:t>FF</a:t>
            </a:r>
            <a:r>
              <a:rPr lang="fa-IR" altLang="en-US" smtClean="0"/>
              <a:t> با لیست حساسیت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69D3A6E-93DB-45F9-A3C7-2C74481DD7A8}" type="slidenum">
              <a:rPr lang="en-US" altLang="en-US" sz="1300">
                <a:latin typeface="Arial" panose="020B0604020202020204" pitchFamily="34" charset="0"/>
              </a:rPr>
              <a:pPr/>
              <a:t>19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468313" y="2887663"/>
            <a:ext cx="5543550" cy="246221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RTL of DFF is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L:process (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CLK</a:t>
            </a:r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(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CLK = ‘1’</a:t>
            </a:r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Q &lt;= D;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L;</a:t>
            </a:r>
          </a:p>
          <a:p>
            <a:endParaRPr lang="en-US" altLang="en-US" sz="1400" b="1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QBAR &lt;= not Q;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RTL;</a:t>
            </a: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431800" y="1703388"/>
            <a:ext cx="4787900" cy="1077912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DFF is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port (D, CLK: in std_logic: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Q, QBAR: out std_logic);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entity DFF;</a:t>
            </a:r>
          </a:p>
        </p:txBody>
      </p:sp>
      <p:sp>
        <p:nvSpPr>
          <p:cNvPr id="22535" name="Rounded Rectangle 7"/>
          <p:cNvSpPr>
            <a:spLocks noChangeArrowheads="1"/>
          </p:cNvSpPr>
          <p:nvPr/>
        </p:nvSpPr>
        <p:spPr bwMode="auto">
          <a:xfrm>
            <a:off x="611188" y="4797425"/>
            <a:ext cx="2232025" cy="3048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6" name="Rounded Rectangle 8"/>
          <p:cNvSpPr>
            <a:spLocks noChangeArrowheads="1"/>
          </p:cNvSpPr>
          <p:nvPr/>
        </p:nvSpPr>
        <p:spPr bwMode="auto">
          <a:xfrm>
            <a:off x="611188" y="3357563"/>
            <a:ext cx="3024187" cy="14398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517650"/>
            <a:ext cx="7772400" cy="4648200"/>
          </a:xfrm>
        </p:spPr>
        <p:txBody>
          <a:bodyPr/>
          <a:lstStyle/>
          <a:p>
            <a:r>
              <a:rPr lang="fa-IR" altLang="en-US" smtClean="0"/>
              <a:t>ساختارهای ترتیبی:</a:t>
            </a:r>
          </a:p>
          <a:p>
            <a:pPr lvl="1"/>
            <a:r>
              <a:rPr lang="fa-IR" altLang="en-US" smtClean="0"/>
              <a:t>فرایند (</a:t>
            </a:r>
            <a:r>
              <a:rPr lang="en-US" altLang="en-US" smtClean="0"/>
              <a:t>process</a:t>
            </a:r>
            <a:r>
              <a:rPr lang="fa-IR" altLang="en-US" smtClean="0"/>
              <a:t>)</a:t>
            </a:r>
          </a:p>
          <a:p>
            <a:pPr lvl="1"/>
            <a:r>
              <a:rPr lang="fa-IR" altLang="en-US" smtClean="0"/>
              <a:t>روال (</a:t>
            </a:r>
            <a:r>
              <a:rPr lang="en-US" altLang="en-US" smtClean="0"/>
              <a:t>procedure</a:t>
            </a:r>
            <a:r>
              <a:rPr lang="fa-IR" altLang="en-US" smtClean="0"/>
              <a:t>)</a:t>
            </a:r>
          </a:p>
          <a:p>
            <a:pPr lvl="1"/>
            <a:r>
              <a:rPr lang="fa-IR" altLang="en-US" smtClean="0"/>
              <a:t>تابع (</a:t>
            </a:r>
            <a:r>
              <a:rPr lang="en-US" altLang="en-US" smtClean="0"/>
              <a:t>function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A2BFD91-672E-4B5D-9445-172FB814E872}" type="slidenum">
              <a:rPr lang="en-US" altLang="en-US" sz="1300">
                <a:latin typeface="Arial" panose="020B0604020202020204" pitchFamily="34" charset="0"/>
              </a:rPr>
              <a:pPr/>
              <a:t>2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z="3200" smtClean="0"/>
              <a:t>متغیر و سیگنال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924300" y="1046163"/>
            <a:ext cx="5040313" cy="5695950"/>
          </a:xfrm>
        </p:spPr>
        <p:txBody>
          <a:bodyPr/>
          <a:lstStyle/>
          <a:p>
            <a:r>
              <a:rPr lang="fa-IR" altLang="en-US" sz="2800" dirty="0" smtClean="0"/>
              <a:t>متغیر و سیگنال در فرایند:</a:t>
            </a:r>
            <a:endParaRPr lang="fa-IR" altLang="en-US" sz="2400" dirty="0" smtClean="0"/>
          </a:p>
          <a:p>
            <a:pPr lvl="1"/>
            <a:r>
              <a:rPr lang="fa-IR" altLang="en-US" sz="2400" dirty="0" smtClean="0"/>
              <a:t>متغیر: انتساب فوری</a:t>
            </a:r>
          </a:p>
          <a:p>
            <a:pPr lvl="1"/>
            <a:r>
              <a:rPr lang="fa-IR" altLang="en-US" sz="2400" dirty="0" smtClean="0"/>
              <a:t>سیگنال: تعویق انتساب تا زمان تعلیق فرایند</a:t>
            </a:r>
            <a:endParaRPr lang="en-US" altLang="en-US" sz="2000" dirty="0" smtClean="0"/>
          </a:p>
          <a:p>
            <a:pPr lvl="2"/>
            <a:r>
              <a:rPr lang="fa-IR" altLang="en-US" sz="2000" dirty="0" smtClean="0"/>
              <a:t> </a:t>
            </a:r>
            <a:r>
              <a:rPr lang="fa-IR" altLang="en-US" sz="2000" dirty="0" smtClean="0">
                <a:sym typeface="Wingdings" panose="05000000000000000000" pitchFamily="2" charset="2"/>
              </a:rPr>
              <a:t> عدم و</a:t>
            </a:r>
            <a:r>
              <a:rPr lang="fa-IR" altLang="en-US" sz="2000" dirty="0" smtClean="0"/>
              <a:t>ابستگی به زمان رسیدن به دستور</a:t>
            </a:r>
            <a:endParaRPr lang="en-US" altLang="en-US" sz="1800" dirty="0" smtClean="0"/>
          </a:p>
          <a:p>
            <a:pPr lvl="1"/>
            <a:r>
              <a:rPr lang="fa-IR" altLang="en-US" sz="2400" dirty="0" smtClean="0"/>
              <a:t>مدت اجرای فرایند از یک تعلیق به تعلیق دیگر: صفر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E48270B-FDF2-4B03-BA68-767CB4365984}" type="slidenum">
              <a:rPr lang="en-US" altLang="en-US" sz="1300">
                <a:latin typeface="Arial" panose="020B0604020202020204" pitchFamily="34" charset="0"/>
              </a:rPr>
              <a:pPr/>
              <a:t>20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468313" y="2133600"/>
            <a:ext cx="3527425" cy="39687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...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S1, S2: std_logic;</a:t>
            </a:r>
            <a:endParaRPr lang="fa-IR" altLang="en-US" sz="1400" b="1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P1:process (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S2</a:t>
            </a:r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...)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(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 = ‘1’</a:t>
            </a:r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then ...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P1;</a:t>
            </a:r>
          </a:p>
          <a:p>
            <a:endParaRPr lang="en-US" altLang="en-US" sz="1400" b="1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P2:process (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S2</a:t>
            </a:r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...)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 &lt;= ‘1’;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P2;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RTL;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z="3200" smtClean="0"/>
              <a:t>متغیر و سیگنال</a:t>
            </a:r>
            <a:endParaRPr lang="en-US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476375" y="1046163"/>
            <a:ext cx="7488238" cy="5695950"/>
          </a:xfrm>
        </p:spPr>
        <p:txBody>
          <a:bodyPr/>
          <a:lstStyle/>
          <a:p>
            <a:r>
              <a:rPr lang="fa-IR" altLang="en-US" sz="2800" smtClean="0"/>
              <a:t>کاربرد عملی متغیر و سیگنال در فرایند:</a:t>
            </a:r>
            <a:endParaRPr lang="en-US" altLang="en-US" sz="2800" smtClean="0"/>
          </a:p>
          <a:p>
            <a:pPr lvl="1"/>
            <a:r>
              <a:rPr lang="fa-IR" altLang="en-US" sz="2400" smtClean="0"/>
              <a:t>متغیر: ابتدای فرایند انتقال مقدار سیگنال در متغیر</a:t>
            </a:r>
          </a:p>
          <a:p>
            <a:pPr lvl="1"/>
            <a:r>
              <a:rPr lang="fa-IR" altLang="en-US" sz="2400" smtClean="0"/>
              <a:t>محاسبات با متغیر</a:t>
            </a:r>
          </a:p>
          <a:p>
            <a:pPr lvl="1"/>
            <a:r>
              <a:rPr lang="fa-IR" altLang="en-US" sz="2400" smtClean="0"/>
              <a:t>انتهای فرایند: انتقال نتیجه به سیگنال</a:t>
            </a:r>
            <a:endParaRPr lang="en-US" altLang="en-US" sz="2400" smtClean="0"/>
          </a:p>
          <a:p>
            <a:pPr lvl="1"/>
            <a:r>
              <a:rPr lang="fa-IR" altLang="en-US" sz="2400" smtClean="0"/>
              <a:t>عدم دسترسی به متغیر در بیرون از فرایند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4348DBC-3989-4B15-8FC4-1025219162AC}" type="slidenum">
              <a:rPr lang="en-US" altLang="en-US" sz="1300">
                <a:latin typeface="Arial" panose="020B0604020202020204" pitchFamily="34" charset="0"/>
              </a:rPr>
              <a:pPr/>
              <a:t>21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539750" y="3344863"/>
            <a:ext cx="4537075" cy="31083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...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S1: </a:t>
            </a:r>
            <a:r>
              <a:rPr lang="en-US" altLang="en-US" sz="14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std_logic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fa-IR" altLang="en-US" sz="1400" b="1" dirty="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P1:process (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...)</a:t>
            </a:r>
            <a:endParaRPr lang="fa-IR" altLang="en-US" sz="1400" b="1" dirty="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variable V1: integer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V1 </a:t>
            </a:r>
            <a:r>
              <a:rPr lang="en-US" altLang="en-US" sz="1400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:=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S1;</a:t>
            </a:r>
            <a:endParaRPr lang="en-US" altLang="en-US" sz="1400" b="1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arithmetic/logic operations on V1;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S1 &lt;= V1;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P1;</a:t>
            </a:r>
          </a:p>
          <a:p>
            <a:endParaRPr lang="en-US" altLang="en-US" sz="1400" b="1" dirty="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RTL;</a:t>
            </a:r>
          </a:p>
        </p:txBody>
      </p:sp>
      <p:pic>
        <p:nvPicPr>
          <p:cNvPr id="24582" name="Picture 9" descr="t_1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31800"/>
            <a:ext cx="1976437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>
              <a:cs typeface="Lotus" panose="00000400000000000000" pitchFamily="2" charset="-78"/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1880D1-5790-44E6-9212-EDF373283E00}" type="slidenum">
              <a:rPr lang="en-US" altLang="en-US" sz="1400">
                <a:cs typeface="Times New Roman" panose="02020603050405020304" pitchFamily="18" charset="0"/>
              </a:rPr>
              <a:pPr eaLnBrk="1" hangingPunct="1"/>
              <a:t>22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fa-IR" altLang="en-US" sz="3200" smtClean="0"/>
              <a:t>متغیر و سیگنال</a:t>
            </a:r>
            <a:endParaRPr lang="en-US" altLang="en-US" smtClean="0"/>
          </a:p>
        </p:txBody>
      </p:sp>
      <p:pic>
        <p:nvPicPr>
          <p:cNvPr id="606219" name="process_value_change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27188"/>
            <a:ext cx="40767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062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062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621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06219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z="3200" smtClean="0"/>
              <a:t>انتساب سیگنال و فرایند</a:t>
            </a:r>
            <a:endParaRPr lang="en-US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9750" y="1046163"/>
            <a:ext cx="8424863" cy="1784350"/>
          </a:xfrm>
        </p:spPr>
        <p:txBody>
          <a:bodyPr/>
          <a:lstStyle/>
          <a:p>
            <a:r>
              <a:rPr lang="fa-IR" altLang="en-US" sz="2800" smtClean="0"/>
              <a:t>شباهت انتساب به سیگنال در بدنة همروند و در اجرای فرایند</a:t>
            </a:r>
            <a:endParaRPr lang="fa-IR" altLang="en-US" sz="240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410AF47-E180-42B9-A5D3-B2C3B95A1304}" type="slidenum">
              <a:rPr lang="en-US" altLang="en-US" sz="1300">
                <a:latin typeface="Arial" panose="020B0604020202020204" pitchFamily="34" charset="0"/>
              </a:rPr>
              <a:pPr/>
              <a:t>23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539750" y="3522663"/>
            <a:ext cx="4537075" cy="203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...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S1, S2, S3: std_logic;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P1:process (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S1, S2</a:t>
            </a:r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fa-IR" altLang="en-US" sz="1400" b="1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S3 &lt;= S1 xor S2;</a:t>
            </a:r>
            <a:endParaRPr lang="en-US" altLang="en-US" sz="1400" b="1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 P1;</a:t>
            </a:r>
          </a:p>
          <a:p>
            <a:endParaRPr lang="en-US" altLang="en-US" sz="1400" b="1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RTL;</a:t>
            </a:r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539750" y="1828800"/>
            <a:ext cx="4537075" cy="1600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...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S1, S2, S3: std_logic;</a:t>
            </a:r>
            <a:endParaRPr lang="fa-IR" altLang="en-US" sz="1400" b="1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⋮</a:t>
            </a:r>
          </a:p>
          <a:p>
            <a:r>
              <a:rPr lang="fa-IR" altLang="en-US" sz="1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S3 &lt;= S1 xor S2;</a:t>
            </a:r>
            <a:endParaRPr lang="en-US" altLang="en-US" sz="1400" b="1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⋮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RTL;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زیربرنامه‌ها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995738" y="836613"/>
            <a:ext cx="4968875" cy="2592387"/>
          </a:xfrm>
        </p:spPr>
        <p:txBody>
          <a:bodyPr/>
          <a:lstStyle/>
          <a:p>
            <a:r>
              <a:rPr lang="fa-IR" altLang="en-US" smtClean="0"/>
              <a:t>تابع:</a:t>
            </a:r>
            <a:endParaRPr lang="en-US" altLang="en-US" smtClean="0"/>
          </a:p>
          <a:p>
            <a:pPr lvl="1"/>
            <a:r>
              <a:rPr lang="fa-IR" altLang="en-US" smtClean="0"/>
              <a:t>دریافت مقادیر با پارامتر</a:t>
            </a:r>
          </a:p>
          <a:p>
            <a:pPr lvl="1"/>
            <a:r>
              <a:rPr lang="fa-IR" altLang="en-US" smtClean="0"/>
              <a:t>انجام محاسبات</a:t>
            </a:r>
          </a:p>
          <a:p>
            <a:pPr lvl="1"/>
            <a:r>
              <a:rPr lang="fa-IR" altLang="en-US" smtClean="0"/>
              <a:t>بازگرداندن یک نتیجه</a:t>
            </a:r>
          </a:p>
          <a:p>
            <a:pPr lvl="1"/>
            <a:endParaRPr lang="fa-IR" altLang="en-US" smtClean="0"/>
          </a:p>
          <a:p>
            <a:pPr lvl="1"/>
            <a:r>
              <a:rPr lang="fa-IR" altLang="en-US" smtClean="0"/>
              <a:t>فراخوانی: </a:t>
            </a:r>
            <a:endParaRPr lang="en-US" altLang="en-US" smtClean="0"/>
          </a:p>
          <a:p>
            <a:pPr lvl="2"/>
            <a:r>
              <a:rPr lang="fa-IR" altLang="en-US" smtClean="0"/>
              <a:t>به جای عبارت</a:t>
            </a:r>
            <a:endParaRPr lang="en-US" altLang="en-US" smtClean="0"/>
          </a:p>
          <a:p>
            <a:pPr lvl="2"/>
            <a:r>
              <a:rPr lang="fa-IR" altLang="en-US" smtClean="0"/>
              <a:t>در بدنة ترتیبی</a:t>
            </a:r>
          </a:p>
          <a:p>
            <a:pPr lvl="2"/>
            <a:r>
              <a:rPr lang="fa-IR" altLang="en-US" smtClean="0"/>
              <a:t>در بدنة همروند</a:t>
            </a:r>
          </a:p>
          <a:p>
            <a:pPr lvl="2"/>
            <a:endParaRPr lang="fa-IR" altLang="en-US" smtClean="0"/>
          </a:p>
          <a:p>
            <a:pPr lvl="1"/>
            <a:r>
              <a:rPr lang="fa-IR" altLang="en-US" smtClean="0"/>
              <a:t>دستورهای ترتیبی غیر از </a:t>
            </a:r>
            <a:r>
              <a:rPr lang="en-US" altLang="en-US" smtClean="0"/>
              <a:t>wait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C6762D6-329E-4505-98B3-7AA0119C573A}" type="slidenum">
              <a:rPr lang="en-US" altLang="en-US" sz="1300">
                <a:latin typeface="Arial" panose="020B0604020202020204" pitchFamily="34" charset="0"/>
              </a:rPr>
              <a:pPr/>
              <a:t>24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468313" y="2997200"/>
            <a:ext cx="5543550" cy="26781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BEHAVIORAL of STH is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L1: process (...)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</a:t>
            </a:r>
            <a:r>
              <a:rPr lang="en-US" alt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FCOUT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(A, B, CIN)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‘0’ then ... 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L1;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RES &lt;=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FCOUT (A, B, CIN) 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or FLAG;</a:t>
            </a:r>
          </a:p>
          <a:p>
            <a:endParaRPr lang="en-US" altLang="en-US" sz="1400" b="1" dirty="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BEHAVIORAL;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زیربرنامه‌ها</a:t>
            </a:r>
            <a:endParaRPr lang="en-US" alt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68313" y="836613"/>
            <a:ext cx="8496300" cy="2592387"/>
          </a:xfrm>
        </p:spPr>
        <p:txBody>
          <a:bodyPr/>
          <a:lstStyle/>
          <a:p>
            <a:r>
              <a:rPr lang="fa-IR" altLang="en-US" smtClean="0"/>
              <a:t>تابع:</a:t>
            </a:r>
          </a:p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A867D39-75C9-4ACD-B3EC-148D28423469}" type="slidenum">
              <a:rPr lang="en-US" altLang="en-US" sz="1300">
                <a:latin typeface="Arial" panose="020B0604020202020204" pitchFamily="34" charset="0"/>
              </a:rPr>
              <a:pPr/>
              <a:t>25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467543" y="1556792"/>
            <a:ext cx="8330381" cy="2246769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function COUNT1 (X: </a:t>
            </a:r>
            <a:r>
              <a:rPr lang="en-US" altLang="en-US" sz="1400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std_logic_vector</a:t>
            </a: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strike="sngStrike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(7 </a:t>
            </a:r>
            <a:r>
              <a:rPr lang="en-US" altLang="en-US" sz="1400" strike="sngStrike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downto</a:t>
            </a:r>
            <a:r>
              <a:rPr lang="en-US" altLang="en-US" sz="1400" strike="sngStrike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0)</a:t>
            </a: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</a:t>
            </a: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 is</a:t>
            </a:r>
          </a:p>
          <a:p>
            <a:pPr algn="l" rtl="0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variable </a:t>
            </a:r>
            <a:r>
              <a:rPr lang="en-US" altLang="en-US" sz="1400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NoOfOnes</a:t>
            </a: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: integer := 0;</a:t>
            </a:r>
          </a:p>
          <a:p>
            <a:pPr algn="l" rtl="0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for I in </a:t>
            </a:r>
            <a:r>
              <a:rPr lang="en-US" altLang="en-US" sz="1400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X’range</a:t>
            </a: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loop</a:t>
            </a:r>
          </a:p>
          <a:p>
            <a:pPr algn="l" rtl="0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X(I) = ‘1’ then</a:t>
            </a:r>
          </a:p>
          <a:p>
            <a:pPr algn="l" rtl="0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</a:t>
            </a:r>
            <a:r>
              <a:rPr lang="en-US" altLang="en-US" sz="1400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NoOfOnes</a:t>
            </a: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:= </a:t>
            </a:r>
            <a:r>
              <a:rPr lang="en-US" altLang="en-US" sz="1400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NoOfOnes</a:t>
            </a: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+ 1;</a:t>
            </a:r>
          </a:p>
          <a:p>
            <a:pPr algn="l" rtl="0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loop;</a:t>
            </a:r>
          </a:p>
          <a:p>
            <a:pPr algn="l" rtl="0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NoOfOnes</a:t>
            </a: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COUNT1;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8313" y="3968750"/>
            <a:ext cx="5543550" cy="22463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L1: process (...)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variable A: </a:t>
            </a:r>
            <a:r>
              <a:rPr lang="en-US" altLang="en-US" sz="14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std_logic_vector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(0 to 3);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variable B: </a:t>
            </a:r>
            <a:r>
              <a:rPr lang="en-US" altLang="en-US" sz="14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std_logic_vector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(15 </a:t>
            </a:r>
            <a:r>
              <a:rPr lang="en-US" altLang="en-US" sz="14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downto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0);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COUNT1(A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&gt; 2 then ...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for I in 1 to COUNT1(B) loop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 L1;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BEHAVIORAL;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زیربرنامه‌ها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916238" y="620713"/>
            <a:ext cx="6048375" cy="2592387"/>
          </a:xfrm>
        </p:spPr>
        <p:txBody>
          <a:bodyPr/>
          <a:lstStyle/>
          <a:p>
            <a:r>
              <a:rPr lang="fa-IR" altLang="en-US" smtClean="0"/>
              <a:t>روال </a:t>
            </a:r>
            <a:r>
              <a:rPr lang="fa-IR" altLang="en-US" sz="2800" smtClean="0"/>
              <a:t>(</a:t>
            </a:r>
            <a:r>
              <a:rPr lang="en-US" altLang="en-US" sz="2800" smtClean="0"/>
              <a:t>procedure</a:t>
            </a:r>
            <a:r>
              <a:rPr lang="fa-IR" altLang="en-US" smtClean="0"/>
              <a:t>)</a:t>
            </a:r>
            <a:r>
              <a:rPr lang="fa-IR" altLang="en-US" sz="2800" smtClean="0"/>
              <a:t>:</a:t>
            </a:r>
            <a:endParaRPr lang="en-US" altLang="en-US" smtClean="0"/>
          </a:p>
          <a:p>
            <a:pPr lvl="1"/>
            <a:r>
              <a:rPr lang="fa-IR" altLang="en-US" smtClean="0"/>
              <a:t>دریافت مقادیر با پارامتر</a:t>
            </a:r>
          </a:p>
          <a:p>
            <a:pPr lvl="1"/>
            <a:r>
              <a:rPr lang="fa-IR" altLang="en-US" smtClean="0"/>
              <a:t>انجام محاسبات و عملیات (همة دستورهای ترتیبی)</a:t>
            </a:r>
          </a:p>
          <a:p>
            <a:pPr lvl="1"/>
            <a:r>
              <a:rPr lang="fa-IR" altLang="en-US" smtClean="0"/>
              <a:t>فراخوانی: </a:t>
            </a:r>
            <a:endParaRPr lang="en-US" altLang="en-US" smtClean="0"/>
          </a:p>
          <a:p>
            <a:pPr lvl="2"/>
            <a:r>
              <a:rPr lang="fa-IR" altLang="en-US" smtClean="0"/>
              <a:t>به جای دستور</a:t>
            </a:r>
            <a:endParaRPr lang="en-US" altLang="en-US" smtClean="0"/>
          </a:p>
          <a:p>
            <a:pPr lvl="2"/>
            <a:r>
              <a:rPr lang="fa-IR" altLang="en-US" smtClean="0"/>
              <a:t>در بدنة ترتیبی</a:t>
            </a:r>
          </a:p>
          <a:p>
            <a:pPr lvl="2"/>
            <a:r>
              <a:rPr lang="fa-IR" altLang="en-US" smtClean="0"/>
              <a:t>در بدنة همروند</a:t>
            </a:r>
          </a:p>
          <a:p>
            <a:pPr lvl="1"/>
            <a:r>
              <a:rPr lang="fa-IR" altLang="en-US" smtClean="0"/>
              <a:t>پارامترها:</a:t>
            </a:r>
          </a:p>
          <a:p>
            <a:pPr lvl="2"/>
            <a:r>
              <a:rPr lang="fa-IR" altLang="en-US" smtClean="0"/>
              <a:t>ورودی (</a:t>
            </a:r>
            <a:r>
              <a:rPr lang="en-US" altLang="en-US" smtClean="0"/>
              <a:t>in</a:t>
            </a:r>
            <a:r>
              <a:rPr lang="fa-IR" altLang="en-US" smtClean="0"/>
              <a:t>)</a:t>
            </a:r>
          </a:p>
          <a:p>
            <a:pPr lvl="2"/>
            <a:r>
              <a:rPr lang="fa-IR" altLang="en-US" smtClean="0"/>
              <a:t>خروجی (برای بازگرداندن یک یا چند نتیجه) (</a:t>
            </a:r>
            <a:r>
              <a:rPr lang="en-US" altLang="en-US" smtClean="0"/>
              <a:t>out</a:t>
            </a:r>
            <a:r>
              <a:rPr lang="fa-IR" altLang="en-US" smtClean="0"/>
              <a:t>)</a:t>
            </a:r>
          </a:p>
          <a:p>
            <a:pPr lvl="2"/>
            <a:r>
              <a:rPr lang="fa-IR" altLang="en-US" smtClean="0"/>
              <a:t>ورودی-خروجی (</a:t>
            </a:r>
            <a:r>
              <a:rPr lang="en-US" altLang="en-US" smtClean="0"/>
              <a:t>inout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7866837-3425-4AEF-977E-600CE81741EF}" type="slidenum">
              <a:rPr lang="en-US" altLang="en-US" sz="1300">
                <a:latin typeface="Arial" panose="020B0604020202020204" pitchFamily="34" charset="0"/>
              </a:rPr>
              <a:pPr/>
              <a:t>26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زیربرنامه‌ها</a:t>
            </a:r>
            <a:endParaRPr lang="en-US" alt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916238" y="620713"/>
            <a:ext cx="6048375" cy="2592387"/>
          </a:xfrm>
        </p:spPr>
        <p:txBody>
          <a:bodyPr/>
          <a:lstStyle/>
          <a:p>
            <a:r>
              <a:rPr lang="fa-IR" altLang="en-US" smtClean="0"/>
              <a:t>روال </a:t>
            </a:r>
            <a:r>
              <a:rPr lang="fa-IR" altLang="en-US" sz="2800" smtClean="0"/>
              <a:t>(</a:t>
            </a:r>
            <a:r>
              <a:rPr lang="en-US" altLang="en-US" sz="2800" smtClean="0"/>
              <a:t>procedure</a:t>
            </a:r>
            <a:r>
              <a:rPr lang="fa-IR" altLang="en-US" smtClean="0"/>
              <a:t>)</a:t>
            </a:r>
            <a:r>
              <a:rPr lang="fa-IR" altLang="en-US" sz="2800" smtClean="0"/>
              <a:t>:</a:t>
            </a: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BE7DB0E-BD96-44A7-92AC-EBBBFF7FB8A5}" type="slidenum">
              <a:rPr lang="en-US" altLang="en-US" sz="1300">
                <a:latin typeface="Arial" panose="020B0604020202020204" pitchFamily="34" charset="0"/>
              </a:rPr>
              <a:pPr/>
              <a:t>27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7838" y="2601913"/>
            <a:ext cx="8329612" cy="246221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procedure MINMAX (signal S1, S2: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</a:t>
            </a:r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signal MIN, MAX: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</a:t>
            </a:r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integer) is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S1 &gt; S2 then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MAX &lt;= S1;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MIN &lt;= S2;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MAX &lt;= S2;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MIN &lt;= S1;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if;</a:t>
            </a:r>
          </a:p>
          <a:p>
            <a:r>
              <a:rPr lang="en-US" altLang="en-US" sz="14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procedure MINMAX;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زیربرنامه‌ها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476375" y="908050"/>
            <a:ext cx="7343775" cy="4752975"/>
          </a:xfrm>
        </p:spPr>
        <p:txBody>
          <a:bodyPr/>
          <a:lstStyle/>
          <a:p>
            <a:r>
              <a:rPr lang="fa-IR" altLang="en-US" smtClean="0"/>
              <a:t>روال </a:t>
            </a:r>
            <a:r>
              <a:rPr lang="fa-IR" altLang="en-US" sz="2800" smtClean="0"/>
              <a:t>(</a:t>
            </a:r>
            <a:r>
              <a:rPr lang="en-US" altLang="en-US" sz="2800" smtClean="0"/>
              <a:t>procedure</a:t>
            </a:r>
            <a:r>
              <a:rPr lang="fa-IR" altLang="en-US" smtClean="0"/>
              <a:t>)</a:t>
            </a:r>
            <a:r>
              <a:rPr lang="fa-IR" altLang="en-US" sz="2800" smtClean="0"/>
              <a:t>:</a:t>
            </a:r>
            <a:endParaRPr lang="en-US" altLang="en-US" sz="2800" smtClean="0"/>
          </a:p>
          <a:p>
            <a:pPr lvl="1"/>
            <a:r>
              <a:rPr lang="fa-IR" altLang="en-US" smtClean="0"/>
              <a:t>فراخوانی در بدنة ترتیبی:</a:t>
            </a:r>
          </a:p>
          <a:p>
            <a:pPr lvl="2"/>
            <a:r>
              <a:rPr lang="fa-IR" altLang="en-US" smtClean="0"/>
              <a:t>زمان رسیدن به آن</a:t>
            </a:r>
          </a:p>
          <a:p>
            <a:pPr lvl="1"/>
            <a:r>
              <a:rPr lang="fa-IR" altLang="en-US" smtClean="0"/>
              <a:t>فراخوانی در بدنة همروند:</a:t>
            </a:r>
          </a:p>
          <a:p>
            <a:pPr lvl="2"/>
            <a:r>
              <a:rPr lang="fa-IR" altLang="en-US" smtClean="0"/>
              <a:t>هر بار پارامتر ورودی سیگنال تغییر کند</a:t>
            </a:r>
          </a:p>
          <a:p>
            <a:pPr lvl="2"/>
            <a:endParaRPr lang="fa-IR" altLang="en-US" smtClean="0"/>
          </a:p>
          <a:p>
            <a:pPr lvl="1"/>
            <a:r>
              <a:rPr lang="fa-IR" altLang="en-US" smtClean="0"/>
              <a:t>همة دستورهای ترتیبی مجازند</a:t>
            </a:r>
          </a:p>
          <a:p>
            <a:pPr lvl="1"/>
            <a:r>
              <a:rPr lang="en-US" altLang="en-US" smtClean="0"/>
              <a:t>Wait</a:t>
            </a:r>
            <a:r>
              <a:rPr lang="fa-IR" altLang="en-US" smtClean="0"/>
              <a:t> در صورتی که تابعی آن را فراخوانی نکرده باشد!</a:t>
            </a: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ACFC952-85D6-4F1F-A5B6-5D2DFB823DD2}" type="slidenum">
              <a:rPr lang="en-US" altLang="en-US" sz="1300">
                <a:latin typeface="Arial" panose="020B0604020202020204" pitchFamily="34" charset="0"/>
              </a:rPr>
              <a:pPr/>
              <a:t>28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زیربرنامه‌ها</a:t>
            </a:r>
            <a:endParaRPr lang="en-US" alt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771775" y="908050"/>
            <a:ext cx="6192838" cy="5113338"/>
          </a:xfrm>
        </p:spPr>
        <p:txBody>
          <a:bodyPr/>
          <a:lstStyle/>
          <a:p>
            <a:r>
              <a:rPr lang="fa-IR" altLang="en-US" smtClean="0"/>
              <a:t>حالت و کلاس پارامترها در تابع و روال:</a:t>
            </a:r>
          </a:p>
          <a:p>
            <a:pPr lvl="1"/>
            <a:r>
              <a:rPr lang="fa-IR" altLang="en-US" smtClean="0"/>
              <a:t>تابع:</a:t>
            </a:r>
          </a:p>
          <a:p>
            <a:pPr lvl="2"/>
            <a:r>
              <a:rPr lang="en-US" altLang="en-US" sz="2000" smtClean="0"/>
              <a:t>constant</a:t>
            </a:r>
          </a:p>
          <a:p>
            <a:pPr lvl="2"/>
            <a:r>
              <a:rPr lang="en-US" altLang="en-US" sz="2000" smtClean="0"/>
              <a:t>signal</a:t>
            </a:r>
          </a:p>
          <a:p>
            <a:pPr lvl="2"/>
            <a:r>
              <a:rPr lang="en-US" altLang="en-US" sz="2000" smtClean="0"/>
              <a:t>file</a:t>
            </a:r>
          </a:p>
          <a:p>
            <a:pPr lvl="1"/>
            <a:endParaRPr lang="en-US" altLang="en-US" smtClean="0"/>
          </a:p>
          <a:p>
            <a:pPr lvl="1"/>
            <a:r>
              <a:rPr lang="fa-IR" altLang="en-US" smtClean="0"/>
              <a:t>روال:</a:t>
            </a:r>
          </a:p>
          <a:p>
            <a:pPr lvl="2"/>
            <a:r>
              <a:rPr lang="en-US" altLang="en-US" sz="2000" smtClean="0"/>
              <a:t>constant</a:t>
            </a:r>
          </a:p>
          <a:p>
            <a:pPr lvl="2"/>
            <a:r>
              <a:rPr lang="en-US" altLang="en-US" sz="2000" smtClean="0"/>
              <a:t>signal</a:t>
            </a:r>
          </a:p>
          <a:p>
            <a:pPr lvl="2"/>
            <a:r>
              <a:rPr lang="en-US" altLang="en-US" sz="2000" smtClean="0"/>
              <a:t>file</a:t>
            </a:r>
            <a:endParaRPr lang="fa-IR" altLang="en-US" sz="2000" smtClean="0"/>
          </a:p>
          <a:p>
            <a:pPr lvl="2"/>
            <a:r>
              <a:rPr lang="en-US" altLang="en-US" sz="2000" smtClean="0"/>
              <a:t>variable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FCF348C-9AE2-4054-9EBA-138AEE74A18A}" type="slidenum">
              <a:rPr lang="en-US" altLang="en-US" sz="1300">
                <a:latin typeface="Arial" panose="020B0604020202020204" pitchFamily="34" charset="0"/>
              </a:rPr>
              <a:pPr/>
              <a:t>29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3850" y="2081213"/>
          <a:ext cx="6096000" cy="250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/>
                  </a:extLst>
                </a:gridCol>
                <a:gridCol w="1524000">
                  <a:extLst>
                    <a:ext uri="{9D8B030D-6E8A-4147-A177-3AD203B41FA5}"/>
                  </a:extLst>
                </a:gridCol>
                <a:gridCol w="1524000">
                  <a:extLst>
                    <a:ext uri="{9D8B030D-6E8A-4147-A177-3AD203B41FA5}"/>
                  </a:extLst>
                </a:gridCol>
                <a:gridCol w="1524000">
                  <a:extLst>
                    <a:ext uri="{9D8B030D-6E8A-4147-A177-3AD203B41FA5}"/>
                  </a:extLst>
                </a:gridCol>
              </a:tblGrid>
              <a:tr h="396391">
                <a:tc gridSpan="2">
                  <a:txBody>
                    <a:bodyPr/>
                    <a:lstStyle/>
                    <a:p>
                      <a:pPr algn="ctr" rtl="0"/>
                      <a:r>
                        <a:rPr lang="fa-IR" sz="2000" b="1" dirty="0" smtClean="0"/>
                        <a:t>روال</a:t>
                      </a:r>
                      <a:endParaRPr lang="en-US" sz="2000" b="1" dirty="0"/>
                    </a:p>
                  </a:txBody>
                  <a:tcPr marT="45737" marB="4573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a-IR" sz="2000" b="1" dirty="0" smtClean="0"/>
                        <a:t>تابع</a:t>
                      </a:r>
                      <a:endParaRPr lang="en-US" sz="2000" b="1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 rtl="0"/>
                      <a:endParaRPr lang="en-US" sz="2000" b="1" dirty="0"/>
                    </a:p>
                  </a:txBody>
                  <a:tcPr marT="45737" marB="45737"/>
                </a:tc>
                <a:extLst>
                  <a:ext uri="{0D108BD9-81ED-4DB2-BD59-A6C34878D82A}"/>
                </a:extLst>
              </a:tr>
              <a:tr h="701307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/>
                        <a:t>out</a:t>
                      </a:r>
                    </a:p>
                    <a:p>
                      <a:pPr algn="ctr" rtl="0"/>
                      <a:r>
                        <a:rPr lang="en-US" sz="2000" b="1" dirty="0" err="1" smtClean="0"/>
                        <a:t>inout</a:t>
                      </a:r>
                      <a:endParaRPr lang="en-US" sz="2000" b="1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/>
                        <a:t>in</a:t>
                      </a:r>
                      <a:endParaRPr lang="en-US" sz="2000" b="1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/>
                        <a:t>in</a:t>
                      </a:r>
                      <a:endParaRPr lang="en-US" sz="2000" b="1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a-IR" sz="2000" b="1" dirty="0" smtClean="0"/>
                        <a:t>حالت</a:t>
                      </a:r>
                      <a:endParaRPr lang="en-US" sz="2000" b="1" dirty="0"/>
                    </a:p>
                  </a:txBody>
                  <a:tcPr marT="45737" marB="45737"/>
                </a:tc>
                <a:extLst>
                  <a:ext uri="{0D108BD9-81ED-4DB2-BD59-A6C34878D82A}"/>
                </a:extLst>
              </a:tr>
              <a:tr h="1006223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/>
                        <a:t>signal</a:t>
                      </a:r>
                    </a:p>
                    <a:p>
                      <a:pPr algn="ctr" rtl="0"/>
                      <a:r>
                        <a:rPr lang="en-US" sz="2000" b="1" dirty="0" smtClean="0"/>
                        <a:t>variable</a:t>
                      </a:r>
                    </a:p>
                    <a:p>
                      <a:pPr algn="ctr" rtl="0"/>
                      <a:endParaRPr lang="en-US" sz="2000" b="1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/>
                        <a:t>signal</a:t>
                      </a:r>
                    </a:p>
                    <a:p>
                      <a:pPr algn="ctr" rtl="0"/>
                      <a:r>
                        <a:rPr lang="en-US" sz="2000" b="1" dirty="0" smtClean="0"/>
                        <a:t>variable</a:t>
                      </a:r>
                    </a:p>
                    <a:p>
                      <a:pPr algn="ctr" rtl="0"/>
                      <a:r>
                        <a:rPr lang="en-US" sz="2000" b="1" dirty="0" smtClean="0"/>
                        <a:t>constant</a:t>
                      </a:r>
                      <a:endParaRPr lang="en-US" sz="2000" b="1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/>
                        <a:t>signal</a:t>
                      </a:r>
                    </a:p>
                    <a:p>
                      <a:pPr algn="ctr" rtl="0"/>
                      <a:r>
                        <a:rPr lang="en-US" sz="2000" b="1" dirty="0" smtClean="0"/>
                        <a:t>constant</a:t>
                      </a:r>
                      <a:endParaRPr lang="en-US" sz="2000" b="1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a-IR" sz="2000" b="1" dirty="0" smtClean="0"/>
                        <a:t>کلاس</a:t>
                      </a:r>
                      <a:endParaRPr lang="en-US" sz="2000" b="1" dirty="0"/>
                    </a:p>
                  </a:txBody>
                  <a:tcPr marT="45737" marB="45737"/>
                </a:tc>
                <a:extLst>
                  <a:ext uri="{0D108BD9-81ED-4DB2-BD59-A6C34878D82A}"/>
                </a:extLst>
              </a:tr>
              <a:tr h="396391"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/>
                        <a:t>file</a:t>
                      </a:r>
                      <a:endParaRPr lang="en-US" sz="2000" b="1" dirty="0"/>
                    </a:p>
                  </a:txBody>
                  <a:tcPr marT="45737" marB="4573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a-IR" sz="2000" b="1" dirty="0" smtClean="0"/>
                        <a:t>بدون حالت</a:t>
                      </a:r>
                      <a:endParaRPr lang="en-US" sz="2000" b="1" dirty="0"/>
                    </a:p>
                  </a:txBody>
                  <a:tcPr marT="45737" marB="45737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03350" y="1382713"/>
            <a:ext cx="338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fa-IR" altLang="en-US" sz="2400" b="1">
                <a:cs typeface="B Nazanin" panose="00000400000000000000" pitchFamily="2" charset="-78"/>
              </a:rPr>
              <a:t>حالت‌ها و کلاس‌های مجاز</a:t>
            </a:r>
            <a:endParaRPr lang="en-US" altLang="en-US" sz="2400" b="1">
              <a:cs typeface="B Nazanin" panose="00000400000000000000" pitchFamily="2" charset="-7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051050" y="4572000"/>
            <a:ext cx="4105275" cy="192405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kern="0" dirty="0" smtClean="0"/>
              <a:t>کلاس پیش‌فرض:</a:t>
            </a:r>
          </a:p>
          <a:p>
            <a:pPr lvl="2">
              <a:defRPr/>
            </a:pPr>
            <a:r>
              <a:rPr lang="fa-IR" altLang="en-US" kern="0" dirty="0" smtClean="0"/>
              <a:t>برای </a:t>
            </a:r>
            <a:r>
              <a:rPr lang="en-US" altLang="en-US" sz="2000" kern="0" dirty="0" smtClean="0"/>
              <a:t>in</a:t>
            </a:r>
            <a:r>
              <a:rPr lang="fa-IR" altLang="en-US" sz="2000" kern="0" dirty="0" smtClean="0"/>
              <a:t>: </a:t>
            </a:r>
            <a:r>
              <a:rPr lang="en-US" altLang="en-US" sz="2000" kern="0" dirty="0" smtClean="0"/>
              <a:t>constant</a:t>
            </a:r>
          </a:p>
          <a:p>
            <a:pPr lvl="2">
              <a:defRPr/>
            </a:pPr>
            <a:r>
              <a:rPr lang="fa-IR" altLang="en-US" kern="0" dirty="0" smtClean="0"/>
              <a:t>برای </a:t>
            </a:r>
            <a:r>
              <a:rPr lang="en-US" altLang="en-US" sz="2000" kern="0" dirty="0" smtClean="0"/>
              <a:t>out</a:t>
            </a:r>
            <a:r>
              <a:rPr lang="fa-IR" altLang="en-US" sz="2000" kern="0" dirty="0" smtClean="0"/>
              <a:t>: </a:t>
            </a:r>
            <a:r>
              <a:rPr lang="en-US" altLang="en-US" sz="2000" kern="0" dirty="0" smtClean="0"/>
              <a:t>variable</a:t>
            </a:r>
          </a:p>
          <a:p>
            <a:pPr lvl="2">
              <a:defRPr/>
            </a:pPr>
            <a:r>
              <a:rPr lang="fa-IR" altLang="en-US" kern="0" dirty="0" smtClean="0"/>
              <a:t>برای </a:t>
            </a:r>
            <a:r>
              <a:rPr lang="en-US" altLang="en-US" sz="2000" kern="0" dirty="0" err="1" smtClean="0"/>
              <a:t>inout</a:t>
            </a:r>
            <a:r>
              <a:rPr lang="fa-IR" altLang="en-US" sz="2000" kern="0" dirty="0" smtClean="0"/>
              <a:t>: </a:t>
            </a:r>
            <a:r>
              <a:rPr lang="en-US" altLang="en-US" sz="2000" kern="0" dirty="0" smtClean="0"/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5800" y="868363"/>
            <a:ext cx="7772400" cy="955675"/>
          </a:xfrm>
        </p:spPr>
        <p:txBody>
          <a:bodyPr/>
          <a:lstStyle/>
          <a:p>
            <a:r>
              <a:rPr lang="fa-IR" altLang="en-US" smtClean="0"/>
              <a:t>انتساب سیگنال: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17B3ECB-CF98-482A-B414-3C7BAE3DE400}" type="slidenum">
              <a:rPr lang="en-US" altLang="en-US" sz="1300">
                <a:latin typeface="Arial" panose="020B0604020202020204" pitchFamily="34" charset="0"/>
              </a:rPr>
              <a:pPr/>
              <a:t>3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468313" y="1484313"/>
            <a:ext cx="5111750" cy="3397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MYSIG &lt;= (A or B) xor C after 10 ns;</a:t>
            </a:r>
          </a:p>
        </p:txBody>
      </p:sp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468313" y="2133600"/>
            <a:ext cx="5111750" cy="3381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CLK &lt;= not CLK after PERIOD/2;</a:t>
            </a:r>
          </a:p>
        </p:txBody>
      </p:sp>
      <p:sp>
        <p:nvSpPr>
          <p:cNvPr id="6151" name="Rectangle 2"/>
          <p:cNvSpPr>
            <a:spLocks noChangeArrowheads="1"/>
          </p:cNvSpPr>
          <p:nvPr/>
        </p:nvSpPr>
        <p:spPr bwMode="auto">
          <a:xfrm>
            <a:off x="468313" y="3051175"/>
            <a:ext cx="8329612" cy="15700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(...)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⋮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 &lt;= ‘0’, ‘1’ after 5 ns, ‘0’ after 7 ns, ‘1’ after 12 ns, ...;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⋮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4213" y="4849813"/>
            <a:ext cx="7772400" cy="955675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kern="0" dirty="0" smtClean="0"/>
              <a:t>انتساب مقدار اولیه: با نماد </a:t>
            </a:r>
            <a:r>
              <a:rPr lang="en-US" altLang="en-US" kern="0" dirty="0" smtClean="0"/>
              <a:t>“:=“</a:t>
            </a:r>
            <a:endParaRPr lang="fa-IR" altLang="en-US" kern="0" dirty="0" smtClean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68313" y="5538788"/>
            <a:ext cx="5111750" cy="3381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signal S1: bit := ‘0’;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زیربرنامه‌ها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476375" y="908050"/>
            <a:ext cx="7343775" cy="4033838"/>
          </a:xfrm>
        </p:spPr>
        <p:txBody>
          <a:bodyPr/>
          <a:lstStyle/>
          <a:p>
            <a:r>
              <a:rPr lang="fa-IR" altLang="en-US" smtClean="0"/>
              <a:t>گرانبار کردن </a:t>
            </a:r>
            <a:r>
              <a:rPr lang="fa-IR" altLang="en-US" sz="2800" smtClean="0"/>
              <a:t>(</a:t>
            </a:r>
            <a:r>
              <a:rPr lang="en-US" altLang="en-US" sz="2800" smtClean="0"/>
              <a:t>overloading</a:t>
            </a:r>
            <a:r>
              <a:rPr lang="fa-IR" altLang="en-US" smtClean="0"/>
              <a:t>)</a:t>
            </a:r>
            <a:r>
              <a:rPr lang="fa-IR" altLang="en-US" sz="2800" smtClean="0"/>
              <a:t>:</a:t>
            </a:r>
            <a:endParaRPr lang="en-US" altLang="en-US" sz="2800" smtClean="0"/>
          </a:p>
          <a:p>
            <a:pPr lvl="1"/>
            <a:r>
              <a:rPr lang="fa-IR" altLang="en-US" smtClean="0"/>
              <a:t>چند زیربرنامه با نام یکسان:</a:t>
            </a:r>
          </a:p>
          <a:p>
            <a:pPr lvl="2"/>
            <a:r>
              <a:rPr lang="fa-IR" altLang="en-US" smtClean="0"/>
              <a:t> تعداد و/یا نوع پارامترها متفاوت</a:t>
            </a:r>
          </a:p>
          <a:p>
            <a:pPr lvl="2"/>
            <a:endParaRPr lang="fa-IR" altLang="en-US" smtClean="0"/>
          </a:p>
          <a:p>
            <a:pPr lvl="1"/>
            <a:r>
              <a:rPr lang="fa-IR" altLang="en-US" smtClean="0"/>
              <a:t>نام یکتای تابع:</a:t>
            </a:r>
          </a:p>
          <a:p>
            <a:pPr lvl="2"/>
            <a:r>
              <a:rPr lang="fa-IR" altLang="en-US" smtClean="0"/>
              <a:t>نام تابع + نوع دادة هر پارامتر + نوع مقدار بازگردانده شده</a:t>
            </a:r>
            <a:endParaRPr lang="en-US" altLang="en-US" smtClean="0"/>
          </a:p>
          <a:p>
            <a:pPr lvl="2"/>
            <a:r>
              <a:rPr lang="fa-IR" altLang="en-US" smtClean="0"/>
              <a:t>نام پارامتر و کلاس پارامترها جزو نام یکتا نیست.</a:t>
            </a:r>
          </a:p>
          <a:p>
            <a:pPr lvl="2"/>
            <a:endParaRPr lang="fa-IR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63A76FA-6450-4264-A147-7CD4A8728835}" type="slidenum">
              <a:rPr lang="en-US" altLang="en-US" sz="1300">
                <a:latin typeface="Arial" panose="020B0604020202020204" pitchFamily="34" charset="0"/>
              </a:rPr>
              <a:pPr/>
              <a:t>30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7838" y="4924980"/>
            <a:ext cx="5534025" cy="738664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function FUNC1 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(I: integer, B: bit) 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bit;</a:t>
            </a:r>
          </a:p>
          <a:p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function FUNC1 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(R: real, 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B: 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bit) </a:t>
            </a:r>
            <a:r>
              <a:rPr lang="en-US" altLang="en-US" sz="1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bit;</a:t>
            </a:r>
          </a:p>
          <a:p>
            <a:endParaRPr lang="en-US" altLang="en-US" sz="1400" b="1" dirty="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altLang="en-US" sz="1600" b="1">
                <a:cs typeface="Lotus" panose="00000400000000000000" pitchFamily="2" charset="-78"/>
              </a:rPr>
              <a:t>مرتضي صاحب الزماني</a:t>
            </a:r>
            <a:r>
              <a:rPr lang="en-US" altLang="en-US" sz="1400">
                <a:cs typeface="Lotus" panose="00000400000000000000" pitchFamily="2" charset="-78"/>
              </a:rPr>
              <a:t>             </a:t>
            </a:r>
            <a:r>
              <a:rPr lang="fa-IR" altLang="en-US" sz="1400">
                <a:cs typeface="Lotus" panose="00000400000000000000" pitchFamily="2" charset="-78"/>
              </a:rPr>
              <a:t> </a:t>
            </a:r>
            <a:endParaRPr lang="en-US" altLang="en-US" sz="1400">
              <a:cs typeface="Lotus" panose="00000400000000000000" pitchFamily="2" charset="-78"/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B603AB-2A4E-43CF-9AD4-F2F4BE1CCEF7}" type="slidenum">
              <a:rPr lang="en-US" altLang="en-US" sz="1400">
                <a:cs typeface="Times New Roman" panose="02020603050405020304" pitchFamily="18" charset="0"/>
              </a:rPr>
              <a:pPr eaLnBrk="1" hangingPunct="1"/>
              <a:t>31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348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mtClean="0"/>
              <a:t>زیربرنامه‌ها</a:t>
            </a:r>
            <a:endParaRPr lang="en-US" altLang="en-US" smtClean="0"/>
          </a:p>
        </p:txBody>
      </p:sp>
      <p:sp>
        <p:nvSpPr>
          <p:cNvPr id="34821" name="Text Box 1028"/>
          <p:cNvSpPr txBox="1">
            <a:spLocks noChangeArrowheads="1"/>
          </p:cNvSpPr>
          <p:nvPr/>
        </p:nvSpPr>
        <p:spPr bwMode="auto">
          <a:xfrm>
            <a:off x="539750" y="2492375"/>
            <a:ext cx="4267200" cy="3786188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procedure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READ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(L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       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inout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line;</a:t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                         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VALUE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   </a:t>
            </a:r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character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);</a:t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procedure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READ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L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      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inout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line;</a:t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                          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VALUE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character;</a:t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                             </a:t>
            </a:r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GOOD</a:t>
            </a:r>
            <a:r>
              <a:rPr lang="en-US" altLang="en-US" sz="1600">
                <a:solidFill>
                  <a:srgbClr val="FF0000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600">
                <a:solidFill>
                  <a:srgbClr val="FF0000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600">
                <a:solidFill>
                  <a:srgbClr val="FF0000"/>
                </a:solidFill>
                <a:cs typeface="Lotus" panose="00000400000000000000" pitchFamily="2" charset="-78"/>
              </a:rPr>
              <a:t>     </a:t>
            </a:r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boolean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);</a:t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procedure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READ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L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       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inout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line;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                           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VALUE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integer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);</a:t>
            </a:r>
            <a:endParaRPr lang="fa-IR" altLang="en-US" sz="160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  <a:p>
            <a:pPr eaLnBrk="1" hangingPunct="1"/>
            <a:endParaRPr lang="en-US" altLang="en-US" sz="160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  <a:p>
            <a:pPr eaLnBrk="1" hangingPunct="1"/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procedure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READ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L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      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inout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line;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                          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VALUE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integer;</a:t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                          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GOOD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boolean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);</a:t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endParaRPr lang="en-US" altLang="en-US" sz="160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</p:txBody>
      </p:sp>
      <p:sp>
        <p:nvSpPr>
          <p:cNvPr id="34822" name="Rectangle 1"/>
          <p:cNvSpPr>
            <a:spLocks noChangeArrowheads="1"/>
          </p:cNvSpPr>
          <p:nvPr/>
        </p:nvSpPr>
        <p:spPr bwMode="auto">
          <a:xfrm>
            <a:off x="471488" y="1916113"/>
            <a:ext cx="5829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procedure READLINE (file F: TEXT; L: inout LINE);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76375" y="908050"/>
            <a:ext cx="7343775" cy="2160588"/>
          </a:xfrm>
          <a:prstGeom prst="rect">
            <a:avLst/>
          </a:prstGeom>
        </p:spPr>
        <p:txBody>
          <a:bodyPr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895350" indent="-43815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fa-IR" altLang="en-US" kern="0" dirty="0" smtClean="0"/>
              <a:t>پکیج </a:t>
            </a:r>
            <a:r>
              <a:rPr lang="en-US" altLang="en-US" kern="0" dirty="0" err="1" smtClean="0"/>
              <a:t>textio</a:t>
            </a:r>
            <a:r>
              <a:rPr lang="fa-IR" altLang="en-US" kern="0" dirty="0" smtClean="0"/>
              <a:t>:</a:t>
            </a:r>
          </a:p>
          <a:p>
            <a:pPr lvl="1">
              <a:defRPr/>
            </a:pPr>
            <a:r>
              <a:rPr lang="fa-IR" altLang="en-US" sz="2600" kern="0" dirty="0" smtClean="0"/>
              <a:t>استخراج داده‌ها با نوع داده‌های گوناگون از یک </a:t>
            </a:r>
            <a:r>
              <a:rPr lang="en-US" altLang="en-US" sz="2600" kern="0" dirty="0" smtClean="0"/>
              <a:t>line</a:t>
            </a:r>
            <a:r>
              <a:rPr lang="fa-IR" altLang="en-US" sz="2600" kern="0" dirty="0" smtClean="0"/>
              <a:t>:</a:t>
            </a:r>
            <a:endParaRPr lang="en-US" altLang="en-US" sz="26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عملگرها</a:t>
            </a:r>
            <a:endParaRPr lang="en-US" altLang="en-US" smtClean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1476375" y="908050"/>
            <a:ext cx="7343775" cy="4033838"/>
          </a:xfrm>
        </p:spPr>
        <p:txBody>
          <a:bodyPr/>
          <a:lstStyle/>
          <a:p>
            <a:r>
              <a:rPr lang="fa-IR" altLang="en-US" smtClean="0"/>
              <a:t>عملگر</a:t>
            </a:r>
            <a:endParaRPr lang="en-US" altLang="en-US" sz="2800" smtClean="0"/>
          </a:p>
          <a:p>
            <a:pPr lvl="1"/>
            <a:r>
              <a:rPr lang="fa-IR" altLang="en-US" smtClean="0"/>
              <a:t>مانند تابع با یک یا دو عملوند</a:t>
            </a:r>
          </a:p>
          <a:p>
            <a:pPr lvl="1"/>
            <a:r>
              <a:rPr lang="fa-IR" altLang="en-US" smtClean="0"/>
              <a:t>طراح می‌تواند گرانبار کند</a:t>
            </a:r>
          </a:p>
          <a:p>
            <a:pPr lvl="2"/>
            <a:r>
              <a:rPr lang="fa-IR" altLang="en-US" smtClean="0"/>
              <a:t>نه برای انواع داده‌ای که عملگر برای آن تعریف شده</a:t>
            </a:r>
          </a:p>
          <a:p>
            <a:pPr lvl="2"/>
            <a:r>
              <a:rPr lang="fa-IR" altLang="en-US" smtClean="0"/>
              <a:t>نه برای نمادهای غیر عملگر (مثل </a:t>
            </a:r>
            <a:r>
              <a:rPr lang="en-US" altLang="en-US" smtClean="0"/>
              <a:t>@</a:t>
            </a:r>
            <a:r>
              <a:rPr lang="fa-IR" altLang="en-US" smtClean="0"/>
              <a:t>)</a:t>
            </a:r>
          </a:p>
          <a:p>
            <a:pPr lvl="2"/>
            <a:endParaRPr lang="fa-IR" altLang="en-US" smtClean="0"/>
          </a:p>
          <a:p>
            <a:pPr lvl="2"/>
            <a:endParaRPr lang="fa-IR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AF6334D-805F-4D34-B2F9-5FA2280DE7AC}" type="slidenum">
              <a:rPr lang="en-US" altLang="en-US" sz="1300">
                <a:latin typeface="Arial" panose="020B0604020202020204" pitchFamily="34" charset="0"/>
              </a:rPr>
              <a:pPr/>
              <a:t>32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عملگرها</a:t>
            </a:r>
            <a:endParaRPr lang="en-US" altLang="en-US" smtClean="0"/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0DFF265-8D63-4ED0-95C6-250B1F1B2D9A}" type="slidenum">
              <a:rPr lang="en-US" altLang="en-US" sz="1300">
                <a:latin typeface="Arial" panose="020B0604020202020204" pitchFamily="34" charset="0"/>
              </a:rPr>
              <a:pPr/>
              <a:t>33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12788" y="866775"/>
            <a:ext cx="7315200" cy="5657850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package P_BIT_ARITH is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function "+" (L: 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bit_vector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; R: 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bit_vector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) return 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bit_vector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; -- 1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function "+" (L: 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integer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; R: 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bit_vector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) return bit_vector; 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-- 2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function "+" (L: 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bit_vector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; R: 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integer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) return bit_vector; 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-- 3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function "+" (L: 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bit_vector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; R: 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bit_vector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) return 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integer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; 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-- 4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 P_BIT_ARITH;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endParaRPr lang="en-US" altLang="en-US" sz="140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  <a:p>
            <a:pPr eaLnBrk="1" hangingPunct="1"/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use work.P_BIT_ARITH.all;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endParaRPr lang="en-US" altLang="en-US" sz="1400">
              <a:solidFill>
                <a:srgbClr val="0000CC"/>
              </a:solidFill>
              <a:latin typeface="Helvetica" panose="020B0604020202020204" pitchFamily="34" charset="0"/>
              <a:cs typeface="Lotus" panose="00000400000000000000" pitchFamily="2" charset="-78"/>
            </a:endParaRPr>
          </a:p>
          <a:p>
            <a:pPr eaLnBrk="1" hangingPunct="1"/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 OVERLOADED is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port(</a:t>
            </a:r>
            <a:r>
              <a:rPr lang="en-US" altLang="en-US" sz="1400">
                <a:solidFill>
                  <a:srgbClr val="FF0000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A_VEC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, </a:t>
            </a:r>
            <a:r>
              <a:rPr lang="en-US" altLang="en-US" sz="1400">
                <a:solidFill>
                  <a:srgbClr val="FF0000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B_VEC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 in </a:t>
            </a:r>
            <a:r>
              <a:rPr lang="en-US" altLang="en-US" sz="1400">
                <a:solidFill>
                  <a:srgbClr val="FF0000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bit_vector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(3 downto 0);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      </a:t>
            </a:r>
            <a:r>
              <a:rPr lang="en-US" altLang="en-US" sz="1400">
                <a:solidFill>
                  <a:srgbClr val="FF0000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A_INT, B_INT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 in </a:t>
            </a:r>
            <a:r>
              <a:rPr lang="en-US" altLang="en-US" sz="1400">
                <a:solidFill>
                  <a:srgbClr val="FF0000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integer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range 0 to 15;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      </a:t>
            </a:r>
            <a:r>
              <a:rPr lang="en-US" altLang="en-US" sz="1400">
                <a:solidFill>
                  <a:srgbClr val="FF0000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Q_VEC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 out </a:t>
            </a:r>
            <a:r>
              <a:rPr lang="en-US" altLang="en-US" sz="1400">
                <a:solidFill>
                  <a:srgbClr val="FF0000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bit_vector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(3 downto 0);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      </a:t>
            </a:r>
            <a:r>
              <a:rPr lang="en-US" altLang="en-US" sz="1400">
                <a:solidFill>
                  <a:srgbClr val="FF0000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Q_INT: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out </a:t>
            </a:r>
            <a:r>
              <a:rPr lang="en-US" altLang="en-US" sz="1400">
                <a:solidFill>
                  <a:srgbClr val="FF0000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integer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range 0 to 15);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 OVERLOADED;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 EXAMPLE of OVERLOADED is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Q_VEC &lt;= A_VEC + B_VEC; -- a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Q_VEC &lt;= A_INT + B_VEC; -- b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Q_VEC &lt;= A_VEC + B_INT; -- c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Q_VEC &lt;= A_INT + B_INT; -- d  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  <a:sym typeface="Wingdings" panose="05000000000000000000" pitchFamily="2" charset="2"/>
              </a:rPr>
              <a:t> </a:t>
            </a:r>
            <a:r>
              <a:rPr lang="en-US" altLang="en-US" sz="1400">
                <a:solidFill>
                  <a:srgbClr val="FF0000"/>
                </a:solidFill>
                <a:latin typeface="Helvetica" panose="020B0604020202020204" pitchFamily="34" charset="0"/>
                <a:cs typeface="Lotus" panose="00000400000000000000" pitchFamily="2" charset="-78"/>
                <a:sym typeface="Wingdings" panose="05000000000000000000" pitchFamily="2" charset="2"/>
              </a:rPr>
              <a:t>Error: INT+INT returns INT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Q_INT &lt;= A_VEC + B_VEC; -- e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Q_INT &lt;= A_INT + B_INT; -- f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 EXAMPLE;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fa-IR" altLang="en-US" smtClean="0"/>
              <a:t>ساختارهای همروند</a:t>
            </a:r>
            <a:endParaRPr lang="en-US" alt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Concurrent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دستورهای همروند</a:t>
            </a:r>
            <a:endParaRPr lang="en-US" altLang="en-US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85800" y="836613"/>
            <a:ext cx="7772400" cy="4648200"/>
          </a:xfrm>
        </p:spPr>
        <p:txBody>
          <a:bodyPr/>
          <a:lstStyle/>
          <a:p>
            <a:r>
              <a:rPr lang="fa-IR" altLang="en-US" smtClean="0"/>
              <a:t>ساختار همروند:</a:t>
            </a:r>
          </a:p>
          <a:p>
            <a:pPr lvl="1"/>
            <a:r>
              <a:rPr lang="fa-IR" altLang="en-US" smtClean="0"/>
              <a:t>پیش‌فرض</a:t>
            </a:r>
          </a:p>
          <a:p>
            <a:r>
              <a:rPr lang="fa-IR" altLang="en-US" smtClean="0"/>
              <a:t>دستورهای همروند:</a:t>
            </a:r>
          </a:p>
          <a:p>
            <a:pPr lvl="1"/>
            <a:r>
              <a:rPr lang="fa-IR" altLang="en-US" smtClean="0"/>
              <a:t>انتساب سیگنال</a:t>
            </a:r>
          </a:p>
          <a:p>
            <a:pPr lvl="1"/>
            <a:r>
              <a:rPr lang="fa-IR" altLang="en-US" smtClean="0"/>
              <a:t>ایجاد نمونه</a:t>
            </a:r>
          </a:p>
          <a:p>
            <a:pPr lvl="1"/>
            <a:r>
              <a:rPr lang="fa-IR" altLang="en-US" smtClean="0"/>
              <a:t>فراخوانی روال</a:t>
            </a:r>
          </a:p>
          <a:p>
            <a:pPr lvl="1"/>
            <a:r>
              <a:rPr lang="fa-IR" altLang="en-US" smtClean="0"/>
              <a:t>فرایند</a:t>
            </a:r>
          </a:p>
          <a:p>
            <a:pPr lvl="1"/>
            <a:r>
              <a:rPr lang="fa-IR" altLang="en-US" smtClean="0"/>
              <a:t>انتساب سیگنال شرطی </a:t>
            </a:r>
          </a:p>
          <a:p>
            <a:pPr lvl="2"/>
            <a:r>
              <a:rPr lang="en-US" altLang="en-US" smtClean="0"/>
              <a:t>when-else</a:t>
            </a:r>
          </a:p>
          <a:p>
            <a:pPr lvl="1"/>
            <a:r>
              <a:rPr lang="fa-IR" altLang="en-US" smtClean="0"/>
              <a:t>انتساب سیگنال انتخابی</a:t>
            </a:r>
          </a:p>
          <a:p>
            <a:pPr lvl="2"/>
            <a:r>
              <a:rPr lang="en-US" altLang="en-US" smtClean="0"/>
              <a:t>with-select-when</a:t>
            </a:r>
            <a:endParaRPr lang="fa-IR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2BFACFF-0AF1-46E3-9CF7-27250C1FAEDE}" type="slidenum">
              <a:rPr lang="en-US" altLang="en-US" sz="1300">
                <a:latin typeface="Arial" panose="020B0604020202020204" pitchFamily="34" charset="0"/>
              </a:rPr>
              <a:pPr/>
              <a:t>35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>
              <a:cs typeface="Lotus" panose="00000400000000000000" pitchFamily="2" charset="-78"/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45B0CC-B43F-43FF-8F25-A3CF90399B7B}" type="slidenum">
              <a:rPr lang="en-US" altLang="en-US" sz="1400">
                <a:cs typeface="Times New Roman" panose="02020603050405020304" pitchFamily="18" charset="0"/>
              </a:rPr>
              <a:pPr eaLnBrk="1" hangingPunct="1"/>
              <a:t>36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Conditional Signal Assignment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3581400" y="2563018"/>
            <a:ext cx="4267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914400" indent="-4572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000" b="1" dirty="0">
                <a:cs typeface="Lotus" panose="00000400000000000000" pitchFamily="2" charset="-78"/>
              </a:rPr>
              <a:t>Condition is a Boolean expression </a:t>
            </a:r>
          </a:p>
          <a:p>
            <a:pPr eaLnBrk="1" hangingPunct="1">
              <a:buFontTx/>
              <a:buChar char="•"/>
            </a:pPr>
            <a:r>
              <a:rPr lang="en-US" altLang="en-US" sz="2000" b="1" dirty="0">
                <a:cs typeface="Lotus" panose="00000400000000000000" pitchFamily="2" charset="-78"/>
              </a:rPr>
              <a:t>Mandatory else path, unless unconditional assignment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dirty="0">
                <a:cs typeface="Lotus" panose="00000400000000000000" pitchFamily="2" charset="-78"/>
              </a:rPr>
              <a:t>conditions may overlap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dirty="0">
                <a:cs typeface="Lotus" panose="00000400000000000000" pitchFamily="2" charset="-78"/>
              </a:rPr>
              <a:t>priority </a:t>
            </a:r>
          </a:p>
          <a:p>
            <a:pPr eaLnBrk="1" hangingPunct="1">
              <a:buFontTx/>
              <a:buChar char="•"/>
            </a:pPr>
            <a:r>
              <a:rPr lang="en-US" altLang="en-US" sz="2000" b="1" dirty="0">
                <a:cs typeface="Lotus" panose="00000400000000000000" pitchFamily="2" charset="-78"/>
              </a:rPr>
              <a:t>Similar to </a:t>
            </a:r>
            <a:r>
              <a:rPr lang="en-US" altLang="en-US" sz="2000" b="1" dirty="0" smtClean="0">
                <a:cs typeface="Lotus" panose="00000400000000000000" pitchFamily="2" charset="-78"/>
              </a:rPr>
              <a:t>if-</a:t>
            </a:r>
            <a:r>
              <a:rPr lang="en-US" altLang="en-US" sz="2000" b="1" dirty="0" err="1" smtClean="0">
                <a:cs typeface="Lotus" panose="00000400000000000000" pitchFamily="2" charset="-78"/>
              </a:rPr>
              <a:t>elsif</a:t>
            </a:r>
            <a:r>
              <a:rPr lang="en-US" altLang="en-US" sz="2000" b="1">
                <a:cs typeface="Lotus" panose="00000400000000000000" pitchFamily="2" charset="-78"/>
              </a:rPr>
              <a:t>-</a:t>
            </a:r>
            <a:r>
              <a:rPr lang="en-US" altLang="en-US" sz="2000" b="1" smtClean="0">
                <a:cs typeface="Lotus" panose="00000400000000000000" pitchFamily="2" charset="-78"/>
              </a:rPr>
              <a:t>else </a:t>
            </a:r>
            <a:r>
              <a:rPr lang="en-US" altLang="en-US" sz="2000" b="1" dirty="0">
                <a:cs typeface="Lotus" panose="00000400000000000000" pitchFamily="2" charset="-78"/>
              </a:rPr>
              <a:t>constructs 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368300" y="1052736"/>
            <a:ext cx="7023100" cy="1477328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8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8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TARGET &lt;= VALUE_1 when CONDITION_1 else</a:t>
            </a:r>
            <a:br>
              <a:rPr lang="en-US" altLang="en-US" sz="18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800">
                <a:solidFill>
                  <a:srgbClr val="0000CC"/>
                </a:solidFill>
                <a:cs typeface="Lotus" panose="00000400000000000000" pitchFamily="2" charset="-78"/>
              </a:rPr>
              <a:t>                    </a:t>
            </a:r>
            <a:r>
              <a:rPr lang="en-US" altLang="en-US" sz="18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VALUE_2 when CONDITION_2 else</a:t>
            </a:r>
            <a:br>
              <a:rPr lang="en-US" altLang="en-US" sz="18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800">
                <a:solidFill>
                  <a:srgbClr val="0000CC"/>
                </a:solidFill>
                <a:cs typeface="Lotus" panose="00000400000000000000" pitchFamily="2" charset="-78"/>
              </a:rPr>
              <a:t>                    </a:t>
            </a:r>
            <a:r>
              <a:rPr lang="en-US" altLang="en-US" sz="18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. . .</a:t>
            </a:r>
            <a:br>
              <a:rPr lang="en-US" altLang="en-US" sz="18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800">
                <a:solidFill>
                  <a:srgbClr val="0000CC"/>
                </a:solidFill>
                <a:cs typeface="Lotus" panose="00000400000000000000" pitchFamily="2" charset="-78"/>
              </a:rPr>
              <a:t>                    </a:t>
            </a:r>
            <a:r>
              <a:rPr lang="en-US" altLang="en-US" sz="18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VALUE_n;</a:t>
            </a:r>
          </a:p>
        </p:txBody>
      </p:sp>
      <p:sp>
        <p:nvSpPr>
          <p:cNvPr id="531479" name="Text Box 23"/>
          <p:cNvSpPr txBox="1">
            <a:spLocks noChangeArrowheads="1"/>
          </p:cNvSpPr>
          <p:nvPr/>
        </p:nvSpPr>
        <p:spPr bwMode="auto">
          <a:xfrm>
            <a:off x="762000" y="53340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buFontTx/>
              <a:buChar char="•"/>
            </a:pPr>
            <a:r>
              <a:rPr lang="ar-SA" altLang="en-US" sz="2000" b="1">
                <a:cs typeface="Lotus" panose="00000400000000000000" pitchFamily="2" charset="-78"/>
              </a:rPr>
              <a:t>  </a:t>
            </a:r>
            <a:r>
              <a:rPr lang="fa-IR" altLang="en-US" sz="2000" b="1">
                <a:cs typeface="Lotus" panose="00000400000000000000" pitchFamily="2" charset="-78"/>
              </a:rPr>
              <a:t>هرگاه تغييري روي </a:t>
            </a:r>
            <a:r>
              <a:rPr lang="fa-IR" altLang="en-US" sz="2000" b="1">
                <a:solidFill>
                  <a:srgbClr val="FF0000"/>
                </a:solidFill>
                <a:cs typeface="Lotus" panose="00000400000000000000" pitchFamily="2" charset="-78"/>
              </a:rPr>
              <a:t>سيگنالهاي</a:t>
            </a:r>
            <a:r>
              <a:rPr lang="fa-IR" altLang="en-US" sz="2000" b="1">
                <a:cs typeface="Lotus" panose="00000400000000000000" pitchFamily="2" charset="-78"/>
              </a:rPr>
              <a:t> سمت راست رخ دهد اين انتساب بار ديگر ارزيابي مي شود (هميشه فعال است)</a:t>
            </a:r>
            <a:endParaRPr lang="en-US" altLang="en-US" sz="2000" b="1">
              <a:cs typeface="Lotus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1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1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3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0" grpId="0" build="p" autoUpdateAnimBg="0"/>
      <p:bldP spid="53147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altLang="en-US" sz="1600" b="1">
                <a:cs typeface="Lotus" panose="00000400000000000000" pitchFamily="2" charset="-78"/>
              </a:rPr>
              <a:t>مرتضي صاحب الزماني</a:t>
            </a:r>
            <a:r>
              <a:rPr lang="en-US" altLang="en-US" sz="1400">
                <a:cs typeface="Lotus" panose="00000400000000000000" pitchFamily="2" charset="-78"/>
              </a:rPr>
              <a:t>             </a:t>
            </a:r>
            <a:r>
              <a:rPr lang="fa-IR" altLang="en-US" sz="1400">
                <a:cs typeface="Lotus" panose="00000400000000000000" pitchFamily="2" charset="-78"/>
              </a:rPr>
              <a:t> </a:t>
            </a:r>
            <a:endParaRPr lang="en-US" altLang="en-US" sz="1400">
              <a:cs typeface="Lotus" panose="00000400000000000000" pitchFamily="2" charset="-78"/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DC2AAA-1001-4FD9-B64F-5750D7EAC853}" type="slidenum">
              <a:rPr lang="en-US" altLang="en-US" sz="1400">
                <a:cs typeface="Times New Roman" panose="02020603050405020304" pitchFamily="18" charset="0"/>
              </a:rPr>
              <a:pPr eaLnBrk="1" hangingPunct="1"/>
              <a:t>37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Conditional Signal Assignment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452438" y="1052513"/>
            <a:ext cx="5703887" cy="5445125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06363" indent="-106363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	entity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CONDITIONAL_ASSIGNMENT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(A,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B,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C,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X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bit_vector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(3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downto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0);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 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Z_CONC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bit_vector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(3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downto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0);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 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Z_SEQ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bit_vector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(3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downto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0));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 CONDITIONAL_ASSIGNMENT;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EXAMPLE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of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CONDITIONAL_ASSIGNMENT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-- Concurrent version of conditional signal assignment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 b="1">
                <a:solidFill>
                  <a:srgbClr val="0000CC"/>
                </a:solidFill>
                <a:cs typeface="Lotus" panose="00000400000000000000" pitchFamily="2" charset="-78"/>
              </a:rPr>
              <a:t>  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Z_CONC &lt;= B when X</a:t>
            </a:r>
            <a:r>
              <a:rPr lang="en-US" altLang="en-US" sz="1400" b="1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=</a:t>
            </a:r>
            <a:r>
              <a:rPr lang="en-US" altLang="en-US" sz="1400" b="1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"1111" else</a:t>
            </a:r>
            <a:b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1">
                <a:solidFill>
                  <a:srgbClr val="0000CC"/>
                </a:solidFill>
                <a:cs typeface="Lotus" panose="00000400000000000000" pitchFamily="2" charset="-78"/>
              </a:rPr>
              <a:t>                        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 when X &gt; "1000" else</a:t>
            </a:r>
            <a:b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1">
                <a:solidFill>
                  <a:srgbClr val="0000CC"/>
                </a:solidFill>
                <a:cs typeface="Lotus" panose="00000400000000000000" pitchFamily="2" charset="-78"/>
              </a:rPr>
              <a:t>                        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A;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-- Equivalent sequential statements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process (A,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B,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C,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X)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if 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(X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=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"1111")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then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Z_SEQ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&lt;=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elsif 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(X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&gt;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"1000")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then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Z_SEQ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&lt;=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else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Z_SEQ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&lt;=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end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if;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 process;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EXAMPLE;</a:t>
            </a:r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6386513" y="3716338"/>
            <a:ext cx="2362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buFontTx/>
              <a:buChar char="•"/>
            </a:pPr>
            <a:r>
              <a:rPr lang="ar-SA" altLang="en-US" sz="2000" b="1">
                <a:cs typeface="Lotus" panose="00000400000000000000" pitchFamily="2" charset="-78"/>
              </a:rPr>
              <a:t>  </a:t>
            </a:r>
            <a:r>
              <a:rPr lang="fa-IR" altLang="en-US" sz="2000" b="1">
                <a:cs typeface="Lotus" panose="00000400000000000000" pitchFamily="2" charset="-78"/>
              </a:rPr>
              <a:t>توجه: در پروسس، همة سيگنالهاي سمت راست انتساب در ليست حساسيت آمده اند.</a:t>
            </a:r>
            <a:endParaRPr lang="en-US" altLang="en-US" sz="2000" b="1">
              <a:cs typeface="Lotus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8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>
              <a:cs typeface="Lotus" panose="00000400000000000000" pitchFamily="2" charset="-78"/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921462-0F0D-427F-9477-583DB8C80801}" type="slidenum">
              <a:rPr lang="en-US" altLang="en-US" sz="1400">
                <a:cs typeface="Times New Roman" panose="02020603050405020304" pitchFamily="18" charset="0"/>
              </a:rPr>
              <a:pPr eaLnBrk="1" hangingPunct="1"/>
              <a:t>38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Selected Signal Assignment</a:t>
            </a:r>
          </a:p>
        </p:txBody>
      </p:sp>
      <p:sp>
        <p:nvSpPr>
          <p:cNvPr id="584707" name="Text Box 3"/>
          <p:cNvSpPr txBox="1">
            <a:spLocks noChangeArrowheads="1"/>
          </p:cNvSpPr>
          <p:nvPr/>
        </p:nvSpPr>
        <p:spPr bwMode="auto">
          <a:xfrm>
            <a:off x="1073895" y="3853503"/>
            <a:ext cx="739224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0500" indent="-1905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571500" indent="-1905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000" b="1" dirty="0">
                <a:cs typeface="Lotus" panose="00000400000000000000" pitchFamily="2" charset="-78"/>
              </a:rPr>
              <a:t>Choice options must not overlap </a:t>
            </a:r>
          </a:p>
          <a:p>
            <a:pPr eaLnBrk="1" hangingPunct="1">
              <a:buFontTx/>
              <a:buChar char="•"/>
            </a:pPr>
            <a:r>
              <a:rPr lang="en-US" altLang="en-US" sz="2000" b="1" dirty="0">
                <a:cs typeface="Lotus" panose="00000400000000000000" pitchFamily="2" charset="-78"/>
              </a:rPr>
              <a:t>All choice options have to be covered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dirty="0">
                <a:cs typeface="Lotus" panose="00000400000000000000" pitchFamily="2" charset="-78"/>
              </a:rPr>
              <a:t>single values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dirty="0">
                <a:cs typeface="Lotus" panose="00000400000000000000" pitchFamily="2" charset="-78"/>
              </a:rPr>
              <a:t>value range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dirty="0">
                <a:cs typeface="Lotus" panose="00000400000000000000" pitchFamily="2" charset="-78"/>
              </a:rPr>
              <a:t>selection of values</a:t>
            </a:r>
            <a:br>
              <a:rPr lang="en-US" altLang="en-US" sz="2000" dirty="0">
                <a:cs typeface="Lotus" panose="00000400000000000000" pitchFamily="2" charset="-78"/>
              </a:rPr>
            </a:br>
            <a:r>
              <a:rPr lang="en-US" altLang="en-US" sz="2000" dirty="0">
                <a:cs typeface="Lotus" panose="00000400000000000000" pitchFamily="2" charset="-78"/>
              </a:rPr>
              <a:t>("|" means "or") 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dirty="0">
                <a:cs typeface="Lotus" panose="00000400000000000000" pitchFamily="2" charset="-78"/>
              </a:rPr>
              <a:t>"when others" covers all remaining choice options </a:t>
            </a:r>
          </a:p>
          <a:p>
            <a:pPr eaLnBrk="1" hangingPunct="1">
              <a:buFontTx/>
              <a:buChar char="•"/>
            </a:pPr>
            <a:r>
              <a:rPr lang="en-US" altLang="en-US" sz="2000" b="1" dirty="0">
                <a:cs typeface="Lotus" panose="00000400000000000000" pitchFamily="2" charset="-78"/>
              </a:rPr>
              <a:t>Similar to </a:t>
            </a:r>
            <a:r>
              <a:rPr lang="en-US" altLang="en-US" sz="2000" b="1" dirty="0" smtClean="0">
                <a:cs typeface="Lotus" panose="00000400000000000000" pitchFamily="2" charset="-78"/>
              </a:rPr>
              <a:t>case-when </a:t>
            </a:r>
            <a:r>
              <a:rPr lang="en-US" altLang="en-US" sz="2000" b="1" dirty="0">
                <a:cs typeface="Lotus" panose="00000400000000000000" pitchFamily="2" charset="-78"/>
              </a:rPr>
              <a:t>... constructs</a:t>
            </a: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467544" y="1052736"/>
            <a:ext cx="7690246" cy="2800767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90500" indent="-1905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with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EXPRESSION </a:t>
            </a:r>
            <a:r>
              <a:rPr lang="en-US" altLang="en-US" sz="16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select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TARGET </a:t>
            </a:r>
            <a:r>
              <a:rPr lang="en-US" altLang="en-US" sz="16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&lt;=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VALUE_1 </a:t>
            </a:r>
            <a:r>
              <a:rPr lang="en-US" altLang="en-US" sz="16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when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CHOICE_1,</a:t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                    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VALUE_2 </a:t>
            </a:r>
            <a:r>
              <a:rPr lang="en-US" altLang="en-US" sz="16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when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CHOICE_2 | CHOICE_3,</a:t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                    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VALUE_3 </a:t>
            </a:r>
            <a:r>
              <a:rPr lang="en-US" altLang="en-US" sz="16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when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CHOICE_4 to CHOICE_5,</a:t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                       ·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·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·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600">
                <a:solidFill>
                  <a:srgbClr val="0000CC"/>
                </a:solidFill>
                <a:cs typeface="Lotus" panose="00000400000000000000" pitchFamily="2" charset="-78"/>
              </a:rPr>
              <a:t>                        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VALUE_n </a:t>
            </a:r>
            <a:r>
              <a:rPr lang="en-US" altLang="en-US" sz="16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when</a:t>
            </a:r>
            <a:r>
              <a:rPr lang="en-US" altLang="en-US" sz="16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others;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altLang="en-US" sz="1600" b="1">
                <a:cs typeface="Lotus" panose="00000400000000000000" pitchFamily="2" charset="-78"/>
              </a:rPr>
              <a:t>مرتضي صاحب الزماني</a:t>
            </a:r>
            <a:r>
              <a:rPr lang="en-US" altLang="en-US" sz="1400">
                <a:cs typeface="Lotus" panose="00000400000000000000" pitchFamily="2" charset="-78"/>
              </a:rPr>
              <a:t>             </a:t>
            </a:r>
            <a:r>
              <a:rPr lang="fa-IR" altLang="en-US" sz="1400">
                <a:cs typeface="Lotus" panose="00000400000000000000" pitchFamily="2" charset="-78"/>
              </a:rPr>
              <a:t> </a:t>
            </a:r>
            <a:endParaRPr lang="en-US" altLang="en-US" sz="1400">
              <a:cs typeface="Lotus" panose="00000400000000000000" pitchFamily="2" charset="-78"/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14D1D4-9317-41A5-AABC-03931755AE8B}" type="slidenum">
              <a:rPr lang="en-US" altLang="en-US" sz="1400">
                <a:cs typeface="Times New Roman" panose="02020603050405020304" pitchFamily="18" charset="0"/>
              </a:rPr>
              <a:pPr eaLnBrk="1" hangingPunct="1"/>
              <a:t>39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Selected Signal Assignment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524000" y="981075"/>
            <a:ext cx="5064125" cy="5586413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06363" indent="-106363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SELECTED_ASSIGNMENT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port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(A,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B,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C,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X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integer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range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0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to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15;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 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Z_CONC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out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integer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range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0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to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15;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 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Z_SEQ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: out integer range 0 to 15);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SELECTED_ASSIGNMENT;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EXAMPLE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of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SELECTED_ASSIGNMENT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is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-- Concurrent version of selected signal assignment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with X select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1">
                <a:solidFill>
                  <a:srgbClr val="0000CC"/>
                </a:solidFill>
                <a:cs typeface="Lotus" panose="00000400000000000000" pitchFamily="2" charset="-78"/>
              </a:rPr>
              <a:t>      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Z_CONC &lt;= A when 0,</a:t>
            </a:r>
            <a:b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1">
                <a:solidFill>
                  <a:srgbClr val="0000CC"/>
                </a:solidFill>
                <a:cs typeface="Lotus" panose="00000400000000000000" pitchFamily="2" charset="-78"/>
              </a:rPr>
              <a:t>                           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 when 7 | 9,</a:t>
            </a:r>
            <a:b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1">
                <a:solidFill>
                  <a:srgbClr val="0000CC"/>
                </a:solidFill>
                <a:cs typeface="Lotus" panose="00000400000000000000" pitchFamily="2" charset="-78"/>
              </a:rPr>
              <a:t>                           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 when 1 to 5,</a:t>
            </a:r>
            <a:b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1">
                <a:solidFill>
                  <a:srgbClr val="0000CC"/>
                </a:solidFill>
                <a:cs typeface="Lotus" panose="00000400000000000000" pitchFamily="2" charset="-78"/>
              </a:rPr>
              <a:t>                           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0 when others;</a:t>
            </a:r>
            <a:b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-- Equivalent sequential statements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process (A, B, C, X)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case X is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when 0 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=&gt; Z_SEQ &lt;= A;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when 7 | 9 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=&gt; Z_SEQ &lt;= B;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when 1 to 5 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=&gt; Z_SEQ &lt;= C;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       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when others =&gt; Z_SEQ &lt;= 0;</a:t>
            </a:r>
          </a:p>
          <a:p>
            <a:pPr eaLnBrk="1" hangingPunct="1"/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      end case;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   end process;</a:t>
            </a:r>
            <a:b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</a:t>
            </a:r>
            <a:r>
              <a:rPr lang="en-US" altLang="en-US" sz="1400">
                <a:solidFill>
                  <a:srgbClr val="0000CC"/>
                </a:solidFill>
                <a:cs typeface="Lotus" panose="00000400000000000000" pitchFamily="2" charset="-78"/>
              </a:rPr>
              <a:t> </a:t>
            </a:r>
            <a:r>
              <a:rPr lang="en-US" altLang="en-US" sz="140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EXAMPLE;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868363"/>
            <a:ext cx="7772400" cy="955675"/>
          </a:xfrm>
        </p:spPr>
        <p:txBody>
          <a:bodyPr/>
          <a:lstStyle/>
          <a:p>
            <a:r>
              <a:rPr lang="fa-IR" altLang="en-US" smtClean="0"/>
              <a:t>انتساب متغیر:</a:t>
            </a:r>
            <a:endParaRPr lang="en-US" altLang="en-US" smtClean="0"/>
          </a:p>
          <a:p>
            <a:endParaRPr lang="fa-IR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D294D10-4481-403E-AD05-915F31400E18}" type="slidenum">
              <a:rPr lang="en-US" altLang="en-US" sz="1300">
                <a:latin typeface="Arial" panose="020B0604020202020204" pitchFamily="34" charset="0"/>
              </a:rPr>
              <a:pPr/>
              <a:t>4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468313" y="1484313"/>
            <a:ext cx="5111750" cy="3397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MYVAR := (A or B) xor C;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4213" y="2133600"/>
            <a:ext cx="7772400" cy="9540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kern="0" dirty="0" smtClean="0"/>
              <a:t>بدون زمان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>
              <a:cs typeface="Lotus" panose="00000400000000000000" pitchFamily="2" charset="-78"/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226161-05D7-455A-96E7-4B12A603B36E}" type="slidenum">
              <a:rPr lang="en-US" altLang="en-US" sz="1400">
                <a:cs typeface="Times New Roman" panose="02020603050405020304" pitchFamily="18" charset="0"/>
              </a:rPr>
              <a:pPr eaLnBrk="1" hangingPunct="1"/>
              <a:t>40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Selected Signal Assignment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755650" y="2120900"/>
            <a:ext cx="7273925" cy="3108325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06363" indent="-106363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entity MUX4 is</a:t>
            </a:r>
            <a:b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   port (DIN : in </a:t>
            </a:r>
            <a:r>
              <a:rPr lang="en-US" altLang="en-US" sz="1400" b="1" dirty="0" err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std_logic_vector</a:t>
            </a:r>
            <a: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(3 </a:t>
            </a:r>
            <a:r>
              <a:rPr lang="en-US" altLang="en-US" sz="1400" b="1" dirty="0" err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downto</a:t>
            </a:r>
            <a: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0);</a:t>
            </a:r>
            <a:b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            SEL : in </a:t>
            </a:r>
            <a:r>
              <a:rPr lang="en-US" altLang="en-US" sz="1400" b="1" dirty="0" err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std_logic_vector</a:t>
            </a:r>
            <a: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(1 </a:t>
            </a:r>
            <a:r>
              <a:rPr lang="en-US" altLang="en-US" sz="1400" b="1" dirty="0" err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downto</a:t>
            </a:r>
            <a: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0</a:t>
            </a:r>
            <a:r>
              <a:rPr lang="en-US" altLang="en-US" sz="1400" b="1" smtClean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);</a:t>
            </a: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/>
            </a:r>
            <a:b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            DOUT : out </a:t>
            </a:r>
            <a:r>
              <a:rPr lang="en-US" altLang="en-US" sz="1400" b="1" dirty="0" err="1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std_logic</a:t>
            </a:r>
            <a: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);</a:t>
            </a:r>
            <a:b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 MUX2;</a:t>
            </a:r>
            <a:b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  </a:t>
            </a:r>
            <a:b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architecture ARCHMUX of MUX4 is</a:t>
            </a:r>
            <a:b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begin</a:t>
            </a:r>
            <a:b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    with SEL select</a:t>
            </a:r>
            <a:b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      DOUT &lt;= DIN (3) when “11”,</a:t>
            </a:r>
          </a:p>
          <a:p>
            <a:pPr eaLnBrk="1" hangingPunct="1"/>
            <a: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                       DIN (2) when “10”,</a:t>
            </a:r>
            <a:b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                     DIN (1) when “01”,</a:t>
            </a:r>
            <a:b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                      DIN (0) when others;</a:t>
            </a:r>
            <a:b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</a:br>
            <a:r>
              <a:rPr lang="en-US" altLang="en-US" sz="1400" b="1" dirty="0">
                <a:solidFill>
                  <a:srgbClr val="0000CC"/>
                </a:solidFill>
                <a:latin typeface="Helvetica" panose="020B0604020202020204" pitchFamily="34" charset="0"/>
                <a:cs typeface="Lotus" panose="00000400000000000000" pitchFamily="2" charset="-78"/>
              </a:rPr>
              <a:t>end ARCHMUX;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868363"/>
            <a:ext cx="7772400" cy="955675"/>
          </a:xfrm>
        </p:spPr>
        <p:txBody>
          <a:bodyPr/>
          <a:lstStyle/>
          <a:p>
            <a:r>
              <a:rPr lang="en-US" altLang="en-US" dirty="0" smtClean="0"/>
              <a:t>if-then-else</a:t>
            </a:r>
            <a:r>
              <a:rPr lang="fa-IR" altLang="en-US" dirty="0" smtClean="0"/>
              <a:t>:</a:t>
            </a:r>
            <a:endParaRPr lang="en-US" altLang="en-US" dirty="0" smtClean="0"/>
          </a:p>
          <a:p>
            <a:endParaRPr lang="fa-IR" alt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B7E9176-5781-4214-81D5-18E854D2BC1F}" type="slidenum">
              <a:rPr lang="en-US" altLang="en-US" sz="1300">
                <a:latin typeface="Arial" panose="020B0604020202020204" pitchFamily="34" charset="0"/>
              </a:rPr>
              <a:pPr/>
              <a:t>5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468313" y="1463675"/>
            <a:ext cx="5111750" cy="8318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CONDITION then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-- sequential statements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if;</a:t>
            </a:r>
          </a:p>
        </p:txBody>
      </p:sp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468313" y="2420938"/>
            <a:ext cx="5111750" cy="15700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if CONDITION then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-- sequential statements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-- sequential statements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if;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en-US" altLang="en-US" sz="1600" b="1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468313" y="4221163"/>
            <a:ext cx="5111750" cy="206216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CONDITION then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-- sequential statements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elsif CONDITION then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-- sequential statements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· · ·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-- sequential statements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if;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868363"/>
            <a:ext cx="7772400" cy="955675"/>
          </a:xfrm>
        </p:spPr>
        <p:txBody>
          <a:bodyPr/>
          <a:lstStyle/>
          <a:p>
            <a:r>
              <a:rPr lang="en-US" altLang="en-US" dirty="0"/>
              <a:t>c</a:t>
            </a:r>
            <a:r>
              <a:rPr lang="en-US" altLang="en-US" dirty="0" smtClean="0"/>
              <a:t>ase-when</a:t>
            </a:r>
            <a:r>
              <a:rPr lang="fa-IR" altLang="en-US" dirty="0" smtClean="0"/>
              <a:t>:</a:t>
            </a:r>
            <a:endParaRPr lang="en-US" altLang="en-US" dirty="0" smtClean="0"/>
          </a:p>
          <a:p>
            <a:endParaRPr lang="fa-IR" alt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F0324EB-012B-4780-8590-6CAA21D03866}" type="slidenum">
              <a:rPr lang="en-US" altLang="en-US" sz="1300">
                <a:latin typeface="Arial" panose="020B0604020202020204" pitchFamily="34" charset="0"/>
              </a:rPr>
              <a:pPr/>
              <a:t>6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468313" y="1557338"/>
            <a:ext cx="5111750" cy="3784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case  EXPRESSION  is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when  VALUE_1  =&gt;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-- sequential statements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when  VALUE_2 | VALUE_3   =&gt;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-- sequential statements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when  VALUE_4 to VALUE_N  =&gt;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-- sequential statements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when   others =&gt;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-- sequential statements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  case 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188" y="5426075"/>
            <a:ext cx="7772400" cy="955675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kern="0" dirty="0" smtClean="0"/>
              <a:t>سازگاری نوع دادة مقادیر و عبارت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 smtClean="0"/>
              <a:t>ساختارهای ترتیبی: مثال</a:t>
            </a:r>
            <a:endParaRPr lang="en-US" altLang="en-US" dirty="0" smtClean="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F861A6F-D74C-47FD-9D9B-F52D1B0C0CEB}" type="slidenum">
              <a:rPr lang="en-US" altLang="en-US" sz="1300">
                <a:latin typeface="Arial" panose="020B0604020202020204" pitchFamily="34" charset="0"/>
              </a:rPr>
              <a:pPr/>
              <a:t>7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468313" y="901700"/>
            <a:ext cx="7559675" cy="52641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...</a:t>
            </a:r>
          </a:p>
          <a:p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port (SELECT: in </a:t>
            </a:r>
            <a:r>
              <a:rPr lang="en-US" altLang="en-US" sz="16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std_logic_vector</a:t>
            </a: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(1 </a:t>
            </a:r>
            <a:r>
              <a:rPr lang="en-US" altLang="en-US" sz="16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downto</a:t>
            </a: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0);</a:t>
            </a:r>
          </a:p>
          <a:p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D0, D1, D2, D3: in </a:t>
            </a:r>
            <a:r>
              <a:rPr lang="en-US" altLang="en-US" sz="16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std_logic_vector</a:t>
            </a: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(7 </a:t>
            </a:r>
            <a:r>
              <a:rPr lang="en-US" altLang="en-US" sz="16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downto</a:t>
            </a: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0);</a:t>
            </a:r>
          </a:p>
          <a:p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DOUT: </a:t>
            </a:r>
            <a:r>
              <a:rPr lang="en-US" alt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</a:t>
            </a:r>
            <a:r>
              <a:rPr lang="en-US" alt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std_logic_vector</a:t>
            </a: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(7 </a:t>
            </a:r>
            <a:r>
              <a:rPr lang="en-US" altLang="en-US" sz="16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downto</a:t>
            </a: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0));</a:t>
            </a:r>
          </a:p>
          <a:p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entity;</a:t>
            </a:r>
          </a:p>
          <a:p>
            <a:endParaRPr lang="en-US" altLang="en-US" sz="1600" b="1" dirty="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...</a:t>
            </a:r>
          </a:p>
          <a:p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⋮</a:t>
            </a:r>
          </a:p>
          <a:p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(SELECT, D0, D1, D2, D3)</a:t>
            </a:r>
          </a:p>
          <a:p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case SELECT is</a:t>
            </a:r>
            <a:b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    when  ”00” =&gt; DOUT &lt;= D0;</a:t>
            </a:r>
          </a:p>
          <a:p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    when  ”01” =&gt; DOUT &lt;= D1;</a:t>
            </a:r>
          </a:p>
          <a:p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    when  ”10” =&gt; DOUT &lt;= D2;</a:t>
            </a:r>
          </a:p>
          <a:p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     when  ”11” =&gt; DOUT &lt;= D3;</a:t>
            </a:r>
          </a:p>
          <a:p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     when  others =&gt; DOUT &lt;= “XXXXXXXX”;</a:t>
            </a:r>
          </a:p>
          <a:p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case ;</a:t>
            </a:r>
          </a:p>
          <a:p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  <a:p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⋮</a:t>
            </a:r>
          </a:p>
          <a:p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420938"/>
            <a:ext cx="7772400" cy="1079500"/>
          </a:xfrm>
        </p:spPr>
        <p:txBody>
          <a:bodyPr/>
          <a:lstStyle/>
          <a:p>
            <a:pPr lvl="1"/>
            <a:r>
              <a:rPr lang="fa-IR" altLang="en-US" smtClean="0">
                <a:solidFill>
                  <a:schemeClr val="tx1"/>
                </a:solidFill>
              </a:rPr>
              <a:t>همة حالت‌ها باید پوشش داده شوند.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4716463" y="2997200"/>
            <a:ext cx="3671887" cy="10795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when 2 to 5</a:t>
            </a:r>
            <a:r>
              <a:rPr lang="fa-IR" kern="0" dirty="0" smtClean="0">
                <a:solidFill>
                  <a:schemeClr val="tx1"/>
                </a:solidFill>
              </a:rPr>
              <a:t> صحیح اما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when “00” to “11”</a:t>
            </a:r>
            <a:r>
              <a:rPr lang="fa-IR" sz="1600" b="1" dirty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a-IR" kern="0" dirty="0" smtClean="0">
                <a:solidFill>
                  <a:schemeClr val="tx1"/>
                </a:solidFill>
              </a:rPr>
              <a:t>غلط</a:t>
            </a:r>
            <a:endParaRPr lang="en-US" kern="0" dirty="0">
              <a:solidFill>
                <a:schemeClr val="tx1"/>
              </a:solidFill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2916238" y="5084763"/>
            <a:ext cx="5624512" cy="1081087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kern="0" dirty="0" smtClean="0">
                <a:solidFill>
                  <a:schemeClr val="tx1"/>
                </a:solidFill>
              </a:rPr>
              <a:t>همة حالت‌ها باید ناهمپوشان باشند:</a:t>
            </a:r>
          </a:p>
          <a:p>
            <a:pPr marL="457200" lvl="1" indent="0" algn="l" rtl="0"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when 2 =&gt; …</a:t>
            </a:r>
          </a:p>
          <a:p>
            <a:pPr marL="457200" lvl="1" indent="0" algn="l" rtl="0"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when 1 to 4 =&gt;</a:t>
            </a:r>
            <a:endParaRPr lang="en-US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 build="p"/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192213" y="868363"/>
            <a:ext cx="7772400" cy="955675"/>
          </a:xfrm>
        </p:spPr>
        <p:txBody>
          <a:bodyPr/>
          <a:lstStyle/>
          <a:p>
            <a:r>
              <a:rPr lang="en-US" altLang="en-US" smtClean="0"/>
              <a:t>loop</a:t>
            </a:r>
            <a:r>
              <a:rPr lang="fa-IR" altLang="en-US" smtClean="0"/>
              <a:t>:</a:t>
            </a:r>
            <a:endParaRPr lang="en-US" altLang="en-US" smtClean="0"/>
          </a:p>
          <a:p>
            <a:pPr lvl="1"/>
            <a:r>
              <a:rPr lang="en-US" altLang="en-US" smtClean="0"/>
              <a:t>for loop</a:t>
            </a:r>
          </a:p>
          <a:p>
            <a:endParaRPr lang="fa-IR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2F45E98-B80B-44E2-9BCD-7A9F8C2E7266}" type="slidenum">
              <a:rPr lang="en-US" altLang="en-US" sz="1300">
                <a:latin typeface="Arial" panose="020B0604020202020204" pitchFamily="34" charset="0"/>
              </a:rPr>
              <a:pPr/>
              <a:t>8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468313" y="1311275"/>
            <a:ext cx="5688012" cy="42767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 FOR_LOOP is</a:t>
            </a:r>
            <a:b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port (A : in    integer range 0 to 3;</a:t>
            </a:r>
            <a:b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Z  : out </a:t>
            </a:r>
            <a:r>
              <a:rPr lang="en-US" altLang="en-US" sz="16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bit_vector</a:t>
            </a: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(3 </a:t>
            </a:r>
            <a:r>
              <a:rPr lang="en-US" altLang="en-US" sz="16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downto</a:t>
            </a: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0));</a:t>
            </a:r>
            <a:b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FOR_LOOP;</a:t>
            </a:r>
            <a:b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</a:t>
            </a:r>
            <a:b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 EXAMPLE of FOR_LOOP is</a:t>
            </a:r>
            <a:b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   </a:t>
            </a:r>
            <a:b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process (A)</a:t>
            </a:r>
            <a:b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begin</a:t>
            </a:r>
            <a:b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Z &lt;= "0000";</a:t>
            </a:r>
            <a:b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 for  I  in  0 to 3  loop</a:t>
            </a:r>
            <a:b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if </a:t>
            </a:r>
            <a:r>
              <a:rPr lang="en-US" alt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(I</a:t>
            </a: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= </a:t>
            </a:r>
            <a:r>
              <a:rPr lang="en-US" altLang="en-US" sz="16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A)</a:t>
            </a: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then</a:t>
            </a:r>
            <a:b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Z(I) &lt;= `1`;</a:t>
            </a:r>
            <a:b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end if;</a:t>
            </a:r>
            <a:b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 end loop;      </a:t>
            </a:r>
            <a:b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end process;</a:t>
            </a:r>
            <a:b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EXAMPLE;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188" y="5641975"/>
            <a:ext cx="7772400" cy="955675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kern="0" dirty="0" smtClean="0"/>
              <a:t>مولد توازن در کتاب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ساختارهای ترتیبی</a:t>
            </a:r>
            <a:endParaRPr lang="en-US" altLang="en-US" smtClean="0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9016B90-E64D-4041-9497-CE3F4FB0D7ED}" type="slidenum">
              <a:rPr lang="en-US" altLang="en-US" sz="1300">
                <a:latin typeface="Arial" panose="020B0604020202020204" pitchFamily="34" charset="0"/>
              </a:rPr>
              <a:pPr/>
              <a:t>9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468313" y="1046163"/>
            <a:ext cx="7775575" cy="526256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CONV_INT is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port (VECTOR: in   bit_vector(7 downto 0);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RESULT:  out integer);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CONV_INT;</a:t>
            </a:r>
          </a:p>
          <a:p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C of CONV_INT is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process(VECTOR)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variable TMP: integer;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variable I       : integer;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begin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TMP := 0;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I := VECTOR'high;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while (I &gt;= VECTOR'low) loop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if (VECTOR(I)='1') then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TMP := TMP + 2**I;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end if;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I := I - 1;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end loop;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RESULT &lt;= TMP;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end process;</a:t>
            </a:r>
            <a:b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C;</a:t>
            </a: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328613" y="1773238"/>
            <a:ext cx="7772400" cy="954087"/>
          </a:xfrm>
        </p:spPr>
        <p:txBody>
          <a:bodyPr/>
          <a:lstStyle/>
          <a:p>
            <a:r>
              <a:rPr lang="en-US" altLang="en-US" smtClean="0"/>
              <a:t>loop</a:t>
            </a:r>
            <a:r>
              <a:rPr lang="fa-IR" altLang="en-US" smtClean="0"/>
              <a:t>:</a:t>
            </a:r>
            <a:endParaRPr lang="en-US" altLang="en-US" smtClean="0"/>
          </a:p>
          <a:p>
            <a:pPr lvl="1"/>
            <a:r>
              <a:rPr lang="en-US" altLang="en-US" smtClean="0"/>
              <a:t>while loop</a:t>
            </a:r>
          </a:p>
          <a:p>
            <a:endParaRPr lang="fa-I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22491</TotalTime>
  <Words>1963</Words>
  <Application>Microsoft Office PowerPoint</Application>
  <PresentationFormat>On-screen Show (4:3)</PresentationFormat>
  <Paragraphs>564</Paragraphs>
  <Slides>40</Slides>
  <Notes>39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B Mitra</vt:lpstr>
      <vt:lpstr>B Nazanin</vt:lpstr>
      <vt:lpstr>B Titr</vt:lpstr>
      <vt:lpstr>Calibri</vt:lpstr>
      <vt:lpstr>Courier New</vt:lpstr>
      <vt:lpstr>Helvetica</vt:lpstr>
      <vt:lpstr>Lotus</vt:lpstr>
      <vt:lpstr>Times New Roman</vt:lpstr>
      <vt:lpstr>Wingdings</vt:lpstr>
      <vt:lpstr>1_presentation_template</vt:lpstr>
      <vt:lpstr>Custom Design</vt:lpstr>
      <vt:lpstr>ساختارهای ترتیبی و همروند</vt:lpstr>
      <vt:lpstr>ساختارهای ترتیبی</vt:lpstr>
      <vt:lpstr>ساختارهای ترتیبی</vt:lpstr>
      <vt:lpstr>ساختارهای ترتیبی</vt:lpstr>
      <vt:lpstr>ساختارهای ترتیبی</vt:lpstr>
      <vt:lpstr>ساختارهای ترتیبی</vt:lpstr>
      <vt:lpstr>ساختارهای ترتیبی: مثال</vt:lpstr>
      <vt:lpstr>ساختارهای ترتیبی</vt:lpstr>
      <vt:lpstr>ساختارهای ترتیبی</vt:lpstr>
      <vt:lpstr>ساختارهای ترتیبی</vt:lpstr>
      <vt:lpstr>ساختارهای ترتیبی</vt:lpstr>
      <vt:lpstr>ساختارهای ترتیبی</vt:lpstr>
      <vt:lpstr>ساختارهای ترتیبی</vt:lpstr>
      <vt:lpstr>ساختارهای ترتیبی</vt:lpstr>
      <vt:lpstr>ساختارهای ترتیبی</vt:lpstr>
      <vt:lpstr>ساختارهای ترتیبی</vt:lpstr>
      <vt:lpstr>VHDL Communication Model</vt:lpstr>
      <vt:lpstr>ساختارهای ترتیبی</vt:lpstr>
      <vt:lpstr>ساختارهای ترتیبی</vt:lpstr>
      <vt:lpstr>متغیر و سیگنال</vt:lpstr>
      <vt:lpstr>متغیر و سیگنال</vt:lpstr>
      <vt:lpstr>متغیر و سیگنال</vt:lpstr>
      <vt:lpstr>انتساب سیگنال و فرایند</vt:lpstr>
      <vt:lpstr>زیربرنامه‌ها</vt:lpstr>
      <vt:lpstr>زیربرنامه‌ها</vt:lpstr>
      <vt:lpstr>زیربرنامه‌ها</vt:lpstr>
      <vt:lpstr>زیربرنامه‌ها</vt:lpstr>
      <vt:lpstr>زیربرنامه‌ها</vt:lpstr>
      <vt:lpstr>زیربرنامه‌ها</vt:lpstr>
      <vt:lpstr>زیربرنامه‌ها</vt:lpstr>
      <vt:lpstr>زیربرنامه‌ها</vt:lpstr>
      <vt:lpstr>عملگرها</vt:lpstr>
      <vt:lpstr>عملگرها</vt:lpstr>
      <vt:lpstr>ساختارهای همروند</vt:lpstr>
      <vt:lpstr>دستورهای همروند</vt:lpstr>
      <vt:lpstr>Conditional Signal Assignment</vt:lpstr>
      <vt:lpstr>Conditional Signal Assignment</vt:lpstr>
      <vt:lpstr>Selected Signal Assignment</vt:lpstr>
      <vt:lpstr>Selected Signal Assignment</vt:lpstr>
      <vt:lpstr>Selected Signal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825</cp:revision>
  <dcterms:created xsi:type="dcterms:W3CDTF">1601-01-01T00:00:00Z</dcterms:created>
  <dcterms:modified xsi:type="dcterms:W3CDTF">2017-02-18T15:47:13Z</dcterms:modified>
</cp:coreProperties>
</file>