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63"/>
  </p:notesMasterIdLst>
  <p:sldIdLst>
    <p:sldId id="675" r:id="rId3"/>
    <p:sldId id="671" r:id="rId4"/>
    <p:sldId id="678" r:id="rId5"/>
    <p:sldId id="676" r:id="rId6"/>
    <p:sldId id="679" r:id="rId7"/>
    <p:sldId id="680" r:id="rId8"/>
    <p:sldId id="684" r:id="rId9"/>
    <p:sldId id="681" r:id="rId10"/>
    <p:sldId id="685" r:id="rId11"/>
    <p:sldId id="682" r:id="rId12"/>
    <p:sldId id="686" r:id="rId13"/>
    <p:sldId id="687" r:id="rId14"/>
    <p:sldId id="688" r:id="rId15"/>
    <p:sldId id="689" r:id="rId16"/>
    <p:sldId id="690" r:id="rId17"/>
    <p:sldId id="691" r:id="rId18"/>
    <p:sldId id="693" r:id="rId19"/>
    <p:sldId id="694" r:id="rId20"/>
    <p:sldId id="695" r:id="rId21"/>
    <p:sldId id="692" r:id="rId22"/>
    <p:sldId id="696" r:id="rId23"/>
    <p:sldId id="697" r:id="rId24"/>
    <p:sldId id="698" r:id="rId25"/>
    <p:sldId id="699" r:id="rId26"/>
    <p:sldId id="700" r:id="rId27"/>
    <p:sldId id="703" r:id="rId28"/>
    <p:sldId id="702" r:id="rId29"/>
    <p:sldId id="701" r:id="rId30"/>
    <p:sldId id="704" r:id="rId31"/>
    <p:sldId id="723" r:id="rId32"/>
    <p:sldId id="708" r:id="rId33"/>
    <p:sldId id="709" r:id="rId34"/>
    <p:sldId id="710" r:id="rId35"/>
    <p:sldId id="711" r:id="rId36"/>
    <p:sldId id="707" r:id="rId37"/>
    <p:sldId id="712" r:id="rId38"/>
    <p:sldId id="714" r:id="rId39"/>
    <p:sldId id="713" r:id="rId40"/>
    <p:sldId id="715" r:id="rId41"/>
    <p:sldId id="706" r:id="rId42"/>
    <p:sldId id="716" r:id="rId43"/>
    <p:sldId id="717" r:id="rId44"/>
    <p:sldId id="718" r:id="rId45"/>
    <p:sldId id="719" r:id="rId46"/>
    <p:sldId id="720" r:id="rId47"/>
    <p:sldId id="721" r:id="rId48"/>
    <p:sldId id="722" r:id="rId49"/>
    <p:sldId id="724" r:id="rId50"/>
    <p:sldId id="727" r:id="rId51"/>
    <p:sldId id="725" r:id="rId52"/>
    <p:sldId id="726" r:id="rId53"/>
    <p:sldId id="728" r:id="rId54"/>
    <p:sldId id="729" r:id="rId55"/>
    <p:sldId id="730" r:id="rId56"/>
    <p:sldId id="731" r:id="rId57"/>
    <p:sldId id="732" r:id="rId58"/>
    <p:sldId id="733" r:id="rId59"/>
    <p:sldId id="734" r:id="rId60"/>
    <p:sldId id="735" r:id="rId61"/>
    <p:sldId id="736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CC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5" autoAdjust="0"/>
    <p:restoredTop sz="93418" autoAdjust="0"/>
  </p:normalViewPr>
  <p:slideViewPr>
    <p:cSldViewPr>
      <p:cViewPr>
        <p:scale>
          <a:sx n="50" d="100"/>
          <a:sy n="50" d="100"/>
        </p:scale>
        <p:origin x="1186" y="235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2EEB72A-44A5-4162-837F-14DA78401284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37B4D28-F189-4BBD-A024-36388639ADE0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9104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FE3B794-9533-43CD-903D-7309E1CFAFA0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394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40A9FF5-2724-453D-86AB-6084967ABA75}" type="slidenum">
              <a:rPr lang="en-US" altLang="en-US" sz="1200"/>
              <a:pPr eaLnBrk="1" hangingPunct="1"/>
              <a:t>60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364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C3F4CCC-E52D-48D6-9CF5-CB28674348C4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240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C61B138-C9D3-4FF0-A803-3FE6987DC157}" type="slidenum">
              <a:rPr lang="en-US" altLang="en-US" sz="1200"/>
              <a:pPr eaLnBrk="1" hangingPunct="1"/>
              <a:t>51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82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5CF33C9-DA5E-445D-A114-EDE04BED47C2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363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01769F0-FB2A-4B49-9C23-0C908C546A2F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1117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C7A284E-2D27-4D56-BDC2-4B8405C3D7DB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289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1B44DB6-5B8A-408C-91A3-50B954A91131}" type="slidenum">
              <a:rPr lang="en-US" altLang="en-US" sz="1200"/>
              <a:pPr eaLnBrk="1" hangingPunct="1"/>
              <a:t>55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037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48DC869-8D9A-4790-82F2-E4FEDA388AE4}" type="slidenum">
              <a:rPr lang="en-US" altLang="en-US" sz="1200"/>
              <a:pPr eaLnBrk="1" hangingPunct="1"/>
              <a:t>56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053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5675DFE-B623-4FCA-A42C-E16DCA160338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271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3D3C8-3B60-452F-A9E2-2A2F009DD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50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  <p:sldLayoutId id="2147485493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/>
              <a:t>فنون </a:t>
            </a:r>
            <a:r>
              <a:rPr lang="fa-IR" dirty="0" smtClean="0"/>
              <a:t>طراحی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طراحی </a:t>
            </a:r>
            <a:r>
              <a:rPr lang="fa-IR" dirty="0" smtClean="0"/>
              <a:t>مبتنی بر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5113020"/>
          </a:xfrm>
        </p:spPr>
        <p:txBody>
          <a:bodyPr/>
          <a:lstStyle/>
          <a:p>
            <a:r>
              <a:rPr lang="fa-IR" dirty="0" smtClean="0"/>
              <a:t>شرایطی که طراحی درون سازمانی توصیه می‌شود:</a:t>
            </a:r>
          </a:p>
          <a:p>
            <a:pPr lvl="2"/>
            <a:r>
              <a:rPr lang="fa-IR" dirty="0" smtClean="0"/>
              <a:t>(غیرضروری یا حتی زیان‌بخش)</a:t>
            </a:r>
          </a:p>
          <a:p>
            <a:pPr lvl="1"/>
            <a:r>
              <a:rPr lang="fa-IR" dirty="0" smtClean="0"/>
              <a:t>کارایی بلوک مهم است ولی بلوک </a:t>
            </a:r>
            <a:r>
              <a:rPr lang="en-US" dirty="0"/>
              <a:t>IP</a:t>
            </a:r>
            <a:r>
              <a:rPr lang="fa-IR" dirty="0"/>
              <a:t> فاقد </a:t>
            </a:r>
            <a:r>
              <a:rPr lang="fa-IR" dirty="0" smtClean="0"/>
              <a:t>کارایی مورد نیاز است</a:t>
            </a:r>
          </a:p>
          <a:p>
            <a:pPr lvl="2"/>
            <a:r>
              <a:rPr lang="fa-IR" dirty="0" smtClean="0"/>
              <a:t>قابلیت اضافی (معمولاً)  = کاهش کارایی</a:t>
            </a:r>
          </a:p>
          <a:p>
            <a:pPr lvl="1"/>
            <a:r>
              <a:rPr lang="fa-IR" dirty="0"/>
              <a:t>خودمان ویژگی‌های بیشتری </a:t>
            </a:r>
            <a:r>
              <a:rPr lang="fa-IR" dirty="0" smtClean="0"/>
              <a:t>می‌گذاریم</a:t>
            </a:r>
          </a:p>
          <a:p>
            <a:pPr lvl="1"/>
            <a:r>
              <a:rPr lang="fa-IR" dirty="0" smtClean="0"/>
              <a:t>بلوک در زمینة تخصصی ما (مزیت ما)</a:t>
            </a:r>
          </a:p>
          <a:p>
            <a:pPr lvl="2"/>
            <a:r>
              <a:rPr lang="fa-IR" dirty="0" smtClean="0"/>
              <a:t>می‌توانیم قابلیت رقابتی ایجاد کنیم</a:t>
            </a:r>
          </a:p>
          <a:p>
            <a:pPr lvl="1"/>
            <a:r>
              <a:rPr lang="en-US" dirty="0" smtClean="0"/>
              <a:t>IP</a:t>
            </a:r>
            <a:r>
              <a:rPr lang="fa-IR" dirty="0" smtClean="0"/>
              <a:t> تأثیر زیادی در هزینه و زمان ندارد</a:t>
            </a:r>
          </a:p>
          <a:p>
            <a:pPr lvl="1"/>
            <a:r>
              <a:rPr lang="fa-IR" dirty="0" smtClean="0"/>
              <a:t>هنوز برای این </a:t>
            </a:r>
            <a:r>
              <a:rPr lang="en-US" sz="2400" dirty="0" smtClean="0"/>
              <a:t>FPGA</a:t>
            </a:r>
            <a:r>
              <a:rPr lang="fa-IR" sz="2400" dirty="0" smtClean="0"/>
              <a:t> </a:t>
            </a:r>
            <a:r>
              <a:rPr lang="fa-IR" dirty="0" smtClean="0"/>
              <a:t>موجود نیست (یا خیلی گران)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</a:t>
            </a:r>
            <a:r>
              <a:rPr lang="fa-IR" dirty="0" smtClean="0"/>
              <a:t>قابل </a:t>
            </a:r>
            <a:r>
              <a:rPr lang="fa-IR" dirty="0"/>
              <a:t>اطمینان نیست</a:t>
            </a:r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7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انواع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08720"/>
            <a:ext cx="7772400" cy="5113020"/>
          </a:xfrm>
        </p:spPr>
        <p:txBody>
          <a:bodyPr/>
          <a:lstStyle/>
          <a:p>
            <a:r>
              <a:rPr lang="fa-IR" sz="2400" dirty="0"/>
              <a:t>دسته­بندی از دیدگاه سطح تجرید توصیف </a:t>
            </a:r>
            <a:r>
              <a:rPr lang="en-US" sz="2000" dirty="0" smtClean="0"/>
              <a:t>IP</a:t>
            </a:r>
            <a:r>
              <a:rPr lang="fa-IR" sz="2400" dirty="0" smtClean="0"/>
              <a:t>:</a:t>
            </a:r>
          </a:p>
          <a:p>
            <a:pPr lvl="2"/>
            <a:r>
              <a:rPr lang="fa-IR" dirty="0"/>
              <a:t>مرحله­ای که </a:t>
            </a:r>
            <a:r>
              <a:rPr lang="fa-IR" dirty="0" smtClean="0"/>
              <a:t>از </a:t>
            </a:r>
            <a:r>
              <a:rPr lang="en-US" dirty="0"/>
              <a:t>IP</a:t>
            </a:r>
            <a:r>
              <a:rPr lang="fa-IR" dirty="0"/>
              <a:t> استفاده </a:t>
            </a:r>
            <a:r>
              <a:rPr lang="fa-IR" dirty="0" smtClean="0"/>
              <a:t>می­شود </a:t>
            </a:r>
            <a:endParaRPr lang="fa-IR" dirty="0"/>
          </a:p>
          <a:p>
            <a:pPr lvl="1"/>
            <a:r>
              <a:rPr lang="en-US" dirty="0" smtClean="0"/>
              <a:t>RTL</a:t>
            </a:r>
            <a:r>
              <a:rPr lang="fa-IR" dirty="0" smtClean="0"/>
              <a:t>:</a:t>
            </a:r>
          </a:p>
          <a:p>
            <a:pPr lvl="2"/>
            <a:r>
              <a:rPr lang="en-US" dirty="0" smtClean="0"/>
              <a:t>VHDL</a:t>
            </a:r>
            <a:r>
              <a:rPr lang="fa-IR" dirty="0" smtClean="0"/>
              <a:t>/</a:t>
            </a:r>
            <a:r>
              <a:rPr lang="en-US" dirty="0" smtClean="0"/>
              <a:t>Verilog</a:t>
            </a:r>
          </a:p>
          <a:p>
            <a:pPr lvl="2"/>
            <a:r>
              <a:rPr lang="fa-IR" dirty="0" smtClean="0"/>
              <a:t>سنتز </a:t>
            </a:r>
            <a:r>
              <a:rPr lang="en-US" dirty="0" smtClean="0"/>
              <a:t>IP</a:t>
            </a:r>
            <a:r>
              <a:rPr lang="fa-IR" dirty="0" smtClean="0"/>
              <a:t> در کنار سایر بلوک‌ها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5206"/>
            <a:ext cx="3259744" cy="639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انواع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08720"/>
            <a:ext cx="7772400" cy="5113020"/>
          </a:xfrm>
        </p:spPr>
        <p:txBody>
          <a:bodyPr/>
          <a:lstStyle/>
          <a:p>
            <a:r>
              <a:rPr lang="fa-IR" sz="2400" dirty="0"/>
              <a:t>دسته­بندی از دیدگاه سطح تجرید توصیف </a:t>
            </a:r>
            <a:r>
              <a:rPr lang="en-US" sz="2000" dirty="0" smtClean="0"/>
              <a:t>IP</a:t>
            </a:r>
            <a:r>
              <a:rPr lang="fa-IR" sz="2400" dirty="0" smtClean="0"/>
              <a:t>:</a:t>
            </a:r>
          </a:p>
          <a:p>
            <a:pPr lvl="1"/>
            <a:r>
              <a:rPr lang="fa-IR" dirty="0" smtClean="0"/>
              <a:t>منطقی:</a:t>
            </a:r>
          </a:p>
          <a:p>
            <a:pPr lvl="2"/>
            <a:r>
              <a:rPr lang="fa-IR" dirty="0" smtClean="0"/>
              <a:t>به صورت </a:t>
            </a:r>
            <a:r>
              <a:rPr lang="en-US" dirty="0" smtClean="0"/>
              <a:t>netlist</a:t>
            </a:r>
          </a:p>
          <a:p>
            <a:pPr lvl="3"/>
            <a:r>
              <a:rPr lang="en-US" dirty="0" smtClean="0"/>
              <a:t>Fit</a:t>
            </a:r>
            <a:r>
              <a:rPr lang="fa-IR" dirty="0" smtClean="0"/>
              <a:t> نشده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96316"/>
              </p:ext>
            </p:extLst>
          </p:nvPr>
        </p:nvGraphicFramePr>
        <p:xfrm>
          <a:off x="692150" y="3068960"/>
          <a:ext cx="6096000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Visio" r:id="rId3" imgW="12336480" imgH="5440320" progId="Visio.Drawing.11">
                  <p:embed/>
                </p:oleObj>
              </mc:Choice>
              <mc:Fallback>
                <p:oleObj name="Visio" r:id="rId3" imgW="12336480" imgH="5440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50" y="3068960"/>
                        <a:ext cx="6096000" cy="2687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21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انواع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764704"/>
            <a:ext cx="7772400" cy="5113020"/>
          </a:xfrm>
        </p:spPr>
        <p:txBody>
          <a:bodyPr/>
          <a:lstStyle/>
          <a:p>
            <a:r>
              <a:rPr lang="fa-IR" sz="2400" dirty="0"/>
              <a:t>دسته­بندی از دیدگاه سطح تجرید توصیف </a:t>
            </a:r>
            <a:r>
              <a:rPr lang="en-US" sz="2000" dirty="0" smtClean="0"/>
              <a:t>IP</a:t>
            </a:r>
            <a:r>
              <a:rPr lang="fa-IR" sz="2400" dirty="0" smtClean="0"/>
              <a:t>:</a:t>
            </a:r>
          </a:p>
          <a:p>
            <a:pPr lvl="1"/>
            <a:r>
              <a:rPr lang="fa-IR" dirty="0" smtClean="0"/>
              <a:t>چینش:</a:t>
            </a:r>
          </a:p>
          <a:p>
            <a:pPr lvl="2"/>
            <a:r>
              <a:rPr lang="fa-IR" dirty="0" smtClean="0"/>
              <a:t>به صورت جایابی و مسیریابی شده</a:t>
            </a:r>
          </a:p>
          <a:p>
            <a:pPr lvl="2"/>
            <a:r>
              <a:rPr lang="fa-IR" dirty="0" smtClean="0"/>
              <a:t>ابزار جایابی و مسیریابی، جعبة سیاه می‌بینند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837666"/>
              </p:ext>
            </p:extLst>
          </p:nvPr>
        </p:nvGraphicFramePr>
        <p:xfrm>
          <a:off x="467544" y="2636912"/>
          <a:ext cx="6096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Visio" r:id="rId3" imgW="15973403" imgH="9582279" progId="Visio.Drawing.11">
                  <p:embed/>
                </p:oleObj>
              </mc:Choice>
              <mc:Fallback>
                <p:oleObj name="Visio" r:id="rId3" imgW="15973403" imgH="958227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636912"/>
                        <a:ext cx="60960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انواع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5113020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نرم: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سطح </a:t>
            </a:r>
            <a:r>
              <a:rPr lang="en-US" dirty="0" smtClean="0">
                <a:sym typeface="Wingdings" panose="05000000000000000000" pitchFamily="2" charset="2"/>
              </a:rPr>
              <a:t>RTL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ثابت (</a:t>
            </a:r>
            <a:r>
              <a:rPr lang="en-US" dirty="0" smtClean="0">
                <a:sym typeface="Wingdings" panose="05000000000000000000" pitchFamily="2" charset="2"/>
              </a:rPr>
              <a:t>firm</a:t>
            </a:r>
            <a:r>
              <a:rPr lang="fa-IR" dirty="0" smtClean="0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سطح منطقی و سطح چینش</a:t>
            </a:r>
          </a:p>
          <a:p>
            <a:pPr lvl="2"/>
            <a:r>
              <a:rPr lang="fa-IR" dirty="0" smtClean="0"/>
              <a:t>سطح چینش: </a:t>
            </a:r>
            <a:r>
              <a:rPr lang="en-US" dirty="0" smtClean="0"/>
              <a:t>RPM</a:t>
            </a:r>
            <a:r>
              <a:rPr lang="fa-IR" dirty="0" smtClean="0"/>
              <a:t>: (</a:t>
            </a:r>
            <a:r>
              <a:rPr lang="en-US" dirty="0" smtClean="0"/>
              <a:t>Relationally Placed Macro</a:t>
            </a:r>
            <a:r>
              <a:rPr lang="fa-IR" dirty="0" smtClean="0"/>
              <a:t>)</a:t>
            </a:r>
            <a:endParaRPr lang="fa-IR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سخت: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هسته‌های سخت در تراشه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1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مقایسة </a:t>
            </a:r>
            <a:r>
              <a:rPr lang="en-US" dirty="0" smtClean="0"/>
              <a:t>IP</a:t>
            </a:r>
            <a:r>
              <a:rPr lang="fa-IR" dirty="0" smtClean="0"/>
              <a:t>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4648200"/>
          </a:xfrm>
        </p:spPr>
        <p:txBody>
          <a:bodyPr/>
          <a:lstStyle/>
          <a:p>
            <a:r>
              <a:rPr lang="en-US" dirty="0" smtClean="0"/>
              <a:t>IP</a:t>
            </a:r>
            <a:r>
              <a:rPr lang="fa-IR" dirty="0" smtClean="0"/>
              <a:t> نرم:</a:t>
            </a:r>
          </a:p>
          <a:p>
            <a:pPr lvl="1"/>
            <a:r>
              <a:rPr lang="fa-IR" dirty="0" smtClean="0"/>
              <a:t>قابل فهم‌تر</a:t>
            </a:r>
          </a:p>
          <a:p>
            <a:pPr lvl="1"/>
            <a:r>
              <a:rPr lang="fa-IR" dirty="0" smtClean="0"/>
              <a:t>قابل اصلاح</a:t>
            </a:r>
          </a:p>
          <a:p>
            <a:pPr lvl="2"/>
            <a:r>
              <a:rPr lang="fa-IR" dirty="0" smtClean="0"/>
              <a:t>قابل توسعه (افزودن امکانات)</a:t>
            </a:r>
          </a:p>
          <a:p>
            <a:pPr lvl="2"/>
            <a:r>
              <a:rPr lang="fa-IR" dirty="0" smtClean="0"/>
              <a:t>قابل بهبود کارایی</a:t>
            </a:r>
          </a:p>
          <a:p>
            <a:pPr lvl="1"/>
            <a:r>
              <a:rPr lang="fa-IR" dirty="0" smtClean="0"/>
              <a:t>آسان‌تر بودن تجمیع با سایر بخش‌ها</a:t>
            </a:r>
          </a:p>
          <a:p>
            <a:pPr lvl="2"/>
            <a:r>
              <a:rPr lang="fa-IR" dirty="0" smtClean="0"/>
              <a:t>در </a:t>
            </a:r>
            <a:r>
              <a:rPr lang="en-US" dirty="0" smtClean="0"/>
              <a:t>RPM</a:t>
            </a:r>
            <a:r>
              <a:rPr lang="fa-IR" dirty="0" smtClean="0"/>
              <a:t>: نیاز به رزرو جای مشخص در طرح اصلی</a:t>
            </a:r>
          </a:p>
          <a:p>
            <a:pPr lvl="1"/>
            <a:r>
              <a:rPr lang="fa-IR" dirty="0" smtClean="0"/>
              <a:t>قابل سرقت و کپی‌برداری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عدم تمایل طراحان </a:t>
            </a:r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به ارائه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وابستگی بسیار کم به ابزار و تراشه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اما پرطرفدارتر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03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مقایسة </a:t>
            </a:r>
            <a:r>
              <a:rPr lang="en-US" dirty="0" smtClean="0"/>
              <a:t>IP</a:t>
            </a:r>
            <a:r>
              <a:rPr lang="fa-IR" dirty="0" smtClean="0"/>
              <a:t>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4648200"/>
          </a:xfrm>
        </p:spPr>
        <p:txBody>
          <a:bodyPr/>
          <a:lstStyle/>
          <a:p>
            <a:r>
              <a:rPr lang="en-US" dirty="0" smtClean="0"/>
              <a:t>IP</a:t>
            </a:r>
            <a:r>
              <a:rPr lang="fa-IR" dirty="0" smtClean="0"/>
              <a:t> ثابت:</a:t>
            </a:r>
          </a:p>
          <a:p>
            <a:pPr lvl="1"/>
            <a:r>
              <a:rPr lang="fa-IR" dirty="0" smtClean="0"/>
              <a:t>اگر ابزار و تراشه مشخص است</a:t>
            </a:r>
            <a:endParaRPr lang="en-US" dirty="0"/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احتمالاً </a:t>
            </a:r>
            <a:r>
              <a:rPr lang="fa-IR" dirty="0" smtClean="0"/>
              <a:t>محصول بهتر (از </a:t>
            </a:r>
            <a:r>
              <a:rPr lang="fa-IR" dirty="0"/>
              <a:t>لحاظ مساحت، سرعت، </a:t>
            </a:r>
            <a:r>
              <a:rPr lang="fa-IR" dirty="0" smtClean="0"/>
              <a:t>توان)</a:t>
            </a:r>
          </a:p>
          <a:p>
            <a:pPr lvl="3"/>
            <a:r>
              <a:rPr lang="fa-IR" dirty="0" smtClean="0"/>
              <a:t>علت: </a:t>
            </a:r>
            <a:r>
              <a:rPr lang="fa-IR" dirty="0"/>
              <a:t>تلاش </a:t>
            </a:r>
            <a:r>
              <a:rPr lang="fa-IR" dirty="0" smtClean="0"/>
              <a:t>زیاد برای بهینه­سازی </a:t>
            </a:r>
          </a:p>
          <a:p>
            <a:r>
              <a:rPr lang="en-US" dirty="0" smtClean="0"/>
              <a:t>IP</a:t>
            </a:r>
            <a:r>
              <a:rPr lang="fa-IR" dirty="0" smtClean="0"/>
              <a:t>های ساده‌تر</a:t>
            </a:r>
            <a:r>
              <a:rPr lang="en-US" dirty="0" smtClean="0"/>
              <a:t>:</a:t>
            </a:r>
            <a:r>
              <a:rPr lang="fa-IR" dirty="0" smtClean="0"/>
              <a:t> در ابزارها</a:t>
            </a:r>
            <a:endParaRPr lang="en-US" dirty="0"/>
          </a:p>
          <a:p>
            <a:r>
              <a:rPr lang="en-US" dirty="0" smtClean="0"/>
              <a:t>IP</a:t>
            </a:r>
            <a:r>
              <a:rPr lang="fa-IR" dirty="0" smtClean="0"/>
              <a:t>های پیچیده</a:t>
            </a:r>
            <a:r>
              <a:rPr lang="en-US" dirty="0" smtClean="0"/>
              <a:t>:</a:t>
            </a:r>
            <a:r>
              <a:rPr lang="fa-IR" dirty="0" smtClean="0"/>
              <a:t> پولی</a:t>
            </a:r>
            <a:endParaRPr lang="en-US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5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انواع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5113020"/>
          </a:xfrm>
        </p:spPr>
        <p:txBody>
          <a:bodyPr/>
          <a:lstStyle/>
          <a:p>
            <a:r>
              <a:rPr lang="fa-IR" dirty="0"/>
              <a:t>دسته­بندی از </a:t>
            </a:r>
            <a:r>
              <a:rPr lang="fa-IR" dirty="0" smtClean="0"/>
              <a:t>دیدگاه عملکرد: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پردازنده</a:t>
            </a:r>
          </a:p>
          <a:p>
            <a:pPr lvl="1"/>
            <a:r>
              <a:rPr lang="fa-IR" dirty="0"/>
              <a:t>کنترل­کننده­های </a:t>
            </a:r>
            <a:r>
              <a:rPr lang="fa-IR" dirty="0" smtClean="0"/>
              <a:t>حافظه</a:t>
            </a:r>
          </a:p>
          <a:p>
            <a:pPr lvl="1"/>
            <a:r>
              <a:rPr lang="fa-IR" dirty="0"/>
              <a:t>واسط­های </a:t>
            </a:r>
            <a:r>
              <a:rPr lang="fa-IR" dirty="0" smtClean="0"/>
              <a:t>استاندارد</a:t>
            </a:r>
          </a:p>
          <a:p>
            <a:pPr lvl="3"/>
            <a:r>
              <a:rPr lang="en-US" dirty="0" smtClean="0"/>
              <a:t>USB</a:t>
            </a:r>
            <a:endParaRPr lang="fa-IR" dirty="0" smtClean="0"/>
          </a:p>
          <a:p>
            <a:pPr lvl="3"/>
            <a:r>
              <a:rPr lang="en-US" dirty="0" smtClean="0"/>
              <a:t>PCI</a:t>
            </a:r>
            <a:r>
              <a:rPr lang="fa-IR" dirty="0" smtClean="0"/>
              <a:t> اکسپرس</a:t>
            </a:r>
          </a:p>
          <a:p>
            <a:pPr lvl="3"/>
            <a:r>
              <a:rPr lang="en-US" dirty="0" smtClean="0"/>
              <a:t>I2C</a:t>
            </a:r>
            <a:endParaRPr lang="fa-IR" dirty="0" smtClean="0"/>
          </a:p>
          <a:p>
            <a:pPr lvl="3"/>
            <a:r>
              <a:rPr lang="en-US" dirty="0" smtClean="0"/>
              <a:t>UART</a:t>
            </a:r>
            <a:endParaRPr lang="fa-IR" dirty="0" smtClean="0"/>
          </a:p>
          <a:p>
            <a:pPr lvl="3"/>
            <a:r>
              <a:rPr lang="fa-IR" dirty="0" smtClean="0"/>
              <a:t>اترنت</a:t>
            </a:r>
          </a:p>
          <a:p>
            <a:pPr lvl="1"/>
            <a:r>
              <a:rPr lang="fa-IR" dirty="0"/>
              <a:t>مدارهای </a:t>
            </a:r>
            <a:r>
              <a:rPr lang="fa-IR" dirty="0" smtClean="0"/>
              <a:t>محاسباتی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CORDIC</a:t>
            </a:r>
          </a:p>
          <a:p>
            <a:pPr lvl="3"/>
            <a:r>
              <a:rPr lang="fa-IR" dirty="0"/>
              <a:t>توابع مثلثاتی و هایپربولیک، جذر، و لگاریتم</a:t>
            </a:r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4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انواع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5113020"/>
          </a:xfrm>
        </p:spPr>
        <p:txBody>
          <a:bodyPr/>
          <a:lstStyle/>
          <a:p>
            <a:r>
              <a:rPr lang="fa-IR" dirty="0"/>
              <a:t>دسته­بندی از </a:t>
            </a:r>
            <a:r>
              <a:rPr lang="fa-IR" dirty="0" smtClean="0"/>
              <a:t>دیدگاه عملکرد</a:t>
            </a:r>
            <a:r>
              <a:rPr lang="fa-IR" dirty="0"/>
              <a:t> </a:t>
            </a:r>
            <a:r>
              <a:rPr lang="fa-IR" dirty="0" smtClean="0"/>
              <a:t>(ادامه):</a:t>
            </a:r>
            <a:endParaRPr lang="en-US" dirty="0" smtClean="0"/>
          </a:p>
          <a:p>
            <a:pPr lvl="1"/>
            <a:r>
              <a:rPr lang="fa-IR" dirty="0"/>
              <a:t>هسته­های </a:t>
            </a:r>
            <a:r>
              <a:rPr lang="fa-IR" dirty="0" smtClean="0"/>
              <a:t>امنیتی</a:t>
            </a:r>
            <a:r>
              <a:rPr lang="fa-IR" dirty="0"/>
              <a:t> </a:t>
            </a:r>
            <a:r>
              <a:rPr lang="fa-IR" dirty="0" smtClean="0"/>
              <a:t>(رمزنگاری </a:t>
            </a:r>
            <a:r>
              <a:rPr lang="fa-IR" dirty="0"/>
              <a:t>و </a:t>
            </a:r>
            <a:r>
              <a:rPr lang="fa-IR" dirty="0" smtClean="0"/>
              <a:t>رمزگشایی)</a:t>
            </a:r>
          </a:p>
          <a:p>
            <a:pPr lvl="2"/>
            <a:r>
              <a:rPr lang="en-US" dirty="0" smtClean="0"/>
              <a:t>DES</a:t>
            </a:r>
            <a:r>
              <a:rPr lang="fa-IR" dirty="0"/>
              <a:t>، </a:t>
            </a:r>
            <a:r>
              <a:rPr lang="en-US" dirty="0"/>
              <a:t>AES</a:t>
            </a:r>
            <a:r>
              <a:rPr lang="fa-IR" dirty="0"/>
              <a:t>، </a:t>
            </a:r>
            <a:r>
              <a:rPr lang="en-US" dirty="0"/>
              <a:t>RSA</a:t>
            </a:r>
            <a:r>
              <a:rPr lang="fa-IR" dirty="0"/>
              <a:t>، </a:t>
            </a:r>
            <a:r>
              <a:rPr lang="en-US" dirty="0"/>
              <a:t>SHA</a:t>
            </a:r>
            <a:r>
              <a:rPr lang="fa-IR" dirty="0"/>
              <a:t>، </a:t>
            </a:r>
            <a:r>
              <a:rPr lang="en-US" dirty="0" smtClean="0"/>
              <a:t>MD5</a:t>
            </a:r>
            <a:endParaRPr lang="fa-IR" dirty="0" smtClean="0"/>
          </a:p>
          <a:p>
            <a:pPr lvl="1"/>
            <a:r>
              <a:rPr lang="fa-IR" dirty="0"/>
              <a:t>مدارهای آشکارساز خطا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کد </a:t>
            </a:r>
            <a:r>
              <a:rPr lang="en-US" dirty="0" smtClean="0"/>
              <a:t>CRC</a:t>
            </a:r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7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منابع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92244"/>
            <a:ext cx="7772400" cy="5113020"/>
          </a:xfrm>
        </p:spPr>
        <p:txBody>
          <a:bodyPr/>
          <a:lstStyle/>
          <a:p>
            <a:r>
              <a:rPr lang="fa-IR" dirty="0" smtClean="0"/>
              <a:t>از کجا تهیه کنیم؟</a:t>
            </a:r>
          </a:p>
          <a:p>
            <a:pPr lvl="1"/>
            <a:r>
              <a:rPr lang="fa-IR" dirty="0"/>
              <a:t>شرکت­های عرضه­کنندة </a:t>
            </a:r>
            <a:r>
              <a:rPr lang="en-US" dirty="0" smtClean="0"/>
              <a:t>FPGA</a:t>
            </a:r>
            <a:r>
              <a:rPr lang="fa-IR" dirty="0" smtClean="0"/>
              <a:t> و </a:t>
            </a:r>
            <a:r>
              <a:rPr lang="fa-IR" dirty="0"/>
              <a:t>کتابخانة ابزارهای طراحی</a:t>
            </a:r>
            <a:endParaRPr lang="en-US" sz="2000" dirty="0"/>
          </a:p>
          <a:p>
            <a:pPr lvl="1"/>
            <a:r>
              <a:rPr lang="fa-IR" dirty="0"/>
              <a:t>گروه­های عرضه­کنندة هسته­های متن باز </a:t>
            </a:r>
            <a:endParaRPr lang="fa-IR" dirty="0" smtClean="0"/>
          </a:p>
          <a:p>
            <a:pPr lvl="2"/>
            <a:r>
              <a:rPr lang="fa-IR" dirty="0" smtClean="0"/>
              <a:t>سایت </a:t>
            </a:r>
            <a:r>
              <a:rPr lang="en-US" dirty="0" err="1"/>
              <a:t>OpenCores</a:t>
            </a:r>
            <a:endParaRPr lang="en-US" sz="1600" dirty="0"/>
          </a:p>
          <a:p>
            <a:pPr lvl="1"/>
            <a:r>
              <a:rPr lang="fa-IR" dirty="0"/>
              <a:t>شرکت­های فروشندة هسته­های </a:t>
            </a:r>
            <a:r>
              <a:rPr lang="en-US" dirty="0"/>
              <a:t>IP</a:t>
            </a:r>
            <a:endParaRPr lang="en-US" sz="2000" dirty="0"/>
          </a:p>
          <a:p>
            <a:pPr lvl="1"/>
            <a:r>
              <a:rPr lang="fa-IR" dirty="0"/>
              <a:t>دانشگاه­ها و مراکز </a:t>
            </a:r>
            <a:r>
              <a:rPr lang="fa-IR" dirty="0" smtClean="0"/>
              <a:t>پژوهشی</a:t>
            </a:r>
          </a:p>
          <a:p>
            <a:pPr lvl="1"/>
            <a:endParaRPr lang="fa-IR" sz="2000" dirty="0"/>
          </a:p>
          <a:p>
            <a:pPr lvl="2"/>
            <a:r>
              <a:rPr lang="fa-IR" dirty="0" smtClean="0"/>
              <a:t> از وجود </a:t>
            </a:r>
            <a:r>
              <a:rPr lang="fa-IR" dirty="0"/>
              <a:t>مستندات کافی </a:t>
            </a:r>
            <a:r>
              <a:rPr lang="fa-IR" dirty="0" smtClean="0"/>
              <a:t>مطمئن شوید:</a:t>
            </a:r>
          </a:p>
          <a:p>
            <a:pPr lvl="3"/>
            <a:r>
              <a:rPr lang="fa-IR" dirty="0" smtClean="0"/>
              <a:t>اطلاعات </a:t>
            </a:r>
            <a:r>
              <a:rPr lang="fa-IR" dirty="0"/>
              <a:t>دقیق عملکرد </a:t>
            </a:r>
            <a:r>
              <a:rPr lang="fa-IR" dirty="0" smtClean="0"/>
              <a:t>هسته </a:t>
            </a:r>
          </a:p>
          <a:p>
            <a:pPr lvl="3"/>
            <a:r>
              <a:rPr lang="fa-IR" dirty="0" smtClean="0"/>
              <a:t>نحوة </a:t>
            </a:r>
            <a:r>
              <a:rPr lang="fa-IR" dirty="0"/>
              <a:t>استفاده و سفارشی کردن آن </a:t>
            </a:r>
            <a:endParaRPr lang="fa-IR" dirty="0" smtClean="0"/>
          </a:p>
          <a:p>
            <a:pPr lvl="3"/>
            <a:r>
              <a:rPr lang="fa-IR" dirty="0"/>
              <a:t>فرایند </a:t>
            </a:r>
            <a:r>
              <a:rPr lang="fa-IR" dirty="0" smtClean="0"/>
              <a:t>درستی­سنجی</a:t>
            </a:r>
          </a:p>
          <a:p>
            <a:pPr lvl="3"/>
            <a:r>
              <a:rPr lang="fa-IR" dirty="0" smtClean="0"/>
              <a:t>مجموعة </a:t>
            </a:r>
            <a:r>
              <a:rPr lang="fa-IR" dirty="0"/>
              <a:t>بردارهای آزمون و برنامة آزمون </a:t>
            </a:r>
            <a:endParaRPr lang="en-US" sz="1200" dirty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8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طراحی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r>
              <a:rPr lang="fa-IR" sz="3600" dirty="0" smtClean="0"/>
              <a:t>هدف:</a:t>
            </a:r>
            <a:endParaRPr lang="en-US" sz="3600" dirty="0" smtClean="0"/>
          </a:p>
          <a:p>
            <a:pPr lvl="1"/>
            <a:r>
              <a:rPr lang="fa-IR" sz="3200" dirty="0" smtClean="0"/>
              <a:t>آشنایی با تکنیک‌ها برای</a:t>
            </a:r>
          </a:p>
          <a:p>
            <a:pPr lvl="2"/>
            <a:r>
              <a:rPr lang="fa-IR" sz="2800" dirty="0"/>
              <a:t>کیفیت بالای </a:t>
            </a:r>
            <a:r>
              <a:rPr lang="fa-IR" sz="2800" dirty="0" smtClean="0"/>
              <a:t>طرح</a:t>
            </a:r>
          </a:p>
          <a:p>
            <a:pPr lvl="2"/>
            <a:r>
              <a:rPr lang="fa-IR" sz="2800" dirty="0"/>
              <a:t>کارامدتر شدن فرایند </a:t>
            </a:r>
            <a:r>
              <a:rPr lang="fa-IR" sz="2800" dirty="0" smtClean="0"/>
              <a:t>طراحی</a:t>
            </a:r>
          </a:p>
          <a:p>
            <a:pPr lvl="2"/>
            <a:endParaRPr lang="fa-I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76734"/>
            <a:ext cx="7198568" cy="841648"/>
          </a:xfrm>
        </p:spPr>
        <p:txBody>
          <a:bodyPr/>
          <a:lstStyle/>
          <a:p>
            <a:r>
              <a:rPr lang="fa-IR" dirty="0" smtClean="0"/>
              <a:t>مزایا در سیستم‌های بزرگ:</a:t>
            </a:r>
          </a:p>
          <a:p>
            <a:pPr lvl="1"/>
            <a:r>
              <a:rPr lang="fa-IR" dirty="0" smtClean="0"/>
              <a:t>آسان­تر </a:t>
            </a:r>
            <a:r>
              <a:rPr lang="fa-IR" dirty="0"/>
              <a:t>شدن فرایند طراحی، توصیف، و </a:t>
            </a:r>
            <a:r>
              <a:rPr lang="fa-IR" dirty="0" smtClean="0"/>
              <a:t>اشکال­زدایی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4828"/>
              </p:ext>
            </p:extLst>
          </p:nvPr>
        </p:nvGraphicFramePr>
        <p:xfrm>
          <a:off x="471495" y="3789040"/>
          <a:ext cx="7779034" cy="337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Visio" r:id="rId3" imgW="17706852" imgH="7677311" progId="Visio.Drawing.11">
                  <p:embed/>
                </p:oleObj>
              </mc:Choice>
              <mc:Fallback>
                <p:oleObj name="Visio" r:id="rId3" imgW="17706852" imgH="767731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495" y="3789040"/>
                        <a:ext cx="7779034" cy="3372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5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6"/>
            <a:ext cx="7198568" cy="841648"/>
          </a:xfrm>
        </p:spPr>
        <p:txBody>
          <a:bodyPr/>
          <a:lstStyle/>
          <a:p>
            <a:r>
              <a:rPr lang="fa-IR" dirty="0" smtClean="0"/>
              <a:t>مزایا در سیستم‌های بزرگ:</a:t>
            </a:r>
          </a:p>
          <a:p>
            <a:pPr lvl="1"/>
            <a:r>
              <a:rPr lang="fa-IR" dirty="0" smtClean="0"/>
              <a:t>بهینه­سازی هر بلوک: جداگانه</a:t>
            </a:r>
          </a:p>
          <a:p>
            <a:pPr lvl="2"/>
            <a:r>
              <a:rPr lang="fa-IR" dirty="0" smtClean="0"/>
              <a:t>علت: اعمال محدودیت­های </a:t>
            </a:r>
            <a:r>
              <a:rPr lang="fa-IR" dirty="0"/>
              <a:t>طراحی (مانند بهینه­سازی برای سرعت) </a:t>
            </a:r>
            <a:r>
              <a:rPr lang="fa-IR" dirty="0" smtClean="0"/>
              <a:t>به </a:t>
            </a:r>
            <a:r>
              <a:rPr lang="fa-IR" dirty="0"/>
              <a:t>بلوک­های </a:t>
            </a:r>
            <a:r>
              <a:rPr lang="fa-IR" dirty="0" smtClean="0"/>
              <a:t>مختلف</a:t>
            </a:r>
          </a:p>
          <a:p>
            <a:pPr lvl="3"/>
            <a:r>
              <a:rPr lang="fa-IR" dirty="0" smtClean="0"/>
              <a:t>در </a:t>
            </a:r>
            <a:r>
              <a:rPr lang="fa-IR" dirty="0"/>
              <a:t>طراحی </a:t>
            </a:r>
            <a:r>
              <a:rPr lang="fa-IR" dirty="0" smtClean="0"/>
              <a:t>مسطح</a:t>
            </a:r>
            <a:r>
              <a:rPr lang="fa-IR" dirty="0"/>
              <a:t>، </a:t>
            </a:r>
            <a:r>
              <a:rPr lang="fa-IR" dirty="0" smtClean="0"/>
              <a:t>اعمال محدودیت­ها </a:t>
            </a:r>
            <a:r>
              <a:rPr lang="fa-IR" dirty="0"/>
              <a:t>فقط به طور سراسری به کل </a:t>
            </a:r>
            <a:r>
              <a:rPr lang="fa-IR" dirty="0" smtClean="0"/>
              <a:t>طرح</a:t>
            </a:r>
          </a:p>
          <a:p>
            <a:pPr lvl="1"/>
            <a:r>
              <a:rPr lang="fa-IR" dirty="0" smtClean="0"/>
              <a:t>آسان‌تر شدن درج </a:t>
            </a:r>
            <a:r>
              <a:rPr lang="en-US" dirty="0" smtClean="0"/>
              <a:t>IP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904" y="1052735"/>
            <a:ext cx="7198568" cy="5120505"/>
          </a:xfrm>
        </p:spPr>
        <p:txBody>
          <a:bodyPr/>
          <a:lstStyle/>
          <a:p>
            <a:r>
              <a:rPr lang="fa-IR" dirty="0" smtClean="0"/>
              <a:t>ملاحظات طراحی سلسله‌مراتبی:</a:t>
            </a:r>
          </a:p>
          <a:p>
            <a:pPr lvl="1"/>
            <a:r>
              <a:rPr lang="fa-IR" dirty="0" smtClean="0"/>
              <a:t>اجتناب از افراط در تعدد سطوح</a:t>
            </a:r>
          </a:p>
          <a:p>
            <a:pPr lvl="1"/>
            <a:r>
              <a:rPr lang="fa-IR" dirty="0" smtClean="0"/>
              <a:t>اجتناب از بزرگ شدن هر بلوک</a:t>
            </a:r>
          </a:p>
          <a:p>
            <a:pPr lvl="2"/>
            <a:r>
              <a:rPr lang="fa-IR" dirty="0" smtClean="0"/>
              <a:t>بلوک بزرگ </a:t>
            </a:r>
            <a:r>
              <a:rPr lang="fa-IR" dirty="0" smtClean="0">
                <a:sym typeface="Wingdings" panose="05000000000000000000" pitchFamily="2" charset="2"/>
              </a:rPr>
              <a:t> تعداد سطرهای بیشتر  احتمال اشکال، بیشتر</a:t>
            </a:r>
          </a:p>
          <a:p>
            <a:pPr lvl="1"/>
            <a:r>
              <a:rPr lang="fa-IR" dirty="0" smtClean="0"/>
              <a:t>ابزارها: مسطح‌سازی طرح</a:t>
            </a:r>
          </a:p>
          <a:p>
            <a:pPr lvl="2"/>
            <a:r>
              <a:rPr lang="fa-IR" dirty="0" smtClean="0"/>
              <a:t>علت: بهینه‌سازی مؤثرتر</a:t>
            </a:r>
          </a:p>
          <a:p>
            <a:pPr lvl="2"/>
            <a:r>
              <a:rPr lang="fa-IR" dirty="0" smtClean="0"/>
              <a:t>پس از جایابی: متفرق</a:t>
            </a:r>
          </a:p>
          <a:p>
            <a:pPr lvl="3"/>
            <a:r>
              <a:rPr lang="fa-IR" dirty="0" smtClean="0"/>
              <a:t>حتی داخل یک </a:t>
            </a:r>
            <a:r>
              <a:rPr lang="en-US" smtClean="0"/>
              <a:t>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813067"/>
              </p:ext>
            </p:extLst>
          </p:nvPr>
        </p:nvGraphicFramePr>
        <p:xfrm>
          <a:off x="611560" y="3242535"/>
          <a:ext cx="2664296" cy="313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Visio" r:id="rId3" imgW="12820766" imgH="15106618" progId="Visio.Drawing.11">
                  <p:embed/>
                </p:oleObj>
              </mc:Choice>
              <mc:Fallback>
                <p:oleObj name="Visio" r:id="rId3" imgW="12820766" imgH="1510661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42535"/>
                        <a:ext cx="2664296" cy="313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6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 smtClean="0"/>
              <a:t>ملاحظات طراحی سلسله‌مراتبی:</a:t>
            </a:r>
          </a:p>
          <a:p>
            <a:pPr lvl="1"/>
            <a:r>
              <a:rPr lang="fa-IR" dirty="0" smtClean="0"/>
              <a:t>گاهی ترجیح می­دهیم </a:t>
            </a:r>
            <a:r>
              <a:rPr lang="fa-IR" dirty="0"/>
              <a:t>سطوح سلسله­مراتب طراحی به هم </a:t>
            </a:r>
            <a:r>
              <a:rPr lang="fa-IR" dirty="0" smtClean="0"/>
              <a:t>نخورد</a:t>
            </a:r>
          </a:p>
          <a:p>
            <a:pPr lvl="2"/>
            <a:r>
              <a:rPr lang="fa-IR" dirty="0"/>
              <a:t>آسان­تر شدن </a:t>
            </a:r>
            <a:r>
              <a:rPr lang="fa-IR" dirty="0" smtClean="0"/>
              <a:t>اشکال­زدایی</a:t>
            </a:r>
          </a:p>
          <a:p>
            <a:pPr lvl="3"/>
            <a:r>
              <a:rPr lang="fa-IR" dirty="0" smtClean="0"/>
              <a:t>ادغام بلوک‌‌‌‌‌‌‌‌‌‌‌ها </a:t>
            </a:r>
            <a:r>
              <a:rPr lang="fa-IR" dirty="0" smtClean="0">
                <a:sym typeface="Wingdings" panose="05000000000000000000" pitchFamily="2" charset="2"/>
              </a:rPr>
              <a:t></a:t>
            </a:r>
            <a:r>
              <a:rPr lang="fa-IR" dirty="0" smtClean="0"/>
              <a:t> </a:t>
            </a:r>
            <a:r>
              <a:rPr lang="fa-IR" dirty="0"/>
              <a:t>از بین </a:t>
            </a:r>
            <a:r>
              <a:rPr lang="fa-IR" dirty="0" smtClean="0"/>
              <a:t>رفتن نام سیگنال­ها </a:t>
            </a:r>
            <a:r>
              <a:rPr lang="fa-IR" dirty="0" smtClean="0">
                <a:sym typeface="Wingdings" panose="05000000000000000000" pitchFamily="2" charset="2"/>
              </a:rPr>
              <a:t> دشواری دنبال کردن آنها بعد از سنتز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هر بلوک می‌تواند به طور جدا سنتز، شبیه‌سازی، اشکال‌زدایی و بهینه‌سازی</a:t>
            </a:r>
          </a:p>
          <a:p>
            <a:pPr lvl="2"/>
            <a:r>
              <a:rPr lang="fa-IR" dirty="0" smtClean="0"/>
              <a:t>تسریع </a:t>
            </a:r>
            <a:r>
              <a:rPr lang="fa-IR" dirty="0"/>
              <a:t>سنتز، جایابی، و </a:t>
            </a:r>
            <a:r>
              <a:rPr lang="fa-IR" dirty="0" smtClean="0"/>
              <a:t>مسیریابی</a:t>
            </a:r>
          </a:p>
          <a:p>
            <a:pPr lvl="3"/>
            <a:r>
              <a:rPr lang="fa-IR" dirty="0" smtClean="0"/>
              <a:t>علت: بهینه­سازی­های ابزارها، درون </a:t>
            </a:r>
            <a:r>
              <a:rPr lang="fa-IR" dirty="0"/>
              <a:t>بلوک­ها و مستقل از </a:t>
            </a:r>
            <a:r>
              <a:rPr lang="fa-IR" dirty="0" smtClean="0"/>
              <a:t>یکدیگر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2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 smtClean="0"/>
              <a:t>ملاحظات طراحی سلسله‌مراتبی:</a:t>
            </a:r>
          </a:p>
          <a:p>
            <a:pPr lvl="1"/>
            <a:r>
              <a:rPr lang="fa-IR" dirty="0"/>
              <a:t>ورودی­ها و خروجی­های بلوک­ها را در فلیپ فلاپ­ها ثبت </a:t>
            </a:r>
            <a:r>
              <a:rPr lang="fa-IR" dirty="0" smtClean="0"/>
              <a:t>کنید</a:t>
            </a:r>
          </a:p>
          <a:p>
            <a:pPr lvl="2"/>
            <a:r>
              <a:rPr lang="fa-IR" dirty="0" smtClean="0"/>
              <a:t>علت:</a:t>
            </a:r>
            <a:r>
              <a:rPr lang="fa-IR" dirty="0"/>
              <a:t> </a:t>
            </a:r>
            <a:r>
              <a:rPr lang="fa-IR" dirty="0" smtClean="0"/>
              <a:t>هنگام بهینه‌سازی و </a:t>
            </a:r>
            <a:r>
              <a:rPr lang="en-US" dirty="0" smtClean="0"/>
              <a:t>timing closure</a:t>
            </a:r>
            <a:r>
              <a:rPr lang="fa-IR" dirty="0" smtClean="0"/>
              <a:t>، مسیر بحرانی در درون بلوک </a:t>
            </a:r>
            <a:r>
              <a:rPr lang="fa-IR" dirty="0" smtClean="0">
                <a:sym typeface="Wingdings" panose="05000000000000000000" pitchFamily="2" charset="2"/>
              </a:rPr>
              <a:t> بهینه‌سازی آسان‌تر</a:t>
            </a:r>
          </a:p>
          <a:p>
            <a:pPr lvl="1"/>
            <a:r>
              <a:rPr lang="fa-IR" dirty="0"/>
              <a:t>برای بلوک­های سلسله­مراتبی از درگاه­های سه حالته و دو طرفه استفاده نکنید </a:t>
            </a:r>
            <a:r>
              <a:rPr lang="fa-IR" dirty="0" smtClean="0"/>
              <a:t>(مگر </a:t>
            </a:r>
            <a:r>
              <a:rPr lang="fa-IR" dirty="0"/>
              <a:t>آنکه به درگاه­های تراشه وصل شده </a:t>
            </a:r>
            <a:r>
              <a:rPr lang="fa-IR" dirty="0" smtClean="0"/>
              <a:t>باشند).</a:t>
            </a:r>
          </a:p>
          <a:p>
            <a:pPr lvl="2"/>
            <a:r>
              <a:rPr lang="fa-IR" dirty="0" smtClean="0"/>
              <a:t>علت: در </a:t>
            </a:r>
            <a:r>
              <a:rPr lang="en-US" dirty="0" smtClean="0"/>
              <a:t>FPGA</a:t>
            </a:r>
            <a:r>
              <a:rPr lang="fa-IR" dirty="0" smtClean="0"/>
              <a:t> </a:t>
            </a:r>
            <a:r>
              <a:rPr lang="fa-IR" dirty="0"/>
              <a:t>گذرگاه­های سه حالته وجود </a:t>
            </a:r>
            <a:r>
              <a:rPr lang="fa-IR" dirty="0" smtClean="0"/>
              <a:t>ندارد </a:t>
            </a:r>
            <a:r>
              <a:rPr lang="fa-IR" dirty="0" smtClean="0">
                <a:sym typeface="Wingdings" panose="05000000000000000000" pitchFamily="2" charset="2"/>
              </a:rPr>
              <a:t></a:t>
            </a:r>
            <a:r>
              <a:rPr lang="fa-IR" dirty="0" smtClean="0"/>
              <a:t> تبدیل به مالتی­پلکسر</a:t>
            </a:r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 smtClean="0"/>
              <a:t>تفاوت نتیجة </a:t>
            </a:r>
            <a:r>
              <a:rPr lang="fa-IR" dirty="0"/>
              <a:t>شبیه­سازی قبل و</a:t>
            </a:r>
            <a:r>
              <a:rPr lang="fa-IR" dirty="0" smtClean="0"/>
              <a:t> بعد از سنتز</a:t>
            </a:r>
          </a:p>
          <a:p>
            <a:pPr lvl="2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1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بلوک­های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/>
              <a:t>استفاده از بلوک­های </a:t>
            </a:r>
            <a:r>
              <a:rPr lang="fa-IR" dirty="0" smtClean="0"/>
              <a:t>اولیه (</a:t>
            </a:r>
            <a:r>
              <a:rPr lang="en-US" dirty="0" smtClean="0"/>
              <a:t>primitive</a:t>
            </a:r>
            <a:r>
              <a:rPr lang="fa-IR" dirty="0" smtClean="0"/>
              <a:t>)، مزایا:</a:t>
            </a:r>
          </a:p>
          <a:p>
            <a:pPr lvl="1"/>
            <a:r>
              <a:rPr lang="fa-IR" dirty="0"/>
              <a:t>کارایی </a:t>
            </a:r>
            <a:r>
              <a:rPr lang="fa-IR" dirty="0" smtClean="0"/>
              <a:t>بهتر در مقایسه با استنتاج ابزار سنتز</a:t>
            </a:r>
          </a:p>
          <a:p>
            <a:pPr lvl="2"/>
            <a:r>
              <a:rPr lang="fa-IR" dirty="0"/>
              <a:t>مثال: </a:t>
            </a:r>
            <a:r>
              <a:rPr lang="en-US" dirty="0"/>
              <a:t>DSP blocks</a:t>
            </a:r>
            <a:r>
              <a:rPr lang="fa-IR" dirty="0"/>
              <a:t> برای جمع، تفریق، ضرب، </a:t>
            </a:r>
            <a:r>
              <a:rPr lang="en-US" dirty="0"/>
              <a:t>MAC</a:t>
            </a:r>
            <a:endParaRPr lang="fa-IR" dirty="0"/>
          </a:p>
          <a:p>
            <a:pPr lvl="3"/>
            <a:r>
              <a:rPr lang="fa-IR" dirty="0" smtClean="0"/>
              <a:t>سرعت و توان بهتر</a:t>
            </a:r>
          </a:p>
          <a:p>
            <a:pPr lvl="3"/>
            <a:r>
              <a:rPr lang="fa-IR" dirty="0" smtClean="0"/>
              <a:t>وجود دارند و استفاده شوند </a:t>
            </a:r>
            <a:r>
              <a:rPr lang="fa-IR" dirty="0" smtClean="0">
                <a:sym typeface="Wingdings" panose="05000000000000000000" pitchFamily="2" charset="2"/>
              </a:rPr>
              <a:t> صرفه‌جویی در منابع  تراشة ارزان‌تر</a:t>
            </a:r>
          </a:p>
          <a:p>
            <a:pPr lvl="2"/>
            <a:r>
              <a:rPr lang="fa-IR" dirty="0"/>
              <a:t>نحوة استفاده:</a:t>
            </a:r>
          </a:p>
          <a:p>
            <a:pPr lvl="3"/>
            <a:r>
              <a:rPr lang="fa-IR" dirty="0"/>
              <a:t>تعیین محدودیت</a:t>
            </a:r>
          </a:p>
          <a:p>
            <a:pPr lvl="3"/>
            <a:r>
              <a:rPr lang="en-US" dirty="0"/>
              <a:t>Instantiation</a:t>
            </a:r>
            <a:endParaRPr lang="fa-IR" dirty="0"/>
          </a:p>
          <a:p>
            <a:pPr lvl="2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4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بلوک­های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/>
              <a:t>استفاده از بلوک­های </a:t>
            </a:r>
            <a:r>
              <a:rPr lang="fa-IR" dirty="0" smtClean="0"/>
              <a:t>اولیه (</a:t>
            </a:r>
            <a:r>
              <a:rPr lang="en-US" dirty="0" smtClean="0"/>
              <a:t>primitive</a:t>
            </a:r>
            <a:r>
              <a:rPr lang="fa-IR" dirty="0" smtClean="0"/>
              <a:t>)، مزایا:</a:t>
            </a:r>
          </a:p>
          <a:p>
            <a:pPr lvl="1"/>
            <a:r>
              <a:rPr lang="fa-IR" dirty="0" smtClean="0"/>
              <a:t>طراحی در سطح </a:t>
            </a:r>
            <a:r>
              <a:rPr lang="en-US" dirty="0" smtClean="0"/>
              <a:t>LB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ابزار به طور اتوماتیک ولی طراح باتجربه </a:t>
            </a:r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 smtClean="0"/>
              <a:t>مساحت و توان بهتر</a:t>
            </a:r>
            <a:endParaRPr lang="fa-IR" dirty="0"/>
          </a:p>
          <a:p>
            <a:pPr lvl="1"/>
            <a:r>
              <a:rPr lang="fa-IR" dirty="0" smtClean="0"/>
              <a:t>در عمل:</a:t>
            </a:r>
          </a:p>
          <a:p>
            <a:pPr lvl="2"/>
            <a:r>
              <a:rPr lang="fa-IR" dirty="0" smtClean="0"/>
              <a:t>ابتدا در سطح </a:t>
            </a:r>
            <a:r>
              <a:rPr lang="en-US" dirty="0" smtClean="0"/>
              <a:t>RTL</a:t>
            </a:r>
            <a:r>
              <a:rPr lang="fa-IR" dirty="0" smtClean="0"/>
              <a:t> به ابزار بسپارید</a:t>
            </a:r>
          </a:p>
          <a:p>
            <a:pPr lvl="2"/>
            <a:r>
              <a:rPr lang="fa-IR" dirty="0" smtClean="0"/>
              <a:t>اگر نیازها برآورده نشد، استفاده از </a:t>
            </a:r>
            <a:r>
              <a:rPr lang="en-US" dirty="0" smtClean="0"/>
              <a:t>primitive</a:t>
            </a:r>
            <a:endParaRPr lang="fa-IR" dirty="0" smtClean="0"/>
          </a:p>
          <a:p>
            <a:pPr lvl="1"/>
            <a:r>
              <a:rPr lang="fa-IR" dirty="0" smtClean="0"/>
              <a:t>توصیه:</a:t>
            </a:r>
          </a:p>
          <a:p>
            <a:pPr lvl="2"/>
            <a:r>
              <a:rPr lang="fa-IR" dirty="0" smtClean="0"/>
              <a:t>افزودن بلوک‌های طراحی شده در سطح </a:t>
            </a:r>
            <a:r>
              <a:rPr lang="en-US" dirty="0" smtClean="0"/>
              <a:t>primitive</a:t>
            </a:r>
            <a:r>
              <a:rPr lang="fa-IR" dirty="0" smtClean="0"/>
              <a:t> به کتابخانه</a:t>
            </a:r>
          </a:p>
          <a:p>
            <a:pPr lvl="2"/>
            <a:r>
              <a:rPr lang="fa-IR" dirty="0" smtClean="0"/>
              <a:t>محدودیت </a:t>
            </a:r>
            <a:r>
              <a:rPr lang="en-US" dirty="0" err="1" smtClean="0"/>
              <a:t>black_box</a:t>
            </a:r>
            <a:r>
              <a:rPr lang="fa-IR" dirty="0" smtClean="0"/>
              <a:t> روی </a:t>
            </a:r>
            <a:r>
              <a:rPr lang="en-US" dirty="0" err="1" smtClean="0"/>
              <a:t>box_type</a:t>
            </a:r>
            <a:r>
              <a:rPr lang="fa-IR" dirty="0" smtClean="0"/>
              <a:t> بلوک </a:t>
            </a:r>
            <a:r>
              <a:rPr lang="fa-IR" dirty="0" smtClean="0">
                <a:sym typeface="Wingdings" panose="05000000000000000000" pitchFamily="2" charset="2"/>
              </a:rPr>
              <a:t> ابزار داخل آن را سنتز نمی‌کند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2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بلوک­های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/>
              <a:t>استفاده از بلوک­های </a:t>
            </a:r>
            <a:r>
              <a:rPr lang="fa-IR" dirty="0" smtClean="0"/>
              <a:t>اولیه (</a:t>
            </a:r>
            <a:r>
              <a:rPr lang="en-US" dirty="0" smtClean="0"/>
              <a:t>primitive</a:t>
            </a:r>
            <a:r>
              <a:rPr lang="fa-IR" dirty="0" smtClean="0"/>
              <a:t>)، مزایا:</a:t>
            </a:r>
          </a:p>
          <a:p>
            <a:pPr lvl="1"/>
            <a:r>
              <a:rPr lang="fa-IR" dirty="0" smtClean="0"/>
              <a:t>گاهی الزامی:</a:t>
            </a:r>
          </a:p>
          <a:p>
            <a:pPr lvl="2"/>
            <a:r>
              <a:rPr lang="fa-IR" dirty="0" smtClean="0"/>
              <a:t>مثال: </a:t>
            </a:r>
            <a:r>
              <a:rPr lang="en-US" dirty="0"/>
              <a:t>Gigabit </a:t>
            </a:r>
            <a:r>
              <a:rPr lang="en-US" dirty="0" smtClean="0"/>
              <a:t>Transceiver</a:t>
            </a:r>
            <a:endParaRPr lang="fa-IR" dirty="0" smtClean="0"/>
          </a:p>
          <a:p>
            <a:pPr lvl="2"/>
            <a:r>
              <a:rPr lang="fa-IR" dirty="0" smtClean="0"/>
              <a:t>مثال: بلوک مدیریت کلاک</a:t>
            </a:r>
          </a:p>
          <a:p>
            <a:pPr lvl="1"/>
            <a:r>
              <a:rPr lang="fa-IR" dirty="0" smtClean="0"/>
              <a:t>نحوة استفاده:</a:t>
            </a:r>
          </a:p>
          <a:p>
            <a:pPr lvl="2"/>
            <a:r>
              <a:rPr lang="fa-IR" dirty="0" smtClean="0"/>
              <a:t>تعیین مشخصات برای ابزار</a:t>
            </a:r>
          </a:p>
          <a:p>
            <a:pPr lvl="2"/>
            <a:r>
              <a:rPr lang="fa-IR" dirty="0" smtClean="0"/>
              <a:t>سپس </a:t>
            </a:r>
            <a:r>
              <a:rPr lang="en-US" dirty="0" smtClean="0"/>
              <a:t>Instantiation</a:t>
            </a:r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39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بلوک­های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/>
              <a:t>استفاده از بلوک­های </a:t>
            </a:r>
            <a:r>
              <a:rPr lang="fa-IR" dirty="0" smtClean="0"/>
              <a:t>اولیه، معایب:</a:t>
            </a:r>
          </a:p>
          <a:p>
            <a:pPr lvl="1"/>
            <a:r>
              <a:rPr lang="fa-IR" dirty="0" smtClean="0"/>
              <a:t>وابستگی طرح به ابزار و تراشه</a:t>
            </a:r>
          </a:p>
          <a:p>
            <a:pPr lvl="1"/>
            <a:r>
              <a:rPr lang="fa-IR" dirty="0" smtClean="0"/>
              <a:t>شبیه‌سازی کندتر</a:t>
            </a:r>
          </a:p>
          <a:p>
            <a:pPr lvl="2"/>
            <a:r>
              <a:rPr lang="fa-IR" dirty="0" smtClean="0"/>
              <a:t>علت: استفاده از مدل دقیق بلوک</a:t>
            </a:r>
          </a:p>
          <a:p>
            <a:pPr lvl="2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7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پیاده­سازی مدارهای محاسباتی و منطقی با حافظه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طراحی پودمانی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r>
              <a:rPr lang="fa-IR" dirty="0" smtClean="0"/>
              <a:t>طراحی پودمانی (</a:t>
            </a:r>
            <a:r>
              <a:rPr lang="en-US" sz="2800" dirty="0" smtClean="0"/>
              <a:t>modular</a:t>
            </a:r>
            <a:r>
              <a:rPr lang="fa-IR" dirty="0" smtClean="0"/>
              <a:t>):</a:t>
            </a:r>
            <a:endParaRPr lang="en-US" dirty="0" smtClean="0"/>
          </a:p>
          <a:p>
            <a:pPr lvl="1"/>
            <a:r>
              <a:rPr lang="fa-IR" dirty="0"/>
              <a:t>سیستم دیجیتال </a:t>
            </a:r>
            <a:r>
              <a:rPr lang="fa-IR" dirty="0" smtClean="0"/>
              <a:t>بزرگ: </a:t>
            </a:r>
            <a:r>
              <a:rPr lang="fa-IR" dirty="0"/>
              <a:t>برحسب تعدادی </a:t>
            </a:r>
            <a:r>
              <a:rPr lang="fa-IR" dirty="0" smtClean="0"/>
              <a:t>بلوک </a:t>
            </a:r>
            <a:r>
              <a:rPr lang="fa-IR" dirty="0"/>
              <a:t>یا </a:t>
            </a:r>
            <a:r>
              <a:rPr lang="fa-IR" i="1" dirty="0" smtClean="0"/>
              <a:t>پودمان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آسان شدن طراحی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کنترل پیچیدگی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هر </a:t>
            </a:r>
            <a:r>
              <a:rPr lang="fa-IR" dirty="0">
                <a:sym typeface="Wingdings" panose="05000000000000000000" pitchFamily="2" charset="2"/>
              </a:rPr>
              <a:t>پودمان جدا</a:t>
            </a:r>
            <a:endParaRPr lang="fa-IR" dirty="0"/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آسان </a:t>
            </a:r>
            <a:r>
              <a:rPr lang="fa-IR" dirty="0">
                <a:sym typeface="Wingdings" panose="05000000000000000000" pitchFamily="2" charset="2"/>
              </a:rPr>
              <a:t>شدن </a:t>
            </a:r>
            <a:r>
              <a:rPr lang="fa-IR" dirty="0" smtClean="0">
                <a:sym typeface="Wingdings" panose="05000000000000000000" pitchFamily="2" charset="2"/>
              </a:rPr>
              <a:t>اشکال‌زدایی</a:t>
            </a:r>
          </a:p>
          <a:p>
            <a:pPr lvl="1"/>
            <a:r>
              <a:rPr lang="fa-IR" dirty="0" smtClean="0"/>
              <a:t>طراحی موازی پودمان‌ها</a:t>
            </a:r>
          </a:p>
          <a:p>
            <a:pPr lvl="2"/>
            <a:r>
              <a:rPr lang="fa-IR" dirty="0" smtClean="0"/>
              <a:t>توسط یک طراح یا یک تیم</a:t>
            </a:r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98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850939"/>
            <a:ext cx="7920880" cy="2146013"/>
          </a:xfrm>
        </p:spPr>
        <p:txBody>
          <a:bodyPr/>
          <a:lstStyle/>
          <a:p>
            <a:r>
              <a:rPr lang="fa-IR" dirty="0" smtClean="0"/>
              <a:t>راه‌های طراحی مدارهای محاسباتی و منطقی:</a:t>
            </a:r>
          </a:p>
          <a:p>
            <a:pPr marL="971550" lvl="1" indent="-514350">
              <a:buAutoNum type="arabicPeriod"/>
            </a:pPr>
            <a:r>
              <a:rPr lang="fa-IR" dirty="0" smtClean="0"/>
              <a:t>توصیف </a:t>
            </a:r>
            <a:r>
              <a:rPr lang="en-US" dirty="0" smtClean="0"/>
              <a:t>RTL</a:t>
            </a:r>
            <a:r>
              <a:rPr lang="fa-IR" dirty="0" smtClean="0"/>
              <a:t> و سنتز</a:t>
            </a:r>
          </a:p>
          <a:p>
            <a:pPr lvl="2"/>
            <a:r>
              <a:rPr lang="fa-IR" dirty="0"/>
              <a:t>مثال: عمل جذر:</a:t>
            </a:r>
          </a:p>
          <a:p>
            <a:pPr lvl="3"/>
            <a:r>
              <a:rPr lang="fa-IR" dirty="0"/>
              <a:t>پیاده‌سازی الگوریتم جذر با </a:t>
            </a:r>
            <a:r>
              <a:rPr lang="en-US" dirty="0"/>
              <a:t>LB</a:t>
            </a:r>
            <a:r>
              <a:rPr lang="fa-IR" dirty="0"/>
              <a:t>ها و </a:t>
            </a:r>
            <a:r>
              <a:rPr lang="en-US" dirty="0"/>
              <a:t>DSP</a:t>
            </a:r>
            <a:r>
              <a:rPr lang="fa-IR" dirty="0"/>
              <a:t>ها </a:t>
            </a:r>
            <a:r>
              <a:rPr lang="fa-IR" dirty="0">
                <a:sym typeface="Wingdings" panose="05000000000000000000" pitchFamily="2" charset="2"/>
              </a:rPr>
              <a:t> پیچیده و مصرف شدن منابع </a:t>
            </a:r>
            <a:r>
              <a:rPr lang="fa-IR" dirty="0" smtClean="0">
                <a:sym typeface="Wingdings" panose="05000000000000000000" pitchFamily="2" charset="2"/>
              </a:rPr>
              <a:t>زیاد</a:t>
            </a:r>
            <a:endParaRPr lang="fa-IR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a-IR" dirty="0"/>
              <a:t>طراحی با حافظه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a-IR" dirty="0"/>
              <a:t>ذخیره‌سازی مقادیر در جدول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64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052735"/>
            <a:ext cx="5544616" cy="1008113"/>
          </a:xfrm>
        </p:spPr>
        <p:txBody>
          <a:bodyPr/>
          <a:lstStyle/>
          <a:p>
            <a:r>
              <a:rPr lang="fa-IR" dirty="0" smtClean="0"/>
              <a:t>ذخیرة مقادیر در جدول جستجو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9179"/>
              </p:ext>
            </p:extLst>
          </p:nvPr>
        </p:nvGraphicFramePr>
        <p:xfrm>
          <a:off x="1475656" y="1779280"/>
          <a:ext cx="5256584" cy="4386024"/>
        </p:xfrm>
        <a:graphic>
          <a:graphicData uri="http://schemas.openxmlformats.org/drawingml/2006/table">
            <a:tbl>
              <a:tblPr rtl="1" firstRow="1" firstCol="1" bandRow="1"/>
              <a:tblGrid>
                <a:gridCol w="3772166">
                  <a:extLst>
                    <a:ext uri="{9D8B030D-6E8A-4147-A177-3AD203B41FA5}">
                      <a16:colId xmlns="" xmlns:a16="http://schemas.microsoft.com/office/drawing/2014/main" val="255015363"/>
                    </a:ext>
                  </a:extLst>
                </a:gridCol>
                <a:gridCol w="1484418">
                  <a:extLst>
                    <a:ext uri="{9D8B030D-6E8A-4147-A177-3AD203B41FA5}">
                      <a16:colId xmlns="" xmlns:a16="http://schemas.microsoft.com/office/drawing/2014/main" val="2549447055"/>
                    </a:ext>
                  </a:extLst>
                </a:gridCol>
              </a:tblGrid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داده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آدرس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0540725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1044717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76295221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1/4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6861002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1/7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3699985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65840998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2/2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842639"/>
                  </a:ext>
                </a:extLst>
              </a:tr>
              <a:tr h="1021032"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4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4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8765442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585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9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052735"/>
            <a:ext cx="5544616" cy="1008113"/>
          </a:xfrm>
        </p:spPr>
        <p:txBody>
          <a:bodyPr/>
          <a:lstStyle/>
          <a:p>
            <a:r>
              <a:rPr lang="fa-IR" dirty="0" smtClean="0"/>
              <a:t>دقت محاسبه:</a:t>
            </a:r>
          </a:p>
          <a:p>
            <a:pPr lvl="1"/>
            <a:r>
              <a:rPr lang="fa-IR" dirty="0" smtClean="0"/>
              <a:t>تعداد اعداد ذخیره شده</a:t>
            </a:r>
          </a:p>
          <a:p>
            <a:pPr lvl="2"/>
            <a:r>
              <a:rPr lang="fa-IR" dirty="0" smtClean="0"/>
              <a:t>تقسیم بازه به 10 قسمت یا 100000 قسمت؟</a:t>
            </a:r>
          </a:p>
          <a:p>
            <a:pPr lvl="1"/>
            <a:r>
              <a:rPr lang="fa-IR" dirty="0" smtClean="0"/>
              <a:t>دقت اعداد ذخیره شده</a:t>
            </a:r>
          </a:p>
          <a:p>
            <a:pPr lvl="2"/>
            <a:r>
              <a:rPr lang="fa-IR" dirty="0" smtClean="0"/>
              <a:t>تا چند رقم اعشار</a:t>
            </a:r>
          </a:p>
          <a:p>
            <a:pPr lvl="2"/>
            <a:r>
              <a:rPr lang="fa-IR" dirty="0" smtClean="0"/>
              <a:t>حذف ارقام سمت راست در اعداد بزرگ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68686"/>
              </p:ext>
            </p:extLst>
          </p:nvPr>
        </p:nvGraphicFramePr>
        <p:xfrm>
          <a:off x="539552" y="1700808"/>
          <a:ext cx="3168352" cy="3737954"/>
        </p:xfrm>
        <a:graphic>
          <a:graphicData uri="http://schemas.openxmlformats.org/drawingml/2006/table">
            <a:tbl>
              <a:tblPr rtl="1" firstRow="1" firstCol="1" bandRow="1"/>
              <a:tblGrid>
                <a:gridCol w="2273634">
                  <a:extLst>
                    <a:ext uri="{9D8B030D-6E8A-4147-A177-3AD203B41FA5}">
                      <a16:colId xmlns="" xmlns:a16="http://schemas.microsoft.com/office/drawing/2014/main" val="255015363"/>
                    </a:ext>
                  </a:extLst>
                </a:gridCol>
                <a:gridCol w="894718">
                  <a:extLst>
                    <a:ext uri="{9D8B030D-6E8A-4147-A177-3AD203B41FA5}">
                      <a16:colId xmlns="" xmlns:a16="http://schemas.microsoft.com/office/drawing/2014/main" val="2549447055"/>
                    </a:ext>
                  </a:extLst>
                </a:gridCol>
              </a:tblGrid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داده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آدرس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0540725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1044717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76295221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1/4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6861002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1/7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3699985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65840998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2/2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842639"/>
                  </a:ext>
                </a:extLst>
              </a:tr>
              <a:tr h="1003226"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8765442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585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4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052735"/>
            <a:ext cx="5544616" cy="1008113"/>
          </a:xfrm>
        </p:spPr>
        <p:txBody>
          <a:bodyPr/>
          <a:lstStyle/>
          <a:p>
            <a:r>
              <a:rPr lang="fa-IR" dirty="0" smtClean="0"/>
              <a:t>دقت محاسبه:</a:t>
            </a:r>
          </a:p>
          <a:p>
            <a:pPr lvl="1"/>
            <a:r>
              <a:rPr lang="fa-IR" dirty="0" smtClean="0"/>
              <a:t>اعدادی که در جدول نیستند (1/5):</a:t>
            </a:r>
          </a:p>
          <a:p>
            <a:pPr lvl="2"/>
            <a:r>
              <a:rPr lang="fa-IR" dirty="0" smtClean="0"/>
              <a:t>گرد کردن</a:t>
            </a:r>
          </a:p>
          <a:p>
            <a:pPr lvl="2"/>
            <a:r>
              <a:rPr lang="fa-IR" dirty="0" smtClean="0"/>
              <a:t>کوتاه کردن</a:t>
            </a:r>
          </a:p>
          <a:p>
            <a:pPr lvl="2"/>
            <a:r>
              <a:rPr lang="fa-IR" dirty="0" smtClean="0"/>
              <a:t>تقریب خطی</a:t>
            </a:r>
          </a:p>
          <a:p>
            <a:pPr lvl="3"/>
            <a:r>
              <a:rPr lang="fa-IR" dirty="0" smtClean="0"/>
              <a:t>دقیق‌تر</a:t>
            </a:r>
          </a:p>
          <a:p>
            <a:pPr lvl="3"/>
            <a:r>
              <a:rPr lang="fa-IR" dirty="0" smtClean="0"/>
              <a:t>سخت‌افزار اضافی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45712"/>
              </p:ext>
            </p:extLst>
          </p:nvPr>
        </p:nvGraphicFramePr>
        <p:xfrm>
          <a:off x="518868" y="2708919"/>
          <a:ext cx="7941564" cy="316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Visio" r:id="rId3" imgW="16306829" imgH="6505543" progId="Visio.Drawing.11">
                  <p:embed/>
                </p:oleObj>
              </mc:Choice>
              <mc:Fallback>
                <p:oleObj name="Visio" r:id="rId3" imgW="16306829" imgH="650554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868" y="2708919"/>
                        <a:ext cx="7941564" cy="3168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35185"/>
              </p:ext>
            </p:extLst>
          </p:nvPr>
        </p:nvGraphicFramePr>
        <p:xfrm>
          <a:off x="827584" y="332656"/>
          <a:ext cx="2088233" cy="2949827"/>
        </p:xfrm>
        <a:graphic>
          <a:graphicData uri="http://schemas.openxmlformats.org/drawingml/2006/table">
            <a:tbl>
              <a:tblPr rtl="1" firstRow="1" firstCol="1" bandRow="1"/>
              <a:tblGrid>
                <a:gridCol w="1498532">
                  <a:extLst>
                    <a:ext uri="{9D8B030D-6E8A-4147-A177-3AD203B41FA5}">
                      <a16:colId xmlns="" xmlns:a16="http://schemas.microsoft.com/office/drawing/2014/main" val="255015363"/>
                    </a:ext>
                  </a:extLst>
                </a:gridCol>
                <a:gridCol w="589701">
                  <a:extLst>
                    <a:ext uri="{9D8B030D-6E8A-4147-A177-3AD203B41FA5}">
                      <a16:colId xmlns="" xmlns:a16="http://schemas.microsoft.com/office/drawing/2014/main" val="2549447055"/>
                    </a:ext>
                  </a:extLst>
                </a:gridCol>
              </a:tblGrid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داده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آدرس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0540725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1044717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76295221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1/4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6861002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1/7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3699985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65840998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2/2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842639"/>
                  </a:ext>
                </a:extLst>
              </a:tr>
              <a:tr h="706499"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8765442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585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1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052735"/>
            <a:ext cx="5544616" cy="1008113"/>
          </a:xfrm>
        </p:spPr>
        <p:txBody>
          <a:bodyPr/>
          <a:lstStyle/>
          <a:p>
            <a:r>
              <a:rPr lang="fa-IR" dirty="0" smtClean="0"/>
              <a:t>مبدل کد:</a:t>
            </a:r>
          </a:p>
          <a:p>
            <a:pPr lvl="1"/>
            <a:r>
              <a:rPr lang="fa-IR" dirty="0" smtClean="0"/>
              <a:t>8 بیت به 10 بیت</a:t>
            </a:r>
            <a:r>
              <a:rPr lang="en-US" dirty="0" smtClean="0"/>
              <a:t>:</a:t>
            </a:r>
          </a:p>
          <a:p>
            <a:pPr lvl="2"/>
            <a:r>
              <a:rPr lang="fa-IR" dirty="0" smtClean="0"/>
              <a:t>8 بیتی: آدرس</a:t>
            </a:r>
          </a:p>
          <a:p>
            <a:pPr lvl="2"/>
            <a:r>
              <a:rPr lang="fa-IR" dirty="0" smtClean="0"/>
              <a:t>10 بیتی: داده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2" y="847724"/>
            <a:ext cx="4683495" cy="55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836711"/>
            <a:ext cx="4680520" cy="864097"/>
          </a:xfrm>
        </p:spPr>
        <p:txBody>
          <a:bodyPr/>
          <a:lstStyle/>
          <a:p>
            <a:r>
              <a:rPr lang="fa-IR" dirty="0" smtClean="0"/>
              <a:t>توابع دو متغیره:</a:t>
            </a:r>
          </a:p>
          <a:p>
            <a:pPr lvl="1"/>
            <a:r>
              <a:rPr lang="fa-IR" dirty="0" smtClean="0"/>
              <a:t>مثال:</a:t>
            </a:r>
          </a:p>
          <a:p>
            <a:pPr lvl="1"/>
            <a:r>
              <a:rPr lang="fa-IR" dirty="0" smtClean="0"/>
              <a:t>تابع نمایی در الگوریتم </a:t>
            </a:r>
            <a:r>
              <a:rPr lang="en-US" sz="2400" dirty="0" smtClean="0"/>
              <a:t>simulated annealing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" name="Rectangle 85"/>
          <p:cNvSpPr txBox="1">
            <a:spLocks noChangeArrowheads="1"/>
          </p:cNvSpPr>
          <p:nvPr/>
        </p:nvSpPr>
        <p:spPr bwMode="auto">
          <a:xfrm>
            <a:off x="250254" y="1052736"/>
            <a:ext cx="4897810" cy="5318484"/>
          </a:xfrm>
          <a:prstGeom prst="rect">
            <a:avLst/>
          </a:prstGeom>
          <a:noFill/>
          <a:ln algn="ctr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Begin</a:t>
            </a:r>
            <a:r>
              <a:rPr kumimoji="0" lang="en-US" altLang="zh-CN" sz="16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/>
            </a:r>
            <a:br>
              <a:rPr kumimoji="0" lang="en-US" altLang="zh-CN" sz="16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</a:b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</a:t>
            </a:r>
            <a:r>
              <a:rPr kumimoji="0" lang="en-US" altLang="zh-CN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0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			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0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init_sol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curr_cost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COST(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while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(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&gt;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</a:t>
            </a:r>
            <a:r>
              <a:rPr kumimoji="0" lang="en-US" altLang="zh-CN" sz="16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min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  while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(stopping criterion is not met)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  	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+ 1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	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trial_sol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TRY_MOVE(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)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 	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trial_cost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COST(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trial_sol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  	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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=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trial_cost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–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curr_cost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	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(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cost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&lt; 0)		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 	   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curr_cost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=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trial_cost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   	   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= MOVE(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)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	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else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					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 	    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= RANDOM(0,1)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  	   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(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&lt; 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e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–</a:t>
            </a:r>
            <a:r>
              <a:rPr kumimoji="0" lang="en-US" altLang="zh-CN" sz="2000" b="1" i="0" u="none" strike="noStrike" kern="0" cap="none" spc="0" normalizeH="0" baseline="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Δ</a:t>
            </a:r>
            <a:r>
              <a:rPr kumimoji="0" lang="en-US" altLang="zh-CN" sz="2000" b="1" i="1" u="none" strike="noStrike" kern="0" cap="none" spc="0" normalizeH="0" baseline="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cost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/</a:t>
            </a:r>
            <a:r>
              <a:rPr kumimoji="0" lang="en-US" altLang="zh-CN" sz="2000" b="1" i="1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)	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   	         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curr_cost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=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trial_cost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    	         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= MOVE(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)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</a:t>
            </a:r>
            <a:r>
              <a:rPr kumimoji="0" lang="fr-FR" alt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T</a:t>
            </a:r>
            <a:r>
              <a:rPr kumimoji="0" lang="fr-F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α</a:t>
            </a:r>
            <a:r>
              <a:rPr kumimoji="0" lang="fr-F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∙ </a:t>
            </a:r>
            <a:r>
              <a:rPr kumimoji="0" lang="fr-FR" alt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T</a:t>
            </a:r>
            <a:r>
              <a:rPr kumimoji="0" lang="fr-F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				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lang="en-US" altLang="zh-CN" sz="1600" kern="0" dirty="0" smtClean="0">
                <a:solidFill>
                  <a:srgbClr val="000000"/>
                </a:solidFill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end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67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052735"/>
            <a:ext cx="5544616" cy="1008113"/>
          </a:xfrm>
        </p:spPr>
        <p:txBody>
          <a:bodyPr/>
          <a:lstStyle/>
          <a:p>
            <a:r>
              <a:rPr lang="fa-IR" dirty="0" smtClean="0"/>
              <a:t>توابع دو متغیره:</a:t>
            </a:r>
          </a:p>
          <a:p>
            <a:pPr lvl="1"/>
            <a:r>
              <a:rPr lang="fa-IR" dirty="0" smtClean="0"/>
              <a:t>مثال: دو </a:t>
            </a:r>
            <a:r>
              <a:rPr lang="fa-IR" smtClean="0"/>
              <a:t>عدد هشت بیتی</a:t>
            </a:r>
            <a:endParaRPr lang="fa-IR" dirty="0" smtClean="0"/>
          </a:p>
          <a:p>
            <a:pPr lvl="1"/>
            <a:r>
              <a:rPr lang="fa-IR" dirty="0" smtClean="0"/>
              <a:t>چسباندن دو عدد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00469"/>
              </p:ext>
            </p:extLst>
          </p:nvPr>
        </p:nvGraphicFramePr>
        <p:xfrm>
          <a:off x="1835696" y="1534293"/>
          <a:ext cx="3440430" cy="3950212"/>
        </p:xfrm>
        <a:graphic>
          <a:graphicData uri="http://schemas.openxmlformats.org/drawingml/2006/table">
            <a:tbl>
              <a:tblPr rtl="1" firstRow="1" firstCol="1" bandRow="1"/>
              <a:tblGrid>
                <a:gridCol w="2468880">
                  <a:extLst>
                    <a:ext uri="{9D8B030D-6E8A-4147-A177-3AD203B41FA5}">
                      <a16:colId xmlns="" xmlns:a16="http://schemas.microsoft.com/office/drawing/2014/main" val="1791707557"/>
                    </a:ext>
                  </a:extLst>
                </a:gridCol>
                <a:gridCol w="971550">
                  <a:extLst>
                    <a:ext uri="{9D8B030D-6E8A-4147-A177-3AD203B41FA5}">
                      <a16:colId xmlns="" xmlns:a16="http://schemas.microsoft.com/office/drawing/2014/main" val="440863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0001H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55526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0002H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2562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0003H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6130704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8557268"/>
                  </a:ext>
                </a:extLst>
              </a:tr>
              <a:tr h="31775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0/55804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070CH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5529228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2301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0B00H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7702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0/00002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0B01H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1467367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378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0/36788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FFFFH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238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1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rtl="1"/>
            <a:r>
              <a:rPr lang="fa-IR" dirty="0" smtClean="0"/>
              <a:t>پیاده­سازی ماشین حالت با </a:t>
            </a:r>
            <a:r>
              <a:rPr lang="fa-IR" dirty="0"/>
              <a:t>حافظه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1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ماشین حالت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052735"/>
            <a:ext cx="5544616" cy="1008113"/>
          </a:xfrm>
        </p:spPr>
        <p:txBody>
          <a:bodyPr/>
          <a:lstStyle/>
          <a:p>
            <a:r>
              <a:rPr lang="fa-IR" dirty="0" smtClean="0"/>
              <a:t>ماشین فروش شکلات: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051486"/>
              </p:ext>
            </p:extLst>
          </p:nvPr>
        </p:nvGraphicFramePr>
        <p:xfrm>
          <a:off x="4644008" y="1556791"/>
          <a:ext cx="3949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Visio" r:id="rId3" imgW="9906029" imgH="10191814" progId="Visio.Drawing.11">
                  <p:embed/>
                </p:oleObj>
              </mc:Choice>
              <mc:Fallback>
                <p:oleObj name="Visio" r:id="rId3" imgW="9906029" imgH="1019181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008" y="1556791"/>
                        <a:ext cx="39497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84714"/>
              </p:ext>
            </p:extLst>
          </p:nvPr>
        </p:nvGraphicFramePr>
        <p:xfrm>
          <a:off x="899592" y="1525905"/>
          <a:ext cx="3530599" cy="383857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4047829539"/>
                    </a:ext>
                  </a:extLst>
                </a:gridCol>
                <a:gridCol w="253220">
                  <a:extLst>
                    <a:ext uri="{9D8B030D-6E8A-4147-A177-3AD203B41FA5}">
                      <a16:colId xmlns="" xmlns:a16="http://schemas.microsoft.com/office/drawing/2014/main" val="1418399149"/>
                    </a:ext>
                  </a:extLst>
                </a:gridCol>
                <a:gridCol w="353060">
                  <a:extLst>
                    <a:ext uri="{9D8B030D-6E8A-4147-A177-3AD203B41FA5}">
                      <a16:colId xmlns="" xmlns:a16="http://schemas.microsoft.com/office/drawing/2014/main" val="3514641436"/>
                    </a:ext>
                  </a:extLst>
                </a:gridCol>
                <a:gridCol w="353060">
                  <a:extLst>
                    <a:ext uri="{9D8B030D-6E8A-4147-A177-3AD203B41FA5}">
                      <a16:colId xmlns="" xmlns:a16="http://schemas.microsoft.com/office/drawing/2014/main" val="2928921312"/>
                    </a:ext>
                  </a:extLst>
                </a:gridCol>
                <a:gridCol w="381686">
                  <a:extLst>
                    <a:ext uri="{9D8B030D-6E8A-4147-A177-3AD203B41FA5}">
                      <a16:colId xmlns="" xmlns:a16="http://schemas.microsoft.com/office/drawing/2014/main" val="638684349"/>
                    </a:ext>
                  </a:extLst>
                </a:gridCol>
                <a:gridCol w="410313">
                  <a:extLst>
                    <a:ext uri="{9D8B030D-6E8A-4147-A177-3AD203B41FA5}">
                      <a16:colId xmlns="" xmlns:a16="http://schemas.microsoft.com/office/drawing/2014/main" val="643222406"/>
                    </a:ext>
                  </a:extLst>
                </a:gridCol>
                <a:gridCol w="448482">
                  <a:extLst>
                    <a:ext uri="{9D8B030D-6E8A-4147-A177-3AD203B41FA5}">
                      <a16:colId xmlns="" xmlns:a16="http://schemas.microsoft.com/office/drawing/2014/main" val="2534416791"/>
                    </a:ext>
                  </a:extLst>
                </a:gridCol>
                <a:gridCol w="610698">
                  <a:extLst>
                    <a:ext uri="{9D8B030D-6E8A-4147-A177-3AD203B41FA5}">
                      <a16:colId xmlns="" xmlns:a16="http://schemas.microsoft.com/office/drawing/2014/main" val="2171492350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حالت جاری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ورودی ها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حالت بعدی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خروجی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42452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94254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(start)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78144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91423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82464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31311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(P200)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808484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683419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390784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331551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(P400)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38943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73187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5981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13470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(full)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44558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60253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7964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824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8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ماشین حالت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052735"/>
            <a:ext cx="5544616" cy="1008113"/>
          </a:xfrm>
        </p:spPr>
        <p:txBody>
          <a:bodyPr/>
          <a:lstStyle/>
          <a:p>
            <a:r>
              <a:rPr lang="fa-IR" dirty="0" smtClean="0"/>
              <a:t>ماشین فروش شکلات: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28277"/>
              </p:ext>
            </p:extLst>
          </p:nvPr>
        </p:nvGraphicFramePr>
        <p:xfrm>
          <a:off x="899592" y="1894681"/>
          <a:ext cx="3530599" cy="383857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4047829539"/>
                    </a:ext>
                  </a:extLst>
                </a:gridCol>
                <a:gridCol w="253220">
                  <a:extLst>
                    <a:ext uri="{9D8B030D-6E8A-4147-A177-3AD203B41FA5}">
                      <a16:colId xmlns="" xmlns:a16="http://schemas.microsoft.com/office/drawing/2014/main" val="1418399149"/>
                    </a:ext>
                  </a:extLst>
                </a:gridCol>
                <a:gridCol w="353060">
                  <a:extLst>
                    <a:ext uri="{9D8B030D-6E8A-4147-A177-3AD203B41FA5}">
                      <a16:colId xmlns="" xmlns:a16="http://schemas.microsoft.com/office/drawing/2014/main" val="3514641436"/>
                    </a:ext>
                  </a:extLst>
                </a:gridCol>
                <a:gridCol w="353060">
                  <a:extLst>
                    <a:ext uri="{9D8B030D-6E8A-4147-A177-3AD203B41FA5}">
                      <a16:colId xmlns="" xmlns:a16="http://schemas.microsoft.com/office/drawing/2014/main" val="2928921312"/>
                    </a:ext>
                  </a:extLst>
                </a:gridCol>
                <a:gridCol w="381686">
                  <a:extLst>
                    <a:ext uri="{9D8B030D-6E8A-4147-A177-3AD203B41FA5}">
                      <a16:colId xmlns="" xmlns:a16="http://schemas.microsoft.com/office/drawing/2014/main" val="638684349"/>
                    </a:ext>
                  </a:extLst>
                </a:gridCol>
                <a:gridCol w="410313">
                  <a:extLst>
                    <a:ext uri="{9D8B030D-6E8A-4147-A177-3AD203B41FA5}">
                      <a16:colId xmlns="" xmlns:a16="http://schemas.microsoft.com/office/drawing/2014/main" val="643222406"/>
                    </a:ext>
                  </a:extLst>
                </a:gridCol>
                <a:gridCol w="448482">
                  <a:extLst>
                    <a:ext uri="{9D8B030D-6E8A-4147-A177-3AD203B41FA5}">
                      <a16:colId xmlns="" xmlns:a16="http://schemas.microsoft.com/office/drawing/2014/main" val="2534416791"/>
                    </a:ext>
                  </a:extLst>
                </a:gridCol>
                <a:gridCol w="610698">
                  <a:extLst>
                    <a:ext uri="{9D8B030D-6E8A-4147-A177-3AD203B41FA5}">
                      <a16:colId xmlns="" xmlns:a16="http://schemas.microsoft.com/office/drawing/2014/main" val="2171492350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حالت جاری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ورودی ها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حالت بعدی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خروجی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42452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94254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(start)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78144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91423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82464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31311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(P200)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808484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683419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390784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331551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(P400)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38943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73187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5981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13470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(full)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44558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60253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7964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824851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24352"/>
              </p:ext>
            </p:extLst>
          </p:nvPr>
        </p:nvGraphicFramePr>
        <p:xfrm>
          <a:off x="5252862" y="1894681"/>
          <a:ext cx="2199458" cy="3842385"/>
        </p:xfrm>
        <a:graphic>
          <a:graphicData uri="http://schemas.openxmlformats.org/drawingml/2006/table">
            <a:tbl>
              <a:tblPr/>
              <a:tblGrid>
                <a:gridCol w="823189">
                  <a:extLst>
                    <a:ext uri="{9D8B030D-6E8A-4147-A177-3AD203B41FA5}">
                      <a16:colId xmlns="" xmlns:a16="http://schemas.microsoft.com/office/drawing/2014/main" val="2261942572"/>
                    </a:ext>
                  </a:extLst>
                </a:gridCol>
                <a:gridCol w="450181">
                  <a:extLst>
                    <a:ext uri="{9D8B030D-6E8A-4147-A177-3AD203B41FA5}">
                      <a16:colId xmlns="" xmlns:a16="http://schemas.microsoft.com/office/drawing/2014/main" val="1777087968"/>
                    </a:ext>
                  </a:extLst>
                </a:gridCol>
                <a:gridCol w="463044">
                  <a:extLst>
                    <a:ext uri="{9D8B030D-6E8A-4147-A177-3AD203B41FA5}">
                      <a16:colId xmlns="" xmlns:a16="http://schemas.microsoft.com/office/drawing/2014/main" val="2360126389"/>
                    </a:ext>
                  </a:extLst>
                </a:gridCol>
                <a:gridCol w="463044">
                  <a:extLst>
                    <a:ext uri="{9D8B030D-6E8A-4147-A177-3AD203B41FA5}">
                      <a16:colId xmlns="" xmlns:a16="http://schemas.microsoft.com/office/drawing/2014/main" val="68835758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آدرس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محتوای حافظه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522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86859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25711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14915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269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2404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646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00482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4799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34339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2225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6609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1227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89809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2076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94001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529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طراحی مبتنی بر </a:t>
            </a:r>
            <a:r>
              <a:rPr lang="en-US" dirty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r>
              <a:rPr lang="fa-IR" dirty="0" smtClean="0"/>
              <a:t>طراحی مبتنی بر </a:t>
            </a:r>
            <a:r>
              <a:rPr lang="en-US" dirty="0" smtClean="0"/>
              <a:t>IP</a:t>
            </a:r>
            <a:r>
              <a:rPr lang="fa-IR" dirty="0" smtClean="0"/>
              <a:t>: مزایا</a:t>
            </a:r>
          </a:p>
          <a:p>
            <a:pPr lvl="1"/>
            <a:r>
              <a:rPr lang="fa-IR" dirty="0" smtClean="0"/>
              <a:t>به‌صرفه </a:t>
            </a:r>
            <a:r>
              <a:rPr lang="fa-IR" dirty="0"/>
              <a:t>نبودن طراحی همة پودمان‌ها</a:t>
            </a:r>
          </a:p>
          <a:p>
            <a:pPr lvl="2"/>
            <a:r>
              <a:rPr lang="fa-IR" dirty="0" smtClean="0"/>
              <a:t>پودمان‌های آماده: بلوک </a:t>
            </a:r>
            <a:r>
              <a:rPr lang="en-US" dirty="0" smtClean="0"/>
              <a:t>IP</a:t>
            </a:r>
            <a:endParaRPr lang="fa-IR" dirty="0" smtClean="0"/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en-US" sz="2400" dirty="0" smtClean="0">
                <a:sym typeface="Wingdings" panose="05000000000000000000" pitchFamily="2" charset="2"/>
              </a:rPr>
              <a:t>Time to market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 کاهش هزینة طراحی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عدم نیاز به همة مهارت‌ها و تخصص‌های پروژه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تمرکز روی مزایای تخصصی شرکت  مزیت رقابتی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9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1520" y="3861048"/>
            <a:ext cx="6330561" cy="2664296"/>
            <a:chOff x="257663" y="980728"/>
            <a:chExt cx="6330561" cy="2664296"/>
          </a:xfrm>
        </p:grpSpPr>
        <p:pic>
          <p:nvPicPr>
            <p:cNvPr id="7" name="Picture 2" descr="fig7_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2"/>
            <a:stretch/>
          </p:blipFill>
          <p:spPr bwMode="auto">
            <a:xfrm>
              <a:off x="257663" y="980728"/>
              <a:ext cx="6330561" cy="25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1043608" y="2420888"/>
              <a:ext cx="360040" cy="122413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923928" y="2708920"/>
              <a:ext cx="432048" cy="93610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283968" y="2636912"/>
              <a:ext cx="144016" cy="3600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پیاده­سازی ماشین </a:t>
            </a:r>
            <a:r>
              <a:rPr lang="fa-IR" dirty="0"/>
              <a:t>حالت با حافظه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68862"/>
              </p:ext>
            </p:extLst>
          </p:nvPr>
        </p:nvGraphicFramePr>
        <p:xfrm>
          <a:off x="3995936" y="1123397"/>
          <a:ext cx="4550896" cy="3097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Visio" r:id="rId4" imgW="5438939" imgH="3702016" progId="Visio.Drawing.11">
                  <p:embed/>
                </p:oleObj>
              </mc:Choice>
              <mc:Fallback>
                <p:oleObj name="Visio" r:id="rId4" imgW="5438939" imgH="370201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5936" y="1123397"/>
                        <a:ext cx="4550896" cy="3097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51520" y="126177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</a:pPr>
            <a:r>
              <a:rPr lang="fa-IR" sz="2800" kern="0" dirty="0" smtClean="0">
                <a:solidFill>
                  <a:srgbClr val="0000FF"/>
                </a:solidFill>
                <a:latin typeface="Arial"/>
                <a:cs typeface="B Mitra" pitchFamily="2" charset="-78"/>
              </a:rPr>
              <a:t>حافظه باید همگام </a:t>
            </a:r>
            <a:r>
              <a:rPr lang="fa-IR" sz="2800" kern="0" dirty="0" smtClean="0">
                <a:solidFill>
                  <a:srgbClr val="0000FF"/>
                </a:solidFill>
                <a:latin typeface="Arial"/>
                <a:cs typeface="B Mitra" pitchFamily="2" charset="-78"/>
              </a:rPr>
              <a:t>با کلاک باشد</a:t>
            </a:r>
            <a:endParaRPr lang="fa-IR" sz="28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96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rtl="1"/>
            <a:r>
              <a:rPr lang="fa-IR" dirty="0"/>
              <a:t>پیاده­سازی ماشین حالت با استفاده از پردازندة نهفته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8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ماشین حالت با </a:t>
            </a:r>
            <a:r>
              <a:rPr lang="fa-IR" dirty="0"/>
              <a:t>پردازندة نهفته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5"/>
            <a:ext cx="7632848" cy="3024337"/>
          </a:xfrm>
        </p:spPr>
        <p:txBody>
          <a:bodyPr/>
          <a:lstStyle/>
          <a:p>
            <a:r>
              <a:rPr lang="fa-IR" dirty="0"/>
              <a:t>پردازنده </a:t>
            </a:r>
            <a:r>
              <a:rPr lang="fa-IR" dirty="0" smtClean="0"/>
              <a:t>+ حافظه = ماشین حالت</a:t>
            </a:r>
          </a:p>
          <a:p>
            <a:pPr lvl="1"/>
            <a:r>
              <a:rPr lang="fa-IR" dirty="0" smtClean="0"/>
              <a:t>تغییر از </a:t>
            </a:r>
            <a:r>
              <a:rPr lang="fa-IR" dirty="0"/>
              <a:t>حالتی به حالت دیگر </a:t>
            </a:r>
            <a:r>
              <a:rPr lang="fa-IR" dirty="0" smtClean="0"/>
              <a:t>بسته </a:t>
            </a:r>
            <a:r>
              <a:rPr lang="fa-IR" dirty="0"/>
              <a:t>به </a:t>
            </a:r>
            <a:r>
              <a:rPr lang="fa-IR" dirty="0" smtClean="0"/>
              <a:t>مقادیر خوانده شده از </a:t>
            </a:r>
            <a:r>
              <a:rPr lang="fa-IR" dirty="0"/>
              <a:t>حافظه یا </a:t>
            </a:r>
            <a:r>
              <a:rPr lang="fa-IR" dirty="0" smtClean="0"/>
              <a:t>مقادیر ورودی­ها</a:t>
            </a:r>
          </a:p>
          <a:p>
            <a:pPr lvl="1"/>
            <a:r>
              <a:rPr lang="fa-IR" dirty="0" smtClean="0"/>
              <a:t>محاسبه مقادیر و ارسال </a:t>
            </a:r>
            <a:r>
              <a:rPr lang="fa-IR" dirty="0"/>
              <a:t>به حافظه یا تولید </a:t>
            </a:r>
            <a:r>
              <a:rPr lang="fa-IR" dirty="0" smtClean="0"/>
              <a:t>خروجی­ها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5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ماشین حالت با </a:t>
            </a:r>
            <a:r>
              <a:rPr lang="fa-IR" dirty="0"/>
              <a:t>پردازندة نهفته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5"/>
            <a:ext cx="7632848" cy="3024337"/>
          </a:xfrm>
        </p:spPr>
        <p:txBody>
          <a:bodyPr/>
          <a:lstStyle/>
          <a:p>
            <a:r>
              <a:rPr lang="fa-IR" dirty="0" smtClean="0"/>
              <a:t>مزایا:</a:t>
            </a:r>
          </a:p>
          <a:p>
            <a:pPr lvl="1"/>
            <a:r>
              <a:rPr lang="fa-IR" dirty="0" smtClean="0"/>
              <a:t>صرفه‌جویی در منابع اگر پردازنده (سخت یا نرم) داریم</a:t>
            </a:r>
          </a:p>
          <a:p>
            <a:pPr lvl="2"/>
            <a:r>
              <a:rPr lang="fa-IR" dirty="0" smtClean="0"/>
              <a:t>به خصوص برای </a:t>
            </a:r>
            <a:r>
              <a:rPr lang="en-US" dirty="0" smtClean="0"/>
              <a:t>FSM</a:t>
            </a:r>
            <a:r>
              <a:rPr lang="fa-IR" dirty="0" smtClean="0"/>
              <a:t>های بزرگ و پیچیده</a:t>
            </a:r>
          </a:p>
          <a:p>
            <a:pPr lvl="1"/>
            <a:r>
              <a:rPr lang="fa-IR" dirty="0"/>
              <a:t>سهولت </a:t>
            </a:r>
            <a:r>
              <a:rPr lang="fa-IR" dirty="0" smtClean="0"/>
              <a:t>اشکال­زدایی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Time to Market</a:t>
            </a:r>
            <a:r>
              <a:rPr lang="fa-IR" dirty="0" smtClean="0">
                <a:sym typeface="Wingdings" panose="05000000000000000000" pitchFamily="2" charset="2"/>
              </a:rPr>
              <a:t> کمتر</a:t>
            </a:r>
          </a:p>
          <a:p>
            <a:pPr lvl="2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7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rtl="1"/>
            <a:r>
              <a:rPr lang="fa-IR" dirty="0"/>
              <a:t>کاهش مدت زمان چرخة طراحی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9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کاهش مدت زمان چرخة طراحی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5"/>
            <a:ext cx="7632848" cy="3024337"/>
          </a:xfrm>
        </p:spPr>
        <p:txBody>
          <a:bodyPr/>
          <a:lstStyle/>
          <a:p>
            <a:r>
              <a:rPr lang="fa-IR" dirty="0" smtClean="0"/>
              <a:t>چرخة طراحی:</a:t>
            </a:r>
          </a:p>
          <a:p>
            <a:pPr lvl="1"/>
            <a:r>
              <a:rPr lang="fa-IR" dirty="0" smtClean="0"/>
              <a:t>تکرار مراحل به دفعات بسیار زیاد</a:t>
            </a:r>
          </a:p>
          <a:p>
            <a:pPr lvl="2"/>
            <a:r>
              <a:rPr lang="fa-IR" dirty="0" smtClean="0"/>
              <a:t>برای اطمینان از صحت مدار</a:t>
            </a:r>
          </a:p>
          <a:p>
            <a:pPr lvl="2"/>
            <a:r>
              <a:rPr lang="fa-IR" dirty="0"/>
              <a:t>برای اطمینان </a:t>
            </a:r>
            <a:r>
              <a:rPr lang="fa-IR" dirty="0" smtClean="0"/>
              <a:t>از براوردن محدودیت‌ها</a:t>
            </a:r>
          </a:p>
          <a:p>
            <a:pPr lvl="1"/>
            <a:r>
              <a:rPr lang="fa-IR" dirty="0" smtClean="0"/>
              <a:t>کاهش زمان چرخه با کاهش زمان اجرای ابزارها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09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کاهش مدت زمان چرخة طراحی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5"/>
            <a:ext cx="7632848" cy="3024337"/>
          </a:xfrm>
        </p:spPr>
        <p:txBody>
          <a:bodyPr/>
          <a:lstStyle/>
          <a:p>
            <a:r>
              <a:rPr lang="fa-IR" b="0" dirty="0" smtClean="0"/>
              <a:t>تکنیک‌ها:</a:t>
            </a:r>
          </a:p>
          <a:p>
            <a:pPr lvl="1"/>
            <a:r>
              <a:rPr lang="fa-IR" dirty="0"/>
              <a:t>طراحی </a:t>
            </a:r>
            <a:r>
              <a:rPr lang="fa-IR" dirty="0" smtClean="0"/>
              <a:t>سلسله­مراتبی</a:t>
            </a:r>
          </a:p>
          <a:p>
            <a:pPr lvl="2"/>
            <a:r>
              <a:rPr lang="fa-IR" dirty="0" smtClean="0"/>
              <a:t>جلوگیری </a:t>
            </a:r>
            <a:r>
              <a:rPr lang="fa-IR" dirty="0"/>
              <a:t>از </a:t>
            </a:r>
            <a:r>
              <a:rPr lang="fa-IR" dirty="0" smtClean="0"/>
              <a:t>مسطح‌سازی</a:t>
            </a:r>
          </a:p>
          <a:p>
            <a:pPr lvl="2"/>
            <a:r>
              <a:rPr lang="fa-IR" dirty="0" smtClean="0"/>
              <a:t>علت:</a:t>
            </a:r>
          </a:p>
          <a:p>
            <a:pPr lvl="3"/>
            <a:r>
              <a:rPr lang="fa-IR" dirty="0"/>
              <a:t>پردازش چند مدار کوچک </a:t>
            </a:r>
            <a:r>
              <a:rPr lang="fa-IR" dirty="0" smtClean="0"/>
              <a:t>به جای یک </a:t>
            </a:r>
            <a:r>
              <a:rPr lang="fa-IR" dirty="0"/>
              <a:t>مدار </a:t>
            </a:r>
            <a:r>
              <a:rPr lang="fa-IR" dirty="0" smtClean="0"/>
              <a:t>پیچیده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از دست دادن مزایای مسطح سازی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راه حل: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حفظ سلسله مراتب</a:t>
            </a:r>
            <a:r>
              <a:rPr lang="fa-IR" dirty="0" smtClean="0"/>
              <a:t> </a:t>
            </a:r>
            <a:r>
              <a:rPr lang="fa-IR" dirty="0"/>
              <a:t>در مراحل اولیة </a:t>
            </a:r>
            <a:r>
              <a:rPr lang="fa-IR" dirty="0" smtClean="0"/>
              <a:t>(بررسی فقط </a:t>
            </a:r>
            <a:r>
              <a:rPr lang="fa-IR" dirty="0"/>
              <a:t>درستی </a:t>
            </a:r>
            <a:r>
              <a:rPr lang="fa-IR" dirty="0" smtClean="0"/>
              <a:t>عملکرد)</a:t>
            </a:r>
          </a:p>
          <a:p>
            <a:pPr lvl="3"/>
            <a:r>
              <a:rPr lang="fa-IR" dirty="0" smtClean="0"/>
              <a:t>سپس مسطح سازی</a:t>
            </a:r>
          </a:p>
          <a:p>
            <a:pPr lvl="2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3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کاهش مدت زمان چرخة طراحی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5"/>
            <a:ext cx="7632848" cy="3024337"/>
          </a:xfrm>
        </p:spPr>
        <p:txBody>
          <a:bodyPr/>
          <a:lstStyle/>
          <a:p>
            <a:r>
              <a:rPr lang="fa-IR" b="0" dirty="0" smtClean="0"/>
              <a:t>تکنیک‌ها:</a:t>
            </a:r>
          </a:p>
          <a:p>
            <a:pPr lvl="1"/>
            <a:r>
              <a:rPr lang="fa-IR" dirty="0" smtClean="0"/>
              <a:t>جاسازی (</a:t>
            </a:r>
            <a:r>
              <a:rPr lang="en-US" dirty="0" err="1" smtClean="0"/>
              <a:t>floorplanning</a:t>
            </a:r>
            <a:r>
              <a:rPr lang="fa-IR" dirty="0" smtClean="0"/>
              <a:t>) بلوک­ها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683745"/>
              </p:ext>
            </p:extLst>
          </p:nvPr>
        </p:nvGraphicFramePr>
        <p:xfrm>
          <a:off x="553398" y="3454160"/>
          <a:ext cx="5184576" cy="2677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Visio" r:id="rId3" imgW="29305254" imgH="15132104" progId="Visio.Drawing.11">
                  <p:embed/>
                </p:oleObj>
              </mc:Choice>
              <mc:Fallback>
                <p:oleObj name="Visio" r:id="rId3" imgW="29305254" imgH="1513210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398" y="3454160"/>
                        <a:ext cx="5184576" cy="2677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968201"/>
              </p:ext>
            </p:extLst>
          </p:nvPr>
        </p:nvGraphicFramePr>
        <p:xfrm>
          <a:off x="6170022" y="3454160"/>
          <a:ext cx="2362418" cy="278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Visio" r:id="rId5" imgW="12820766" imgH="15106618" progId="Visio.Drawing.11">
                  <p:embed/>
                </p:oleObj>
              </mc:Choice>
              <mc:Fallback>
                <p:oleObj name="Visio" r:id="rId5" imgW="12820766" imgH="1510661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0022" y="3454160"/>
                        <a:ext cx="2362418" cy="2783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9624" y="2869486"/>
            <a:ext cx="182880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طراحی مسطح</a:t>
            </a:r>
            <a:endParaRPr lang="en-US" sz="2100" kern="12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2869486"/>
            <a:ext cx="182880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>
                <a:cs typeface="B Nazanin" panose="00000400000000000000" pitchFamily="2" charset="-78"/>
              </a:rPr>
              <a:t>floorplanning</a:t>
            </a:r>
            <a:endParaRPr lang="en-US" sz="2100" kern="12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2852936"/>
            <a:ext cx="252028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جایابی با </a:t>
            </a:r>
            <a:r>
              <a:rPr lang="en-US" dirty="0" err="1" smtClean="0">
                <a:cs typeface="B Nazanin" panose="00000400000000000000" pitchFamily="2" charset="-78"/>
              </a:rPr>
              <a:t>floorplanning</a:t>
            </a:r>
            <a:endParaRPr lang="en-US" sz="2100" kern="12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534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کاهش مدت زمان چرخة طراحی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5"/>
            <a:ext cx="7632848" cy="3024337"/>
          </a:xfrm>
        </p:spPr>
        <p:txBody>
          <a:bodyPr/>
          <a:lstStyle/>
          <a:p>
            <a:r>
              <a:rPr lang="fa-IR" b="0" dirty="0" smtClean="0"/>
              <a:t>تکنیک‌ها:</a:t>
            </a:r>
          </a:p>
          <a:p>
            <a:pPr lvl="1"/>
            <a:r>
              <a:rPr lang="fa-IR" dirty="0" smtClean="0"/>
              <a:t>جاسازی (</a:t>
            </a:r>
            <a:r>
              <a:rPr lang="en-US" dirty="0" err="1" smtClean="0"/>
              <a:t>floorplanning</a:t>
            </a:r>
            <a:r>
              <a:rPr lang="fa-IR" dirty="0" smtClean="0"/>
              <a:t>) بلوک­ها</a:t>
            </a:r>
            <a:endParaRPr lang="en-US" dirty="0" smtClean="0"/>
          </a:p>
          <a:p>
            <a:pPr lvl="2"/>
            <a:r>
              <a:rPr lang="fa-IR" dirty="0" smtClean="0"/>
              <a:t>گاهی نتیجه را هم بهتر می‌کند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B82BBC3-7CFC-43CF-8B01-130F8FF656D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eaLnBrk="1" hangingPunct="1"/>
            <a:r>
              <a:rPr lang="fa-IR" altLang="en-US" dirty="0"/>
              <a:t>بهبود سرعت با جاسازی</a:t>
            </a:r>
            <a:endParaRPr lang="en-US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239000" cy="4114800"/>
          </a:xfrm>
        </p:spPr>
        <p:txBody>
          <a:bodyPr/>
          <a:lstStyle/>
          <a:p>
            <a:pPr algn="l" rtl="0" eaLnBrk="1" hangingPunct="1"/>
            <a:r>
              <a:rPr lang="en-US" altLang="en-US" sz="2800" dirty="0" err="1" smtClean="0"/>
              <a:t>Floorplanner</a:t>
            </a:r>
            <a:r>
              <a:rPr lang="en-US" altLang="en-US" sz="2800" dirty="0" smtClean="0"/>
              <a:t> window:</a:t>
            </a:r>
          </a:p>
          <a:p>
            <a:pPr lvl="1" algn="l" rtl="0" eaLnBrk="1" hangingPunct="1"/>
            <a:r>
              <a:rPr lang="en-US" altLang="en-US" sz="2400" dirty="0" err="1" smtClean="0"/>
              <a:t>Floorplanner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 View/edit placed design</a:t>
            </a:r>
            <a:endParaRPr lang="en-US" altLang="en-US" sz="2400" dirty="0" smtClean="0"/>
          </a:p>
        </p:txBody>
      </p:sp>
      <p:pic>
        <p:nvPicPr>
          <p:cNvPr id="4403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495550"/>
            <a:ext cx="5410200" cy="3930650"/>
          </a:xfrm>
          <a:noFill/>
        </p:spPr>
      </p:pic>
      <p:sp>
        <p:nvSpPr>
          <p:cNvPr id="44038" name="Line 5"/>
          <p:cNvSpPr>
            <a:spLocks noChangeShapeType="1"/>
          </p:cNvSpPr>
          <p:nvPr/>
        </p:nvSpPr>
        <p:spPr bwMode="auto">
          <a:xfrm>
            <a:off x="1676400" y="3733800"/>
            <a:ext cx="762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841375" y="3465513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>
              <a:spcBef>
                <a:spcPct val="0"/>
              </a:spcBef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LEs</a:t>
            </a: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304800" y="4402138"/>
            <a:ext cx="18288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 altLang="en-US" sz="1800" dirty="0"/>
              <a:t>Green rectangles: mapped components to CLBs</a:t>
            </a:r>
          </a:p>
        </p:txBody>
      </p:sp>
    </p:spTree>
    <p:extLst>
      <p:ext uri="{BB962C8B-B14F-4D97-AF65-F5344CB8AC3E}">
        <p14:creationId xmlns:p14="http://schemas.microsoft.com/office/powerpoint/2010/main" val="3063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طراحی مبتنی بر </a:t>
            </a:r>
            <a:r>
              <a:rPr lang="en-US" dirty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r>
              <a:rPr lang="fa-IR" dirty="0" smtClean="0"/>
              <a:t>طراحی مبتنی بر </a:t>
            </a:r>
            <a:r>
              <a:rPr lang="en-US" dirty="0" smtClean="0"/>
              <a:t>IP</a:t>
            </a:r>
            <a:r>
              <a:rPr lang="fa-IR" dirty="0" smtClean="0"/>
              <a:t>، چالش‌ها: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عدم اطمینان از بی‌اشکال بودن </a:t>
            </a:r>
            <a:r>
              <a:rPr lang="en-US" dirty="0" smtClean="0">
                <a:sym typeface="Wingdings" panose="05000000000000000000" pitchFamily="2" charset="2"/>
              </a:rPr>
              <a:t>IP</a:t>
            </a:r>
            <a:endParaRPr lang="fa-IR" dirty="0" smtClean="0">
              <a:sym typeface="Wingdings" panose="05000000000000000000" pitchFamily="2" charset="2"/>
            </a:endParaRP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عدم اطلاع از کیفیت </a:t>
            </a:r>
            <a:r>
              <a:rPr lang="en-US" dirty="0" smtClean="0">
                <a:sym typeface="Wingdings" panose="05000000000000000000" pitchFamily="2" charset="2"/>
              </a:rPr>
              <a:t>IP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عدم آگاهی از نحوة استفادة درست از </a:t>
            </a:r>
            <a:r>
              <a:rPr lang="en-US" dirty="0" smtClean="0">
                <a:sym typeface="Wingdings" panose="05000000000000000000" pitchFamily="2" charset="2"/>
              </a:rPr>
              <a:t>IP</a:t>
            </a:r>
            <a:endParaRPr lang="fa-IR" dirty="0" smtClean="0">
              <a:sym typeface="Wingdings" panose="05000000000000000000" pitchFamily="2" charset="2"/>
            </a:endParaRP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مجتمع‌سازی: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اتصال </a:t>
            </a:r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به سایر اجزا همیشه سرراست نیست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ناهماهنگی </a:t>
            </a:r>
            <a:r>
              <a:rPr lang="en-US" sz="2000" dirty="0" smtClean="0">
                <a:sym typeface="Wingdings" panose="05000000000000000000" pitchFamily="2" charset="2"/>
              </a:rPr>
              <a:t>Clocking</a:t>
            </a:r>
            <a:endParaRPr lang="fa-IR" dirty="0" smtClean="0">
              <a:sym typeface="Wingdings" panose="05000000000000000000" pitchFamily="2" charset="2"/>
            </a:endParaRPr>
          </a:p>
          <a:p>
            <a:pPr lvl="2"/>
            <a:r>
              <a:rPr lang="fa-IR" dirty="0"/>
              <a:t>ناهمخوانی ورودی­ها و خروجی­های </a:t>
            </a:r>
            <a:r>
              <a:rPr lang="en-US" dirty="0"/>
              <a:t>IP</a:t>
            </a:r>
            <a:r>
              <a:rPr lang="fa-IR" dirty="0"/>
              <a:t> با بلوک­های مرتبط</a:t>
            </a:r>
            <a:endParaRPr lang="fa-IR" dirty="0" smtClean="0">
              <a:sym typeface="Wingdings" panose="05000000000000000000" pitchFamily="2" charset="2"/>
            </a:endParaRP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عدم تمایل طراحان به استفاده از طرح‌های دیگران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3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AD10AFB-7125-439D-A050-95C66D28209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/>
              <a:t>بهبود سرعت با جاسازی</a:t>
            </a:r>
            <a:endParaRPr lang="en-US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6792"/>
            <a:ext cx="7772400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محدودیت زمانی: 25 </a:t>
            </a:r>
            <a:r>
              <a:rPr lang="en-US" altLang="en-US" dirty="0" smtClean="0"/>
              <a:t>ns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گزارش ابزار جایابی و مسیریابی: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Timing constraint: TS_P2P = MAXDELAY FROM TIMEGRP "PADS" TO TIMEGRP "PADS" 25 ns  ; 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20135312 items analyzed, 11 timing errors detected. (11 setup errors, 0 hold errors)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 Maximum delay is  31.128ns.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rgbClr val="0000CC"/>
              </a:solidFill>
            </a:endParaRPr>
          </a:p>
        </p:txBody>
      </p:sp>
      <p:sp>
        <p:nvSpPr>
          <p:cNvPr id="40965" name="Oval 4"/>
          <p:cNvSpPr>
            <a:spLocks noChangeArrowheads="1"/>
          </p:cNvSpPr>
          <p:nvPr/>
        </p:nvSpPr>
        <p:spPr bwMode="auto">
          <a:xfrm>
            <a:off x="4788024" y="3141663"/>
            <a:ext cx="792088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2843808" y="4319299"/>
            <a:ext cx="1524000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Oval 6"/>
          <p:cNvSpPr>
            <a:spLocks noChangeArrowheads="1"/>
          </p:cNvSpPr>
          <p:nvPr/>
        </p:nvSpPr>
        <p:spPr bwMode="auto">
          <a:xfrm>
            <a:off x="3550847" y="3700463"/>
            <a:ext cx="2667000" cy="6096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8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ED9FCFB-5C70-41CD-BAD1-0758A34098AB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بهبود سرعت با جاسازی</a:t>
            </a:r>
            <a:endParaRPr lang="en-US" altLang="en-US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19050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Slack:                  -6.128ns (requirement - data path)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Source:               y&lt;0&gt; (PAD)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Destination:          p&lt;30&gt; (PAD)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Requirement:          25.000ns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Data Path Delay:      31.128ns (Levels of Logic = 31)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6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998663" y="2019300"/>
            <a:ext cx="1430337" cy="2667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97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5B6E637-A78D-4287-864C-C8A9EBD0942B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Rat’s nest</a:t>
            </a:r>
          </a:p>
        </p:txBody>
      </p:sp>
      <p:pic>
        <p:nvPicPr>
          <p:cNvPr id="4506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2362200"/>
            <a:ext cx="5664200" cy="4114800"/>
          </a:xfrm>
          <a:noFill/>
        </p:spPr>
      </p:pic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738336" y="1524000"/>
            <a:ext cx="685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 altLang="en-US" sz="1800" dirty="0"/>
              <a:t>If you click on  a component in the deign hierarchy window, its rat’s nest is shown.</a:t>
            </a:r>
          </a:p>
        </p:txBody>
      </p:sp>
    </p:spTree>
    <p:extLst>
      <p:ext uri="{BB962C8B-B14F-4D97-AF65-F5344CB8AC3E}">
        <p14:creationId xmlns:p14="http://schemas.microsoft.com/office/powerpoint/2010/main" val="37188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4A8650F-15C8-489A-BF8D-709D8B6AFC1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Routing editor view</a:t>
            </a:r>
          </a:p>
        </p:txBody>
      </p:sp>
      <p:pic>
        <p:nvPicPr>
          <p:cNvPr id="4608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981200"/>
            <a:ext cx="5484813" cy="4114800"/>
          </a:xfrm>
          <a:noFill/>
        </p:spPr>
      </p:pic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76200" y="1524000"/>
            <a:ext cx="685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 altLang="en-US" sz="1800"/>
              <a:t>FPGA Editor </a:t>
            </a:r>
            <a:r>
              <a:rPr lang="en-US" altLang="en-US" sz="1800">
                <a:sym typeface="Wingdings" panose="05000000000000000000" pitchFamily="2" charset="2"/>
              </a:rPr>
              <a:t> View/Edit Routed Design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4113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7CEA28B-0EF7-48C9-A75A-BD05CB35DAF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7768"/>
            <a:ext cx="7772400" cy="1143000"/>
          </a:xfrm>
        </p:spPr>
        <p:txBody>
          <a:bodyPr/>
          <a:lstStyle/>
          <a:p>
            <a:pPr eaLnBrk="1" hangingPunct="1"/>
            <a:r>
              <a:rPr lang="fa-IR" altLang="en-US" dirty="0"/>
              <a:t>بهبود سرعت با جاسازی</a:t>
            </a:r>
            <a:endParaRPr lang="en-US" altLang="en-US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9632" y="1124744"/>
            <a:ext cx="7467600" cy="13716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fa-IR" altLang="en-US" dirty="0" smtClean="0"/>
              <a:t>قرار دادن محدودیت روی جایابی:</a:t>
            </a:r>
          </a:p>
          <a:p>
            <a:pPr marL="1085850" lvl="1" indent="-533400" eaLnBrk="1" hangingPunct="1">
              <a:lnSpc>
                <a:spcPct val="80000"/>
              </a:lnSpc>
            </a:pPr>
            <a:r>
              <a:rPr lang="fa-IR" altLang="en-US" dirty="0" smtClean="0"/>
              <a:t>تعیین جاسازی برای </a:t>
            </a:r>
            <a:r>
              <a:rPr lang="en-US" altLang="en-US" dirty="0" smtClean="0"/>
              <a:t>LB</a:t>
            </a:r>
            <a:r>
              <a:rPr lang="fa-IR" altLang="en-US" dirty="0" smtClean="0"/>
              <a:t>ها</a:t>
            </a:r>
          </a:p>
          <a:p>
            <a:pPr marL="1085850" lvl="1" indent="-533400" eaLnBrk="1" hangingPunct="1">
              <a:lnSpc>
                <a:spcPct val="80000"/>
              </a:lnSpc>
            </a:pPr>
            <a:r>
              <a:rPr lang="fa-IR" altLang="en-US" dirty="0" smtClean="0"/>
              <a:t>انتساب پایه به ورودی-خروجی‌ها (</a:t>
            </a:r>
            <a:r>
              <a:rPr lang="en-US" altLang="en-US" dirty="0" smtClean="0"/>
              <a:t>IOB</a:t>
            </a:r>
            <a:r>
              <a:rPr lang="fa-IR" altLang="en-US" dirty="0" smtClean="0"/>
              <a:t>)</a:t>
            </a:r>
            <a:endParaRPr lang="en-US" altLang="en-US" dirty="0" smtClean="0"/>
          </a:p>
        </p:txBody>
      </p:sp>
      <p:pic>
        <p:nvPicPr>
          <p:cNvPr id="4710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664" y="2267744"/>
            <a:ext cx="5606635" cy="3919835"/>
          </a:xfrm>
          <a:noFill/>
        </p:spPr>
      </p:pic>
    </p:spTree>
    <p:extLst>
      <p:ext uri="{BB962C8B-B14F-4D97-AF65-F5344CB8AC3E}">
        <p14:creationId xmlns:p14="http://schemas.microsoft.com/office/powerpoint/2010/main" val="37819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E91A719-9F17-4394-B5C9-D062C79628E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/>
              <a:t>جاسازی</a:t>
            </a:r>
            <a:endParaRPr lang="en-US" altLang="en-US" dirty="0" smtClean="0"/>
          </a:p>
        </p:txBody>
      </p:sp>
      <p:pic>
        <p:nvPicPr>
          <p:cNvPr id="4813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1981200"/>
            <a:ext cx="5664200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15104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3514269-2159-4B1B-8AE2-DFF6091608D1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جاسازی</a:t>
            </a:r>
            <a:endParaRPr lang="en-US" altLang="en-US" dirty="0" smtClean="0"/>
          </a:p>
        </p:txBody>
      </p:sp>
      <p:pic>
        <p:nvPicPr>
          <p:cNvPr id="4915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1981200"/>
            <a:ext cx="5664200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6470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5896DBA-294F-4860-9654-86823B4BCA73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جاسازی</a:t>
            </a:r>
            <a:endParaRPr lang="en-US" altLang="en-US" dirty="0" smtClean="0"/>
          </a:p>
        </p:txBody>
      </p:sp>
      <p:pic>
        <p:nvPicPr>
          <p:cNvPr id="5018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1981200"/>
            <a:ext cx="5664200" cy="4114800"/>
          </a:xfr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1124744"/>
            <a:ext cx="7467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fa-IR" altLang="en-US" kern="0" dirty="0" smtClean="0"/>
              <a:t>تغییر شکل پودمان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2396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156294C-BDCA-4CED-981E-236C1FF36AA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/>
              <a:t>جاسازی</a:t>
            </a:r>
            <a:endParaRPr lang="en-US" altLang="en-US" dirty="0" smtClean="0"/>
          </a:p>
        </p:txBody>
      </p:sp>
      <p:pic>
        <p:nvPicPr>
          <p:cNvPr id="5120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2132856"/>
            <a:ext cx="5664200" cy="4114800"/>
          </a:xfr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124744"/>
            <a:ext cx="7467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fa-IR" altLang="en-US" kern="0" dirty="0" smtClean="0"/>
              <a:t>طرح منظم </a:t>
            </a:r>
            <a:r>
              <a:rPr lang="fa-IR" altLang="en-US" kern="0" dirty="0" smtClean="0">
                <a:sym typeface="Wingdings" panose="05000000000000000000" pitchFamily="2" charset="2"/>
              </a:rPr>
              <a:t> ساختار مداری منظم</a:t>
            </a:r>
          </a:p>
          <a:p>
            <a:pPr marL="1181100" lvl="1" eaLnBrk="1" hangingPunct="1">
              <a:lnSpc>
                <a:spcPct val="80000"/>
              </a:lnSpc>
            </a:pPr>
            <a:r>
              <a:rPr lang="fa-IR" altLang="en-US" kern="0" dirty="0" smtClean="0">
                <a:sym typeface="Wingdings" panose="05000000000000000000" pitchFamily="2" charset="2"/>
              </a:rPr>
              <a:t>در طرح مسطح، </a:t>
            </a:r>
            <a:r>
              <a:rPr lang="fa-IR" altLang="en-US" kern="0" dirty="0">
                <a:sym typeface="Wingdings" panose="05000000000000000000" pitchFamily="2" charset="2"/>
              </a:rPr>
              <a:t>ابزار </a:t>
            </a:r>
            <a:r>
              <a:rPr lang="fa-IR" altLang="en-US" kern="0" dirty="0" smtClean="0">
                <a:sym typeface="Wingdings" panose="05000000000000000000" pitchFamily="2" charset="2"/>
              </a:rPr>
              <a:t>فاقد اطلاعات نظم طرح است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5810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53320FD-4077-4A7D-AC2C-982B1CACC3E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جاسازی</a:t>
            </a:r>
            <a:endParaRPr lang="en-US" altLang="en-US" dirty="0" smtClean="0"/>
          </a:p>
        </p:txBody>
      </p:sp>
      <p:pic>
        <p:nvPicPr>
          <p:cNvPr id="5222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68475"/>
            <a:ext cx="6781800" cy="4927600"/>
          </a:xfr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1124744"/>
            <a:ext cx="7467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fa-IR" altLang="en-US" kern="0" dirty="0" smtClean="0"/>
              <a:t>نتیجة جایابی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2499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طراحی مبتنی بر </a:t>
            </a:r>
            <a:r>
              <a:rPr lang="en-US" dirty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350"/>
            <a:ext cx="7772400" cy="5113020"/>
          </a:xfrm>
        </p:spPr>
        <p:txBody>
          <a:bodyPr/>
          <a:lstStyle/>
          <a:p>
            <a:r>
              <a:rPr lang="fa-IR" dirty="0" smtClean="0"/>
              <a:t>طراحی مبتنی بر </a:t>
            </a:r>
            <a:r>
              <a:rPr lang="en-US" dirty="0" smtClean="0"/>
              <a:t>IP</a:t>
            </a:r>
            <a:r>
              <a:rPr lang="fa-IR" dirty="0" smtClean="0"/>
              <a:t>، </a:t>
            </a:r>
            <a:r>
              <a:rPr lang="fa-IR" dirty="0" smtClean="0">
                <a:sym typeface="Wingdings" panose="05000000000000000000" pitchFamily="2" charset="2"/>
              </a:rPr>
              <a:t>راه حل‌ها: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مقاومت در برابر طراحی از ابتدا برای همه چیز</a:t>
            </a:r>
          </a:p>
          <a:p>
            <a:pPr lvl="1"/>
            <a:r>
              <a:rPr lang="fa-IR" dirty="0" smtClean="0"/>
              <a:t>تحویل گرفتن </a:t>
            </a:r>
            <a:r>
              <a:rPr lang="en-US" dirty="0" smtClean="0"/>
              <a:t>IP</a:t>
            </a:r>
            <a:r>
              <a:rPr lang="fa-IR" dirty="0" smtClean="0"/>
              <a:t> با مستندات کافی:</a:t>
            </a:r>
          </a:p>
          <a:p>
            <a:pPr lvl="2"/>
            <a:r>
              <a:rPr lang="fa-IR" dirty="0" smtClean="0"/>
              <a:t>قابلیت­های </a:t>
            </a:r>
            <a:r>
              <a:rPr lang="en-US" dirty="0" smtClean="0"/>
              <a:t>IP</a:t>
            </a:r>
          </a:p>
          <a:p>
            <a:pPr lvl="2"/>
            <a:r>
              <a:rPr lang="fa-IR" dirty="0" smtClean="0"/>
              <a:t>نحوة به‌کارگیری </a:t>
            </a:r>
            <a:r>
              <a:rPr lang="en-US" dirty="0" smtClean="0"/>
              <a:t>IP</a:t>
            </a:r>
          </a:p>
          <a:p>
            <a:pPr lvl="2"/>
            <a:r>
              <a:rPr lang="fa-IR" dirty="0"/>
              <a:t>نحوة </a:t>
            </a:r>
            <a:r>
              <a:rPr lang="fa-IR" dirty="0" smtClean="0"/>
              <a:t>درستی­سنجی </a:t>
            </a:r>
            <a:r>
              <a:rPr lang="en-US" dirty="0" smtClean="0"/>
              <a:t>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75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13CBDB8-DDF6-433D-B09C-F20B8DEA34D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جاسازی</a:t>
            </a:r>
            <a:endParaRPr lang="en-US" altLang="en-US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fa-IR" altLang="en-US" dirty="0" smtClean="0"/>
              <a:t>گزارش ابزار جایابی و مسیریابی:</a:t>
            </a:r>
          </a:p>
          <a:p>
            <a:pPr eaLnBrk="1" hangingPunct="1"/>
            <a:endParaRPr lang="en-US" altLang="en-US" dirty="0" smtClean="0"/>
          </a:p>
          <a:p>
            <a:pPr lvl="1" algn="l" rtl="0" eaLnBrk="1" hangingPunct="1"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19742142 </a:t>
            </a:r>
            <a:r>
              <a:rPr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items analyzed, 0 timing errors detected. (0 setup errors, 0 hold errors)</a:t>
            </a:r>
          </a:p>
          <a:p>
            <a:pPr lvl="1" algn="l" rtl="0" eaLnBrk="1" hangingPunct="1"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Maximum </a:t>
            </a:r>
            <a:r>
              <a:rPr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delay is  29.934ns.</a:t>
            </a:r>
          </a:p>
          <a:p>
            <a:pPr lvl="1" eaLnBrk="1" hangingPunct="1"/>
            <a:r>
              <a:rPr lang="fa-IR" altLang="en-US" dirty="0" smtClean="0"/>
              <a:t>مقایسه با </a:t>
            </a:r>
            <a:r>
              <a:rPr lang="en-US" altLang="en-US" dirty="0" smtClean="0"/>
              <a:t>31.128</a:t>
            </a:r>
            <a:r>
              <a:rPr lang="fa-IR" altLang="en-US" dirty="0" smtClean="0"/>
              <a:t> بدون جاسازی</a:t>
            </a:r>
            <a:endParaRPr lang="en-US" altLang="en-US" dirty="0" smtClean="0"/>
          </a:p>
        </p:txBody>
      </p:sp>
      <p:sp>
        <p:nvSpPr>
          <p:cNvPr id="53253" name="Oval 4"/>
          <p:cNvSpPr>
            <a:spLocks noChangeArrowheads="1"/>
          </p:cNvSpPr>
          <p:nvPr/>
        </p:nvSpPr>
        <p:spPr bwMode="auto">
          <a:xfrm>
            <a:off x="6948264" y="2276872"/>
            <a:ext cx="1457672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3131840" y="2912476"/>
            <a:ext cx="1981200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6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تولید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350"/>
            <a:ext cx="7772400" cy="5113020"/>
          </a:xfrm>
        </p:spPr>
        <p:txBody>
          <a:bodyPr/>
          <a:lstStyle/>
          <a:p>
            <a:r>
              <a:rPr lang="fa-IR" dirty="0" smtClean="0">
                <a:sym typeface="Wingdings" panose="05000000000000000000" pitchFamily="2" charset="2"/>
              </a:rPr>
              <a:t>توصیه: تبدیل </a:t>
            </a:r>
            <a:r>
              <a:rPr lang="fa-IR" dirty="0">
                <a:sym typeface="Wingdings" panose="05000000000000000000" pitchFamily="2" charset="2"/>
              </a:rPr>
              <a:t>بلوک‌های پروژه به </a:t>
            </a:r>
            <a:r>
              <a:rPr lang="en-US" dirty="0">
                <a:sym typeface="Wingdings" panose="05000000000000000000" pitchFamily="2" charset="2"/>
              </a:rPr>
              <a:t>IP</a:t>
            </a:r>
            <a:r>
              <a:rPr lang="fa-IR" dirty="0">
                <a:sym typeface="Wingdings" panose="05000000000000000000" pitchFamily="2" charset="2"/>
              </a:rPr>
              <a:t> برای </a:t>
            </a:r>
            <a:r>
              <a:rPr lang="fa-IR" dirty="0" smtClean="0">
                <a:sym typeface="Wingdings" panose="05000000000000000000" pitchFamily="2" charset="2"/>
              </a:rPr>
              <a:t>آینده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تکمیل مستندات بلوک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افزودن قابلیت‌های اضافه برای کلی شدن </a:t>
            </a:r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جهت کار در شرایط گوناگون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با کمک </a:t>
            </a:r>
            <a:r>
              <a:rPr lang="en-US" dirty="0" smtClean="0">
                <a:sym typeface="Wingdings" panose="05000000000000000000" pitchFamily="2" charset="2"/>
              </a:rPr>
              <a:t>generic</a:t>
            </a:r>
            <a:r>
              <a:rPr lang="fa-IR" dirty="0" smtClean="0">
                <a:sym typeface="Wingdings" panose="05000000000000000000" pitchFamily="2" charset="2"/>
              </a:rPr>
              <a:t>، </a:t>
            </a:r>
            <a:r>
              <a:rPr lang="en-US" dirty="0" smtClean="0">
                <a:sym typeface="Wingdings" panose="05000000000000000000" pitchFamily="2" charset="2"/>
              </a:rPr>
              <a:t>if-generate</a:t>
            </a:r>
            <a:r>
              <a:rPr lang="fa-IR" dirty="0" smtClean="0">
                <a:sym typeface="Wingdings" panose="05000000000000000000" pitchFamily="2" charset="2"/>
              </a:rPr>
              <a:t>، </a:t>
            </a:r>
            <a:r>
              <a:rPr lang="en-US" dirty="0" smtClean="0">
                <a:sym typeface="Wingdings" panose="05000000000000000000" pitchFamily="2" charset="2"/>
              </a:rPr>
              <a:t>for-generate</a:t>
            </a:r>
            <a:r>
              <a:rPr lang="fa-IR" dirty="0" smtClean="0">
                <a:sym typeface="Wingdings" panose="05000000000000000000" pitchFamily="2" charset="2"/>
              </a:rPr>
              <a:t>، </a:t>
            </a:r>
            <a:r>
              <a:rPr lang="en-US" dirty="0" smtClean="0">
                <a:sym typeface="Wingdings" panose="05000000000000000000" pitchFamily="2" charset="2"/>
              </a:rPr>
              <a:t>attribute</a:t>
            </a:r>
            <a:r>
              <a:rPr lang="fa-IR" dirty="0" smtClean="0">
                <a:sym typeface="Wingdings" panose="05000000000000000000" pitchFamily="2" charset="2"/>
              </a:rPr>
              <a:t>ها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لزوم پیش‌بینی شرایط گوناگون</a:t>
            </a:r>
          </a:p>
          <a:p>
            <a:pPr lvl="1"/>
            <a:r>
              <a:rPr lang="fa-IR" dirty="0">
                <a:sym typeface="Wingdings" panose="05000000000000000000" pitchFamily="2" charset="2"/>
              </a:rPr>
              <a:t>اجتناب از افراط در </a:t>
            </a:r>
            <a:r>
              <a:rPr lang="en-US" dirty="0">
                <a:sym typeface="Wingdings" panose="05000000000000000000" pitchFamily="2" charset="2"/>
              </a:rPr>
              <a:t>IP</a:t>
            </a:r>
            <a:r>
              <a:rPr lang="fa-IR" dirty="0">
                <a:sym typeface="Wingdings" panose="05000000000000000000" pitchFamily="2" charset="2"/>
              </a:rPr>
              <a:t> کردن پودمان‌ها</a:t>
            </a:r>
          </a:p>
          <a:p>
            <a:pPr lvl="2"/>
            <a:r>
              <a:rPr lang="fa-IR" dirty="0"/>
              <a:t>بلوک­های کوچک </a:t>
            </a:r>
            <a:endParaRPr lang="fa-IR" dirty="0" smtClean="0"/>
          </a:p>
          <a:p>
            <a:pPr lvl="2"/>
            <a:r>
              <a:rPr lang="fa-IR" dirty="0" smtClean="0"/>
              <a:t>بلوک­های کم‌کاربرد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>
                <a:sym typeface="Wingdings" panose="05000000000000000000" pitchFamily="2" charset="2"/>
              </a:rPr>
              <a:t>اتلاف هزینه و وقت</a:t>
            </a: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62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تولید </a:t>
            </a:r>
            <a:r>
              <a:rPr lang="en-US" dirty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7772400" cy="5113020"/>
          </a:xfrm>
        </p:spPr>
        <p:txBody>
          <a:bodyPr/>
          <a:lstStyle/>
          <a:p>
            <a:r>
              <a:rPr lang="fa-IR" dirty="0"/>
              <a:t>تولید </a:t>
            </a:r>
            <a:r>
              <a:rPr lang="en-US" dirty="0"/>
              <a:t>IP</a:t>
            </a:r>
            <a:r>
              <a:rPr lang="fa-IR" dirty="0" smtClean="0"/>
              <a:t>، کدام پودمان‌ها:</a:t>
            </a:r>
          </a:p>
          <a:p>
            <a:r>
              <a:rPr lang="fa-IR" dirty="0" smtClean="0">
                <a:sym typeface="Wingdings" panose="05000000000000000000" pitchFamily="2" charset="2"/>
              </a:rPr>
              <a:t>معیارها:</a:t>
            </a:r>
          </a:p>
          <a:p>
            <a:pPr lvl="1"/>
            <a:r>
              <a:rPr lang="fa-IR" dirty="0" smtClean="0"/>
              <a:t>عملکرد </a:t>
            </a:r>
            <a:r>
              <a:rPr lang="fa-IR" dirty="0"/>
              <a:t>آن به گونه­ای باشد که در کاربردهای گوناگون قابل استفاده باشد.</a:t>
            </a:r>
            <a:endParaRPr lang="en-US" sz="2000" dirty="0"/>
          </a:p>
          <a:p>
            <a:pPr lvl="1"/>
            <a:r>
              <a:rPr lang="fa-IR" dirty="0" smtClean="0"/>
              <a:t>عملکرد </a:t>
            </a:r>
            <a:r>
              <a:rPr lang="fa-IR" dirty="0"/>
              <a:t>آن را بتوان به آسانی توصیف کرد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تعداد </a:t>
            </a:r>
            <a:r>
              <a:rPr lang="fa-IR" dirty="0"/>
              <a:t>ورودی­ها و خروجی­های آن زیاد نباشد </a:t>
            </a:r>
            <a:r>
              <a:rPr lang="fa-IR" dirty="0">
                <a:sym typeface="Wingdings" panose="05000000000000000000" pitchFamily="2" charset="2"/>
              </a:rPr>
              <a:t> </a:t>
            </a:r>
            <a:r>
              <a:rPr lang="fa-IR" dirty="0"/>
              <a:t>دشواری ارتباط با سایر بلوک­ها</a:t>
            </a:r>
            <a:endParaRPr lang="en-US" sz="2000" dirty="0"/>
          </a:p>
          <a:p>
            <a:pPr lvl="1"/>
            <a:r>
              <a:rPr lang="fa-IR" dirty="0" smtClean="0"/>
              <a:t>قابلیت </a:t>
            </a:r>
            <a:r>
              <a:rPr lang="fa-IR" dirty="0"/>
              <a:t>توصیف پارامتری برای شرایط مختلف را دارا باشد</a:t>
            </a:r>
            <a:r>
              <a:rPr lang="fa-IR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0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تولید </a:t>
            </a:r>
            <a:r>
              <a:rPr lang="en-US" dirty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7772400" cy="5113020"/>
          </a:xfrm>
        </p:spPr>
        <p:txBody>
          <a:bodyPr/>
          <a:lstStyle/>
          <a:p>
            <a:r>
              <a:rPr lang="fa-IR" dirty="0" smtClean="0"/>
              <a:t>مشخصات یک </a:t>
            </a:r>
            <a:r>
              <a:rPr lang="en-US" dirty="0" smtClean="0"/>
              <a:t>IP</a:t>
            </a:r>
            <a:r>
              <a:rPr lang="fa-IR" dirty="0" smtClean="0"/>
              <a:t> خوب:</a:t>
            </a:r>
            <a:endParaRPr lang="fa-I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fa-IR" dirty="0" smtClean="0"/>
              <a:t>کد </a:t>
            </a:r>
            <a:r>
              <a:rPr lang="fa-IR" dirty="0"/>
              <a:t>توصیف آن واضح و قابل فهم باشد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ورودی­ها </a:t>
            </a:r>
            <a:r>
              <a:rPr lang="fa-IR" dirty="0"/>
              <a:t>و خروجی­های آن با ثبات­هایی ثبت شوند تا در ایجاد ارتباط با بلوک­های دیگر مشکلات ناهمگامی با کلاک به وجود نیاید.</a:t>
            </a:r>
            <a:endParaRPr lang="en-US" sz="2000" dirty="0"/>
          </a:p>
          <a:p>
            <a:pPr marL="457200" lvl="1" indent="0">
              <a:buNone/>
            </a:pPr>
            <a:r>
              <a:rPr lang="fa-IR" dirty="0" smtClean="0"/>
              <a:t>به </a:t>
            </a:r>
            <a:r>
              <a:rPr lang="fa-IR" dirty="0"/>
              <a:t>تنهایی و به آسانی قابل </a:t>
            </a:r>
            <a:r>
              <a:rPr lang="fa-IR" dirty="0" smtClean="0"/>
              <a:t>تست </a:t>
            </a:r>
            <a:r>
              <a:rPr lang="fa-IR" dirty="0"/>
              <a:t>باشد و </a:t>
            </a:r>
            <a:r>
              <a:rPr lang="fa-IR" dirty="0" smtClean="0"/>
              <a:t>بردارهای تست و </a:t>
            </a:r>
            <a:r>
              <a:rPr lang="en-US" sz="2400" dirty="0" err="1" smtClean="0"/>
              <a:t>testbench</a:t>
            </a:r>
            <a:r>
              <a:rPr lang="fa-IR" dirty="0" smtClean="0"/>
              <a:t> </a:t>
            </a:r>
            <a:r>
              <a:rPr lang="fa-IR" dirty="0"/>
              <a:t>فراهم شده باشد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برای </a:t>
            </a:r>
            <a:r>
              <a:rPr lang="fa-IR" dirty="0"/>
              <a:t>بلوک­های بزرگ، در صورت امکان برای ارتباط با بیرون از بلوک، از استاندارهای واسط </a:t>
            </a:r>
            <a:r>
              <a:rPr lang="fa-IR" dirty="0" smtClean="0"/>
              <a:t>(آمبا، ویشبون، ...) استفاده </a:t>
            </a:r>
            <a:r>
              <a:rPr lang="fa-IR" dirty="0"/>
              <a:t>شود.</a:t>
            </a:r>
          </a:p>
          <a:p>
            <a:pPr lvl="2"/>
            <a:r>
              <a:rPr lang="fa-IR" dirty="0">
                <a:sym typeface="Wingdings" panose="05000000000000000000" pitchFamily="2" charset="2"/>
              </a:rPr>
              <a:t> </a:t>
            </a:r>
            <a:r>
              <a:rPr lang="en-US" dirty="0"/>
              <a:t>IP</a:t>
            </a:r>
            <a:r>
              <a:rPr lang="fa-IR" dirty="0"/>
              <a:t> به آسانی با سایر بلوک­های سازگار با این استانداردها ارتباط برقرار </a:t>
            </a:r>
            <a:r>
              <a:rPr lang="fa-IR" dirty="0" smtClean="0"/>
              <a:t>می‌کند </a:t>
            </a:r>
            <a:r>
              <a:rPr lang="fa-IR" dirty="0" smtClean="0">
                <a:sym typeface="Wingdings" panose="05000000000000000000" pitchFamily="2" charset="2"/>
              </a:rPr>
              <a:t></a:t>
            </a:r>
            <a:r>
              <a:rPr lang="fa-IR" dirty="0" smtClean="0"/>
              <a:t> </a:t>
            </a:r>
            <a:r>
              <a:rPr lang="fa-IR" dirty="0"/>
              <a:t>نیاز به مدار واسط دیگری نیست.</a:t>
            </a:r>
          </a:p>
          <a:p>
            <a:pPr lvl="2"/>
            <a:r>
              <a:rPr lang="fa-IR" dirty="0"/>
              <a:t>آسان شدن طراحی تیمی و ارتباط با طراحان سایر </a:t>
            </a:r>
            <a:r>
              <a:rPr lang="fa-IR" dirty="0" smtClean="0"/>
              <a:t>بلوک­ها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2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26287</TotalTime>
  <Words>2319</Words>
  <Application>Microsoft Office PowerPoint</Application>
  <PresentationFormat>On-screen Show (4:3)</PresentationFormat>
  <Paragraphs>818</Paragraphs>
  <Slides>60</Slides>
  <Notes>12</Notes>
  <HiddenSlides>10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宋体</vt:lpstr>
      <vt:lpstr>Arial</vt:lpstr>
      <vt:lpstr>B Mitra</vt:lpstr>
      <vt:lpstr>B Nazanin</vt:lpstr>
      <vt:lpstr>B Titr</vt:lpstr>
      <vt:lpstr>Calibri</vt:lpstr>
      <vt:lpstr>Consolas</vt:lpstr>
      <vt:lpstr>Helvetica</vt:lpstr>
      <vt:lpstr>Lotus</vt:lpstr>
      <vt:lpstr>Symbol</vt:lpstr>
      <vt:lpstr>Times New Roman</vt:lpstr>
      <vt:lpstr>Wingdings</vt:lpstr>
      <vt:lpstr>1_presentation_template</vt:lpstr>
      <vt:lpstr>Custom Design</vt:lpstr>
      <vt:lpstr>Visio</vt:lpstr>
      <vt:lpstr>فنون طراحی</vt:lpstr>
      <vt:lpstr>فنون طراحی</vt:lpstr>
      <vt:lpstr>طراحی پودمانی</vt:lpstr>
      <vt:lpstr>طراحی مبتنی بر IP</vt:lpstr>
      <vt:lpstr>طراحی مبتنی بر IP</vt:lpstr>
      <vt:lpstr>طراحی مبتنی بر IP</vt:lpstr>
      <vt:lpstr>تولید IP</vt:lpstr>
      <vt:lpstr>تولید IP</vt:lpstr>
      <vt:lpstr>تولید IP</vt:lpstr>
      <vt:lpstr>طراحی مبتنی بر IP</vt:lpstr>
      <vt:lpstr>انواع IP</vt:lpstr>
      <vt:lpstr>انواع IP</vt:lpstr>
      <vt:lpstr>انواع IP</vt:lpstr>
      <vt:lpstr>انواع IP</vt:lpstr>
      <vt:lpstr>مقایسة IPها</vt:lpstr>
      <vt:lpstr>مقایسة IPها</vt:lpstr>
      <vt:lpstr>انواع IP</vt:lpstr>
      <vt:lpstr>انواع IP</vt:lpstr>
      <vt:lpstr>منابع IP</vt:lpstr>
      <vt:lpstr>طراحی سلسله­مراتبی</vt:lpstr>
      <vt:lpstr>طراحی سلسله­مراتبی</vt:lpstr>
      <vt:lpstr>طراحی سلسله­مراتبی</vt:lpstr>
      <vt:lpstr>طراحی سلسله­مراتبی</vt:lpstr>
      <vt:lpstr>طراحی سلسله­مراتبی</vt:lpstr>
      <vt:lpstr>بلوک­های اولیه</vt:lpstr>
      <vt:lpstr>بلوک­های اولیه</vt:lpstr>
      <vt:lpstr>بلوک­های اولیه</vt:lpstr>
      <vt:lpstr>بلوک­های اولیه</vt:lpstr>
      <vt:lpstr>پیاده­سازی مدارهای محاسباتی و منطقی با حافظه</vt:lpstr>
      <vt:lpstr>پیاده­سازی با حافظه</vt:lpstr>
      <vt:lpstr>پیاده­سازی با حافظه</vt:lpstr>
      <vt:lpstr>پیاده­سازی با حافظه</vt:lpstr>
      <vt:lpstr>پیاده­سازی با حافظه</vt:lpstr>
      <vt:lpstr>پیاده­سازی با حافظه</vt:lpstr>
      <vt:lpstr>پیاده­سازی با حافظه</vt:lpstr>
      <vt:lpstr>پیاده­سازی با حافظه</vt:lpstr>
      <vt:lpstr>پیاده­سازی ماشین حالت با حافظه</vt:lpstr>
      <vt:lpstr>پیاده­سازی ماشین حالت با حافظه</vt:lpstr>
      <vt:lpstr>پیاده­سازی ماشین حالت با حافظه</vt:lpstr>
      <vt:lpstr>پیاده­سازی ماشین حالت با حافظه</vt:lpstr>
      <vt:lpstr>پیاده­سازی ماشین حالت با استفاده از پردازندة نهفته</vt:lpstr>
      <vt:lpstr>پیاده­سازی ماشین حالت با پردازندة نهفته</vt:lpstr>
      <vt:lpstr>پیاده­سازی ماشین حالت با پردازندة نهفته</vt:lpstr>
      <vt:lpstr>کاهش مدت زمان چرخة طراحی</vt:lpstr>
      <vt:lpstr>کاهش مدت زمان چرخة طراحی</vt:lpstr>
      <vt:lpstr>کاهش مدت زمان چرخة طراحی</vt:lpstr>
      <vt:lpstr>کاهش مدت زمان چرخة طراحی</vt:lpstr>
      <vt:lpstr>کاهش مدت زمان چرخة طراحی</vt:lpstr>
      <vt:lpstr>بهبود سرعت با جاسازی</vt:lpstr>
      <vt:lpstr>بهبود سرعت با جاسازی</vt:lpstr>
      <vt:lpstr>بهبود سرعت با جاسازی</vt:lpstr>
      <vt:lpstr>Rat’s nest</vt:lpstr>
      <vt:lpstr>Routing editor view</vt:lpstr>
      <vt:lpstr>بهبود سرعت با جاسازی</vt:lpstr>
      <vt:lpstr>جاسازی</vt:lpstr>
      <vt:lpstr>جاسازی</vt:lpstr>
      <vt:lpstr>جاسازی</vt:lpstr>
      <vt:lpstr>جاسازی</vt:lpstr>
      <vt:lpstr>جاسازی</vt:lpstr>
      <vt:lpstr>جاسازی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1190</cp:revision>
  <dcterms:created xsi:type="dcterms:W3CDTF">1601-01-01T00:00:00Z</dcterms:created>
  <dcterms:modified xsi:type="dcterms:W3CDTF">2017-04-30T07:31:55Z</dcterms:modified>
</cp:coreProperties>
</file>