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65"/>
  </p:notesMasterIdLst>
  <p:handoutMasterIdLst>
    <p:handoutMasterId r:id="rId6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2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33" r:id="rId44"/>
    <p:sldId id="334" r:id="rId45"/>
    <p:sldId id="302" r:id="rId46"/>
    <p:sldId id="303" r:id="rId47"/>
    <p:sldId id="330" r:id="rId48"/>
    <p:sldId id="335" r:id="rId49"/>
    <p:sldId id="310" r:id="rId50"/>
    <p:sldId id="336" r:id="rId51"/>
    <p:sldId id="338" r:id="rId52"/>
    <p:sldId id="339" r:id="rId53"/>
    <p:sldId id="340" r:id="rId54"/>
    <p:sldId id="341" r:id="rId55"/>
    <p:sldId id="317" r:id="rId56"/>
    <p:sldId id="342" r:id="rId57"/>
    <p:sldId id="343" r:id="rId58"/>
    <p:sldId id="344" r:id="rId59"/>
    <p:sldId id="346" r:id="rId60"/>
    <p:sldId id="347" r:id="rId61"/>
    <p:sldId id="348" r:id="rId62"/>
    <p:sldId id="349" r:id="rId63"/>
    <p:sldId id="350" r:id="rId64"/>
  </p:sldIdLst>
  <p:sldSz cx="9144000" cy="6858000" type="screen4x3"/>
  <p:notesSz cx="6858000" cy="9144000"/>
  <p:custDataLst>
    <p:tags r:id="rId67"/>
  </p:custDataLst>
  <p:defaultTextStyle>
    <a:defPPr>
      <a:defRPr lang="fa-I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66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7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BF24D4-3B27-4E24-A0F6-3567559599E7}" type="datetimeFigureOut">
              <a:rPr lang="en-US"/>
              <a:pPr>
                <a:defRPr/>
              </a:pPr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81D0A-153C-4641-AC51-4ECE87B72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0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5E492BF-1975-4FA2-AC59-D5E54799F338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0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C068B-54D7-4540-99EB-9F088EDB907F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738AD-D9E5-4C3D-A47A-F009E0599F82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ADF7A-48FE-4162-9B49-955D9B51EC32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3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92100"/>
            <a:ext cx="8229600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3D7B7-F22E-49EB-A248-79B1EB2F5938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9694E-B879-4FFB-BC8C-915CB291B937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7FEC4-6C26-4438-96F4-2C9C69013090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4CF1-21C3-4430-8E8E-54B9AFA061D9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588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50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E7AEF-B943-4D80-90D6-26A80E5A047F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3EF76-FF38-4569-AAD4-A7AEF69C2F0C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76BFD-B121-4E7B-95CF-CD3C4055A1CB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2F3F2-F575-4F6F-8620-7E193332EC10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6092-7BE2-46E0-9A32-312B7B212490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33B082CA-E4AB-4C26-8C9E-977A5D97CCF2}" type="slidenum">
              <a:rPr lang="fa-IR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0" r:id="rId2"/>
    <p:sldLayoutId id="2147483778" r:id="rId3"/>
    <p:sldLayoutId id="2147483771" r:id="rId4"/>
    <p:sldLayoutId id="2147483779" r:id="rId5"/>
    <p:sldLayoutId id="2147483772" r:id="rId6"/>
    <p:sldLayoutId id="2147483773" r:id="rId7"/>
    <p:sldLayoutId id="2147483780" r:id="rId8"/>
    <p:sldLayoutId id="2147483774" r:id="rId9"/>
    <p:sldLayoutId id="2147483775" r:id="rId10"/>
    <p:sldLayoutId id="2147483776" r:id="rId11"/>
    <p:sldLayoutId id="21474837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cs typeface="Tahom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484313"/>
            <a:ext cx="7772400" cy="1285875"/>
          </a:xfrm>
        </p:spPr>
        <p:txBody>
          <a:bodyPr/>
          <a:lstStyle/>
          <a:p>
            <a:pPr algn="ctr" rtl="1" eaLnBrk="1" hangingPunct="1"/>
            <a:r>
              <a:rPr lang="fa-IR" sz="4800" smtClean="0">
                <a:solidFill>
                  <a:schemeClr val="bg1"/>
                </a:solidFill>
                <a:cs typeface="B Titr" pitchFamily="2" charset="-78"/>
              </a:rPr>
              <a:t> </a:t>
            </a:r>
            <a:r>
              <a:rPr lang="fa-IR" sz="6600" smtClean="0">
                <a:solidFill>
                  <a:schemeClr val="bg1"/>
                </a:solidFill>
                <a:cs typeface="B Titr" pitchFamily="2" charset="-78"/>
              </a:rPr>
              <a:t>گزارش نويس</a:t>
            </a:r>
            <a:r>
              <a:rPr lang="ar-SA" sz="6600" smtClean="0">
                <a:solidFill>
                  <a:schemeClr val="bg1"/>
                </a:solidFill>
                <a:cs typeface="B Titr" pitchFamily="2" charset="-78"/>
              </a:rPr>
              <a:t>ي</a:t>
            </a:r>
            <a:r>
              <a:rPr lang="fa-IR" sz="4800" smtClean="0">
                <a:solidFill>
                  <a:schemeClr val="bg1"/>
                </a:solidFill>
                <a:cs typeface="B Titr" pitchFamily="2" charset="-78"/>
              </a:rPr>
              <a:t> </a:t>
            </a:r>
            <a:r>
              <a:rPr lang="en-US" sz="4800" smtClean="0">
                <a:solidFill>
                  <a:schemeClr val="bg1"/>
                </a:solidFill>
                <a:cs typeface="B Titr" pitchFamily="2" charset="-78"/>
              </a:rPr>
              <a:t> </a:t>
            </a:r>
            <a:endParaRPr lang="en-US" sz="4400" smtClean="0">
              <a:solidFill>
                <a:schemeClr val="bg1"/>
              </a:solidFill>
              <a:cs typeface="B Tit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163"/>
            <a:ext cx="8229600" cy="71437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انواع گزارش به لحاظ محتو</a:t>
            </a:r>
            <a:r>
              <a:rPr lang="fa-IR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5145088"/>
          </a:xfrm>
        </p:spPr>
        <p:txBody>
          <a:bodyPr lIns="0" rIns="0"/>
          <a:lstStyle/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sz="2300" u="sng" dirty="0" smtClean="0">
                <a:cs typeface="B Nazanin" pitchFamily="2" charset="-78"/>
              </a:rPr>
              <a:t>گزارش مقدماتي</a:t>
            </a:r>
            <a:r>
              <a:rPr lang="fa-IR" sz="2300" u="sng" dirty="0" smtClean="0">
                <a:cs typeface="B Nazanin" pitchFamily="2" charset="-78"/>
              </a:rPr>
              <a:t>:</a:t>
            </a:r>
            <a:r>
              <a:rPr lang="ar-SA" sz="2300" dirty="0" smtClean="0">
                <a:cs typeface="B Nazanin" pitchFamily="2" charset="-78"/>
              </a:rPr>
              <a:t> اين نوع گزارشات معمولاً در مطالعه مقدماتي و مواردي كه دستيابي فوري به نتايج اصلي، ضروري است تهيه مي‌شود. در چنين مواردي غالباً خلاصه‌اي از روشها و محدوديتها</a:t>
            </a:r>
            <a:r>
              <a:rPr lang="fa-IR" sz="2300" dirty="0" smtClean="0">
                <a:cs typeface="B Nazanin" pitchFamily="2" charset="-78"/>
              </a:rPr>
              <a:t>،</a:t>
            </a:r>
            <a:r>
              <a:rPr lang="ar-SA" sz="2300" dirty="0" smtClean="0">
                <a:cs typeface="B Nazanin" pitchFamily="2" charset="-78"/>
              </a:rPr>
              <a:t> اطلاعات مربوط به نمونه و روش انجام كار و تضادهاي مشاهده شده بين اين يافته‌ها و داده‌هاي منابع ديگر (در صورت وجود) به طور مختصر بيان مي‌شود.</a:t>
            </a:r>
            <a:endParaRPr lang="ar-SA" sz="2300" u="sng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sz="2300" u="sng" dirty="0" smtClean="0">
                <a:cs typeface="B Nazanin" pitchFamily="2" charset="-78"/>
              </a:rPr>
              <a:t>گزارش كلي</a:t>
            </a:r>
            <a:r>
              <a:rPr lang="fa-IR" sz="2300" u="sng" dirty="0" smtClean="0">
                <a:cs typeface="B Nazanin" pitchFamily="2" charset="-78"/>
              </a:rPr>
              <a:t>:</a:t>
            </a:r>
            <a:r>
              <a:rPr lang="ar-SA" sz="2300" dirty="0" smtClean="0">
                <a:cs typeface="B Nazanin" pitchFamily="2" charset="-78"/>
              </a:rPr>
              <a:t> يك گزارش توصيفي است و براي كساني تهيه مي‌شود كه به نتايج تحقيق بيشتر از روش</a:t>
            </a:r>
            <a:r>
              <a:rPr lang="fa-IR" sz="2300" dirty="0" smtClean="0">
                <a:cs typeface="B Nazanin" pitchFamily="2" charset="-78"/>
              </a:rPr>
              <a:t> </a:t>
            </a:r>
            <a:r>
              <a:rPr lang="ar-SA" sz="2300" dirty="0" smtClean="0">
                <a:cs typeface="B Nazanin" pitchFamily="2" charset="-78"/>
              </a:rPr>
              <a:t>شناسي، زمينه‌هاي آماري، مراحل اجرا و تجزيه و تحليل علاقمند هستن</a:t>
            </a:r>
            <a:r>
              <a:rPr lang="fa-IR" sz="2300" dirty="0" smtClean="0">
                <a:cs typeface="B Nazanin" pitchFamily="2" charset="-78"/>
              </a:rPr>
              <a:t>د.</a:t>
            </a:r>
            <a:r>
              <a:rPr lang="ar-SA" sz="2300" dirty="0" smtClean="0">
                <a:cs typeface="B Nazanin" pitchFamily="2" charset="-78"/>
              </a:rPr>
              <a:t> شامل: بيان هدفها، توصيف دامنه و سطح پوشش تحقيق، جمع‌آوري اطلاعات</a:t>
            </a:r>
            <a:r>
              <a:rPr lang="fa-IR" sz="2300" dirty="0" smtClean="0">
                <a:cs typeface="B Nazanin" pitchFamily="2" charset="-78"/>
              </a:rPr>
              <a:t>،</a:t>
            </a:r>
            <a:r>
              <a:rPr lang="ar-SA" sz="2300" dirty="0" smtClean="0">
                <a:cs typeface="B Nazanin" pitchFamily="2" charset="-78"/>
              </a:rPr>
              <a:t> نتايج كمي،  تاريخ و مدت انجام بررسي، صحت بررسي، هزينه‌ها، ارزيابي، مسئوليتها، منابع و مآخذ و </a:t>
            </a:r>
            <a:r>
              <a:rPr lang="en-US" sz="2300" dirty="0" smtClean="0">
                <a:latin typeface="Arial" charset="0"/>
                <a:cs typeface="B Nazanin" pitchFamily="2" charset="-78"/>
              </a:rPr>
              <a:t>…</a:t>
            </a:r>
            <a:r>
              <a:rPr lang="ar-SA" sz="2300" dirty="0" smtClean="0">
                <a:cs typeface="B Nazanin" pitchFamily="2" charset="-78"/>
              </a:rPr>
              <a:t>. </a:t>
            </a:r>
            <a:endParaRPr lang="ar-SA" sz="2300" u="sng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sz="2300" u="sng" dirty="0" smtClean="0">
                <a:cs typeface="B Nazanin" pitchFamily="2" charset="-78"/>
              </a:rPr>
              <a:t>گزارش فني</a:t>
            </a:r>
            <a:r>
              <a:rPr lang="fa-IR" sz="2300" u="sng" dirty="0" smtClean="0">
                <a:cs typeface="B Nazanin" pitchFamily="2" charset="-78"/>
              </a:rPr>
              <a:t>:</a:t>
            </a:r>
            <a:r>
              <a:rPr lang="ar-SA" sz="2300" dirty="0" smtClean="0">
                <a:cs typeface="B Nazanin" pitchFamily="2" charset="-78"/>
              </a:rPr>
              <a:t> </a:t>
            </a:r>
            <a:r>
              <a:rPr lang="fa-IR" sz="2300" dirty="0" smtClean="0">
                <a:cs typeface="B Nazanin" pitchFamily="2" charset="-78"/>
              </a:rPr>
              <a:t>ا</a:t>
            </a:r>
            <a:r>
              <a:rPr lang="ar-SA" sz="2300" dirty="0" smtClean="0">
                <a:cs typeface="B Nazanin" pitchFamily="2" charset="-78"/>
              </a:rPr>
              <a:t>ي</a:t>
            </a:r>
            <a:r>
              <a:rPr lang="fa-IR" sz="2300" dirty="0" smtClean="0">
                <a:cs typeface="B Nazanin" pitchFamily="2" charset="-78"/>
              </a:rPr>
              <a:t>ن </a:t>
            </a:r>
            <a:r>
              <a:rPr lang="ar-SA" sz="2300" dirty="0" smtClean="0">
                <a:cs typeface="B Nazanin" pitchFamily="2" charset="-78"/>
              </a:rPr>
              <a:t>گزارش براي بررسي‌هايي كه از اهميت خاصي برخوردارند و يا بررسيهايي كه فنون يا جريانات جديد مهمي را آزمايش مي‌كنند، جهت اهل فن تهيه مي‌شود.</a:t>
            </a:r>
            <a:r>
              <a:rPr lang="fa-IR" sz="2300" dirty="0" smtClean="0">
                <a:cs typeface="B Nazanin" pitchFamily="2" charset="-78"/>
              </a:rPr>
              <a:t> </a:t>
            </a:r>
            <a:r>
              <a:rPr lang="ar-SA" sz="2300" dirty="0" smtClean="0">
                <a:cs typeface="B Nazanin" pitchFamily="2" charset="-78"/>
              </a:rPr>
              <a:t>در اين نوع از گزارش، علاوه بر نكات اصلي مثل اهداف، نحوه كسب اطلاع و منابع مورد استفاده، زمينه‌هاي فني چهارچوب نمونه</a:t>
            </a:r>
            <a:r>
              <a:rPr lang="fa-IR" sz="2300" dirty="0" smtClean="0">
                <a:cs typeface="B Nazanin" pitchFamily="2" charset="-78"/>
              </a:rPr>
              <a:t> </a:t>
            </a:r>
            <a:r>
              <a:rPr lang="ar-SA" sz="2300" dirty="0" smtClean="0">
                <a:cs typeface="B Nazanin" pitchFamily="2" charset="-78"/>
              </a:rPr>
              <a:t>گيري و آزمايش، مراحل اجرا و تجزيه و تحليلها و نظاير آن بايد ذكر و توصيف شوند</a:t>
            </a:r>
            <a:r>
              <a:rPr lang="fa-IR" sz="2300" dirty="0" smtClean="0">
                <a:cs typeface="B Nazanin" pitchFamily="2" charset="-78"/>
              </a:rPr>
              <a:t>.</a:t>
            </a:r>
            <a:endParaRPr lang="en-US" sz="2300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5925"/>
            <a:ext cx="8229600" cy="996950"/>
          </a:xfrm>
        </p:spPr>
        <p:txBody>
          <a:bodyPr rtlCol="0" anchor="ctr">
            <a:no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مراحل گزارش نو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س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 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از نظر ترتيب انجام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كار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1438"/>
            <a:ext cx="8363272" cy="4784725"/>
          </a:xfrm>
        </p:spPr>
        <p:txBody>
          <a:bodyPr anchor="t"/>
          <a:lstStyle/>
          <a:p>
            <a:pPr marL="185738" indent="-185738" algn="just" rtl="1" eaLnBrk="1" hangingPunct="1">
              <a:buFontTx/>
              <a:buNone/>
            </a:pPr>
            <a:r>
              <a:rPr lang="fa-IR" dirty="0" smtClean="0">
                <a:cs typeface="B Nazanin" pitchFamily="2" charset="-78"/>
              </a:rPr>
              <a:t>1- </a:t>
            </a:r>
            <a:r>
              <a:rPr lang="ar-SA" dirty="0" smtClean="0">
                <a:cs typeface="B Nazanin" pitchFamily="2" charset="-78"/>
              </a:rPr>
              <a:t>جمع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آوري اطلاعات (يا </a:t>
            </a:r>
            <a:r>
              <a:rPr lang="fa-IR" dirty="0" smtClean="0">
                <a:cs typeface="B Nazanin" pitchFamily="2" charset="-78"/>
              </a:rPr>
              <a:t>توسعه</a:t>
            </a:r>
            <a:r>
              <a:rPr lang="ar-SA" dirty="0" smtClean="0">
                <a:cs typeface="B Nazanin" pitchFamily="2" charset="-78"/>
              </a:rPr>
              <a:t> نظريه‌ها)</a:t>
            </a:r>
            <a:endParaRPr lang="en-US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en-US" dirty="0" smtClean="0">
                <a:cs typeface="B Nazanin" pitchFamily="2" charset="-78"/>
              </a:rPr>
              <a:t>(Gathering the data or developing the theory)</a:t>
            </a:r>
            <a:endParaRPr lang="ar-SA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fa-IR" dirty="0" smtClean="0">
                <a:cs typeface="B Nazanin" pitchFamily="2" charset="-78"/>
              </a:rPr>
              <a:t>2- </a:t>
            </a:r>
            <a:r>
              <a:rPr lang="ar-SA" dirty="0" smtClean="0">
                <a:cs typeface="B Nazanin" pitchFamily="2" charset="-78"/>
              </a:rPr>
              <a:t>تجزيه و تحليل و طبقه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بندي نتايج 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en-US" dirty="0" smtClean="0">
                <a:cs typeface="B Nazanin" pitchFamily="2" charset="-78"/>
              </a:rPr>
              <a:t>(Analyzing and sorting the results)</a:t>
            </a:r>
            <a:r>
              <a:rPr lang="ar-SA" dirty="0" smtClean="0">
                <a:cs typeface="B Nazanin" pitchFamily="2" charset="-78"/>
              </a:rPr>
              <a:t> </a:t>
            </a:r>
          </a:p>
          <a:p>
            <a:pPr marL="185738" indent="-185738" algn="just" rtl="1" eaLnBrk="1" hangingPunct="1">
              <a:buFontTx/>
              <a:buNone/>
            </a:pPr>
            <a:r>
              <a:rPr lang="fa-IR" dirty="0" smtClean="0">
                <a:cs typeface="B Nazanin" pitchFamily="2" charset="-78"/>
              </a:rPr>
              <a:t>3- </a:t>
            </a:r>
            <a:r>
              <a:rPr lang="ar-SA" dirty="0" smtClean="0">
                <a:cs typeface="B Nazanin" pitchFamily="2" charset="-78"/>
              </a:rPr>
              <a:t>طرح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ريزي گزارش                       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en-US" dirty="0" smtClean="0">
                <a:cs typeface="B Nazanin" pitchFamily="2" charset="-78"/>
              </a:rPr>
              <a:t>(Outlining the report)</a:t>
            </a:r>
            <a:endParaRPr lang="ar-SA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fa-IR" dirty="0" smtClean="0">
                <a:cs typeface="B Nazanin" pitchFamily="2" charset="-78"/>
              </a:rPr>
              <a:t>4- </a:t>
            </a:r>
            <a:r>
              <a:rPr lang="ar-SA" dirty="0" smtClean="0">
                <a:cs typeface="B Nazanin" pitchFamily="2" charset="-78"/>
              </a:rPr>
              <a:t>نوشتن پيش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نويس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    </a:t>
            </a:r>
            <a:r>
              <a:rPr lang="fa-IR" dirty="0" smtClean="0">
                <a:cs typeface="B Nazanin" pitchFamily="2" charset="-78"/>
              </a:rPr>
              <a:t>  </a:t>
            </a:r>
            <a:r>
              <a:rPr lang="ar-SA" dirty="0" smtClean="0">
                <a:cs typeface="B Nazanin" pitchFamily="2" charset="-78"/>
              </a:rPr>
              <a:t>          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en-US" dirty="0" smtClean="0">
                <a:cs typeface="B Nazanin" pitchFamily="2" charset="-78"/>
              </a:rPr>
              <a:t>(Writing the rough draft)</a:t>
            </a:r>
            <a:endParaRPr lang="ar-SA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fa-IR" dirty="0" smtClean="0">
                <a:cs typeface="B Nazanin" pitchFamily="2" charset="-78"/>
              </a:rPr>
              <a:t>5-</a:t>
            </a:r>
            <a:r>
              <a:rPr lang="ar-SA" dirty="0" smtClean="0">
                <a:cs typeface="B Nazanin" pitchFamily="2" charset="-78"/>
              </a:rPr>
              <a:t> تجديد نظر و اصلاح پيش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نويس 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en-US" dirty="0" smtClean="0">
                <a:cs typeface="B Nazanin" pitchFamily="2" charset="-78"/>
              </a:rPr>
              <a:t>(Revising the rough draft)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01" name="Group 81"/>
          <p:cNvGraphicFramePr>
            <a:graphicFrameLocks noGrp="1"/>
          </p:cNvGraphicFramePr>
          <p:nvPr>
            <p:ph/>
          </p:nvPr>
        </p:nvGraphicFramePr>
        <p:xfrm>
          <a:off x="457200" y="292100"/>
          <a:ext cx="8229600" cy="6600825"/>
        </p:xfrm>
        <a:graphic>
          <a:graphicData uri="http://schemas.openxmlformats.org/drawingml/2006/table">
            <a:tbl>
              <a:tblPr rtl="1"/>
              <a:tblGrid>
                <a:gridCol w="2112962"/>
                <a:gridCol w="2112963"/>
                <a:gridCol w="2001837"/>
                <a:gridCol w="2001838"/>
              </a:tblGrid>
              <a:tr h="461353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B Titr" pitchFamily="2" charset="-78"/>
                        </a:rPr>
                        <a:t>عنوانها</a:t>
                      </a:r>
                      <a:endParaRPr kumimoji="0" lang="ar-SA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Times New Roman" pitchFamily="18" charset="0"/>
                        <a:cs typeface="B Titr" pitchFamily="2" charset="-78"/>
                      </a:endParaRPr>
                    </a:p>
                  </a:txBody>
                  <a:tcPr marT="51700" marB="51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B Titr" pitchFamily="2" charset="-78"/>
                        </a:rPr>
                        <a:t>منابع</a:t>
                      </a:r>
                      <a:endParaRPr kumimoji="0" lang="ar-SA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Times New Roman" pitchFamily="18" charset="0"/>
                        <a:cs typeface="B Titr" pitchFamily="2" charset="-78"/>
                      </a:endParaRPr>
                    </a:p>
                  </a:txBody>
                  <a:tcPr marT="51700" marB="51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B Titr" pitchFamily="2" charset="-78"/>
                        </a:rPr>
                        <a:t>مواد بصري</a:t>
                      </a:r>
                      <a:endParaRPr kumimoji="0" lang="ar-SA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Times New Roman" pitchFamily="18" charset="0"/>
                        <a:cs typeface="B Titr" pitchFamily="2" charset="-78"/>
                      </a:endParaRPr>
                    </a:p>
                  </a:txBody>
                  <a:tcPr marT="51700" marB="51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B Titr" pitchFamily="2" charset="-78"/>
                        </a:rPr>
                        <a:t>نظم و ترتيب مواد</a:t>
                      </a:r>
                      <a:endParaRPr kumimoji="0" lang="ar-SA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Times New Roman" pitchFamily="18" charset="0"/>
                        <a:cs typeface="B Titr" pitchFamily="2" charset="-78"/>
                      </a:endParaRPr>
                    </a:p>
                  </a:txBody>
                  <a:tcPr marT="51700" marB="51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0158">
                <a:tc>
                  <a:txBody>
                    <a:bodyPr/>
                    <a:lstStyle/>
                    <a:p>
                      <a:pPr marL="84138" marR="0" lvl="0" indent="-84138" algn="just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>
                          <a:tab pos="236538" algn="l"/>
                          <a:tab pos="1497013" algn="l"/>
                        </a:tabLst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چه </a:t>
                      </a:r>
                      <a:r>
                        <a:rPr kumimoji="0" lang="fa-I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موارد</a:t>
                      </a: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ي لازم است </a:t>
                      </a:r>
                      <a:r>
                        <a:rPr kumimoji="0" lang="fa-I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ب</a:t>
                      </a: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دانيم؟</a:t>
                      </a:r>
                      <a:endParaRPr kumimoji="0" lang="fa-I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84138" marR="0" lvl="0" indent="-84138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Char char="-"/>
                        <a:tabLst>
                          <a:tab pos="236538" algn="l"/>
                          <a:tab pos="1497013" algn="l"/>
                        </a:tabLst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جمع آوري موادي كه صرفاً به اصطلاحات مرجع مربوط مي‌شوند.</a:t>
                      </a:r>
                      <a:endParaRPr kumimoji="0" lang="fa-I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84138" marR="0" lvl="0" indent="-84138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Char char="-"/>
                        <a:tabLst>
                          <a:tab pos="236538" algn="l"/>
                          <a:tab pos="1497013" algn="l"/>
                        </a:tabLst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رهنمودهايي كه توسط درخواست كننده گزارش داده شده</a:t>
                      </a:r>
                      <a:r>
                        <a:rPr kumimoji="0" lang="fa-I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.</a:t>
                      </a:r>
                    </a:p>
                    <a:p>
                      <a:pPr marL="84138" marR="0" lvl="0" indent="-84138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Char char="-"/>
                        <a:tabLst>
                          <a:tab pos="236538" algn="l"/>
                          <a:tab pos="1497013" algn="l"/>
                        </a:tabLst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فهرست عنوانهايي (موضوعاتي) كه بايد پيش</a:t>
                      </a:r>
                      <a:r>
                        <a:rPr kumimoji="0" lang="fa-I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 </a:t>
                      </a: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بيني كنيد:</a:t>
                      </a:r>
                      <a:endParaRPr kumimoji="0" lang="fa-I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84138" marR="0" lvl="0" indent="-84138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>
                          <a:tab pos="236538" algn="l"/>
                          <a:tab pos="1497013" algn="l"/>
                        </a:tabLst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الف) عنوانهايي كه زير آنها داده‌ها جمع‌آوري مي‌شوند.</a:t>
                      </a:r>
                      <a:endParaRPr kumimoji="0" lang="fa-I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84138" marR="0" lvl="0" indent="-84138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>
                          <a:tab pos="236538" algn="l"/>
                          <a:tab pos="1497013" algn="l"/>
                        </a:tabLst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ب) عنوان بخشها كه داده‌هاي جمع آوري شده براي نوشتن گزارش زير آنها بايد مرتب شوند.</a:t>
                      </a:r>
                      <a:endParaRPr kumimoji="0" lang="fa-I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84138" marR="0" lvl="0" indent="-84138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>
                          <a:tab pos="236538" algn="l"/>
                          <a:tab pos="1497013" algn="l"/>
                        </a:tabLst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ج) فقط موادي را تحت اين عنوانها قرار دهيد كه براي نوشتن گزارش مورد استفاده قرار خواهند گرفت.</a:t>
                      </a:r>
                      <a:endParaRPr kumimoji="0" lang="fa-I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84138" marR="0" lvl="0" indent="-84138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>
                          <a:tab pos="236538" algn="l"/>
                          <a:tab pos="1497013" algn="l"/>
                        </a:tabLst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اين نخستين گام در انتخاب مواد است.</a:t>
                      </a:r>
                      <a:endParaRPr kumimoji="0" lang="ar-SA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Nazanin" pitchFamily="2" charset="-78"/>
                      </a:endParaRPr>
                    </a:p>
                  </a:txBody>
                  <a:tcPr marT="51700" marB="51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كجا مي‌توانم اين اطلاعات را پيدا كنم؟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342900" marR="0" lvl="0" indent="-342900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a-I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- </a:t>
                      </a: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فهرست منابع اطلاعات را در كنار هر يك از عناوين قرار دهيد.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342900" marR="0" lvl="0" indent="-342900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a-I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- </a:t>
                      </a: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منابع برحسب موضوع گزارش متنوع‌اند، فراموش نكنيد كه: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342900" marR="0" lvl="0" indent="-342900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الف) مردم (اشخاص) مهمترين منابع‌اند.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342900" marR="0" lvl="0" indent="-342900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ب) بازديد از محل و گفتگو با افراد ممكن است بهتر از منابع اطلاعات دست دوم باشد.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342900" marR="0" lvl="0" indent="-342900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ج) در جستجوي نزديكترين موضوع يا موضوعات مشابه گزارشي كه تهيه مي‌كنيد، باشيد.</a:t>
                      </a:r>
                      <a:endParaRPr kumimoji="0" lang="ar-S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Nazanin" pitchFamily="2" charset="-78"/>
                      </a:endParaRPr>
                    </a:p>
                  </a:txBody>
                  <a:tcPr marT="51700" marB="51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>
                          <a:tab pos="146050" algn="l"/>
                        </a:tabLst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چه نوع مواد بصري نياز دارم؟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Char char="-"/>
                        <a:tabLst>
                          <a:tab pos="146050" algn="l"/>
                        </a:tabLst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فقط آنچه را  كه مي‌تواند به درك بيشتر خواننده كمك كند تهيه نماييد.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Char char="-"/>
                        <a:tabLst>
                          <a:tab pos="146050" algn="l"/>
                        </a:tabLst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هميشه آنها را با متن ارتباط دهيد.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Char char="-"/>
                        <a:tabLst>
                          <a:tab pos="146050" algn="l"/>
                        </a:tabLst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هريك از مواد بصري را در كنار عناوين مربوط به خود در ستون 1 قرار دهيد.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Char char="-"/>
                        <a:tabLst>
                          <a:tab pos="146050" algn="l"/>
                        </a:tabLst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مواد بصري (نمودارها و تصاوير) در بسياري از موارد مي‌توانند جانشين مطالب گردند.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Char char="-"/>
                        <a:tabLst>
                          <a:tab pos="146050" algn="l"/>
                        </a:tabLst>
                      </a:pPr>
                      <a:r>
                        <a:rPr kumimoji="0" 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اكنون تصميم بگيريد كه كدام يك از مواد بصري بيشتر لازم‌اند.</a:t>
                      </a:r>
                      <a:endParaRPr kumimoji="0" lang="fa-I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</a:txBody>
                  <a:tcPr marT="51700" marB="51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با چه نظمي مواد را ارائه دهم؟</a:t>
                      </a:r>
                      <a:endParaRPr kumimoji="0" lang="fa-IR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بررسي :</a:t>
                      </a:r>
                      <a:endParaRPr kumimoji="0" lang="fa-IR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الف) هدف و خواننده:</a:t>
                      </a:r>
                      <a:endParaRPr kumimoji="0" lang="fa-IR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اينها مهمترين عوامل در ارائه يك گزارش متقاعد كننده‌اند.</a:t>
                      </a:r>
                      <a:endParaRPr kumimoji="0" lang="fa-IR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ب) مواد:</a:t>
                      </a:r>
                      <a:endParaRPr kumimoji="0" lang="fa-IR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ماهيت و طبيعت موضوع، خود اغلب منطقي ترين نظم را تعيين مي‌كند.</a:t>
                      </a:r>
                      <a:endParaRPr kumimoji="0" lang="fa-IR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182563" marR="0" lvl="0" indent="-182563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مطالب مهم را در آغاز و پايان گزارش متمركز كنيد. هرگز مطالب مهم را در ميان (وسط) گزارش دفن نكنيد. مواد ستون چهار را با در نظر گرفتن اولويتهاي تعيين شده در ستون يك، شماره</a:t>
                      </a:r>
                      <a:r>
                        <a:rPr kumimoji="0" lang="fa-I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 </a:t>
                      </a:r>
                      <a:r>
                        <a:rPr kumimoji="0" lang="ar-SA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گذاري و مرتب كنيد.</a:t>
                      </a:r>
                      <a:endParaRPr kumimoji="0" lang="fa-IR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</a:txBody>
                  <a:tcPr marT="51700" marB="51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314">
                <a:tc gridSpan="4">
                  <a:txBody>
                    <a:bodyPr/>
                    <a:lstStyle/>
                    <a:p>
                      <a:pPr marL="342900" marR="0" lvl="0" indent="-342900" algn="just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نتايج: بر اساس عقايد و نظريات بررسي شده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cs typeface="Nazanin" pitchFamily="2" charset="-78"/>
                        </a:rPr>
                        <a:t>–</a:t>
                      </a:r>
                      <a:r>
                        <a:rPr kumimoji="0" lang="ar-S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 تصميمات نويسنده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cs typeface="Nazanin" pitchFamily="2" charset="-78"/>
                        </a:rPr>
                        <a:t>–</a:t>
                      </a:r>
                      <a:r>
                        <a:rPr kumimoji="0" lang="ar-S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 ارزيابي شواهد و مدارك .</a:t>
                      </a:r>
                      <a:endParaRPr kumimoji="0" lang="fa-I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Nazanin" pitchFamily="2" charset="-78"/>
                      </a:endParaRPr>
                    </a:p>
                    <a:p>
                      <a:pPr marL="342900" marR="0" lvl="0" indent="-342900" algn="just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ar-S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Nazanin" pitchFamily="2" charset="-78"/>
                        </a:rPr>
                        <a:t>توصيه‌ها : پيشنهادات عملي براي حل مشكل و برآوردن هدف گزارش.</a:t>
                      </a:r>
                      <a:endParaRPr kumimoji="0" lang="ar-S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Nazanin" pitchFamily="2" charset="-78"/>
                      </a:endParaRPr>
                    </a:p>
                  </a:txBody>
                  <a:tcPr marT="51700" marB="51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0050"/>
            <a:ext cx="8229600" cy="581025"/>
          </a:xfrm>
        </p:spPr>
        <p:txBody>
          <a:bodyPr rtlCol="0" anchor="ctr">
            <a:normAutofit fontScale="90000"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40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تجزيه و تحليل و طبقه‌ بندي </a:t>
            </a:r>
            <a:r>
              <a:rPr lang="ar-SA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نتايج</a:t>
            </a:r>
            <a:endParaRPr lang="en-US" sz="40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6663"/>
            <a:ext cx="8229600" cy="5000625"/>
          </a:xfrm>
        </p:spPr>
        <p:txBody>
          <a:bodyPr anchor="t"/>
          <a:lstStyle/>
          <a:p>
            <a:pPr marL="185738" indent="-185738" algn="r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با توجه به هدف تحقيق و مخاطب نتايج را مشخص مي‌كنيم.</a:t>
            </a:r>
          </a:p>
          <a:p>
            <a:pPr marL="185738" indent="-185738" algn="r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نتايج مرتبط به هم در دسته‌هاي مختلف چيده مي‌شوند و به ترتيب اولويت طبقه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بندي مي‌شوند.</a:t>
            </a:r>
          </a:p>
          <a:p>
            <a:pPr marL="185738" indent="-185738" algn="r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اطلاعات مرتبط به هر دسته از نتايج مشخص مي‌شوند.</a:t>
            </a:r>
          </a:p>
          <a:p>
            <a:pPr marL="185738" indent="-185738" algn="r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اطلاعات مناسب براي رسيدن مخاطب به نتيجه و هدف گزارش </a:t>
            </a:r>
            <a:r>
              <a:rPr lang="ar-SA" dirty="0">
                <a:cs typeface="B Nazanin" pitchFamily="2" charset="-78"/>
              </a:rPr>
              <a:t>انتخاب </a:t>
            </a:r>
            <a:r>
              <a:rPr lang="ar-SA" dirty="0" smtClean="0">
                <a:cs typeface="B Nazanin" pitchFamily="2" charset="-78"/>
              </a:rPr>
              <a:t>و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موارد غيرضروري و مازاد از اطلاعات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حذف </a:t>
            </a:r>
            <a:r>
              <a:rPr lang="fa-IR" dirty="0" smtClean="0">
                <a:cs typeface="B Nazanin" pitchFamily="2" charset="-78"/>
              </a:rPr>
              <a:t>می شوند</a:t>
            </a:r>
            <a:r>
              <a:rPr lang="ar-SA" dirty="0" smtClean="0">
                <a:cs typeface="B Nazanin" pitchFamily="2" charset="-78"/>
              </a:rPr>
              <a:t>.</a:t>
            </a:r>
          </a:p>
          <a:p>
            <a:pPr marL="185738" indent="-185738" algn="r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نظم تصاوير، نمودارها</a:t>
            </a:r>
            <a:r>
              <a:rPr lang="fa-IR" dirty="0" smtClean="0">
                <a:cs typeface="B Nazanin" pitchFamily="2" charset="-78"/>
              </a:rPr>
              <a:t>، اشکال</a:t>
            </a:r>
            <a:r>
              <a:rPr lang="ar-SA" dirty="0" smtClean="0">
                <a:cs typeface="B Nazanin" pitchFamily="2" charset="-78"/>
              </a:rPr>
              <a:t> و </a:t>
            </a:r>
            <a:r>
              <a:rPr lang="en-US" dirty="0" smtClean="0">
                <a:latin typeface="Arial" charset="0"/>
                <a:cs typeface="B Nazanin" pitchFamily="2" charset="-78"/>
              </a:rPr>
              <a:t>…</a:t>
            </a:r>
            <a:r>
              <a:rPr lang="ar-SA" dirty="0" smtClean="0">
                <a:cs typeface="B Nazanin" pitchFamily="2" charset="-78"/>
              </a:rPr>
              <a:t> مرتبط با اطلاعات براي راهنمايي و درك بيشتر مخاطب از موضوع</a:t>
            </a:r>
            <a:r>
              <a:rPr lang="fa-IR" dirty="0" smtClean="0">
                <a:cs typeface="B Nazanin" pitchFamily="2" charset="-78"/>
              </a:rPr>
              <a:t> رعایت می شود</a:t>
            </a:r>
            <a:r>
              <a:rPr lang="ar-SA" dirty="0" smtClean="0">
                <a:cs typeface="B Nazanin" pitchFamily="2" charset="-78"/>
              </a:rPr>
              <a:t>.</a:t>
            </a:r>
          </a:p>
          <a:p>
            <a:pPr marL="185738" indent="-185738" algn="r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براي تأكيد و حمايت از نتايج بدست آمده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مثال </a:t>
            </a:r>
            <a:r>
              <a:rPr lang="ar-SA" dirty="0">
                <a:cs typeface="B Nazanin" pitchFamily="2" charset="-78"/>
              </a:rPr>
              <a:t>ارائه </a:t>
            </a:r>
            <a:r>
              <a:rPr lang="fa-IR" dirty="0" smtClean="0">
                <a:cs typeface="B Nazanin" pitchFamily="2" charset="-78"/>
              </a:rPr>
              <a:t>می شود</a:t>
            </a:r>
            <a:r>
              <a:rPr lang="ar-SA" dirty="0" smtClean="0">
                <a:cs typeface="B Nazanin" pitchFamily="2" charset="-78"/>
              </a:rPr>
              <a:t>.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8477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طرح اوليه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گزارش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 lIns="0" rIns="0" anchor="t"/>
          <a:lstStyle/>
          <a:p>
            <a:pPr marL="185738" indent="-185738" algn="just" rtl="1" eaLnBrk="1" hangingPunct="1">
              <a:lnSpc>
                <a:spcPct val="95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تهيه چهارچوب اوليه، مرحله مقدماتي براي تهيه گزارش محسوب </a:t>
            </a:r>
            <a:r>
              <a:rPr lang="fa-IR" dirty="0" smtClean="0">
                <a:cs typeface="B Nazanin" pitchFamily="2" charset="-78"/>
              </a:rPr>
              <a:t>شده </a:t>
            </a:r>
            <a:r>
              <a:rPr lang="ar-SA" dirty="0" smtClean="0">
                <a:cs typeface="B Nazanin" pitchFamily="2" charset="-78"/>
              </a:rPr>
              <a:t>و به عنوان نقطه شروع و آغازين مورد استفاده قرار مي‌گيرد و به تدريج بسط و گسترش مي‌يابد.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5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بنابراين بهتر است قبل از شروع به نوشتن گزارش ابتدا طرح كلي گزارش تهيه شود.</a:t>
            </a:r>
          </a:p>
          <a:p>
            <a:pPr marL="185738" indent="-185738" algn="just" rtl="1" eaLnBrk="1" hangingPunct="1">
              <a:lnSpc>
                <a:spcPct val="95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دراين قسمت چهارچوب گزارش مي‌تواند در قالب عناويني نظير خلاصه، مقدمه، فرضيات، نظريه‌ها، تجزيه و تحليل، اسباب، آزمايشات، نمونه، نتايج، ضمائم و مراجع مطرح گردد.</a:t>
            </a:r>
          </a:p>
          <a:p>
            <a:pPr marL="185738" indent="-185738" algn="just" rtl="1" eaLnBrk="1" hangingPunct="1">
              <a:lnSpc>
                <a:spcPct val="95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در طرح نهايي</a:t>
            </a:r>
            <a:r>
              <a:rPr lang="fa-IR" dirty="0" smtClean="0">
                <a:cs typeface="B Nazanin" pitchFamily="2" charset="-78"/>
              </a:rPr>
              <a:t>،</a:t>
            </a:r>
            <a:r>
              <a:rPr lang="ar-SA" dirty="0" smtClean="0">
                <a:cs typeface="B Nazanin" pitchFamily="2" charset="-78"/>
              </a:rPr>
              <a:t> اين سرفصل‌ها بايد به گونه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اي طرح شوند تا ضمن خلاصه و روشن بودن به عنوان يك راهنما عمل نموده و ترغيبي براي خواندن گزارش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باشد.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 anchor="t"/>
          <a:lstStyle/>
          <a:p>
            <a:pPr marL="185738" indent="-185738" algn="just" rtl="1" eaLnBrk="1" hangingPunct="1">
              <a:buFontTx/>
              <a:buNone/>
            </a:pPr>
            <a:r>
              <a:rPr lang="ar-SA" dirty="0" smtClean="0">
                <a:cs typeface="B Nazanin" pitchFamily="2" charset="-78"/>
              </a:rPr>
              <a:t>تهيه عناوين و سرفصلها كه در نهايت منجر به فهرست مطالب گزارش مي‌شوند، بايد داراي مشخصات زير باشد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endParaRPr lang="ar-SA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خلاصه باشد.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 روشن باشد.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 وطيفه راهنمايي را ايفا كند.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 ترغيب كننده خواننده براي خواندن گزارش باشد.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 داراي زيرعنوان‌هاي اصلي (فصل </a:t>
            </a:r>
            <a:r>
              <a:rPr lang="en-US" dirty="0" smtClean="0">
                <a:latin typeface="Arial" charset="0"/>
                <a:cs typeface="B Nazanin" pitchFamily="2" charset="-78"/>
              </a:rPr>
              <a:t>–</a:t>
            </a:r>
            <a:r>
              <a:rPr lang="ar-SA" dirty="0" smtClean="0">
                <a:cs typeface="B Nazanin" pitchFamily="2" charset="-78"/>
              </a:rPr>
              <a:t> بخش) و عناوين فرعي باشد.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 از نظر دستور زبان بدون فعل باشند.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5925"/>
            <a:ext cx="8229600" cy="781050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ته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ه پ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ش نو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ي</a:t>
            </a:r>
            <a:r>
              <a:rPr lang="fa-IR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س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0313"/>
          </a:xfrm>
        </p:spPr>
        <p:txBody>
          <a:bodyPr anchor="t"/>
          <a:lstStyle/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fa-IR" dirty="0" smtClean="0">
                <a:cs typeface="B Nazanin" pitchFamily="2" charset="-78"/>
              </a:rPr>
              <a:t>نوشتن پ</a:t>
            </a:r>
            <a:r>
              <a:rPr lang="ar-SA" dirty="0" smtClean="0">
                <a:cs typeface="B Nazanin" pitchFamily="2" charset="-78"/>
              </a:rPr>
              <a:t>ي</a:t>
            </a:r>
            <a:r>
              <a:rPr lang="fa-IR" dirty="0" smtClean="0">
                <a:cs typeface="B Nazanin" pitchFamily="2" charset="-78"/>
              </a:rPr>
              <a:t>ش نو</a:t>
            </a:r>
            <a:r>
              <a:rPr lang="ar-SA" dirty="0" smtClean="0">
                <a:cs typeface="B Nazanin" pitchFamily="2" charset="-78"/>
              </a:rPr>
              <a:t>ي</a:t>
            </a:r>
            <a:r>
              <a:rPr lang="fa-IR" dirty="0" smtClean="0">
                <a:cs typeface="B Nazanin" pitchFamily="2" charset="-78"/>
              </a:rPr>
              <a:t>س </a:t>
            </a:r>
            <a:r>
              <a:rPr lang="ar-SA" dirty="0" smtClean="0">
                <a:cs typeface="B Nazanin" pitchFamily="2" charset="-78"/>
              </a:rPr>
              <a:t>بايد به سرعت بعد از پايان تحقيقات آغاز شود</a:t>
            </a:r>
            <a:r>
              <a:rPr lang="fa-IR" dirty="0" smtClean="0">
                <a:cs typeface="B Nazanin" pitchFamily="2" charset="-78"/>
              </a:rPr>
              <a:t>.</a:t>
            </a:r>
            <a:r>
              <a:rPr lang="ar-SA" dirty="0" smtClean="0">
                <a:cs typeface="B Nazanin" pitchFamily="2" charset="-78"/>
              </a:rPr>
              <a:t> چرا كه مطالب در ذهن محقق تازه است و هر چه تهيه اين مرحله از گزارش سريعتر باشد، محقق با آساني و تسلط و حضور ذهن بيشتري مي‌تواند يافته‌هاي خود را ساماندهي كند.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تمركز بر </a:t>
            </a:r>
            <a:r>
              <a:rPr lang="fa-IR" dirty="0" smtClean="0">
                <a:cs typeface="B Nazanin" pitchFamily="2" charset="-78"/>
              </a:rPr>
              <a:t>ا</a:t>
            </a:r>
            <a:r>
              <a:rPr lang="ar-SA" dirty="0" smtClean="0">
                <a:cs typeface="B Nazanin" pitchFamily="2" charset="-78"/>
              </a:rPr>
              <a:t>ين باشد كه </a:t>
            </a:r>
            <a:r>
              <a:rPr lang="fa-IR" dirty="0" smtClean="0">
                <a:cs typeface="B Nazanin" pitchFamily="2" charset="-78"/>
              </a:rPr>
              <a:t>«</a:t>
            </a:r>
            <a:r>
              <a:rPr lang="ar-SA" dirty="0" smtClean="0">
                <a:cs typeface="B Nazanin" pitchFamily="2" charset="-78"/>
              </a:rPr>
              <a:t>چه چيز را مي‌خواهيم بگوييم؟</a:t>
            </a:r>
            <a:r>
              <a:rPr lang="fa-IR" dirty="0" smtClean="0">
                <a:cs typeface="B Nazanin" pitchFamily="2" charset="-78"/>
              </a:rPr>
              <a:t>»</a:t>
            </a:r>
            <a:r>
              <a:rPr lang="ar-SA" dirty="0" smtClean="0">
                <a:cs typeface="B Nazanin" pitchFamily="2" charset="-78"/>
              </a:rPr>
              <a:t>  </a:t>
            </a:r>
            <a:r>
              <a:rPr lang="fa-IR" dirty="0" smtClean="0">
                <a:cs typeface="B Nazanin" pitchFamily="2" charset="-78"/>
              </a:rPr>
              <a:t>نه آنکه </a:t>
            </a:r>
            <a:r>
              <a:rPr lang="fa-IR" dirty="0" smtClean="0">
                <a:latin typeface="Arial" charset="0"/>
                <a:cs typeface="B Nazanin" pitchFamily="2" charset="-78"/>
              </a:rPr>
              <a:t>«</a:t>
            </a:r>
            <a:r>
              <a:rPr lang="ar-SA" dirty="0" smtClean="0">
                <a:latin typeface="Arial" charset="0"/>
                <a:cs typeface="B Nazanin" pitchFamily="2" charset="-78"/>
              </a:rPr>
              <a:t>چگونه آن را بگوييم؟</a:t>
            </a:r>
            <a:r>
              <a:rPr lang="fa-IR" dirty="0" smtClean="0">
                <a:latin typeface="Arial" charset="0"/>
                <a:cs typeface="B Nazanin" pitchFamily="2" charset="-78"/>
              </a:rPr>
              <a:t>»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بايد هر چه در ذهن است را در چهارچوب طرح</a:t>
            </a:r>
            <a:r>
              <a:rPr lang="fa-IR" dirty="0" smtClean="0">
                <a:cs typeface="B Nazanin" pitchFamily="2" charset="-78"/>
              </a:rPr>
              <a:t> اول</a:t>
            </a:r>
            <a:r>
              <a:rPr lang="ar-SA" dirty="0" smtClean="0">
                <a:cs typeface="B Nazanin" pitchFamily="2" charset="-78"/>
              </a:rPr>
              <a:t>ي</a:t>
            </a:r>
            <a:r>
              <a:rPr lang="fa-IR" dirty="0" smtClean="0">
                <a:cs typeface="B Nazanin" pitchFamily="2" charset="-78"/>
              </a:rPr>
              <a:t>ه</a:t>
            </a:r>
            <a:r>
              <a:rPr lang="ar-SA" dirty="0" smtClean="0">
                <a:cs typeface="B Nazanin" pitchFamily="2" charset="-78"/>
              </a:rPr>
              <a:t> بر روي كاغذ آورد</a:t>
            </a:r>
            <a:r>
              <a:rPr lang="fa-IR" dirty="0" smtClean="0">
                <a:cs typeface="B Nazanin" pitchFamily="2" charset="-78"/>
              </a:rPr>
              <a:t>ه</a:t>
            </a:r>
            <a:r>
              <a:rPr lang="ar-SA" dirty="0" smtClean="0">
                <a:cs typeface="B Nazanin" pitchFamily="2" charset="-78"/>
              </a:rPr>
              <a:t> و حتي‌الامكان در زمان نوشتن به مطالب قبلي بازنگشت و فقط بعد از پايان هر بخش آن را مرور كنيم، با اين ديدگاه كه آيا هر آنچه كه مي‌خواسته‌ايم گفته‌ايم يا نه؟ اگر نه، ناگفته‌ها را كامل كنيم.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404813"/>
            <a:ext cx="8183562" cy="10509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مرور پيش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نويس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1714500"/>
            <a:ext cx="7439025" cy="4465638"/>
          </a:xfrm>
        </p:spPr>
        <p:txBody>
          <a:bodyPr anchor="t"/>
          <a:lstStyle/>
          <a:p>
            <a:pPr marL="185738" indent="-185738" algn="just" rtl="1" eaLnBrk="1" hangingPunct="1"/>
            <a:r>
              <a:rPr lang="ar-SA" smtClean="0">
                <a:cs typeface="B Nazanin" pitchFamily="2" charset="-78"/>
              </a:rPr>
              <a:t>بايد مدتي بعد از تهيه پيش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نويس مجدداً به آن با ديدي انتقادي و به صورت يك خواننده مراجعه نمود.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/>
            <a:r>
              <a:rPr lang="ar-SA" smtClean="0">
                <a:cs typeface="B Nazanin" pitchFamily="2" charset="-78"/>
              </a:rPr>
              <a:t>براي تطبيق نوشته حاضر با آنچه كه مطلوب است، بايد مراحل زير را انجام داد</a:t>
            </a:r>
            <a:r>
              <a:rPr lang="fa-IR" smtClean="0">
                <a:cs typeface="B Nazanin" pitchFamily="2" charset="-78"/>
              </a:rPr>
              <a:t>:</a:t>
            </a:r>
            <a:endParaRPr lang="ar-SA" b="1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fa-IR" smtClean="0">
                <a:cs typeface="B Nazanin" pitchFamily="2" charset="-78"/>
              </a:rPr>
              <a:t>1- </a:t>
            </a:r>
            <a:r>
              <a:rPr lang="ar-SA" smtClean="0">
                <a:cs typeface="B Nazanin" pitchFamily="2" charset="-78"/>
              </a:rPr>
              <a:t>اولين مرور براي بررسي محتويات گزارش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fa-IR" smtClean="0">
                <a:cs typeface="B Nazanin" pitchFamily="2" charset="-78"/>
              </a:rPr>
              <a:t>2- </a:t>
            </a:r>
            <a:r>
              <a:rPr lang="ar-SA" smtClean="0">
                <a:cs typeface="B Nazanin" pitchFamily="2" charset="-78"/>
              </a:rPr>
              <a:t>دومين مرور براي فنون سازماندهي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buFontTx/>
              <a:buNone/>
            </a:pPr>
            <a:r>
              <a:rPr lang="fa-IR" smtClean="0">
                <a:cs typeface="B Nazanin" pitchFamily="2" charset="-78"/>
              </a:rPr>
              <a:t>3- </a:t>
            </a:r>
            <a:r>
              <a:rPr lang="ar-SA" smtClean="0">
                <a:cs typeface="B Nazanin" pitchFamily="2" charset="-78"/>
              </a:rPr>
              <a:t>مرور سوم براي بررسي رعايت دستور زبان و نكات درست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نويسي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8477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مراحل نهايي آخرين بازبيني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گزارش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anchor="t"/>
          <a:lstStyle/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ar-SA" smtClean="0">
                <a:cs typeface="B Nazanin" pitchFamily="2" charset="-78"/>
              </a:rPr>
              <a:t>جنبه‌هاي تجديد نظر عبارتند از:</a:t>
            </a:r>
            <a:endParaRPr lang="ar-SA" b="1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b="1" smtClean="0">
                <a:cs typeface="B Nazanin" pitchFamily="2" charset="-78"/>
              </a:rPr>
              <a:t>بررسي‌هاي كلي:</a:t>
            </a:r>
            <a:r>
              <a:rPr lang="ar-SA" smtClean="0">
                <a:cs typeface="B Nazanin" pitchFamily="2" charset="-78"/>
              </a:rPr>
              <a:t> چگونگي ارتباط بخشها و فصلها بررسي مي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شوند.</a:t>
            </a:r>
            <a:endParaRPr lang="ar-SA" b="1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b="1" smtClean="0">
                <a:cs typeface="B Nazanin" pitchFamily="2" charset="-78"/>
              </a:rPr>
              <a:t>بررسي محتوا:</a:t>
            </a:r>
            <a:r>
              <a:rPr lang="ar-SA" smtClean="0">
                <a:cs typeface="B Nazanin" pitchFamily="2" charset="-78"/>
              </a:rPr>
              <a:t> كم و كاستي‌ها با ديدي منتقدانه مورد بررسي قرار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مي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گيرند.</a:t>
            </a:r>
            <a:endParaRPr lang="ar-SA" b="1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b="1" smtClean="0">
                <a:cs typeface="B Nazanin" pitchFamily="2" charset="-78"/>
              </a:rPr>
              <a:t>بررسي جامعيت:</a:t>
            </a:r>
            <a:r>
              <a:rPr lang="ar-SA" smtClean="0">
                <a:cs typeface="B Nazanin" pitchFamily="2" charset="-78"/>
              </a:rPr>
              <a:t> بررسي مي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شود که آيا با توجه به منابع صرف شده و هدف تحقيق، مطلب تهيه شده از جامعيت برخوردار است.</a:t>
            </a:r>
            <a:endParaRPr lang="ar-SA" b="1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b="1" smtClean="0">
                <a:cs typeface="B Nazanin" pitchFamily="2" charset="-78"/>
              </a:rPr>
              <a:t>بررسي ادبي:</a:t>
            </a:r>
            <a:r>
              <a:rPr lang="ar-SA" smtClean="0">
                <a:cs typeface="B Nazanin" pitchFamily="2" charset="-78"/>
              </a:rPr>
              <a:t> متن تهيه شده از ديدگاه ادبي بررسي مي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شود.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ar-SA" smtClean="0">
                <a:cs typeface="B Nazanin" pitchFamily="2" charset="-78"/>
              </a:rPr>
              <a:t>مواردي كه در تجديد نظر مي‌تواند كارگشا باشند، عبارتند از:</a:t>
            </a:r>
            <a:endParaRPr lang="ar-SA" b="1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خود را به جاي خواننده گذاشتن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نظرخواهي از اهل فن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تكميل‌هاي لازم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اخذ كمك از ويراستار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تعداد تجديدنظر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0050"/>
            <a:ext cx="8229600" cy="581025"/>
          </a:xfrm>
        </p:spPr>
        <p:txBody>
          <a:bodyPr rtlCol="0" anchor="ctr">
            <a:normAutofit fontScale="90000"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40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ضوابط ادبي در </a:t>
            </a:r>
            <a:r>
              <a:rPr lang="ar-SA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نگارش</a:t>
            </a:r>
            <a:endParaRPr lang="en-US" sz="40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 rtlCol="0" anchor="t">
            <a:normAutofit lnSpcReduction="10000"/>
          </a:bodyPr>
          <a:lstStyle/>
          <a:p>
            <a:pPr marL="185738" indent="-185738" algn="just" rtl="1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fa-IR" b="1" dirty="0">
                <a:cs typeface="B Nazanin" pitchFamily="2" charset="-78"/>
              </a:rPr>
              <a:t>1- </a:t>
            </a:r>
            <a:r>
              <a:rPr lang="ar-SA" b="1" dirty="0">
                <a:cs typeface="B Nazanin" pitchFamily="2" charset="-78"/>
              </a:rPr>
              <a:t>سبك نگارش:</a:t>
            </a:r>
            <a:r>
              <a:rPr lang="ar-SA" dirty="0">
                <a:cs typeface="B Nazanin" pitchFamily="2" charset="-78"/>
              </a:rPr>
              <a:t> سبك نگارش بايد به گونه‌اي باشد كه خواندن آن آسان و درك و فهم آن براي گروهي كه </a:t>
            </a:r>
            <a:r>
              <a:rPr lang="fa-IR" dirty="0" smtClean="0">
                <a:cs typeface="B Nazanin" pitchFamily="2" charset="-78"/>
              </a:rPr>
              <a:t>گزارش </a:t>
            </a:r>
            <a:r>
              <a:rPr lang="ar-SA" dirty="0" smtClean="0">
                <a:cs typeface="B Nazanin" pitchFamily="2" charset="-78"/>
              </a:rPr>
              <a:t>جهت </a:t>
            </a:r>
            <a:r>
              <a:rPr lang="ar-SA" dirty="0">
                <a:cs typeface="B Nazanin" pitchFamily="2" charset="-78"/>
              </a:rPr>
              <a:t>آنها نوشته شده، ممكن و ميسر باشد.</a:t>
            </a:r>
            <a:endParaRPr lang="fa-IR" dirty="0">
              <a:cs typeface="B Nazanin" pitchFamily="2" charset="-78"/>
            </a:endParaRPr>
          </a:p>
          <a:p>
            <a:pPr marL="185738" indent="-185738" algn="just" rtl="1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fa-IR" b="1" dirty="0">
                <a:cs typeface="B Nazanin" pitchFamily="2" charset="-78"/>
              </a:rPr>
              <a:t>2- </a:t>
            </a:r>
            <a:r>
              <a:rPr lang="ar-SA" b="1" dirty="0">
                <a:cs typeface="B Nazanin" pitchFamily="2" charset="-78"/>
              </a:rPr>
              <a:t>لغات و اصطلاحات:</a:t>
            </a:r>
            <a:r>
              <a:rPr lang="ar-SA" dirty="0">
                <a:cs typeface="B Nazanin" pitchFamily="2" charset="-78"/>
              </a:rPr>
              <a:t> از آنجا كه لغات و اصطلاحات در انتقال مفاهيم نقش اساسي دارند،</a:t>
            </a:r>
            <a:r>
              <a:rPr lang="fa-IR" dirty="0">
                <a:cs typeface="B Nazanin" pitchFamily="2" charset="-78"/>
              </a:rPr>
              <a:t> </a:t>
            </a:r>
            <a:r>
              <a:rPr lang="ar-SA" dirty="0">
                <a:cs typeface="B Nazanin" pitchFamily="2" charset="-78"/>
              </a:rPr>
              <a:t>لذا بايد لغات و اصطلاحات انتخاب شده براي خوانندگان آشنا و قابل فهم باشند.</a:t>
            </a:r>
            <a:r>
              <a:rPr lang="fa-IR" dirty="0">
                <a:cs typeface="B Nazanin" pitchFamily="2" charset="-78"/>
              </a:rPr>
              <a:t> </a:t>
            </a:r>
          </a:p>
          <a:p>
            <a:pPr marL="185738" indent="-185738" algn="just" rtl="1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fa-IR" b="1" dirty="0">
                <a:cs typeface="B Nazanin" pitchFamily="2" charset="-78"/>
              </a:rPr>
              <a:t>3- </a:t>
            </a:r>
            <a:r>
              <a:rPr lang="ar-SA" b="1" dirty="0">
                <a:cs typeface="B Nazanin" pitchFamily="2" charset="-78"/>
              </a:rPr>
              <a:t>قواعد دستوري:</a:t>
            </a:r>
            <a:r>
              <a:rPr lang="ar-SA" dirty="0">
                <a:cs typeface="B Nazanin" pitchFamily="2" charset="-78"/>
              </a:rPr>
              <a:t> در گزارش بايد رعايت نكات ادبي و دستوري بشود و متن تحقيق زيبا، رسا، شيوا، قابل فهم و به دور از ابهام باشد. با رعايت اين نكته كه محتوا فداي الفاظ نگردد.</a:t>
            </a:r>
            <a:endParaRPr lang="ar-SA" b="1" dirty="0">
              <a:cs typeface="B Nazanin" pitchFamily="2" charset="-78"/>
            </a:endParaRPr>
          </a:p>
          <a:p>
            <a:pPr marL="185738" indent="-185738" algn="just" rtl="1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fa-IR" b="1" dirty="0">
                <a:cs typeface="B Nazanin" pitchFamily="2" charset="-78"/>
              </a:rPr>
              <a:t>4-</a:t>
            </a:r>
            <a:r>
              <a:rPr lang="ar-SA" b="1" dirty="0">
                <a:cs typeface="B Nazanin" pitchFamily="2" charset="-78"/>
              </a:rPr>
              <a:t> </a:t>
            </a:r>
            <a:r>
              <a:rPr lang="ar-SA" b="1" dirty="0" smtClean="0">
                <a:cs typeface="B Nazanin" pitchFamily="2" charset="-78"/>
              </a:rPr>
              <a:t>علامت</a:t>
            </a:r>
            <a:r>
              <a:rPr lang="fa-IR" b="1" dirty="0" smtClean="0">
                <a:cs typeface="B Nazanin" pitchFamily="2" charset="-78"/>
              </a:rPr>
              <a:t> </a:t>
            </a:r>
            <a:r>
              <a:rPr lang="ar-SA" b="1" dirty="0" smtClean="0">
                <a:cs typeface="B Nazanin" pitchFamily="2" charset="-78"/>
              </a:rPr>
              <a:t>ها </a:t>
            </a:r>
            <a:r>
              <a:rPr lang="ar-SA" b="1" dirty="0">
                <a:cs typeface="B Nazanin" pitchFamily="2" charset="-78"/>
              </a:rPr>
              <a:t>و </a:t>
            </a:r>
            <a:r>
              <a:rPr lang="ar-SA" b="1" dirty="0" smtClean="0">
                <a:cs typeface="B Nazanin" pitchFamily="2" charset="-78"/>
              </a:rPr>
              <a:t>نقطه‌گذاري</a:t>
            </a:r>
            <a:r>
              <a:rPr lang="fa-IR" b="1" dirty="0" smtClean="0">
                <a:cs typeface="B Nazanin" pitchFamily="2" charset="-78"/>
              </a:rPr>
              <a:t> </a:t>
            </a:r>
            <a:r>
              <a:rPr lang="ar-SA" b="1" dirty="0" smtClean="0">
                <a:cs typeface="B Nazanin" pitchFamily="2" charset="-78"/>
              </a:rPr>
              <a:t>ها</a:t>
            </a:r>
            <a:r>
              <a:rPr lang="ar-SA" b="1" dirty="0">
                <a:cs typeface="B Nazanin" pitchFamily="2" charset="-78"/>
              </a:rPr>
              <a:t>:</a:t>
            </a:r>
            <a:r>
              <a:rPr lang="ar-SA" dirty="0">
                <a:cs typeface="B Nazanin" pitchFamily="2" charset="-78"/>
              </a:rPr>
              <a:t> از علائم دستوري در جاي مناسب خود استفاده شود</a:t>
            </a:r>
            <a:r>
              <a:rPr lang="fa-IR" dirty="0">
                <a:cs typeface="B Nazanin" pitchFamily="2" charset="-78"/>
              </a:rPr>
              <a:t>.</a:t>
            </a:r>
            <a:endParaRPr lang="ar-SA" b="1" dirty="0">
              <a:cs typeface="B Nazanin" pitchFamily="2" charset="-78"/>
            </a:endParaRPr>
          </a:p>
          <a:p>
            <a:pPr marL="185738" indent="-185738" algn="just" rtl="1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fa-IR" b="1" dirty="0">
                <a:cs typeface="B Nazanin" pitchFamily="2" charset="-78"/>
              </a:rPr>
              <a:t>5-</a:t>
            </a:r>
            <a:r>
              <a:rPr lang="ar-SA" b="1" dirty="0">
                <a:cs typeface="B Nazanin" pitchFamily="2" charset="-78"/>
              </a:rPr>
              <a:t> پرهيزها:</a:t>
            </a:r>
            <a:r>
              <a:rPr lang="ar-SA" dirty="0">
                <a:cs typeface="B Nazanin" pitchFamily="2" charset="-78"/>
              </a:rPr>
              <a:t> در نگارش گاهي بايد از اموري نظير توضيحات بيش از حد متعارف، جملات طولاني و </a:t>
            </a:r>
            <a:r>
              <a:rPr lang="en-US" dirty="0">
                <a:latin typeface="Arial"/>
                <a:cs typeface="B Nazanin" pitchFamily="2" charset="-78"/>
              </a:rPr>
              <a:t>…</a:t>
            </a:r>
            <a:r>
              <a:rPr lang="ar-SA" dirty="0">
                <a:cs typeface="B Nazanin" pitchFamily="2" charset="-78"/>
              </a:rPr>
              <a:t> پرهيز شود</a:t>
            </a:r>
            <a:r>
              <a:rPr lang="fa-IR" dirty="0">
                <a:cs typeface="B Nazanin" pitchFamily="2" charset="-78"/>
              </a:rPr>
              <a:t>.</a:t>
            </a:r>
            <a:endParaRPr lang="ar-SA" b="1" dirty="0">
              <a:cs typeface="B Nazanin" pitchFamily="2" charset="-78"/>
            </a:endParaRPr>
          </a:p>
          <a:p>
            <a:pPr marL="185738" indent="-185738" algn="just" rtl="1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fa-IR" b="1" dirty="0">
                <a:cs typeface="B Nazanin" pitchFamily="2" charset="-78"/>
              </a:rPr>
              <a:t>6-</a:t>
            </a:r>
            <a:r>
              <a:rPr lang="ar-SA" b="1" dirty="0">
                <a:cs typeface="B Nazanin" pitchFamily="2" charset="-78"/>
              </a:rPr>
              <a:t> دسته</a:t>
            </a:r>
            <a:r>
              <a:rPr lang="fa-IR" b="1" dirty="0">
                <a:cs typeface="B Nazanin" pitchFamily="2" charset="-78"/>
              </a:rPr>
              <a:t> </a:t>
            </a:r>
            <a:r>
              <a:rPr lang="ar-SA" b="1" dirty="0" smtClean="0">
                <a:cs typeface="B Nazanin" pitchFamily="2" charset="-78"/>
              </a:rPr>
              <a:t>بندي</a:t>
            </a:r>
            <a:r>
              <a:rPr lang="fa-IR" b="1" dirty="0" smtClean="0">
                <a:cs typeface="B Nazanin" pitchFamily="2" charset="-78"/>
              </a:rPr>
              <a:t> </a:t>
            </a:r>
            <a:r>
              <a:rPr lang="ar-SA" b="1" dirty="0" smtClean="0">
                <a:cs typeface="B Nazanin" pitchFamily="2" charset="-78"/>
              </a:rPr>
              <a:t>ها</a:t>
            </a:r>
            <a:r>
              <a:rPr lang="ar-SA" b="1" dirty="0">
                <a:cs typeface="B Nazanin" pitchFamily="2" charset="-78"/>
              </a:rPr>
              <a:t>:</a:t>
            </a:r>
            <a:r>
              <a:rPr lang="ar-SA" dirty="0">
                <a:cs typeface="B Nazanin" pitchFamily="2" charset="-78"/>
              </a:rPr>
              <a:t> در نگارش تا آنجا كه ممكن است مطالب دسته</a:t>
            </a:r>
            <a:r>
              <a:rPr lang="fa-IR" dirty="0">
                <a:cs typeface="B Nazanin" pitchFamily="2" charset="-78"/>
              </a:rPr>
              <a:t> </a:t>
            </a:r>
            <a:r>
              <a:rPr lang="ar-SA" dirty="0">
                <a:cs typeface="B Nazanin" pitchFamily="2" charset="-78"/>
              </a:rPr>
              <a:t>بندي شود. هر مبحث عنواني داشته باشد، نوشته‌ها پاراگراف بندي شود، جمله</a:t>
            </a:r>
            <a:r>
              <a:rPr lang="fa-IR" dirty="0">
                <a:cs typeface="B Nazanin" pitchFamily="2" charset="-78"/>
              </a:rPr>
              <a:t> </a:t>
            </a:r>
            <a:r>
              <a:rPr lang="ar-SA" dirty="0">
                <a:cs typeface="B Nazanin" pitchFamily="2" charset="-78"/>
              </a:rPr>
              <a:t>بندي‌ها ضابطه</a:t>
            </a:r>
            <a:r>
              <a:rPr lang="fa-IR" dirty="0">
                <a:cs typeface="B Nazanin" pitchFamily="2" charset="-78"/>
              </a:rPr>
              <a:t> </a:t>
            </a:r>
            <a:r>
              <a:rPr lang="ar-SA" dirty="0">
                <a:cs typeface="B Nazanin" pitchFamily="2" charset="-78"/>
              </a:rPr>
              <a:t>مند باشند، هر جمله يك مطلب را بيان كند.</a:t>
            </a:r>
            <a:r>
              <a:rPr lang="fa-IR" dirty="0">
                <a:cs typeface="B Nazanin" pitchFamily="2" charset="-78"/>
              </a:rPr>
              <a:t> </a:t>
            </a:r>
            <a:endParaRPr lang="en-US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685800"/>
          </a:xfrm>
        </p:spPr>
        <p:txBody>
          <a:bodyPr rtlCol="0" anchor="ctr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fa-IR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مقدمه</a:t>
            </a:r>
            <a:endParaRPr lang="en-US" sz="40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 anchor="t"/>
          <a:lstStyle/>
          <a:p>
            <a:pPr marL="0" indent="0" algn="just" rtl="1" eaLnBrk="1" hangingPunct="1">
              <a:lnSpc>
                <a:spcPct val="150000"/>
              </a:lnSpc>
              <a:buFontTx/>
              <a:buNone/>
            </a:pPr>
            <a:r>
              <a:rPr lang="ar-SA" smtClean="0">
                <a:cs typeface="B Nazanin" pitchFamily="2" charset="-78"/>
              </a:rPr>
              <a:t>معمولاً براي تحقيق مبالغي هنگفت</a:t>
            </a:r>
            <a:r>
              <a:rPr lang="fa-IR" smtClean="0">
                <a:cs typeface="B Nazanin" pitchFamily="2" charset="-78"/>
              </a:rPr>
              <a:t> و زمان ز</a:t>
            </a:r>
            <a:r>
              <a:rPr lang="ar-SA" smtClean="0">
                <a:cs typeface="B Nazanin" pitchFamily="2" charset="-78"/>
              </a:rPr>
              <a:t>ي</a:t>
            </a:r>
            <a:r>
              <a:rPr lang="fa-IR" smtClean="0">
                <a:cs typeface="B Nazanin" pitchFamily="2" charset="-78"/>
              </a:rPr>
              <a:t>اد</a:t>
            </a:r>
            <a:r>
              <a:rPr lang="ar-SA" smtClean="0">
                <a:cs typeface="B Nazanin" pitchFamily="2" charset="-78"/>
              </a:rPr>
              <a:t>ي به مصرف مي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رسد و زمان زيادي به تحليل نتايج اختصاص مي‌يابد. از اين رو متناسب با اين كوشش‌ها و مخارج بايد نتايج تحقيق نيز به گونه‌اي با ارزش عرضه شود.</a:t>
            </a:r>
          </a:p>
          <a:p>
            <a:pPr marL="0" indent="0" algn="just" rtl="1" eaLnBrk="1" hangingPunct="1">
              <a:lnSpc>
                <a:spcPct val="150000"/>
              </a:lnSpc>
              <a:buFontTx/>
              <a:buNone/>
            </a:pPr>
            <a:r>
              <a:rPr lang="ar-SA" smtClean="0">
                <a:cs typeface="B Nazanin" pitchFamily="2" charset="-78"/>
              </a:rPr>
              <a:t>از آنجا كه از نظر بسياري از افراد انتقال كلمات در قالب گزارش كار دشواري است و معمولاً اين اطمينان وجود ندارد كه گزارش نهايي پس از صرف وقت و كوشش دقيقاً</a:t>
            </a:r>
            <a:r>
              <a:rPr lang="fa-IR" smtClean="0">
                <a:cs typeface="B Nazanin" pitchFamily="2" charset="-78"/>
              </a:rPr>
              <a:t>ً</a:t>
            </a:r>
            <a:r>
              <a:rPr lang="ar-SA" smtClean="0">
                <a:cs typeface="B Nazanin" pitchFamily="2" charset="-78"/>
              </a:rPr>
              <a:t> همان چيزي </a:t>
            </a:r>
            <a:r>
              <a:rPr lang="fa-IR" smtClean="0">
                <a:cs typeface="B Nazanin" pitchFamily="2" charset="-78"/>
              </a:rPr>
              <a:t>باشد</a:t>
            </a:r>
            <a:r>
              <a:rPr lang="ar-SA" smtClean="0">
                <a:cs typeface="B Nazanin" pitchFamily="2" charset="-78"/>
              </a:rPr>
              <a:t> كه انتظار دارند، لذا بايد در پي نكات و مشتركاتي بود كه اين موانع را برطرف نمايند.</a:t>
            </a:r>
            <a:endParaRPr lang="fa-IR" smtClean="0">
              <a:cs typeface="B Nazanin" pitchFamily="2" charset="-78"/>
            </a:endParaRPr>
          </a:p>
          <a:p>
            <a:pPr marL="0" indent="0" algn="just" rtl="1" eaLnBrk="1" hangingPunct="1">
              <a:lnSpc>
                <a:spcPct val="150000"/>
              </a:lnSpc>
              <a:buFontTx/>
              <a:buNone/>
            </a:pPr>
            <a:r>
              <a:rPr lang="ar-SA" smtClean="0">
                <a:cs typeface="B Nazanin" pitchFamily="2" charset="-78"/>
              </a:rPr>
              <a:t>گزارش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نويسي به عنوان يك جزء جدا نشدني از فرآيند تحقيق محسوب مي‌گردد.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04813"/>
            <a:ext cx="8183563" cy="10509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ضوابط علمي و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اخلاقي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643063"/>
            <a:ext cx="8229600" cy="4713287"/>
          </a:xfrm>
        </p:spPr>
        <p:txBody>
          <a:bodyPr anchor="t"/>
          <a:lstStyle/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بي</a:t>
            </a:r>
            <a:r>
              <a:rPr lang="fa-IR" b="1" dirty="0" smtClean="0">
                <a:cs typeface="B Nazanin" pitchFamily="2" charset="-78"/>
              </a:rPr>
              <a:t> </a:t>
            </a:r>
            <a:r>
              <a:rPr lang="ar-SA" b="1" dirty="0" smtClean="0">
                <a:cs typeface="B Nazanin" pitchFamily="2" charset="-78"/>
              </a:rPr>
              <a:t>طرفي:</a:t>
            </a:r>
            <a:r>
              <a:rPr lang="ar-SA" dirty="0" smtClean="0">
                <a:cs typeface="B Nazanin" pitchFamily="2" charset="-78"/>
              </a:rPr>
              <a:t> در تحقيق و عرضه نتايج</a:t>
            </a:r>
            <a:r>
              <a:rPr lang="fa-IR" dirty="0" smtClean="0">
                <a:cs typeface="B Nazanin" pitchFamily="2" charset="-78"/>
              </a:rPr>
              <a:t>،</a:t>
            </a:r>
            <a:r>
              <a:rPr lang="ar-SA" dirty="0" smtClean="0">
                <a:cs typeface="B Nazanin" pitchFamily="2" charset="-78"/>
              </a:rPr>
              <a:t> بايد بي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طرف بود.</a:t>
            </a:r>
            <a:endParaRPr lang="ar-SA" b="1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 علميت:</a:t>
            </a:r>
            <a:r>
              <a:rPr lang="ar-SA" dirty="0" smtClean="0">
                <a:cs typeface="B Nazanin" pitchFamily="2" charset="-78"/>
              </a:rPr>
              <a:t> ساده نويسي نبايد سبب شود كه مسئله از صورت علمي خود خارج شود.</a:t>
            </a:r>
            <a:endParaRPr lang="ar-SA" b="1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 صراحت:</a:t>
            </a:r>
            <a:r>
              <a:rPr lang="ar-SA" dirty="0" smtClean="0">
                <a:cs typeface="B Nazanin" pitchFamily="2" charset="-78"/>
              </a:rPr>
              <a:t> وابستگي‌ها و گرايش‌ها سبب خودداري از انعكاس صريح واقعيت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ها نشود.</a:t>
            </a:r>
            <a:endParaRPr lang="ar-SA" b="1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 رعايت تقدم و تأخر:</a:t>
            </a:r>
            <a:r>
              <a:rPr lang="ar-SA" dirty="0" smtClean="0">
                <a:cs typeface="B Nazanin" pitchFamily="2" charset="-78"/>
              </a:rPr>
              <a:t> تقدم و تأخر مطالب رعايت شود.</a:t>
            </a:r>
            <a:endParaRPr lang="ar-SA" b="1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 رعايت عفت كلام و قلم:</a:t>
            </a:r>
            <a:r>
              <a:rPr lang="ar-SA" dirty="0" smtClean="0">
                <a:cs typeface="B Nazanin" pitchFamily="2" charset="-78"/>
              </a:rPr>
              <a:t> حريم اشخاص حقيقي و حقوقي رعايت شود.</a:t>
            </a:r>
            <a:endParaRPr lang="ar-SA" b="1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 پرهيز از شخصيت زدگي</a:t>
            </a:r>
            <a:r>
              <a:rPr lang="fa-IR" dirty="0" smtClean="0">
                <a:cs typeface="B Nazanin" pitchFamily="2" charset="-78"/>
              </a:rPr>
              <a:t> 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04813"/>
            <a:ext cx="8183563" cy="10509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ملزومات يك گزارش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خوب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643063"/>
            <a:ext cx="8229600" cy="4784725"/>
          </a:xfrm>
        </p:spPr>
        <p:txBody>
          <a:bodyPr anchor="t"/>
          <a:lstStyle/>
          <a:p>
            <a:pPr marL="185738" indent="-185738" algn="just" rtl="1" eaLnBrk="1" hangingPunct="1">
              <a:lnSpc>
                <a:spcPct val="110000"/>
              </a:lnSpc>
            </a:pPr>
            <a:r>
              <a:rPr lang="fa-IR" dirty="0" smtClean="0">
                <a:cs typeface="B Nazanin" pitchFamily="2" charset="-78"/>
              </a:rPr>
              <a:t>وضوح و شفافیت</a:t>
            </a:r>
            <a:r>
              <a:rPr lang="ar-SA" dirty="0" smtClean="0">
                <a:cs typeface="B Nazanin" pitchFamily="2" charset="-78"/>
              </a:rPr>
              <a:t> (</a:t>
            </a:r>
            <a:r>
              <a:rPr lang="en-US" dirty="0" smtClean="0">
                <a:cs typeface="B Nazanin" pitchFamily="2" charset="-78"/>
              </a:rPr>
              <a:t>Clarity</a:t>
            </a:r>
            <a:r>
              <a:rPr lang="ar-SA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: </a:t>
            </a:r>
            <a:r>
              <a:rPr lang="ar-SA" dirty="0" smtClean="0">
                <a:cs typeface="B Nazanin" pitchFamily="2" charset="-78"/>
              </a:rPr>
              <a:t>آشكار و بدون ابهام </a:t>
            </a:r>
            <a:r>
              <a:rPr lang="fa-IR" dirty="0" smtClean="0">
                <a:cs typeface="B Nazanin" pitchFamily="2" charset="-78"/>
              </a:rPr>
              <a:t>بودن </a:t>
            </a:r>
            <a:r>
              <a:rPr lang="ar-SA" dirty="0" smtClean="0">
                <a:cs typeface="B Nazanin" pitchFamily="2" charset="-78"/>
              </a:rPr>
              <a:t>متن</a:t>
            </a:r>
            <a:r>
              <a:rPr lang="fa-IR" dirty="0" smtClean="0">
                <a:cs typeface="B Nazanin" pitchFamily="2" charset="-78"/>
              </a:rPr>
              <a:t>، تعر</a:t>
            </a:r>
            <a:r>
              <a:rPr lang="ar-SA" dirty="0" smtClean="0">
                <a:cs typeface="B Nazanin" pitchFamily="2" charset="-78"/>
              </a:rPr>
              <a:t>ي</a:t>
            </a:r>
            <a:r>
              <a:rPr lang="fa-IR" dirty="0" smtClean="0">
                <a:cs typeface="B Nazanin" pitchFamily="2" charset="-78"/>
              </a:rPr>
              <a:t>ف واضح </a:t>
            </a:r>
            <a:r>
              <a:rPr lang="ar-SA" dirty="0" smtClean="0">
                <a:cs typeface="B Nazanin" pitchFamily="2" charset="-78"/>
              </a:rPr>
              <a:t>مفاهيم و اعداد رياضي 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110000"/>
              </a:lnSpc>
            </a:pPr>
            <a:r>
              <a:rPr lang="ar-SA" dirty="0" smtClean="0">
                <a:cs typeface="B Nazanin" pitchFamily="2" charset="-78"/>
              </a:rPr>
              <a:t>اختصار (</a:t>
            </a:r>
            <a:r>
              <a:rPr lang="en-US" dirty="0" smtClean="0">
                <a:cs typeface="B Nazanin" pitchFamily="2" charset="-78"/>
              </a:rPr>
              <a:t>Conciseness</a:t>
            </a:r>
            <a:r>
              <a:rPr lang="ar-SA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: </a:t>
            </a:r>
            <a:r>
              <a:rPr lang="ar-SA" dirty="0" smtClean="0">
                <a:cs typeface="B Nazanin" pitchFamily="2" charset="-78"/>
              </a:rPr>
              <a:t>توضيحات اضافه و خارج از موضوع در گزارش وجود نداشته باشد.</a:t>
            </a:r>
            <a:endParaRPr lang="en-US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110000"/>
              </a:lnSpc>
            </a:pPr>
            <a:r>
              <a:rPr lang="ar-SA" dirty="0" smtClean="0">
                <a:cs typeface="B Nazanin" pitchFamily="2" charset="-78"/>
              </a:rPr>
              <a:t>پيوستگي (</a:t>
            </a:r>
            <a:r>
              <a:rPr lang="en-US" dirty="0" smtClean="0">
                <a:cs typeface="B Nazanin" pitchFamily="2" charset="-78"/>
              </a:rPr>
              <a:t>Continuity</a:t>
            </a:r>
            <a:r>
              <a:rPr lang="ar-SA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: </a:t>
            </a:r>
            <a:r>
              <a:rPr lang="ar-SA" dirty="0" smtClean="0">
                <a:cs typeface="B Nazanin" pitchFamily="2" charset="-78"/>
              </a:rPr>
              <a:t>بين تمام بخشهاي گزارش بايد پيوستگي و يكپارچگي وجود داشته باشد.</a:t>
            </a:r>
            <a:endParaRPr lang="en-US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110000"/>
              </a:lnSpc>
            </a:pPr>
            <a:r>
              <a:rPr lang="ar-SA" dirty="0" smtClean="0">
                <a:cs typeface="B Nazanin" pitchFamily="2" charset="-78"/>
              </a:rPr>
              <a:t>واقعيت (</a:t>
            </a:r>
            <a:r>
              <a:rPr lang="en-US" dirty="0" smtClean="0">
                <a:cs typeface="B Nazanin" pitchFamily="2" charset="-78"/>
              </a:rPr>
              <a:t>Objectivity</a:t>
            </a:r>
            <a:r>
              <a:rPr lang="ar-SA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: </a:t>
            </a:r>
            <a:r>
              <a:rPr lang="ar-SA" dirty="0" smtClean="0">
                <a:cs typeface="B Nazanin" pitchFamily="2" charset="-78"/>
              </a:rPr>
              <a:t>ارزيابي صادقانه</a:t>
            </a:r>
            <a:r>
              <a:rPr lang="fa-IR" dirty="0" smtClean="0">
                <a:cs typeface="B Nazanin" pitchFamily="2" charset="-78"/>
              </a:rPr>
              <a:t>، </a:t>
            </a:r>
            <a:r>
              <a:rPr lang="ar-SA" dirty="0" smtClean="0">
                <a:cs typeface="B Nazanin" pitchFamily="2" charset="-78"/>
              </a:rPr>
              <a:t>بيان خطاهاي احتمالي و نواقص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04813"/>
            <a:ext cx="8183562" cy="863600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سبك گزارش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نويسي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84313"/>
            <a:ext cx="8229600" cy="5016500"/>
          </a:xfrm>
        </p:spPr>
        <p:txBody>
          <a:bodyPr anchor="t"/>
          <a:lstStyle/>
          <a:p>
            <a:pPr marL="185738" indent="-185738" algn="just" rtl="1" eaLnBrk="1" hangingPunct="1">
              <a:lnSpc>
                <a:spcPct val="95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نکاتي که يك سبك خوب را مشخص مي‌كنند، عبارتند از:</a:t>
            </a:r>
            <a:endParaRPr lang="ar-SA" b="1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5000"/>
              </a:lnSpc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راهنمايي خواننده:</a:t>
            </a:r>
            <a:r>
              <a:rPr lang="ar-SA" dirty="0" smtClean="0">
                <a:cs typeface="B Nazanin" pitchFamily="2" charset="-78"/>
              </a:rPr>
              <a:t> </a:t>
            </a:r>
            <a:endParaRPr lang="fa-IR" dirty="0" smtClean="0">
              <a:cs typeface="B Nazanin" pitchFamily="2" charset="-78"/>
            </a:endParaRPr>
          </a:p>
          <a:p>
            <a:pPr marL="822325" lvl="1" indent="-200025" algn="just" rtl="1" eaLnBrk="1" hangingPunct="1">
              <a:lnSpc>
                <a:spcPct val="95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ar-SA" sz="2400" dirty="0" smtClean="0">
                <a:cs typeface="B Nazanin" pitchFamily="2" charset="-78"/>
              </a:rPr>
              <a:t>به خواننده آنچه را كه قصد داريم، بگوييم</a:t>
            </a:r>
            <a:r>
              <a:rPr lang="fa-IR" sz="2400" dirty="0" smtClean="0">
                <a:cs typeface="B Nazanin" pitchFamily="2" charset="-78"/>
              </a:rPr>
              <a:t>. </a:t>
            </a:r>
            <a:r>
              <a:rPr lang="ar-SA" sz="2400" dirty="0" smtClean="0">
                <a:cs typeface="B Nazanin" pitchFamily="2" charset="-78"/>
              </a:rPr>
              <a:t>(مقدمه)</a:t>
            </a:r>
          </a:p>
          <a:p>
            <a:pPr marL="822325" lvl="1" indent="-200025" algn="just" rtl="1" eaLnBrk="1" hangingPunct="1">
              <a:lnSpc>
                <a:spcPct val="95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ar-SA" sz="2400" dirty="0" smtClean="0">
                <a:cs typeface="B Nazanin" pitchFamily="2" charset="-78"/>
              </a:rPr>
              <a:t> سپس به آنها مطلب گفته شود</a:t>
            </a:r>
            <a:r>
              <a:rPr lang="fa-IR" sz="2400" dirty="0" smtClean="0">
                <a:cs typeface="B Nazanin" pitchFamily="2" charset="-78"/>
              </a:rPr>
              <a:t>.</a:t>
            </a:r>
            <a:r>
              <a:rPr lang="ar-SA" sz="2400" dirty="0" smtClean="0">
                <a:cs typeface="B Nazanin" pitchFamily="2" charset="-78"/>
              </a:rPr>
              <a:t> (متن اصلي)</a:t>
            </a:r>
          </a:p>
          <a:p>
            <a:pPr marL="822325" lvl="1" indent="-200025" algn="just" rtl="1" eaLnBrk="1" hangingPunct="1">
              <a:lnSpc>
                <a:spcPct val="95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ar-SA" sz="2400" dirty="0" smtClean="0">
                <a:cs typeface="B Nazanin" pitchFamily="2" charset="-78"/>
              </a:rPr>
              <a:t> سرانجام آنچه را كه گفته‌ايم، مرور كنيم</a:t>
            </a:r>
            <a:r>
              <a:rPr lang="fa-IR" sz="2400" dirty="0" smtClean="0">
                <a:cs typeface="B Nazanin" pitchFamily="2" charset="-78"/>
              </a:rPr>
              <a:t>.</a:t>
            </a:r>
            <a:r>
              <a:rPr lang="ar-SA" sz="2400" dirty="0" smtClean="0">
                <a:cs typeface="B Nazanin" pitchFamily="2" charset="-78"/>
              </a:rPr>
              <a:t> (جمع‌بندي و نتيجه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گيري)</a:t>
            </a:r>
            <a:endParaRPr lang="ar-SA" sz="2400" b="1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5000"/>
              </a:lnSpc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رسيدن به نكته:</a:t>
            </a:r>
            <a:r>
              <a:rPr lang="ar-SA" dirty="0" smtClean="0">
                <a:cs typeface="B Nazanin" pitchFamily="2" charset="-78"/>
              </a:rPr>
              <a:t> بايد خواننده را مستقيماً و بدون گمراهي به نكته و هدفي كه از تهيه گزارش دنبال مي‌شود، رساند</a:t>
            </a:r>
            <a:r>
              <a:rPr lang="fa-IR" dirty="0" smtClean="0">
                <a:cs typeface="B Nazanin" pitchFamily="2" charset="-78"/>
              </a:rPr>
              <a:t>.</a:t>
            </a:r>
            <a:r>
              <a:rPr lang="ar-SA" dirty="0" smtClean="0">
                <a:cs typeface="B Nazanin" pitchFamily="2" charset="-78"/>
              </a:rPr>
              <a:t> 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5000"/>
              </a:lnSpc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تأكيد روي نظريات اصلي:</a:t>
            </a:r>
            <a:r>
              <a:rPr lang="ar-SA" dirty="0" smtClean="0">
                <a:cs typeface="B Nazanin" pitchFamily="2" charset="-78"/>
              </a:rPr>
              <a:t> به صورت طرح خلاصه آن در ابتدا و انتهاي هر بخش.</a:t>
            </a:r>
            <a:endParaRPr lang="ar-SA" b="1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5000"/>
              </a:lnSpc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جدا كردن حقايق از فرضيه‌ها، نظريه‌ها و عقايد شخصي كه هنوز به اثبات نرسيده‌اند</a:t>
            </a:r>
            <a:r>
              <a:rPr lang="fa-IR" b="1" dirty="0" smtClean="0">
                <a:cs typeface="B Nazanin" pitchFamily="2" charset="-78"/>
              </a:rPr>
              <a:t>.</a:t>
            </a:r>
            <a:endParaRPr lang="en-US" b="1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847725"/>
          </a:xfrm>
        </p:spPr>
        <p:txBody>
          <a:bodyPr rtlCol="0" anchor="ctr">
            <a:normAutofit fontScale="90000"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اجزا</a:t>
            </a:r>
            <a:r>
              <a:rPr lang="ar-SA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ي</a:t>
            </a:r>
            <a:r>
              <a:rPr lang="fa-IR" sz="40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گزارش: </a:t>
            </a:r>
            <a:r>
              <a:rPr lang="ar-SA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عنوان</a:t>
            </a:r>
            <a:r>
              <a:rPr lang="fa-IR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</a:t>
            </a:r>
            <a:r>
              <a:rPr lang="arn-CL" sz="4000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(Title)</a:t>
            </a:r>
            <a:r>
              <a:rPr lang="fa-IR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  <a:latin typeface="+mn-lt"/>
              <a:cs typeface="B Nazanin" pitchFamily="2" charset="-7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28750"/>
            <a:ext cx="8229600" cy="4784725"/>
          </a:xfrm>
        </p:spPr>
        <p:txBody>
          <a:bodyPr lIns="0" rIns="0" anchor="t"/>
          <a:lstStyle/>
          <a:p>
            <a:pPr marL="185738" indent="-185738" algn="just" rtl="1" eaLnBrk="1" hangingPunct="1">
              <a:lnSpc>
                <a:spcPct val="90000"/>
              </a:lnSpc>
              <a:buFontTx/>
              <a:buNone/>
            </a:pPr>
            <a:r>
              <a:rPr lang="ar-SA" smtClean="0">
                <a:cs typeface="B Nazanin" pitchFamily="2" charset="-78"/>
              </a:rPr>
              <a:t>عنوان نامناسب براي يك گزارش ممكن است باعث شود كه گزارش و منبع علمي قابل استفاده نبوده و از دست برود!</a:t>
            </a:r>
            <a:endParaRPr lang="en-US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ar-SA" smtClean="0">
                <a:cs typeface="B Nazanin" pitchFamily="2" charset="-78"/>
              </a:rPr>
              <a:t>اندازه آن حداكثر 120 حرف است</a:t>
            </a:r>
            <a:r>
              <a:rPr lang="en-US" smtClean="0">
                <a:cs typeface="B Nazanin" pitchFamily="2" charset="-78"/>
              </a:rPr>
              <a:t>.</a:t>
            </a:r>
          </a:p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ar-SA" smtClean="0">
                <a:cs typeface="B Nazanin" pitchFamily="2" charset="-78"/>
              </a:rPr>
              <a:t>منعكس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كننده و ترجمان موضوع مورد بررسي باشد.</a:t>
            </a:r>
          </a:p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ar-SA" smtClean="0">
                <a:cs typeface="B Nazanin" pitchFamily="2" charset="-78"/>
              </a:rPr>
              <a:t>معرف سطح اصلي تلاش و كوشش باشد.</a:t>
            </a:r>
          </a:p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ar-SA" smtClean="0">
                <a:cs typeface="B Nazanin" pitchFamily="2" charset="-78"/>
              </a:rPr>
              <a:t>نوع كار معلوم شود</a:t>
            </a:r>
            <a:r>
              <a:rPr lang="fa-IR" smtClean="0">
                <a:cs typeface="B Nazanin" pitchFamily="2" charset="-78"/>
              </a:rPr>
              <a:t>.</a:t>
            </a:r>
            <a:r>
              <a:rPr lang="ar-SA" smtClean="0">
                <a:cs typeface="B Nazanin" pitchFamily="2" charset="-78"/>
              </a:rPr>
              <a:t> (آزمايش</a:t>
            </a:r>
            <a:r>
              <a:rPr lang="fa-IR" smtClean="0">
                <a:cs typeface="B Nazanin" pitchFamily="2" charset="-78"/>
              </a:rPr>
              <a:t>،</a:t>
            </a:r>
            <a:r>
              <a:rPr lang="ar-SA" smtClean="0">
                <a:cs typeface="B Nazanin" pitchFamily="2" charset="-78"/>
              </a:rPr>
              <a:t> نظري</a:t>
            </a:r>
            <a:r>
              <a:rPr lang="fa-IR" smtClean="0">
                <a:cs typeface="B Nazanin" pitchFamily="2" charset="-78"/>
              </a:rPr>
              <a:t>،</a:t>
            </a:r>
            <a:r>
              <a:rPr lang="ar-SA" smtClean="0">
                <a:cs typeface="B Nazanin" pitchFamily="2" charset="-78"/>
              </a:rPr>
              <a:t> </a:t>
            </a:r>
            <a:r>
              <a:rPr lang="en-US" smtClean="0">
                <a:latin typeface="Arial" charset="0"/>
                <a:cs typeface="B Nazanin" pitchFamily="2" charset="-78"/>
              </a:rPr>
              <a:t>…</a:t>
            </a:r>
            <a:r>
              <a:rPr lang="ar-SA" smtClean="0">
                <a:cs typeface="B Nazanin" pitchFamily="2" charset="-78"/>
              </a:rPr>
              <a:t>)</a:t>
            </a:r>
          </a:p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ar-SA" smtClean="0">
                <a:cs typeface="B Nazanin" pitchFamily="2" charset="-78"/>
              </a:rPr>
              <a:t>توخالي و فريب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دهنده نباشد.</a:t>
            </a:r>
          </a:p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ar-SA" smtClean="0">
                <a:cs typeface="B Nazanin" pitchFamily="2" charset="-78"/>
              </a:rPr>
              <a:t>جالب و رسا باشد.</a:t>
            </a:r>
          </a:p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ar-SA" smtClean="0">
                <a:cs typeface="B Nazanin" pitchFamily="2" charset="-78"/>
              </a:rPr>
              <a:t>سئوالي را در ذهن برانگيزد</a:t>
            </a:r>
            <a:r>
              <a:rPr lang="fa-IR" smtClean="0">
                <a:cs typeface="B Nazanin" pitchFamily="2" charset="-78"/>
              </a:rPr>
              <a:t>.</a:t>
            </a:r>
            <a:endParaRPr lang="ar-SA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ar-SA" smtClean="0">
                <a:cs typeface="B Nazanin" pitchFamily="2" charset="-78"/>
              </a:rPr>
              <a:t>ايجاد رغبت جهت خواندن مطلب در افراد نمايد.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404813"/>
            <a:ext cx="8183562" cy="10509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اجزا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گزارش: مقدمه </a:t>
            </a:r>
            <a:r>
              <a:rPr lang="en-US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(Introduction)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714500"/>
            <a:ext cx="8229600" cy="4713288"/>
          </a:xfrm>
        </p:spPr>
        <p:txBody>
          <a:bodyPr anchor="t"/>
          <a:lstStyle/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برقراري ارتباط با خواننده</a:t>
            </a: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موضوع گزارش را مشخص مي‌كند و شرح مي‌دهد.</a:t>
            </a: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</a:t>
            </a:r>
            <a:r>
              <a:rPr lang="fa-IR" smtClean="0">
                <a:cs typeface="B Nazanin" pitchFamily="2" charset="-78"/>
              </a:rPr>
              <a:t>هدف، اهم</a:t>
            </a:r>
            <a:r>
              <a:rPr lang="ar-SA" smtClean="0">
                <a:cs typeface="B Nazanin" pitchFamily="2" charset="-78"/>
              </a:rPr>
              <a:t>ي</a:t>
            </a:r>
            <a:r>
              <a:rPr lang="fa-IR" smtClean="0">
                <a:cs typeface="B Nazanin" pitchFamily="2" charset="-78"/>
              </a:rPr>
              <a:t>ت و </a:t>
            </a:r>
            <a:r>
              <a:rPr lang="ar-SA" smtClean="0">
                <a:cs typeface="B Nazanin" pitchFamily="2" charset="-78"/>
              </a:rPr>
              <a:t>دليل انتخاب موضوع را مشخص مي‌كند</a:t>
            </a:r>
            <a:r>
              <a:rPr lang="fa-IR" smtClean="0">
                <a:cs typeface="B Nazanin" pitchFamily="2" charset="-78"/>
              </a:rPr>
              <a:t>. </a:t>
            </a:r>
            <a:endParaRPr lang="ar-SA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ساختار و محدوده گزارش را معلوم مي‌كند</a:t>
            </a:r>
            <a:r>
              <a:rPr lang="fa-IR" smtClean="0">
                <a:cs typeface="B Nazanin" pitchFamily="2" charset="-78"/>
              </a:rPr>
              <a:t>.</a:t>
            </a:r>
            <a:r>
              <a:rPr lang="ar-SA" smtClean="0">
                <a:cs typeface="B Nazanin" pitchFamily="2" charset="-78"/>
              </a:rPr>
              <a:t> (تعيين مسير)</a:t>
            </a: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نكات برجسته تحقيق در آن مشخص </a:t>
            </a:r>
            <a:r>
              <a:rPr lang="fa-IR" smtClean="0">
                <a:cs typeface="B Nazanin" pitchFamily="2" charset="-78"/>
              </a:rPr>
              <a:t>م</a:t>
            </a:r>
            <a:r>
              <a:rPr lang="ar-SA" smtClean="0">
                <a:cs typeface="B Nazanin" pitchFamily="2" charset="-78"/>
              </a:rPr>
              <a:t>ي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گردد.</a:t>
            </a: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نوع گزارش را معلوم مي‌كند.</a:t>
            </a: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مقدمه با ساختار نوشتار اصلي بايد سازگاري داشته باشد.</a:t>
            </a: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ذكر جنبه‌هاي غيرمعمول گزارش (ضميمه، فيلم، ديسك، تعيين تاريخ و </a:t>
            </a:r>
            <a:r>
              <a:rPr lang="en-US" smtClean="0">
                <a:latin typeface="Arial" charset="0"/>
                <a:cs typeface="B Nazanin" pitchFamily="2" charset="-78"/>
              </a:rPr>
              <a:t>…</a:t>
            </a:r>
            <a:r>
              <a:rPr lang="ar-SA" smtClean="0">
                <a:cs typeface="B Nazanin" pitchFamily="2" charset="-78"/>
              </a:rPr>
              <a:t>)</a:t>
            </a:r>
          </a:p>
          <a:p>
            <a:pPr marL="185738" indent="-185738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تشكر و قدرداني از افراد و عوامل دخيل در انجام تحقيق 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04813"/>
            <a:ext cx="8183562" cy="10509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اجزا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 گزارش: 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متن اصلي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 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71625"/>
            <a:ext cx="8229600" cy="4784725"/>
          </a:xfrm>
        </p:spPr>
        <p:txBody>
          <a:bodyPr anchor="t"/>
          <a:lstStyle/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b="1" smtClean="0">
                <a:cs typeface="B Nazanin" pitchFamily="2" charset="-78"/>
              </a:rPr>
              <a:t>شرح آزمايش فني</a:t>
            </a:r>
            <a:r>
              <a:rPr lang="fa-IR" smtClean="0">
                <a:cs typeface="B Nazanin" pitchFamily="2" charset="-78"/>
              </a:rPr>
              <a:t>: </a:t>
            </a:r>
            <a:r>
              <a:rPr lang="ar-SA" smtClean="0">
                <a:cs typeface="B Nazanin" pitchFamily="2" charset="-78"/>
              </a:rPr>
              <a:t>وسايل و لوازم آزمايش</a:t>
            </a:r>
            <a:r>
              <a:rPr lang="fa-IR" smtClean="0">
                <a:cs typeface="B Nazanin" pitchFamily="2" charset="-78"/>
              </a:rPr>
              <a:t>،</a:t>
            </a:r>
            <a:r>
              <a:rPr lang="ar-SA" smtClean="0">
                <a:cs typeface="B Nazanin" pitchFamily="2" charset="-78"/>
              </a:rPr>
              <a:t> روش آزمايش</a:t>
            </a:r>
            <a:r>
              <a:rPr lang="fa-IR" smtClean="0">
                <a:cs typeface="B Nazanin" pitchFamily="2" charset="-78"/>
              </a:rPr>
              <a:t>،</a:t>
            </a:r>
            <a:r>
              <a:rPr lang="ar-SA" smtClean="0">
                <a:cs typeface="B Nazanin" pitchFamily="2" charset="-78"/>
              </a:rPr>
              <a:t> نمونه‌هاي آزمايش و … 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b="1" smtClean="0">
                <a:cs typeface="B Nazanin" pitchFamily="2" charset="-78"/>
              </a:rPr>
              <a:t>قالب تجزيه و تحليل</a:t>
            </a:r>
            <a:r>
              <a:rPr lang="fa-IR" smtClean="0">
                <a:cs typeface="B Nazanin" pitchFamily="2" charset="-78"/>
              </a:rPr>
              <a:t>: </a:t>
            </a:r>
            <a:r>
              <a:rPr lang="ar-SA" smtClean="0">
                <a:cs typeface="B Nazanin" pitchFamily="2" charset="-78"/>
              </a:rPr>
              <a:t>بيان مشكل (مسئله)</a:t>
            </a:r>
            <a:r>
              <a:rPr lang="fa-IR" smtClean="0">
                <a:cs typeface="B Nazanin" pitchFamily="2" charset="-78"/>
              </a:rPr>
              <a:t>،</a:t>
            </a:r>
            <a:r>
              <a:rPr lang="ar-SA" smtClean="0">
                <a:cs typeface="B Nazanin" pitchFamily="2" charset="-78"/>
              </a:rPr>
              <a:t> فرضيات و حدود تحليل</a:t>
            </a:r>
            <a:r>
              <a:rPr lang="fa-IR" smtClean="0">
                <a:cs typeface="B Nazanin" pitchFamily="2" charset="-78"/>
              </a:rPr>
              <a:t>،</a:t>
            </a:r>
            <a:r>
              <a:rPr lang="ar-SA" smtClean="0">
                <a:cs typeface="B Nazanin" pitchFamily="2" charset="-78"/>
              </a:rPr>
              <a:t> شرح روش تحليل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b="1" smtClean="0">
                <a:cs typeface="B Nazanin" pitchFamily="2" charset="-78"/>
              </a:rPr>
              <a:t>فرضيه‌ها در تحقيقات</a:t>
            </a:r>
            <a:r>
              <a:rPr lang="fa-IR" b="1" smtClean="0">
                <a:cs typeface="B Nazanin" pitchFamily="2" charset="-78"/>
              </a:rPr>
              <a:t>:</a:t>
            </a:r>
            <a:endParaRPr lang="ar-SA" smtClean="0">
              <a:cs typeface="B Nazanin" pitchFamily="2" charset="-78"/>
            </a:endParaRPr>
          </a:p>
          <a:p>
            <a:pPr marL="185738" indent="-185738" algn="just" rtl="1" eaLnBrk="1" hangingPunct="1">
              <a:buClr>
                <a:schemeClr val="tx1"/>
              </a:buClr>
              <a:buFontTx/>
              <a:buNone/>
            </a:pPr>
            <a:r>
              <a:rPr lang="fa-IR" smtClean="0">
                <a:cs typeface="B Nazanin" pitchFamily="2" charset="-78"/>
              </a:rPr>
              <a:t>- </a:t>
            </a:r>
            <a:r>
              <a:rPr lang="ar-SA" smtClean="0">
                <a:cs typeface="B Nazanin" pitchFamily="2" charset="-78"/>
              </a:rPr>
              <a:t>موضوع، مسئله و حدود مطالعه را مشخص مي‌ساز</a:t>
            </a:r>
            <a:r>
              <a:rPr lang="fa-IR" smtClean="0">
                <a:cs typeface="B Nazanin" pitchFamily="2" charset="-78"/>
              </a:rPr>
              <a:t>ن</a:t>
            </a:r>
            <a:r>
              <a:rPr lang="ar-SA" smtClean="0">
                <a:cs typeface="B Nazanin" pitchFamily="2" charset="-78"/>
              </a:rPr>
              <a:t>د.</a:t>
            </a:r>
          </a:p>
          <a:p>
            <a:pPr marL="185738" indent="-185738" algn="just" rtl="1" eaLnBrk="1" hangingPunct="1">
              <a:buClr>
                <a:schemeClr val="tx1"/>
              </a:buClr>
              <a:buFontTx/>
              <a:buNone/>
            </a:pPr>
            <a:r>
              <a:rPr lang="fa-IR" smtClean="0">
                <a:cs typeface="B Nazanin" pitchFamily="2" charset="-78"/>
              </a:rPr>
              <a:t>- </a:t>
            </a:r>
            <a:r>
              <a:rPr lang="ar-SA" smtClean="0">
                <a:cs typeface="B Nazanin" pitchFamily="2" charset="-78"/>
              </a:rPr>
              <a:t>جهت مطالعه را مشخص مي‌ساز</a:t>
            </a:r>
            <a:r>
              <a:rPr lang="fa-IR" smtClean="0">
                <a:cs typeface="B Nazanin" pitchFamily="2" charset="-78"/>
              </a:rPr>
              <a:t>ن</a:t>
            </a:r>
            <a:r>
              <a:rPr lang="ar-SA" smtClean="0">
                <a:cs typeface="B Nazanin" pitchFamily="2" charset="-78"/>
              </a:rPr>
              <a:t>د.</a:t>
            </a:r>
          </a:p>
          <a:p>
            <a:pPr marL="185738" indent="-185738" algn="just" rtl="1" eaLnBrk="1" hangingPunct="1">
              <a:buClr>
                <a:schemeClr val="tx1"/>
              </a:buClr>
              <a:buFontTx/>
              <a:buNone/>
            </a:pPr>
            <a:r>
              <a:rPr lang="fa-IR" smtClean="0">
                <a:cs typeface="B Nazanin" pitchFamily="2" charset="-78"/>
              </a:rPr>
              <a:t>- </a:t>
            </a:r>
            <a:r>
              <a:rPr lang="ar-SA" smtClean="0">
                <a:cs typeface="B Nazanin" pitchFamily="2" charset="-78"/>
              </a:rPr>
              <a:t>چهارچوب سازماندهي نتايج مطالعه را مشخص مي‌</a:t>
            </a:r>
            <a:r>
              <a:rPr lang="fa-IR" smtClean="0">
                <a:cs typeface="B Nazanin" pitchFamily="2" charset="-78"/>
              </a:rPr>
              <a:t>کنند</a:t>
            </a:r>
            <a:r>
              <a:rPr lang="ar-SA" smtClean="0">
                <a:cs typeface="B Nazanin" pitchFamily="2" charset="-78"/>
              </a:rPr>
              <a:t>.</a:t>
            </a:r>
          </a:p>
          <a:p>
            <a:pPr marL="185738" indent="-185738" algn="just" rtl="1" eaLnBrk="1" hangingPunct="1">
              <a:buFontTx/>
              <a:buNone/>
            </a:pPr>
            <a:r>
              <a:rPr lang="ar-SA" smtClean="0">
                <a:cs typeface="B Nazanin" pitchFamily="2" charset="-78"/>
              </a:rPr>
              <a:t>لذا بايد فرضيات در گزارش به خوبي بيان و تبيين گردد.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04813"/>
            <a:ext cx="8183563" cy="10509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اجزا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 گزارش: 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خطاها و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دقت</a:t>
            </a:r>
            <a:r>
              <a:rPr lang="fa-IR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ها</a:t>
            </a:r>
            <a:r>
              <a:rPr lang="fa-IR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 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571625"/>
            <a:ext cx="8229600" cy="4857750"/>
          </a:xfrm>
        </p:spPr>
        <p:txBody>
          <a:bodyPr lIns="0" rIns="0" anchor="t"/>
          <a:lstStyle/>
          <a:p>
            <a:pPr marL="185738" indent="-185738" algn="just" rtl="1" eaLnBrk="1" hangingPunct="1">
              <a:lnSpc>
                <a:spcPct val="105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در هر گزارش كه با مقادير سر و كار دارد</a:t>
            </a:r>
            <a:r>
              <a:rPr lang="fa-IR" dirty="0" smtClean="0">
                <a:cs typeface="B Nazanin" pitchFamily="2" charset="-78"/>
              </a:rPr>
              <a:t>،</a:t>
            </a:r>
            <a:r>
              <a:rPr lang="ar-SA" dirty="0" smtClean="0">
                <a:cs typeface="B Nazanin" pitchFamily="2" charset="-78"/>
              </a:rPr>
              <a:t> بايد صحت، دقت و قابليت توليد مجدد اطلاعات به طور واضح مشخص شود و نيز موارد اختلاف بايد به همراه داده‌ها توضيح داده شود.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 </a:t>
            </a:r>
            <a:r>
              <a:rPr lang="ar-SA" b="1" dirty="0" smtClean="0">
                <a:latin typeface="Arial" charset="0"/>
                <a:cs typeface="B Nazanin" pitchFamily="2" charset="-78"/>
              </a:rPr>
              <a:t>«خطا»</a:t>
            </a:r>
            <a:r>
              <a:rPr lang="ar-SA" dirty="0" smtClean="0">
                <a:cs typeface="B Nazanin" pitchFamily="2" charset="-78"/>
              </a:rPr>
              <a:t> </a:t>
            </a:r>
            <a:r>
              <a:rPr lang="fa-IR" dirty="0">
                <a:cs typeface="B Nazanin" pitchFamily="2" charset="-78"/>
              </a:rPr>
              <a:t>ب</a:t>
            </a:r>
            <a:r>
              <a:rPr lang="ar-SA" dirty="0">
                <a:cs typeface="B Nazanin" pitchFamily="2" charset="-78"/>
              </a:rPr>
              <a:t>ايد تحليلي از خطاهاي ممكن در تك</a:t>
            </a:r>
            <a:r>
              <a:rPr lang="fa-IR" dirty="0">
                <a:cs typeface="B Nazanin" pitchFamily="2" charset="-78"/>
              </a:rPr>
              <a:t> </a:t>
            </a:r>
            <a:r>
              <a:rPr lang="ar-SA" dirty="0">
                <a:cs typeface="B Nazanin" pitchFamily="2" charset="-78"/>
              </a:rPr>
              <a:t>تك اندازه‌گيري‌ها و چگونگي اين خطاها در نتايج نهايي منعكس شود. اين امر به عنوان «حداكثر خطاي احتمالي» بيان مي‌شود.</a:t>
            </a: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 </a:t>
            </a:r>
            <a:r>
              <a:rPr lang="ar-SA" b="1" dirty="0" smtClean="0">
                <a:latin typeface="Arial" charset="0"/>
                <a:cs typeface="B Nazanin" pitchFamily="2" charset="-78"/>
              </a:rPr>
              <a:t>«دقت»</a:t>
            </a:r>
            <a:r>
              <a:rPr lang="ar-SA" dirty="0" smtClean="0">
                <a:cs typeface="B Nazanin" pitchFamily="2" charset="-78"/>
              </a:rPr>
              <a:t> نيز معمولاً به وسيله تعيين «دامنه انحراف» بيان مي‌شود.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04813"/>
            <a:ext cx="8183563" cy="550862"/>
          </a:xfrm>
        </p:spPr>
        <p:txBody>
          <a:bodyPr rtlCol="0" anchor="ctr">
            <a:no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اجزا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 گزارش: 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طرح و بحث نتايج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 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00188"/>
            <a:ext cx="8229600" cy="4784725"/>
          </a:xfrm>
        </p:spPr>
        <p:txBody>
          <a:bodyPr anchor="t"/>
          <a:lstStyle/>
          <a:p>
            <a:pPr marL="185738" indent="-185738" algn="just" rtl="1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سازماندهي مطلوب و ارائه مطلوب نتايج</a:t>
            </a:r>
          </a:p>
          <a:p>
            <a:pPr marL="185738" indent="-185738" algn="just" rtl="1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ارائه نتايج همراه با تحليلهاي مرتبط با نتيجه‌گيري‌هاي به عمل آمده.</a:t>
            </a:r>
          </a:p>
          <a:p>
            <a:pPr marL="185738" indent="-185738" algn="just" rtl="1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مقايسه نتايج بدست آمده با نتايج بدست آمده از ساير تحقيقات مشابه.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 نحوه سازماندهي، روش‌ها و نحوه رسيدن به نتايج مشخص مي‌شود.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توضيحات اضافي و طولاني بهتر است در بخش پيوست گزارش آورده شود.</a:t>
            </a:r>
            <a:r>
              <a:rPr lang="fa-IR" smtClean="0">
                <a:cs typeface="B Nazanin" pitchFamily="2" charset="-78"/>
              </a:rPr>
              <a:t> </a:t>
            </a:r>
          </a:p>
          <a:p>
            <a:pPr marL="185738" indent="-185738" algn="just" rtl="1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در انتهاي بحث يك خلاصه كوتاه از مباحث گفته شده مطرح مي‌شود.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از ارائه جزئيات بي‌مورد خودداري شود.</a:t>
            </a:r>
            <a:r>
              <a:rPr lang="fa-IR" smtClean="0">
                <a:cs typeface="B Nazanin" pitchFamily="2" charset="-78"/>
              </a:rPr>
              <a:t> 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163"/>
            <a:ext cx="8229600" cy="71437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اجزا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 گزارش: 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بخش پاياني و تكميلي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anchor="t"/>
          <a:lstStyle/>
          <a:p>
            <a:pPr marL="185738" indent="-185738" algn="just" rtl="1" eaLnBrk="1" hangingPunct="1">
              <a:lnSpc>
                <a:spcPct val="105000"/>
              </a:lnSpc>
              <a:buFontTx/>
              <a:buNone/>
            </a:pPr>
            <a:r>
              <a:rPr lang="ar-SA" smtClean="0">
                <a:cs typeface="B Nazanin" pitchFamily="2" charset="-78"/>
              </a:rPr>
              <a:t>اين بخش مي‌تواند به گونه‌اي باشد كه خواننده را ترغيب به خواندن جزئيات گزارش نمايد و يا برعكس او را از ورود به گزارش منحرف نمايد!  لذا بخش پاياني بايد خود اتكا و مستقل از متن اصلي گزارش باشد.</a:t>
            </a:r>
            <a:endParaRPr lang="fa-IR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105000"/>
              </a:lnSpc>
              <a:buFontTx/>
              <a:buNone/>
            </a:pPr>
            <a:r>
              <a:rPr lang="fa-IR" smtClean="0">
                <a:cs typeface="B Nazanin" pitchFamily="2" charset="-78"/>
              </a:rPr>
              <a:t>خصوص</a:t>
            </a:r>
            <a:r>
              <a:rPr lang="ar-SA" smtClean="0">
                <a:cs typeface="B Nazanin" pitchFamily="2" charset="-78"/>
              </a:rPr>
              <a:t>ي</a:t>
            </a:r>
            <a:r>
              <a:rPr lang="fa-IR" smtClean="0">
                <a:cs typeface="B Nazanin" pitchFamily="2" charset="-78"/>
              </a:rPr>
              <a:t>ات ا</a:t>
            </a:r>
            <a:r>
              <a:rPr lang="ar-SA" smtClean="0">
                <a:cs typeface="B Nazanin" pitchFamily="2" charset="-78"/>
              </a:rPr>
              <a:t>ي</a:t>
            </a:r>
            <a:r>
              <a:rPr lang="fa-IR" smtClean="0">
                <a:cs typeface="B Nazanin" pitchFamily="2" charset="-78"/>
              </a:rPr>
              <a:t>ن بخش:</a:t>
            </a: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عدم استفاده از علامتهاي تعريف نشده</a:t>
            </a: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معادلات، جداول، اشكال، مراجع و ضمائم در آن ذكر نمي‌شود.</a:t>
            </a: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مطلب جديدي را معرفي نمي‌كند.</a:t>
            </a: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يافته‌هاي عمده تحقيق را بيان مي‌كند. (خلاصه نتايج)</a:t>
            </a: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استخراج نتيجه‌گيري از واقعيات بدست آمده است. (نتيجه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گيري‌ها)</a:t>
            </a:r>
          </a:p>
          <a:p>
            <a:pPr marL="185738" indent="-185738" algn="just" rtl="1" eaLnBrk="1" hangingPunct="1">
              <a:lnSpc>
                <a:spcPct val="105000"/>
              </a:lnSpc>
              <a:buFont typeface="Wingdings 2" pitchFamily="18" charset="2"/>
              <a:buChar char=""/>
            </a:pPr>
            <a:r>
              <a:rPr lang="ar-SA" smtClean="0">
                <a:cs typeface="B Nazanin" pitchFamily="2" charset="-78"/>
              </a:rPr>
              <a:t>بر پايه اطلاعات موجود اظهار عقيده، ارزيابي و توصيه مي‌كند. (آثار نتيجه‌گيري)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5925"/>
            <a:ext cx="8229600" cy="781050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چگونگي تهيه يك خلاصه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خوب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 anchor="t"/>
          <a:lstStyle/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محل قرار گرفتن خلاصه در برخي گزارشات در ابتداي آن است و در برخي ديگر در انتهاي گزارش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خلاصه معمولاً گزيده‌اي از </a:t>
            </a:r>
            <a:r>
              <a:rPr lang="fa-IR" dirty="0" smtClean="0">
                <a:cs typeface="B Nazanin" pitchFamily="2" charset="-78"/>
              </a:rPr>
              <a:t>مقدمه </a:t>
            </a:r>
            <a:r>
              <a:rPr lang="ar-SA" dirty="0" smtClean="0">
                <a:cs typeface="B Nazanin" pitchFamily="2" charset="-78"/>
              </a:rPr>
              <a:t>و نتيجه‌گيري بحث است</a:t>
            </a:r>
            <a:r>
              <a:rPr lang="fa-IR" dirty="0" smtClean="0">
                <a:cs typeface="B Nazanin" pitchFamily="2" charset="-78"/>
              </a:rPr>
              <a:t>. </a:t>
            </a:r>
            <a:r>
              <a:rPr lang="ar-SA" dirty="0" smtClean="0">
                <a:cs typeface="B Nazanin" pitchFamily="2" charset="-78"/>
              </a:rPr>
              <a:t>(حدوداً 300 كلمه).</a:t>
            </a:r>
            <a:r>
              <a:rPr lang="fa-IR" dirty="0" smtClean="0">
                <a:cs typeface="B Nazanin" pitchFamily="2" charset="-78"/>
              </a:rPr>
              <a:t> 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تمام مدرك (نوشته) به دقت خوانده شود.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موضوعات مهم و اصلي</a:t>
            </a:r>
            <a:r>
              <a:rPr lang="fa-IR" dirty="0" smtClean="0">
                <a:cs typeface="B Nazanin" pitchFamily="2" charset="-78"/>
              </a:rPr>
              <a:t>،</a:t>
            </a:r>
            <a:r>
              <a:rPr lang="ar-SA" dirty="0" smtClean="0">
                <a:cs typeface="B Nazanin" pitchFamily="2" charset="-78"/>
              </a:rPr>
              <a:t> مجزا و خلاصه شود.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مطالب اصلي هر بخش</a:t>
            </a:r>
            <a:r>
              <a:rPr lang="fa-IR" dirty="0" smtClean="0">
                <a:cs typeface="B Nazanin" pitchFamily="2" charset="-78"/>
              </a:rPr>
              <a:t>،</a:t>
            </a:r>
            <a:r>
              <a:rPr lang="ar-SA" dirty="0" smtClean="0">
                <a:cs typeface="B Nazanin" pitchFamily="2" charset="-78"/>
              </a:rPr>
              <a:t> مجزا و خلاصه </a:t>
            </a:r>
            <a:r>
              <a:rPr lang="fa-IR" dirty="0" smtClean="0">
                <a:cs typeface="B Nazanin" pitchFamily="2" charset="-78"/>
              </a:rPr>
              <a:t>شو</a:t>
            </a:r>
            <a:r>
              <a:rPr lang="ar-SA" dirty="0" smtClean="0">
                <a:cs typeface="B Nazanin" pitchFamily="2" charset="-78"/>
              </a:rPr>
              <a:t>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مطالب تكراري</a:t>
            </a:r>
            <a:r>
              <a:rPr lang="fa-IR" dirty="0" smtClean="0">
                <a:cs typeface="B Nazanin" pitchFamily="2" charset="-78"/>
              </a:rPr>
              <a:t>،</a:t>
            </a:r>
            <a:r>
              <a:rPr lang="ar-SA" dirty="0" smtClean="0">
                <a:cs typeface="B Nazanin" pitchFamily="2" charset="-78"/>
              </a:rPr>
              <a:t> فهرستها</a:t>
            </a:r>
            <a:r>
              <a:rPr lang="fa-IR" dirty="0" smtClean="0">
                <a:cs typeface="B Nazanin" pitchFamily="2" charset="-78"/>
              </a:rPr>
              <a:t>،</a:t>
            </a:r>
            <a:r>
              <a:rPr lang="ar-SA" dirty="0" smtClean="0">
                <a:cs typeface="B Nazanin" pitchFamily="2" charset="-78"/>
              </a:rPr>
              <a:t> مثالها و توصيف جزئيات حذف شود.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مطالب حذف شده در قالبي كلي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تر بيان شود.</a:t>
            </a:r>
          </a:p>
          <a:p>
            <a:pPr marL="185738" indent="-185738" algn="just" rtl="1" eaLnBrk="1" hangingPunct="1">
              <a:buFont typeface="Wingdings 2" pitchFamily="18" charset="2"/>
              <a:buChar char=""/>
            </a:pPr>
            <a:r>
              <a:rPr lang="ar-SA" dirty="0" smtClean="0">
                <a:cs typeface="B Nazanin" pitchFamily="2" charset="-78"/>
              </a:rPr>
              <a:t>مروري بر خلاصه تهيه شده كه آيا كاملاً متأثر از اصل مدرك است يا خير؟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5763"/>
            <a:ext cx="8229600" cy="739775"/>
          </a:xfrm>
        </p:spPr>
        <p:txBody>
          <a:bodyPr rtlCol="0"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تعريف واژه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گزارش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anchor="t"/>
          <a:lstStyle/>
          <a:p>
            <a:pPr marL="0" indent="0" algn="just" rtl="1" eaLnBrk="1" hangingPunct="1">
              <a:lnSpc>
                <a:spcPct val="90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واژه گزارش </a:t>
            </a:r>
            <a:r>
              <a:rPr lang="en-US" dirty="0" smtClean="0">
                <a:cs typeface="B Nazanin" pitchFamily="2" charset="-78"/>
              </a:rPr>
              <a:t>(Report)</a:t>
            </a:r>
            <a:r>
              <a:rPr lang="ar-SA" dirty="0" smtClean="0">
                <a:cs typeface="B Nazanin" pitchFamily="2" charset="-78"/>
              </a:rPr>
              <a:t> در فرهنگ آكسفورد: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ar-SA" dirty="0" smtClean="0">
                <a:cs typeface="B Nazanin" pitchFamily="2" charset="-78"/>
              </a:rPr>
              <a:t>يک بيانيه رسمي است از نتايج يك تحقيق يا هر بررسي كه براي تهيه آن اطلاعات معيني مورد نياز است و توسط فرد يا هيأتي دستور تهيه آن داده مي‌شود و به وسيله فرد يا افرادي تهيه مي‌شود.</a:t>
            </a:r>
            <a:endParaRPr lang="fa-IR" dirty="0" smtClean="0">
              <a:cs typeface="B Nazanin" pitchFamily="2" charset="-78"/>
            </a:endParaRPr>
          </a:p>
          <a:p>
            <a:pPr marL="0" indent="0" algn="just" rtl="1" eaLnBrk="1" hangingPunct="1">
              <a:lnSpc>
                <a:spcPct val="90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گزارش نويس بايد اجزاي</a:t>
            </a:r>
            <a:r>
              <a:rPr lang="fa-IR" dirty="0" smtClean="0">
                <a:cs typeface="B Nazanin" pitchFamily="2" charset="-78"/>
              </a:rPr>
              <a:t> ز</a:t>
            </a:r>
            <a:r>
              <a:rPr lang="ar-SA" dirty="0" smtClean="0">
                <a:cs typeface="B Nazanin" pitchFamily="2" charset="-78"/>
              </a:rPr>
              <a:t>ي</a:t>
            </a:r>
            <a:r>
              <a:rPr lang="fa-IR" dirty="0" smtClean="0">
                <a:cs typeface="B Nazanin" pitchFamily="2" charset="-78"/>
              </a:rPr>
              <a:t>ر</a:t>
            </a:r>
            <a:r>
              <a:rPr lang="ar-SA" dirty="0" smtClean="0">
                <a:cs typeface="B Nazanin" pitchFamily="2" charset="-78"/>
              </a:rPr>
              <a:t> را در تمام مراحل كار در نظر داشته باشد:</a:t>
            </a:r>
            <a:endParaRPr lang="fa-IR" dirty="0" smtClean="0">
              <a:cs typeface="B Nazanin" pitchFamily="2" charset="-78"/>
            </a:endParaRPr>
          </a:p>
          <a:p>
            <a:pPr marL="0" indent="0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موضوع:</a:t>
            </a:r>
            <a:r>
              <a:rPr lang="ar-SA" dirty="0" smtClean="0">
                <a:cs typeface="B Nazanin" pitchFamily="2" charset="-78"/>
              </a:rPr>
              <a:t> مسئله</a:t>
            </a:r>
            <a:endParaRPr lang="fa-IR" dirty="0" smtClean="0">
              <a:cs typeface="B Nazanin" pitchFamily="2" charset="-78"/>
            </a:endParaRPr>
          </a:p>
          <a:p>
            <a:pPr marL="0" indent="0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نويسنده:</a:t>
            </a:r>
            <a:r>
              <a:rPr lang="ar-SA" dirty="0" smtClean="0">
                <a:cs typeface="B Nazanin" pitchFamily="2" charset="-78"/>
              </a:rPr>
              <a:t> فرد يا افراد</a:t>
            </a:r>
            <a:endParaRPr lang="fa-IR" dirty="0" smtClean="0">
              <a:cs typeface="B Nazanin" pitchFamily="2" charset="-78"/>
            </a:endParaRPr>
          </a:p>
          <a:p>
            <a:pPr marL="0" indent="0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خواننده:</a:t>
            </a:r>
            <a:r>
              <a:rPr lang="ar-SA" dirty="0" smtClean="0">
                <a:cs typeface="B Nazanin" pitchFamily="2" charset="-78"/>
              </a:rPr>
              <a:t> تفسير كننده</a:t>
            </a:r>
            <a:endParaRPr lang="fa-IR" dirty="0" smtClean="0">
              <a:cs typeface="B Nazanin" pitchFamily="2" charset="-78"/>
            </a:endParaRPr>
          </a:p>
          <a:p>
            <a:pPr marL="0" indent="0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ساخت: </a:t>
            </a:r>
            <a:r>
              <a:rPr lang="ar-SA" dirty="0" smtClean="0">
                <a:cs typeface="B Nazanin" pitchFamily="2" charset="-78"/>
              </a:rPr>
              <a:t>بيانيه رسمي </a:t>
            </a:r>
            <a:endParaRPr lang="fa-IR" dirty="0" smtClean="0">
              <a:cs typeface="B Nazanin" pitchFamily="2" charset="-78"/>
            </a:endParaRPr>
          </a:p>
          <a:p>
            <a:pPr marL="0" indent="0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b="1" dirty="0" smtClean="0">
                <a:cs typeface="B Nazanin" pitchFamily="2" charset="-78"/>
              </a:rPr>
              <a:t>هدف:</a:t>
            </a:r>
            <a:r>
              <a:rPr lang="ar-SA" dirty="0" smtClean="0">
                <a:cs typeface="B Nazanin" pitchFamily="2" charset="-78"/>
              </a:rPr>
              <a:t> ايجاد ارتباط از طريق </a:t>
            </a:r>
            <a:r>
              <a:rPr lang="fa-IR" dirty="0" smtClean="0">
                <a:cs typeface="B Nazanin" pitchFamily="2" charset="-78"/>
              </a:rPr>
              <a:t>ن</a:t>
            </a:r>
            <a:r>
              <a:rPr lang="ar-SA" dirty="0" smtClean="0">
                <a:cs typeface="B Nazanin" pitchFamily="2" charset="-78"/>
              </a:rPr>
              <a:t>تايج يا اطلاعات معين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5925"/>
            <a:ext cx="8229600" cy="781050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اجزا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گزارش: 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كليدواژه‌ها  </a:t>
            </a:r>
            <a:r>
              <a:rPr lang="en-US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(Indexes)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latin typeface="+mn-lt"/>
              <a:cs typeface="B Nazanin" pitchFamily="2" charset="-7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075612" cy="4857750"/>
          </a:xfrm>
        </p:spPr>
        <p:txBody>
          <a:bodyPr anchor="t"/>
          <a:lstStyle/>
          <a:p>
            <a:pPr marL="0" indent="0" algn="just" rtl="1" eaLnBrk="1" hangingPunct="1">
              <a:lnSpc>
                <a:spcPct val="115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معمولاً بخش آخر گزارشات كلمات موضوعي خاص (كليدواژه‌ها) </a:t>
            </a:r>
            <a:r>
              <a:rPr lang="en-US" dirty="0" smtClean="0">
                <a:cs typeface="B Nazanin" pitchFamily="2" charset="-78"/>
              </a:rPr>
              <a:t>(Index)</a:t>
            </a:r>
            <a:r>
              <a:rPr lang="ar-SA" dirty="0" smtClean="0">
                <a:cs typeface="B Nazanin" pitchFamily="2" charset="-78"/>
              </a:rPr>
              <a:t> را براي راهنمايي بهتر خواننده و ارجاع به صفحاتي كه اين كلمات در آن صفحات بكار رفته است، تهيه مي‌شود</a:t>
            </a:r>
            <a:r>
              <a:rPr lang="fa-IR" dirty="0" smtClean="0">
                <a:cs typeface="B Nazanin" pitchFamily="2" charset="-78"/>
              </a:rPr>
              <a:t>.</a:t>
            </a:r>
          </a:p>
          <a:p>
            <a:pPr marL="0" indent="0" algn="just" rtl="1" eaLnBrk="1" hangingPunct="1">
              <a:lnSpc>
                <a:spcPct val="115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بهتر است كه كليدواژه‌هاي مناسب از كتب لغات تخصصي كه در اين ارتباط وجود دارد انتخاب شوند.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404813"/>
            <a:ext cx="8183562" cy="10509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اجزا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گزارش: 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ضمائم  </a:t>
            </a:r>
            <a:r>
              <a:rPr lang="en-US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(Appendixes)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latin typeface="+mn-lt"/>
              <a:cs typeface="B Nazanin" pitchFamily="2" charset="-7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3288"/>
          </a:xfrm>
        </p:spPr>
        <p:txBody>
          <a:bodyPr lIns="0" rIns="0" anchor="t"/>
          <a:lstStyle/>
          <a:p>
            <a:pPr marL="185738" indent="-185738" algn="just" rtl="1" eaLnBrk="1" hangingPunct="1">
              <a:lnSpc>
                <a:spcPct val="90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ضمائم بر اساس نوع و اهميت مطالب تهيه شده قابل تنظيم است. ليكن حتماً نبايد در هر گزارش وجود داشته باشد.</a:t>
            </a: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Tx/>
              <a:buNone/>
            </a:pPr>
            <a:endParaRPr lang="fa-IR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  <a:buFontTx/>
              <a:buNone/>
            </a:pPr>
            <a:r>
              <a:rPr lang="ar-SA" dirty="0" smtClean="0">
                <a:cs typeface="B Nazanin" pitchFamily="2" charset="-78"/>
              </a:rPr>
              <a:t>موارد كاربرد</a:t>
            </a:r>
            <a:r>
              <a:rPr lang="fa-IR" dirty="0" smtClean="0">
                <a:cs typeface="B Nazanin" pitchFamily="2" charset="-78"/>
              </a:rPr>
              <a:t>:</a:t>
            </a:r>
            <a:endParaRPr lang="ar-SA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وارد كردن </a:t>
            </a:r>
            <a:r>
              <a:rPr lang="fa-IR" dirty="0" smtClean="0">
                <a:cs typeface="B Nazanin" pitchFamily="2" charset="-78"/>
              </a:rPr>
              <a:t>روابط </a:t>
            </a:r>
            <a:r>
              <a:rPr lang="ar-SA" smtClean="0">
                <a:cs typeface="B Nazanin" pitchFamily="2" charset="-78"/>
              </a:rPr>
              <a:t>رياضي</a:t>
            </a:r>
            <a:endParaRPr lang="ar-SA" dirty="0" smtClean="0">
              <a:cs typeface="B Nazanin" pitchFamily="2" charset="-78"/>
            </a:endParaRPr>
          </a:p>
          <a:p>
            <a:pPr marL="185738" indent="-185738" algn="just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ارائه مثال</a:t>
            </a:r>
          </a:p>
          <a:p>
            <a:pPr marL="185738" indent="-185738" algn="just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 شرح مفصل فنون، روشها و لوازم</a:t>
            </a:r>
            <a:r>
              <a:rPr lang="en-US" dirty="0" smtClean="0">
                <a:latin typeface="Arial" charset="0"/>
                <a:cs typeface="B Nazanin" pitchFamily="2" charset="-78"/>
              </a:rPr>
              <a:t>…</a:t>
            </a:r>
            <a:r>
              <a:rPr lang="ar-SA" dirty="0" smtClean="0">
                <a:cs typeface="B Nazanin" pitchFamily="2" charset="-78"/>
              </a:rPr>
              <a:t> براي هدف اصلي گزارش.</a:t>
            </a:r>
          </a:p>
          <a:p>
            <a:pPr marL="185738" indent="-185738" algn="just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فهرست نشانه‌ها و علائم.</a:t>
            </a:r>
          </a:p>
          <a:p>
            <a:pPr marL="185738" indent="-185738" algn="just" rtl="1" eaLnBrk="1" hangingPunct="1">
              <a:lnSpc>
                <a:spcPct val="90000"/>
              </a:lnSpc>
            </a:pPr>
            <a:r>
              <a:rPr lang="ar-SA" dirty="0" smtClean="0">
                <a:cs typeface="B Nazanin" pitchFamily="2" charset="-78"/>
              </a:rPr>
              <a:t> برنامه‌هاي كامپيوتري.</a:t>
            </a: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8477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اجزا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ي</a:t>
            </a:r>
            <a:r>
              <a:rPr lang="fa-IR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گزارش: 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مراجع  </a:t>
            </a:r>
            <a:r>
              <a:rPr lang="en-US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(References)</a:t>
            </a: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+mn-lt"/>
                <a:cs typeface="B Nazanin" pitchFamily="2" charset="-78"/>
              </a:rPr>
              <a:t> 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latin typeface="+mn-lt"/>
              <a:cs typeface="B Nazanin" pitchFamily="2" charset="-78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anchor="t"/>
          <a:lstStyle/>
          <a:p>
            <a:pPr marL="185738" indent="-185738" algn="just" rtl="1" eaLnBrk="1" hangingPunct="1">
              <a:lnSpc>
                <a:spcPct val="105000"/>
              </a:lnSpc>
              <a:buFontTx/>
              <a:buNone/>
            </a:pPr>
            <a:r>
              <a:rPr lang="ar-SA" smtClean="0">
                <a:cs typeface="B Nazanin" pitchFamily="2" charset="-78"/>
              </a:rPr>
              <a:t>منظور از ذكر مراجع عبارتند از:</a:t>
            </a:r>
          </a:p>
          <a:p>
            <a:pPr marL="185738" indent="-185738" algn="just" rtl="1" eaLnBrk="1" hangingPunct="1">
              <a:lnSpc>
                <a:spcPct val="105000"/>
              </a:lnSpc>
            </a:pPr>
            <a:r>
              <a:rPr lang="ar-SA" smtClean="0">
                <a:cs typeface="B Nazanin" pitchFamily="2" charset="-78"/>
              </a:rPr>
              <a:t>جهت نشان دادن كارهاي وابسته به موضوع</a:t>
            </a:r>
          </a:p>
          <a:p>
            <a:pPr marL="185738" indent="-185738" algn="just" rtl="1" eaLnBrk="1" hangingPunct="1">
              <a:lnSpc>
                <a:spcPct val="105000"/>
              </a:lnSpc>
            </a:pPr>
            <a:r>
              <a:rPr lang="ar-SA" smtClean="0">
                <a:cs typeface="B Nazanin" pitchFamily="2" charset="-78"/>
              </a:rPr>
              <a:t>تصديق كارهاي ديگران در زمينه مورد بحث</a:t>
            </a:r>
          </a:p>
          <a:p>
            <a:pPr marL="185738" indent="-185738" algn="just" rtl="1" eaLnBrk="1" hangingPunct="1">
              <a:lnSpc>
                <a:spcPct val="105000"/>
              </a:lnSpc>
            </a:pPr>
            <a:r>
              <a:rPr lang="ar-SA" smtClean="0">
                <a:cs typeface="B Nazanin" pitchFamily="2" charset="-78"/>
              </a:rPr>
              <a:t>جهت جلوگيري از تكرار توصيف (دستگاه‌ها) نحوه ايجاد نظريات با ديگر اطلاعات.</a:t>
            </a:r>
          </a:p>
          <a:p>
            <a:pPr marL="185738" indent="-185738" algn="just" rtl="1" eaLnBrk="1" hangingPunct="1">
              <a:lnSpc>
                <a:spcPct val="105000"/>
              </a:lnSpc>
            </a:pPr>
            <a:r>
              <a:rPr lang="ar-SA" smtClean="0">
                <a:cs typeface="B Nazanin" pitchFamily="2" charset="-78"/>
              </a:rPr>
              <a:t>تأييد فرضيه‌ها، نتيجه‌گيري‌ها، نقطه نظرات يا توضيحات مؤلف جهت مقايسه نتايج قبلي با نتايج كارهاي محقق.</a:t>
            </a:r>
          </a:p>
          <a:p>
            <a:pPr marL="185738" indent="-185738" algn="just" rtl="1" eaLnBrk="1" hangingPunct="1">
              <a:lnSpc>
                <a:spcPct val="105000"/>
              </a:lnSpc>
            </a:pPr>
            <a:r>
              <a:rPr lang="ar-SA" smtClean="0">
                <a:cs typeface="B Nazanin" pitchFamily="2" charset="-78"/>
              </a:rPr>
              <a:t>تعيين منابع كه مطلب از آنها تهيه شده است.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183562" cy="1800225"/>
          </a:xfrm>
        </p:spPr>
        <p:txBody>
          <a:bodyPr/>
          <a:lstStyle/>
          <a:p>
            <a:pPr algn="ctr" eaLnBrk="1" hangingPunct="1"/>
            <a:r>
              <a:rPr lang="fa-IR" sz="6600" smtClean="0">
                <a:cs typeface="B Nazanin" pitchFamily="2" charset="-78"/>
              </a:rPr>
              <a:t>فصل دوم</a:t>
            </a:r>
            <a:r>
              <a:rPr lang="en-US" sz="6600" smtClean="0">
                <a:cs typeface="B Nazanin" pitchFamily="2" charset="-78"/>
              </a:rPr>
              <a:t/>
            </a:r>
            <a:br>
              <a:rPr lang="en-US" sz="6600" smtClean="0">
                <a:cs typeface="B Nazanin" pitchFamily="2" charset="-78"/>
              </a:rPr>
            </a:br>
            <a:r>
              <a:rPr lang="fa-IR" sz="6600" smtClean="0">
                <a:cs typeface="B Nazanin" pitchFamily="2" charset="-78"/>
              </a:rPr>
              <a:t>ساختار گزارش نویسی</a:t>
            </a:r>
            <a:endParaRPr lang="en-US" sz="660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32325" y="498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>
              <a:cs typeface="Times New Roman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1000" y="1485900"/>
            <a:ext cx="83058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buFontTx/>
              <a:buBlip>
                <a:blip r:embed="rId2"/>
              </a:buBlip>
              <a:defRPr/>
            </a:pPr>
            <a:endParaRPr lang="ar-SA" dirty="0" smtClean="0">
              <a:solidFill>
                <a:schemeClr val="tx2"/>
              </a:solidFill>
            </a:endParaRPr>
          </a:p>
          <a:p>
            <a:pPr marL="742950" lvl="1" indent="-285750" algn="r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نحوه </a:t>
            </a:r>
            <a:r>
              <a:rPr lang="ar-SA" sz="2400" dirty="0">
                <a:solidFill>
                  <a:schemeClr val="tx2"/>
                </a:solidFill>
                <a:latin typeface="+mn-lt"/>
                <a:cs typeface="B Nazanin" pitchFamily="2" charset="-78"/>
              </a:rPr>
              <a:t>تنظيم گزارش       </a:t>
            </a:r>
          </a:p>
          <a:p>
            <a:pPr marL="742950" lvl="1" indent="-285750" algn="r" rtl="1" eaLnBrk="1" hangingPunct="1">
              <a:buFont typeface="Arial" pitchFamily="34" charset="0"/>
              <a:buChar char="•"/>
              <a:defRPr/>
            </a:pPr>
            <a:r>
              <a:rPr lang="ar-SA" sz="2400" dirty="0">
                <a:solidFill>
                  <a:schemeClr val="tx2"/>
                </a:solidFill>
                <a:latin typeface="+mn-lt"/>
                <a:cs typeface="B Nazanin" pitchFamily="2" charset="-78"/>
              </a:rPr>
              <a:t>  مقدمه – متن – پايان</a:t>
            </a:r>
          </a:p>
          <a:p>
            <a:pPr marL="742950" lvl="1" indent="-285750" algn="r" rtl="1" eaLnBrk="1" hangingPunct="1">
              <a:buFont typeface="Arial" pitchFamily="34" charset="0"/>
              <a:buChar char="•"/>
              <a:defRPr/>
            </a:pPr>
            <a:r>
              <a:rPr lang="ar-SA" sz="2400" dirty="0">
                <a:solidFill>
                  <a:schemeClr val="tx2"/>
                </a:solidFill>
                <a:latin typeface="+mn-lt"/>
                <a:cs typeface="B Nazanin" pitchFamily="2" charset="-78"/>
              </a:rPr>
              <a:t>  قانون طلائی</a:t>
            </a:r>
          </a:p>
          <a:p>
            <a:pPr marL="742950" lvl="1" indent="-285750" algn="r" rtl="1" eaLnBrk="1" hangingPunct="1">
              <a:buFont typeface="Arial" pitchFamily="34" charset="0"/>
              <a:buChar char="•"/>
              <a:defRPr/>
            </a:pPr>
            <a:r>
              <a:rPr lang="ar-SA" sz="2400" dirty="0">
                <a:solidFill>
                  <a:schemeClr val="tx2"/>
                </a:solidFill>
                <a:latin typeface="+mn-lt"/>
                <a:cs typeface="B Nazanin" pitchFamily="2" charset="-78"/>
              </a:rPr>
              <a:t>  تاثير خواننده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گزارش  </a:t>
            </a:r>
          </a:p>
          <a:p>
            <a:pPr marL="742950" lvl="1" indent="-285750" algn="r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 اصل تاكيد در گزارش   </a:t>
            </a:r>
          </a:p>
          <a:p>
            <a:pPr marL="742950" lvl="1" indent="-285750" algn="r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 شرح الگوهاي ساختار گزارش</a:t>
            </a:r>
          </a:p>
          <a:p>
            <a:pPr marL="742950" lvl="1" indent="-285750" algn="r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 شرح مختصر مرحله دوم گزارش نويسي</a:t>
            </a:r>
          </a:p>
          <a:p>
            <a:pPr marL="742950" lvl="1" indent="-285750" algn="r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 نمونه كد بندي اطلاعات</a:t>
            </a:r>
          </a:p>
          <a:p>
            <a:pPr marL="742950" lvl="1" indent="-285750" algn="r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 چند قاعده در تهيه رئوس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مطالب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(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كد بندي)   </a:t>
            </a:r>
          </a:p>
          <a:p>
            <a:pPr algn="r" eaLnBrk="1" hangingPunct="1">
              <a:buFontTx/>
              <a:buBlip>
                <a:blip r:embed="rId2"/>
              </a:buBlip>
              <a:defRPr/>
            </a:pPr>
            <a:endParaRPr lang="en-US" dirty="0" smtClean="0"/>
          </a:p>
        </p:txBody>
      </p:sp>
      <p:sp>
        <p:nvSpPr>
          <p:cNvPr id="40964" name="WordArt 10"/>
          <p:cNvSpPr>
            <a:spLocks noChangeArrowheads="1" noChangeShapeType="1" noTextEdit="1"/>
          </p:cNvSpPr>
          <p:nvPr/>
        </p:nvSpPr>
        <p:spPr bwMode="auto">
          <a:xfrm>
            <a:off x="5508625" y="546100"/>
            <a:ext cx="2211388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/>
            <a:endParaRPr lang="en-US" sz="3600" kern="10">
              <a:latin typeface="Zar"/>
            </a:endParaRPr>
          </a:p>
        </p:txBody>
      </p:sp>
      <p:sp>
        <p:nvSpPr>
          <p:cNvPr id="40965" name="TextBox 1"/>
          <p:cNvSpPr txBox="1">
            <a:spLocks noChangeArrowheads="1"/>
          </p:cNvSpPr>
          <p:nvPr/>
        </p:nvSpPr>
        <p:spPr bwMode="auto">
          <a:xfrm>
            <a:off x="825500" y="41751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rtl="1" eaLnBrk="1" hangingPunct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فهرست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2"/>
          <p:cNvSpPr>
            <a:spLocks noChangeArrowheads="1"/>
          </p:cNvSpPr>
          <p:nvPr/>
        </p:nvSpPr>
        <p:spPr bwMode="auto">
          <a:xfrm>
            <a:off x="457200" y="1881188"/>
            <a:ext cx="78486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rtl="1">
              <a:defRPr/>
            </a:pPr>
            <a:r>
              <a:rPr lang="ar-SA" sz="2400" dirty="0">
                <a:solidFill>
                  <a:schemeClr val="tx2"/>
                </a:solidFill>
                <a:cs typeface="B Nazanin" pitchFamily="2" charset="-78"/>
              </a:rPr>
              <a:t>ساختار هر گزارش بر سه اصل ز</a:t>
            </a:r>
            <a:r>
              <a:rPr lang="fa-IR" sz="2400" dirty="0">
                <a:solidFill>
                  <a:schemeClr val="tx2"/>
                </a:solidFill>
                <a:cs typeface="B Nazanin" pitchFamily="2" charset="-78"/>
              </a:rPr>
              <a:t>ي</a:t>
            </a:r>
            <a:r>
              <a:rPr lang="ar-SA" sz="2400" dirty="0">
                <a:solidFill>
                  <a:schemeClr val="tx2"/>
                </a:solidFill>
                <a:cs typeface="B Nazanin" pitchFamily="2" charset="-78"/>
              </a:rPr>
              <a:t>ر قرار دارد:</a:t>
            </a:r>
          </a:p>
          <a:p>
            <a:pPr marL="457200" indent="-457200" algn="r" rtl="1">
              <a:spcBef>
                <a:spcPct val="50000"/>
              </a:spcBef>
              <a:buClr>
                <a:srgbClr val="FF0000"/>
              </a:buClr>
              <a:buFontTx/>
              <a:buAutoNum type="arabicParenR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موضوع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،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مقدمه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،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</a:t>
            </a:r>
            <a:r>
              <a:rPr lang="ar-SA" sz="2400" dirty="0">
                <a:solidFill>
                  <a:schemeClr val="tx2"/>
                </a:solidFill>
                <a:latin typeface="+mn-lt"/>
                <a:cs typeface="B Nazanin" pitchFamily="2" charset="-78"/>
              </a:rPr>
              <a:t>متن و پايان</a:t>
            </a:r>
          </a:p>
          <a:p>
            <a:pPr marL="457200" indent="-457200" algn="r" rtl="1">
              <a:spcBef>
                <a:spcPct val="50000"/>
              </a:spcBef>
              <a:buClr>
                <a:srgbClr val="FF0000"/>
              </a:buClr>
              <a:buFontTx/>
              <a:buAutoNum type="arabicParenR"/>
              <a:defRPr/>
            </a:pPr>
            <a:r>
              <a:rPr lang="ar-SA" sz="2400" dirty="0">
                <a:solidFill>
                  <a:schemeClr val="tx2"/>
                </a:solidFill>
                <a:latin typeface="+mn-lt"/>
                <a:cs typeface="B Nazanin" pitchFamily="2" charset="-78"/>
              </a:rPr>
              <a:t>خواننده ممكن است نتايج و پيشنهادات گزارشگر را بپذيرد يا 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نپذيرد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.</a:t>
            </a:r>
            <a:endParaRPr lang="ar-SA" sz="2400" dirty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marL="457200" indent="-457200" algn="r" rtl="1">
              <a:spcBef>
                <a:spcPct val="50000"/>
              </a:spcBef>
              <a:buClr>
                <a:srgbClr val="FF0000"/>
              </a:buClr>
              <a:buFontTx/>
              <a:buAutoNum type="arabicParenR"/>
              <a:defRPr/>
            </a:pPr>
            <a:r>
              <a:rPr lang="ar-SA" sz="2400" dirty="0">
                <a:solidFill>
                  <a:schemeClr val="tx2"/>
                </a:solidFill>
                <a:latin typeface="+mn-lt"/>
                <a:cs typeface="B Nazanin" pitchFamily="2" charset="-78"/>
              </a:rPr>
              <a:t>نكات و نظريات عمده بايد مورد تاكيد قرار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گيرد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.</a:t>
            </a:r>
            <a:endParaRPr lang="en-US" sz="2400" dirty="0">
              <a:solidFill>
                <a:schemeClr val="tx2"/>
              </a:solidFill>
              <a:latin typeface="+mn-lt"/>
              <a:cs typeface="B Nazanin" pitchFamily="2" charset="-78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32425" y="431800"/>
            <a:ext cx="2873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نحوه تنظیم گزارش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1"/>
          <p:cNvSpPr>
            <a:spLocks noChangeArrowheads="1"/>
          </p:cNvSpPr>
          <p:nvPr/>
        </p:nvSpPr>
        <p:spPr bwMode="auto">
          <a:xfrm>
            <a:off x="4673600" y="1473200"/>
            <a:ext cx="3784600" cy="1498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 rtl="1">
              <a:defRPr/>
            </a:pPr>
            <a:r>
              <a:rPr lang="ar-SA" sz="2000" b="1" dirty="0">
                <a:cs typeface="B Nazanin" pitchFamily="2" charset="-78"/>
              </a:rPr>
              <a:t>قابل فهم و با معني</a:t>
            </a:r>
          </a:p>
          <a:p>
            <a:pPr algn="r" rtl="1">
              <a:defRPr/>
            </a:pPr>
            <a:r>
              <a:rPr lang="ar-SA" sz="2000" b="1" dirty="0">
                <a:cs typeface="B Nazanin" pitchFamily="2" charset="-78"/>
              </a:rPr>
              <a:t>ايجاد علاقه در خواننده گزارش</a:t>
            </a:r>
          </a:p>
          <a:p>
            <a:pPr algn="r" rtl="1">
              <a:defRPr/>
            </a:pPr>
            <a:r>
              <a:rPr lang="ar-SA" sz="2000" b="1" dirty="0">
                <a:cs typeface="B Nazanin" pitchFamily="2" charset="-78"/>
              </a:rPr>
              <a:t>بيان انتظار از گزارش</a:t>
            </a:r>
          </a:p>
        </p:txBody>
      </p:sp>
      <p:sp>
        <p:nvSpPr>
          <p:cNvPr id="43011" name="Rectangle 12"/>
          <p:cNvSpPr>
            <a:spLocks noChangeArrowheads="1"/>
          </p:cNvSpPr>
          <p:nvPr/>
        </p:nvSpPr>
        <p:spPr bwMode="auto">
          <a:xfrm>
            <a:off x="6267450" y="1244600"/>
            <a:ext cx="673100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ar-SA" b="1" dirty="0">
                <a:cs typeface="B Nazanin" pitchFamily="2" charset="-78"/>
              </a:rPr>
              <a:t>مقدمه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43012" name="AutoShape 13"/>
          <p:cNvSpPr>
            <a:spLocks noChangeArrowheads="1"/>
          </p:cNvSpPr>
          <p:nvPr/>
        </p:nvSpPr>
        <p:spPr bwMode="auto">
          <a:xfrm>
            <a:off x="2336800" y="3263900"/>
            <a:ext cx="3784600" cy="1219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 rtl="1">
              <a:defRPr/>
            </a:pPr>
            <a:r>
              <a:rPr lang="ar-SA" sz="2000" b="1" dirty="0">
                <a:cs typeface="B Nazanin" pitchFamily="2" charset="-78"/>
              </a:rPr>
              <a:t>محل ارايه </a:t>
            </a:r>
            <a:r>
              <a:rPr lang="ar-SA" sz="2000" b="1" dirty="0" smtClean="0">
                <a:cs typeface="B Nazanin" pitchFamily="2" charset="-78"/>
              </a:rPr>
              <a:t>آمارها، </a:t>
            </a:r>
            <a:r>
              <a:rPr lang="ar-SA" sz="2000" b="1" dirty="0">
                <a:cs typeface="B Nazanin" pitchFamily="2" charset="-78"/>
              </a:rPr>
              <a:t>داده ها</a:t>
            </a:r>
          </a:p>
          <a:p>
            <a:pPr algn="r" rtl="1">
              <a:defRPr/>
            </a:pPr>
            <a:r>
              <a:rPr lang="ar-SA" sz="2000" b="1" dirty="0">
                <a:cs typeface="B Nazanin" pitchFamily="2" charset="-78"/>
              </a:rPr>
              <a:t>تحليل و تفسير آنها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3013" name="Rectangle 14"/>
          <p:cNvSpPr>
            <a:spLocks noChangeArrowheads="1"/>
          </p:cNvSpPr>
          <p:nvPr/>
        </p:nvSpPr>
        <p:spPr bwMode="auto">
          <a:xfrm>
            <a:off x="4016375" y="3035300"/>
            <a:ext cx="500063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ar-SA" b="1" dirty="0">
                <a:cs typeface="B Nazanin" pitchFamily="2" charset="-78"/>
              </a:rPr>
              <a:t>متن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43014" name="AutoShape 15"/>
          <p:cNvSpPr>
            <a:spLocks noChangeArrowheads="1"/>
          </p:cNvSpPr>
          <p:nvPr/>
        </p:nvSpPr>
        <p:spPr bwMode="auto">
          <a:xfrm>
            <a:off x="393700" y="4800600"/>
            <a:ext cx="3784600" cy="1219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r" rtl="1">
              <a:defRPr/>
            </a:pPr>
            <a:r>
              <a:rPr lang="ar-SA" sz="2000" b="1" dirty="0">
                <a:cs typeface="B Nazanin" pitchFamily="2" charset="-78"/>
              </a:rPr>
              <a:t>نتيجه گيري و</a:t>
            </a:r>
          </a:p>
          <a:p>
            <a:pPr algn="r" rtl="1">
              <a:defRPr/>
            </a:pPr>
            <a:r>
              <a:rPr lang="ar-SA" sz="2000" b="1" dirty="0">
                <a:cs typeface="B Nazanin" pitchFamily="2" charset="-78"/>
              </a:rPr>
              <a:t> ارايه پيشنهاد و راه حل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2022475" y="4546600"/>
            <a:ext cx="577850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ar-SA" b="1" dirty="0">
                <a:cs typeface="B Nazanin" pitchFamily="2" charset="-78"/>
              </a:rPr>
              <a:t>پايان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43016" name="AutoShape 17"/>
          <p:cNvSpPr>
            <a:spLocks noChangeArrowheads="1"/>
          </p:cNvSpPr>
          <p:nvPr/>
        </p:nvSpPr>
        <p:spPr bwMode="auto">
          <a:xfrm rot="8686255">
            <a:off x="2605088" y="1754188"/>
            <a:ext cx="1731962" cy="558800"/>
          </a:xfrm>
          <a:prstGeom prst="curvedUpArrow">
            <a:avLst>
              <a:gd name="adj1" fmla="val 42732"/>
              <a:gd name="adj2" fmla="val 123977"/>
              <a:gd name="adj3" fmla="val 47815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017" name="AutoShape 18"/>
          <p:cNvSpPr>
            <a:spLocks noChangeArrowheads="1"/>
          </p:cNvSpPr>
          <p:nvPr/>
        </p:nvSpPr>
        <p:spPr bwMode="auto">
          <a:xfrm rot="8686255">
            <a:off x="382588" y="3532188"/>
            <a:ext cx="1731962" cy="558800"/>
          </a:xfrm>
          <a:prstGeom prst="curvedUpArrow">
            <a:avLst>
              <a:gd name="adj1" fmla="val 42732"/>
              <a:gd name="adj2" fmla="val 123977"/>
              <a:gd name="adj3" fmla="val 47815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605463" y="447675"/>
            <a:ext cx="271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مقدمه، متن، پایان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2"/>
          <p:cNvSpPr>
            <a:spLocks noChangeArrowheads="1"/>
          </p:cNvSpPr>
          <p:nvPr/>
        </p:nvSpPr>
        <p:spPr bwMode="auto">
          <a:xfrm>
            <a:off x="1257300" y="1612900"/>
            <a:ext cx="6540500" cy="927100"/>
          </a:xfrm>
          <a:prstGeom prst="plaque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just" rtl="1">
              <a:defRPr/>
            </a:pPr>
            <a:r>
              <a:rPr lang="ar-SA" sz="2400" dirty="0">
                <a:cs typeface="B Nazanin" pitchFamily="2" charset="-78"/>
              </a:rPr>
              <a:t>در مقدمه آنچه را كه </a:t>
            </a:r>
            <a:r>
              <a:rPr lang="ar-SA" sz="2400" dirty="0" smtClean="0">
                <a:cs typeface="B Nazanin" pitchFamily="2" charset="-78"/>
              </a:rPr>
              <a:t>ميخواهيد</a:t>
            </a:r>
            <a:r>
              <a:rPr lang="fa-IR" sz="2400" dirty="0" smtClean="0">
                <a:cs typeface="B Nazanin" pitchFamily="2" charset="-78"/>
              </a:rPr>
              <a:t>،</a:t>
            </a:r>
            <a:r>
              <a:rPr lang="ar-SA" sz="2400" dirty="0" smtClean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به طور مختصر اعلام </a:t>
            </a:r>
            <a:r>
              <a:rPr lang="ar-SA" sz="2400" dirty="0" smtClean="0">
                <a:cs typeface="B Nazanin" pitchFamily="2" charset="-78"/>
              </a:rPr>
              <a:t>كنيد</a:t>
            </a:r>
            <a:r>
              <a:rPr lang="fa-IR" sz="2400" dirty="0" smtClean="0">
                <a:cs typeface="B Nazanin" pitchFamily="2" charset="-78"/>
              </a:rPr>
              <a:t>.</a:t>
            </a:r>
            <a:endParaRPr lang="en-US" sz="2400" dirty="0">
              <a:cs typeface="B Nazanin" pitchFamily="2" charset="-78"/>
            </a:endParaRPr>
          </a:p>
        </p:txBody>
      </p:sp>
      <p:sp>
        <p:nvSpPr>
          <p:cNvPr id="44035" name="AutoShape 13"/>
          <p:cNvSpPr>
            <a:spLocks noChangeArrowheads="1"/>
          </p:cNvSpPr>
          <p:nvPr/>
        </p:nvSpPr>
        <p:spPr bwMode="auto">
          <a:xfrm>
            <a:off x="1143000" y="2984500"/>
            <a:ext cx="6540500" cy="927100"/>
          </a:xfrm>
          <a:prstGeom prst="plaque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r" rtl="1">
              <a:defRPr/>
            </a:pPr>
            <a:r>
              <a:rPr lang="ar-SA" sz="2400" dirty="0">
                <a:cs typeface="B Nazanin" pitchFamily="2" charset="-78"/>
              </a:rPr>
              <a:t>در متن </a:t>
            </a:r>
            <a:r>
              <a:rPr lang="ar-SA" sz="2400" dirty="0" smtClean="0">
                <a:cs typeface="B Nazanin" pitchFamily="2" charset="-78"/>
              </a:rPr>
              <a:t>بگوييد</a:t>
            </a:r>
            <a:r>
              <a:rPr lang="fa-IR" sz="2400" dirty="0" smtClean="0">
                <a:cs typeface="B Nazanin" pitchFamily="2" charset="-78"/>
              </a:rPr>
              <a:t>.</a:t>
            </a:r>
            <a:endParaRPr lang="en-US" sz="2400" dirty="0">
              <a:cs typeface="B Nazanin" pitchFamily="2" charset="-78"/>
            </a:endParaRPr>
          </a:p>
        </p:txBody>
      </p:sp>
      <p:sp>
        <p:nvSpPr>
          <p:cNvPr id="44036" name="AutoShape 14"/>
          <p:cNvSpPr>
            <a:spLocks noChangeArrowheads="1"/>
          </p:cNvSpPr>
          <p:nvPr/>
        </p:nvSpPr>
        <p:spPr bwMode="auto">
          <a:xfrm>
            <a:off x="1168400" y="4305300"/>
            <a:ext cx="6540500" cy="927100"/>
          </a:xfrm>
          <a:prstGeom prst="plaque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r" rtl="1">
              <a:defRPr/>
            </a:pPr>
            <a:r>
              <a:rPr lang="ar-SA" sz="2400" dirty="0">
                <a:cs typeface="B Nazanin" pitchFamily="2" charset="-78"/>
              </a:rPr>
              <a:t>در پايان به طور مختصر يادآوري </a:t>
            </a:r>
            <a:r>
              <a:rPr lang="ar-SA" sz="2400" dirty="0" smtClean="0">
                <a:cs typeface="B Nazanin" pitchFamily="2" charset="-78"/>
              </a:rPr>
              <a:t>كنيد</a:t>
            </a:r>
            <a:r>
              <a:rPr lang="fa-IR" sz="2400" dirty="0" smtClean="0">
                <a:cs typeface="B Nazanin" pitchFamily="2" charset="-78"/>
              </a:rPr>
              <a:t>.</a:t>
            </a:r>
            <a:endParaRPr lang="en-US" sz="2400" dirty="0">
              <a:cs typeface="B Nazanin" pitchFamily="2" charset="-78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6418263" y="447675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قانون طلایی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78675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marL="285750" indent="-285750" algn="r" rtl="1" eaLnBrk="1" hangingPunct="1">
              <a:buFont typeface="Wingdings" pitchFamily="2" charset="2"/>
              <a:buChar char="v"/>
              <a:defRPr/>
            </a:pPr>
            <a:r>
              <a:rPr lang="ar-SA" dirty="0" smtClean="0"/>
              <a:t>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روش قياسي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deductive</a:t>
            </a:r>
            <a:endParaRPr lang="ar-SA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algn="r" rtl="1" eaLnBrk="1" hangingPunct="1">
              <a:buFontTx/>
              <a:buBlip>
                <a:blip r:embed="rId2"/>
              </a:buBlip>
              <a:defRPr/>
            </a:pPr>
            <a:endParaRPr lang="ar-SA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marL="342900" indent="-342900" algn="r" rtl="1" eaLnBrk="1" hangingPunct="1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	خواننده اي كه احتمال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مي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رود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نتايج را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بپذيرد. </a:t>
            </a:r>
            <a:endParaRPr lang="ar-SA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marL="342900" indent="-342900" algn="r" rtl="1" eaLnBrk="1" hangingPunct="1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	ابتدا نكته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اصلي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،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سپس جزئيات و توضيحات</a:t>
            </a:r>
          </a:p>
          <a:p>
            <a:pPr algn="r" rtl="1" eaLnBrk="1" hangingPunct="1">
              <a:buFontTx/>
              <a:buBlip>
                <a:blip r:embed="rId2"/>
              </a:buBlip>
              <a:defRPr/>
            </a:pPr>
            <a:endParaRPr lang="en-US" dirty="0" smtClean="0"/>
          </a:p>
        </p:txBody>
      </p:sp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546100" y="3848100"/>
            <a:ext cx="74676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marL="285750" indent="-285750" algn="r" rtl="1" eaLnBrk="1" hangingPunct="1">
              <a:buFont typeface="Wingdings" pitchFamily="2" charset="2"/>
              <a:buChar char="v"/>
              <a:defRPr/>
            </a:pPr>
            <a:r>
              <a:rPr lang="ar-SA" dirty="0" smtClean="0"/>
              <a:t>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روش استقرايي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Inductive</a:t>
            </a:r>
          </a:p>
          <a:p>
            <a:pPr algn="r" rtl="1" eaLnBrk="1" hangingPunct="1">
              <a:defRPr/>
            </a:pPr>
            <a:endParaRPr lang="en-US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marL="342900" indent="-342900" algn="r" rtl="1" eaLnBrk="1" hangingPunct="1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	خواننده اي كه احتمال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مي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رود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در برابر قبول نتايج مقاومت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ورزد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.</a:t>
            </a:r>
            <a:endParaRPr lang="ar-SA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marL="342900" indent="-342900" algn="r" rtl="1" eaLnBrk="1" hangingPunct="1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	ابتدا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آمار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و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اطلاعات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،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سپس استدلال و نتيجه گيري</a:t>
            </a:r>
          </a:p>
          <a:p>
            <a:pPr algn="r" rtl="1" eaLnBrk="1" hangingPunct="1">
              <a:defRPr/>
            </a:pPr>
            <a:endParaRPr lang="ar-SA" dirty="0" smtClean="0"/>
          </a:p>
          <a:p>
            <a:pPr algn="r" rtl="1" eaLnBrk="1" hangingPunct="1">
              <a:defRPr/>
            </a:pPr>
            <a:endParaRPr lang="en-US" dirty="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22613" y="404813"/>
            <a:ext cx="5208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تاثیر خواننده گزارش در نحوه تنظیم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503238" y="1341438"/>
            <a:ext cx="7737475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buFontTx/>
              <a:buChar char="-"/>
              <a:defRPr/>
            </a:pPr>
            <a:r>
              <a:rPr lang="ar-SA" sz="2400" dirty="0" smtClean="0">
                <a:cs typeface="B Nazanin" pitchFamily="2" charset="-78"/>
              </a:rPr>
              <a:t> آوردن نكات عمده در آغاز و پايان گزارش و همچنين هرپاراگراف</a:t>
            </a:r>
          </a:p>
          <a:p>
            <a:pPr algn="just" rtl="1" eaLnBrk="1" hangingPunct="1">
              <a:buFontTx/>
              <a:buChar char="-"/>
              <a:defRPr/>
            </a:pPr>
            <a:r>
              <a:rPr lang="ar-SA" sz="2400" dirty="0" smtClean="0">
                <a:cs typeface="B Nazanin" pitchFamily="2" charset="-78"/>
              </a:rPr>
              <a:t> توجه به اين كه نكات عمده بهتر از جزئيات به خاطر سپرده </a:t>
            </a:r>
            <a:r>
              <a:rPr lang="ar-SA" sz="2400" dirty="0" smtClean="0">
                <a:cs typeface="B Nazanin" pitchFamily="2" charset="-78"/>
              </a:rPr>
              <a:t>مي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شوند</a:t>
            </a:r>
            <a:endParaRPr lang="ar-SA" sz="2400" dirty="0" smtClean="0">
              <a:cs typeface="B Nazanin" pitchFamily="2" charset="-78"/>
            </a:endParaRPr>
          </a:p>
          <a:p>
            <a:pPr algn="just" rtl="1" eaLnBrk="1" hangingPunct="1">
              <a:buFontTx/>
              <a:buChar char="-"/>
              <a:defRPr/>
            </a:pPr>
            <a:r>
              <a:rPr lang="ar-SA" sz="2400" dirty="0" smtClean="0">
                <a:cs typeface="B Nazanin" pitchFamily="2" charset="-78"/>
              </a:rPr>
              <a:t> حفظ ارتباط بين نكات</a:t>
            </a:r>
            <a:endParaRPr lang="en-US" sz="2400" dirty="0" smtClean="0">
              <a:cs typeface="B Nazanin" pitchFamily="2" charset="-78"/>
            </a:endParaRPr>
          </a:p>
          <a:p>
            <a:pPr algn="r" rtl="1" eaLnBrk="1" hangingPunct="1">
              <a:defRPr/>
            </a:pPr>
            <a:endParaRPr lang="fa-IR" sz="2000" dirty="0" smtClean="0">
              <a:cs typeface="B Nazanin" pitchFamily="2" charset="-78"/>
            </a:endParaRPr>
          </a:p>
          <a:p>
            <a:pPr marL="342900" indent="-342900" algn="r" rtl="1" eaLnBrk="1" hangingPunct="1">
              <a:buFont typeface="Wingdings" pitchFamily="2" charset="2"/>
              <a:buChar char="v"/>
              <a:defRPr/>
            </a:pPr>
            <a:r>
              <a:rPr lang="ar-SA" sz="2000" dirty="0" smtClean="0">
                <a:cs typeface="B Nazanin" pitchFamily="2" charset="-78"/>
              </a:rPr>
              <a:t> جاي </a:t>
            </a:r>
            <a:r>
              <a:rPr lang="ar-SA" sz="2000" dirty="0" smtClean="0">
                <a:cs typeface="B Nazanin" pitchFamily="2" charset="-78"/>
              </a:rPr>
              <a:t>نكته:</a:t>
            </a:r>
            <a:endParaRPr lang="ar-SA" sz="2000" dirty="0" smtClean="0">
              <a:cs typeface="B Nazanin" pitchFamily="2" charset="-78"/>
            </a:endParaRPr>
          </a:p>
          <a:p>
            <a:pPr algn="r" rtl="1" eaLnBrk="1" hangingPunct="1">
              <a:defRPr/>
            </a:pPr>
            <a:r>
              <a:rPr lang="ar-SA" sz="2000" dirty="0" smtClean="0">
                <a:cs typeface="B Nazanin" pitchFamily="2" charset="-78"/>
              </a:rPr>
              <a:t>	 </a:t>
            </a:r>
            <a:r>
              <a:rPr lang="ar-SA" sz="2000" dirty="0" smtClean="0">
                <a:cs typeface="B Nazanin" pitchFamily="2" charset="-78"/>
              </a:rPr>
              <a:t>در </a:t>
            </a:r>
            <a:r>
              <a:rPr lang="ar-SA" sz="2000" dirty="0" smtClean="0">
                <a:cs typeface="B Nazanin" pitchFamily="2" charset="-78"/>
              </a:rPr>
              <a:t>آغاز و پايان گزارش </a:t>
            </a:r>
            <a:r>
              <a:rPr lang="ar-SA" sz="2000" dirty="0" smtClean="0">
                <a:cs typeface="B Nazanin" pitchFamily="2" charset="-78"/>
              </a:rPr>
              <a:t>است</a:t>
            </a:r>
            <a:r>
              <a:rPr lang="fa-IR" sz="2000" dirty="0" smtClean="0">
                <a:cs typeface="B Nazanin" pitchFamily="2" charset="-78"/>
              </a:rPr>
              <a:t>.</a:t>
            </a:r>
            <a:endParaRPr lang="en-US" sz="2000" dirty="0" smtClean="0">
              <a:cs typeface="B Nazanin" pitchFamily="2" charset="-78"/>
            </a:endParaRPr>
          </a:p>
          <a:p>
            <a:pPr marL="342900" indent="-342900" algn="r" rtl="1" eaLnBrk="1" hangingPunct="1">
              <a:buFont typeface="Wingdings" pitchFamily="2" charset="2"/>
              <a:buChar char="v"/>
              <a:defRPr/>
            </a:pPr>
            <a:r>
              <a:rPr lang="ar-SA" sz="2000" dirty="0" smtClean="0">
                <a:cs typeface="B Nazanin" pitchFamily="2" charset="-78"/>
              </a:rPr>
              <a:t> اندازه و تناسب:</a:t>
            </a:r>
          </a:p>
          <a:p>
            <a:pPr algn="r" rtl="1" eaLnBrk="1" hangingPunct="1">
              <a:defRPr/>
            </a:pPr>
            <a:r>
              <a:rPr lang="ar-SA" sz="2000" dirty="0" smtClean="0">
                <a:cs typeface="B Nazanin" pitchFamily="2" charset="-78"/>
              </a:rPr>
              <a:t>	نكات </a:t>
            </a:r>
            <a:r>
              <a:rPr lang="ar-SA" sz="2000" dirty="0" smtClean="0">
                <a:cs typeface="B Nazanin" pitchFamily="2" charset="-78"/>
              </a:rPr>
              <a:t>مهم</a:t>
            </a:r>
            <a:r>
              <a:rPr lang="fa-IR" sz="2000" dirty="0" smtClean="0">
                <a:cs typeface="B Nazanin" pitchFamily="2" charset="-78"/>
              </a:rPr>
              <a:t> </a:t>
            </a:r>
            <a:r>
              <a:rPr lang="ar-SA" sz="2000" dirty="0" smtClean="0">
                <a:cs typeface="B Nazanin" pitchFamily="2" charset="-78"/>
              </a:rPr>
              <a:t>تر</a:t>
            </a:r>
            <a:r>
              <a:rPr lang="fa-IR" sz="2000" dirty="0" smtClean="0">
                <a:cs typeface="B Nazanin" pitchFamily="2" charset="-78"/>
              </a:rPr>
              <a:t>،</a:t>
            </a:r>
            <a:r>
              <a:rPr lang="ar-SA" sz="2000" dirty="0" smtClean="0">
                <a:cs typeface="B Nazanin" pitchFamily="2" charset="-78"/>
              </a:rPr>
              <a:t> </a:t>
            </a:r>
            <a:r>
              <a:rPr lang="ar-SA" sz="2000" dirty="0" smtClean="0">
                <a:cs typeface="B Nazanin" pitchFamily="2" charset="-78"/>
              </a:rPr>
              <a:t>فضاي بيشتر</a:t>
            </a:r>
            <a:endParaRPr lang="en-US" sz="2000" dirty="0" smtClean="0">
              <a:cs typeface="B Nazanin" pitchFamily="2" charset="-78"/>
            </a:endParaRPr>
          </a:p>
          <a:p>
            <a:pPr marL="342900" indent="-342900" algn="r" rtl="1" eaLnBrk="1" hangingPunct="1">
              <a:buFont typeface="Wingdings" pitchFamily="2" charset="2"/>
              <a:buChar char="v"/>
              <a:defRPr/>
            </a:pPr>
            <a:r>
              <a:rPr lang="ar-SA" sz="2000" dirty="0" smtClean="0">
                <a:cs typeface="B Nazanin" pitchFamily="2" charset="-78"/>
              </a:rPr>
              <a:t> زبان تاكيد:</a:t>
            </a:r>
          </a:p>
          <a:p>
            <a:pPr algn="r" rtl="1" eaLnBrk="1" hangingPunct="1">
              <a:defRPr/>
            </a:pPr>
            <a:r>
              <a:rPr lang="ar-SA" sz="2000" dirty="0" smtClean="0">
                <a:cs typeface="B Nazanin" pitchFamily="2" charset="-78"/>
              </a:rPr>
              <a:t>	 جملات بايد </a:t>
            </a:r>
            <a:r>
              <a:rPr lang="ar-SA" sz="2000" dirty="0" smtClean="0">
                <a:cs typeface="B Nazanin" pitchFamily="2" charset="-78"/>
              </a:rPr>
              <a:t>روشن</a:t>
            </a:r>
            <a:r>
              <a:rPr lang="fa-IR" sz="2000" dirty="0" smtClean="0">
                <a:cs typeface="B Nazanin" pitchFamily="2" charset="-78"/>
              </a:rPr>
              <a:t>، </a:t>
            </a:r>
            <a:r>
              <a:rPr lang="ar-SA" sz="2000" dirty="0" smtClean="0">
                <a:cs typeface="B Nazanin" pitchFamily="2" charset="-78"/>
              </a:rPr>
              <a:t>محكم و</a:t>
            </a:r>
            <a:r>
              <a:rPr lang="fa-IR" sz="2000" dirty="0" smtClean="0">
                <a:cs typeface="B Nazanin" pitchFamily="2" charset="-78"/>
              </a:rPr>
              <a:t> </a:t>
            </a:r>
            <a:r>
              <a:rPr lang="ar-SA" sz="2000" dirty="0" smtClean="0">
                <a:cs typeface="B Nazanin" pitchFamily="2" charset="-78"/>
              </a:rPr>
              <a:t>موثر</a:t>
            </a:r>
            <a:endParaRPr lang="en-US" sz="2000" dirty="0" smtClean="0">
              <a:cs typeface="B Nazanin" pitchFamily="2" charset="-78"/>
            </a:endParaRPr>
          </a:p>
          <a:p>
            <a:pPr marL="342900" indent="-342900" algn="r" rtl="1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ar-SA" sz="2000" dirty="0" smtClean="0">
                <a:cs typeface="B Nazanin" pitchFamily="2" charset="-78"/>
              </a:rPr>
              <a:t> كاربرد علائم:</a:t>
            </a:r>
          </a:p>
          <a:p>
            <a:pPr algn="r" rtl="1">
              <a:spcBef>
                <a:spcPct val="50000"/>
              </a:spcBef>
              <a:defRPr/>
            </a:pPr>
            <a:r>
              <a:rPr lang="ar-SA" sz="2000" dirty="0" smtClean="0">
                <a:cs typeface="B Nazanin" pitchFamily="2" charset="-78"/>
              </a:rPr>
              <a:t>	خط </a:t>
            </a:r>
            <a:r>
              <a:rPr lang="ar-SA" sz="2000" dirty="0" smtClean="0">
                <a:cs typeface="B Nazanin" pitchFamily="2" charset="-78"/>
              </a:rPr>
              <a:t>كشيدن</a:t>
            </a:r>
            <a:r>
              <a:rPr lang="fa-IR" sz="2000" dirty="0" smtClean="0">
                <a:cs typeface="B Nazanin" pitchFamily="2" charset="-78"/>
              </a:rPr>
              <a:t>،</a:t>
            </a:r>
            <a:r>
              <a:rPr lang="ar-SA" sz="2000" dirty="0" smtClean="0">
                <a:cs typeface="B Nazanin" pitchFamily="2" charset="-78"/>
              </a:rPr>
              <a:t> </a:t>
            </a:r>
            <a:r>
              <a:rPr lang="ar-SA" sz="2000" dirty="0" smtClean="0">
                <a:cs typeface="B Nazanin" pitchFamily="2" charset="-78"/>
              </a:rPr>
              <a:t>رنگي نشان دادن جملات و </a:t>
            </a:r>
            <a:r>
              <a:rPr lang="ar-SA" sz="2000" dirty="0" smtClean="0">
                <a:cs typeface="B Nazanin" pitchFamily="2" charset="-78"/>
              </a:rPr>
              <a:t>عبارات</a:t>
            </a:r>
            <a:r>
              <a:rPr lang="fa-IR" sz="2000" dirty="0" smtClean="0">
                <a:cs typeface="B Nazanin" pitchFamily="2" charset="-78"/>
              </a:rPr>
              <a:t>،</a:t>
            </a:r>
            <a:r>
              <a:rPr lang="ar-SA" sz="2000" dirty="0" smtClean="0">
                <a:cs typeface="B Nazanin" pitchFamily="2" charset="-78"/>
              </a:rPr>
              <a:t> </a:t>
            </a:r>
            <a:r>
              <a:rPr lang="ar-SA" sz="2000" dirty="0" smtClean="0">
                <a:cs typeface="B Nazanin" pitchFamily="2" charset="-78"/>
              </a:rPr>
              <a:t>درشت</a:t>
            </a:r>
            <a:r>
              <a:rPr lang="fa-IR" sz="2000" dirty="0" smtClean="0">
                <a:cs typeface="B Nazanin" pitchFamily="2" charset="-78"/>
              </a:rPr>
              <a:t> </a:t>
            </a:r>
            <a:r>
              <a:rPr lang="ar-SA" sz="2000" dirty="0" smtClean="0">
                <a:cs typeface="B Nazanin" pitchFamily="2" charset="-78"/>
              </a:rPr>
              <a:t>تر نوشتن نكات</a:t>
            </a:r>
            <a:br>
              <a:rPr lang="ar-SA" sz="2000" dirty="0" smtClean="0">
                <a:cs typeface="B Nazanin" pitchFamily="2" charset="-78"/>
              </a:rPr>
            </a:br>
            <a:r>
              <a:rPr lang="ar-SA" sz="2000" dirty="0" smtClean="0">
                <a:cs typeface="B Nazanin" pitchFamily="2" charset="-78"/>
              </a:rPr>
              <a:t>               ايتاليك </a:t>
            </a:r>
            <a:r>
              <a:rPr lang="ar-SA" sz="2000" dirty="0" smtClean="0">
                <a:cs typeface="B Nazanin" pitchFamily="2" charset="-78"/>
              </a:rPr>
              <a:t>نوشتن، </a:t>
            </a:r>
            <a:r>
              <a:rPr lang="fa-IR" sz="2000" dirty="0" smtClean="0">
                <a:cs typeface="B Nazanin" pitchFamily="2" charset="-78"/>
              </a:rPr>
              <a:t>شماره </a:t>
            </a:r>
            <a:r>
              <a:rPr lang="ar-SA" sz="2000" dirty="0" smtClean="0">
                <a:cs typeface="B Nazanin" pitchFamily="2" charset="-78"/>
              </a:rPr>
              <a:t>گذاري </a:t>
            </a:r>
            <a:r>
              <a:rPr lang="ar-SA" sz="2000" dirty="0" smtClean="0">
                <a:cs typeface="B Nazanin" pitchFamily="2" charset="-78"/>
              </a:rPr>
              <a:t>و ....</a:t>
            </a:r>
            <a:endParaRPr lang="en-US" sz="2000" dirty="0" smtClean="0">
              <a:cs typeface="B Nazanin" pitchFamily="2" charset="-78"/>
            </a:endParaRPr>
          </a:p>
        </p:txBody>
      </p:sp>
      <p:sp>
        <p:nvSpPr>
          <p:cNvPr id="46083" name="Text Box 9"/>
          <p:cNvSpPr txBox="1">
            <a:spLocks noChangeArrowheads="1"/>
          </p:cNvSpPr>
          <p:nvPr/>
        </p:nvSpPr>
        <p:spPr bwMode="auto">
          <a:xfrm>
            <a:off x="7874000" y="3276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>
              <a:cs typeface="Times New Roman" pitchFamily="18" charset="0"/>
            </a:endParaRPr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5180013" y="503238"/>
            <a:ext cx="314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اصل تاکید در گزارش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404813"/>
            <a:ext cx="8183562" cy="1050925"/>
          </a:xfrm>
        </p:spPr>
        <p:txBody>
          <a:bodyPr rtlCol="0" anchor="ctr">
            <a:no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انواع گزارش از لحاظ منظور و مورد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استفاده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3646487"/>
          </a:xfrm>
        </p:spPr>
        <p:txBody>
          <a:bodyPr rtlCol="0" anchor="t">
            <a:normAutofit/>
          </a:bodyPr>
          <a:lstStyle/>
          <a:p>
            <a:pPr marL="182563" indent="-182563" algn="just" rt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ar-SA" u="sng" dirty="0">
                <a:cs typeface="B Nazanin" pitchFamily="2" charset="-78"/>
              </a:rPr>
              <a:t>گزارش تحصيلي و تحقيقي دانشگاهي:</a:t>
            </a:r>
            <a:r>
              <a:rPr lang="ar-SA" dirty="0">
                <a:cs typeface="B Nazanin" pitchFamily="2" charset="-78"/>
              </a:rPr>
              <a:t> آن گزارشهايي است كه اغلب بر مبناي تحقيق خالص (</a:t>
            </a:r>
            <a:r>
              <a:rPr lang="en-US" dirty="0">
                <a:cs typeface="B Nazanin" pitchFamily="2" charset="-78"/>
              </a:rPr>
              <a:t>Pure Research</a:t>
            </a:r>
            <a:r>
              <a:rPr lang="ar-SA" dirty="0">
                <a:cs typeface="B Nazanin" pitchFamily="2" charset="-78"/>
              </a:rPr>
              <a:t>) تهيه مي‌گردد؛ يعني انگيزه محقق در تهيه اين گونه گزارشها بايد صرفاً ذوق و علاقه به مطالعه و حل مشكل مورد نظر باشد. </a:t>
            </a:r>
            <a:endParaRPr lang="fa-IR" dirty="0">
              <a:cs typeface="B Nazanin" pitchFamily="2" charset="-78"/>
            </a:endParaRPr>
          </a:p>
          <a:p>
            <a:pPr marL="182563" indent="-182563" algn="just" rt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ar-SA" u="sng" dirty="0">
                <a:cs typeface="B Nazanin" pitchFamily="2" charset="-78"/>
              </a:rPr>
              <a:t>گزارش اداري:</a:t>
            </a:r>
            <a:r>
              <a:rPr lang="ar-SA" dirty="0">
                <a:cs typeface="B Nazanin" pitchFamily="2" charset="-78"/>
              </a:rPr>
              <a:t> اين نوع گزارش معمولاً به سفارش سازمانهاي مختلف مانند بانكها – شركتها – وزارتخانه‌ها و صنايع مختلف تهيه مي‌گردد. </a:t>
            </a:r>
            <a:endParaRPr lang="en-US" dirty="0">
              <a:cs typeface="B Nazanin" pitchFamily="2" charset="-78"/>
            </a:endParaRPr>
          </a:p>
          <a:p>
            <a:pPr marL="0" indent="0" algn="just" rt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3059113" y="1412875"/>
            <a:ext cx="5173662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buClr>
                <a:srgbClr val="CC0000"/>
              </a:buClr>
              <a:buFontTx/>
              <a:buAutoNum type="arabicParenR"/>
            </a:pPr>
            <a:r>
              <a:rPr lang="ar-SA" sz="2400" dirty="0">
                <a:latin typeface="Times New Roman" pitchFamily="18" charset="0"/>
                <a:cs typeface="B Nazanin" pitchFamily="2" charset="-78"/>
              </a:rPr>
              <a:t>الگوی قیا</a:t>
            </a:r>
            <a:r>
              <a:rPr lang="fa-IR" sz="2400" dirty="0">
                <a:latin typeface="Times New Roman" pitchFamily="18" charset="0"/>
                <a:cs typeface="B Nazanin" pitchFamily="2" charset="-78"/>
              </a:rPr>
              <a:t>س</a:t>
            </a:r>
            <a:r>
              <a:rPr lang="ar-SA" sz="2400" dirty="0">
                <a:latin typeface="Times New Roman" pitchFamily="18" charset="0"/>
                <a:cs typeface="B Nazanin" pitchFamily="2" charset="-78"/>
              </a:rPr>
              <a:t>ی (</a:t>
            </a:r>
            <a:r>
              <a:rPr lang="en-US" sz="2400" dirty="0">
                <a:latin typeface="Times New Roman" pitchFamily="18" charset="0"/>
                <a:cs typeface="B Nazanin" pitchFamily="2" charset="-78"/>
              </a:rPr>
              <a:t>Deductive</a:t>
            </a:r>
            <a:r>
              <a:rPr lang="ar-SA" sz="2400" dirty="0">
                <a:latin typeface="Times New Roman" pitchFamily="18" charset="0"/>
                <a:cs typeface="B Nazanin" pitchFamily="2" charset="-78"/>
              </a:rPr>
              <a:t>)</a:t>
            </a:r>
            <a:endParaRPr lang="en-US" sz="2400" dirty="0">
              <a:latin typeface="Times New Roman" pitchFamily="18" charset="0"/>
              <a:cs typeface="B Nazanin" pitchFamily="2" charset="-78"/>
            </a:endParaRPr>
          </a:p>
          <a:p>
            <a:pPr algn="r" rtl="1" eaLnBrk="1" hangingPunct="1">
              <a:lnSpc>
                <a:spcPct val="150000"/>
              </a:lnSpc>
              <a:buClr>
                <a:srgbClr val="CC0000"/>
              </a:buClr>
              <a:buFontTx/>
              <a:buAutoNum type="arabicParenR"/>
            </a:pPr>
            <a:r>
              <a:rPr lang="ar-SA" sz="2400" dirty="0">
                <a:latin typeface="Times New Roman" pitchFamily="18" charset="0"/>
                <a:cs typeface="B Nazanin" pitchFamily="2" charset="-78"/>
              </a:rPr>
              <a:t>الگوي </a:t>
            </a:r>
            <a:r>
              <a:rPr lang="ar-SA" sz="2400" dirty="0" smtClean="0">
                <a:latin typeface="Times New Roman" pitchFamily="18" charset="0"/>
                <a:cs typeface="B Nazanin" pitchFamily="2" charset="-78"/>
              </a:rPr>
              <a:t>استقرايي</a:t>
            </a:r>
            <a:r>
              <a:rPr lang="fa-IR" sz="2400" dirty="0" smtClean="0">
                <a:latin typeface="Times New Roman" pitchFamily="18" charset="0"/>
                <a:cs typeface="B Nazanin" pitchFamily="2" charset="-78"/>
              </a:rPr>
              <a:t> </a:t>
            </a:r>
            <a:r>
              <a:rPr lang="en-US" sz="2400" dirty="0" smtClean="0">
                <a:latin typeface="Times New Roman" pitchFamily="18" charset="0"/>
                <a:cs typeface="B Nazanin" pitchFamily="2" charset="-78"/>
              </a:rPr>
              <a:t> </a:t>
            </a:r>
            <a:r>
              <a:rPr lang="en-US" sz="2400" dirty="0">
                <a:latin typeface="Times New Roman" pitchFamily="18" charset="0"/>
                <a:cs typeface="B Nazanin" pitchFamily="2" charset="-78"/>
              </a:rPr>
              <a:t>(Inductive</a:t>
            </a:r>
            <a:r>
              <a:rPr lang="en-US" sz="2400" dirty="0" smtClean="0">
                <a:latin typeface="Times New Roman" pitchFamily="18" charset="0"/>
                <a:cs typeface="B Nazanin" pitchFamily="2" charset="-78"/>
              </a:rPr>
              <a:t>)</a:t>
            </a:r>
            <a:r>
              <a:rPr lang="fa-IR" sz="2400" dirty="0" smtClean="0">
                <a:latin typeface="Times New Roman" pitchFamily="18" charset="0"/>
                <a:cs typeface="B Nazanin" pitchFamily="2" charset="-78"/>
              </a:rPr>
              <a:t> </a:t>
            </a:r>
            <a:endParaRPr lang="ar-SA" sz="2400" dirty="0">
              <a:latin typeface="Times New Roman" pitchFamily="18" charset="0"/>
              <a:cs typeface="B Nazanin" pitchFamily="2" charset="-78"/>
            </a:endParaRPr>
          </a:p>
          <a:p>
            <a:pPr algn="r" rtl="1" eaLnBrk="1" hangingPunct="1">
              <a:lnSpc>
                <a:spcPct val="150000"/>
              </a:lnSpc>
              <a:buClr>
                <a:srgbClr val="CC0000"/>
              </a:buClr>
              <a:buFontTx/>
              <a:buAutoNum type="arabicParenR"/>
            </a:pPr>
            <a:r>
              <a:rPr lang="ar-SA" sz="2400" dirty="0">
                <a:latin typeface="Times New Roman" pitchFamily="18" charset="0"/>
                <a:cs typeface="B Nazanin" pitchFamily="2" charset="-78"/>
              </a:rPr>
              <a:t>بر حسب ترتيب اهميت</a:t>
            </a:r>
            <a:endParaRPr lang="en-US" sz="2400" dirty="0">
              <a:latin typeface="Times New Roman" pitchFamily="18" charset="0"/>
              <a:cs typeface="B Nazanin" pitchFamily="2" charset="-78"/>
            </a:endParaRPr>
          </a:p>
          <a:p>
            <a:pPr algn="r" rtl="1" eaLnBrk="1" hangingPunct="1">
              <a:lnSpc>
                <a:spcPct val="150000"/>
              </a:lnSpc>
              <a:buClr>
                <a:srgbClr val="CC0000"/>
              </a:buClr>
              <a:buFontTx/>
              <a:buAutoNum type="arabicParenR"/>
            </a:pPr>
            <a:r>
              <a:rPr lang="ar-SA" sz="2400" dirty="0">
                <a:latin typeface="Times New Roman" pitchFamily="18" charset="0"/>
                <a:cs typeface="B Nazanin" pitchFamily="2" charset="-78"/>
              </a:rPr>
              <a:t>تقدم زماني</a:t>
            </a:r>
          </a:p>
          <a:p>
            <a:pPr algn="r" rtl="1" eaLnBrk="1" hangingPunct="1">
              <a:lnSpc>
                <a:spcPct val="150000"/>
              </a:lnSpc>
              <a:buClr>
                <a:srgbClr val="CC0000"/>
              </a:buClr>
              <a:buFontTx/>
              <a:buAutoNum type="arabicParenR"/>
            </a:pPr>
            <a:r>
              <a:rPr lang="ar-SA" sz="2400" dirty="0">
                <a:latin typeface="Times New Roman" pitchFamily="18" charset="0"/>
                <a:cs typeface="B Nazanin" pitchFamily="2" charset="-78"/>
              </a:rPr>
              <a:t>قدم به قدم</a:t>
            </a:r>
          </a:p>
          <a:p>
            <a:pPr algn="r" rtl="1" eaLnBrk="1" hangingPunct="1">
              <a:lnSpc>
                <a:spcPct val="150000"/>
              </a:lnSpc>
              <a:buClr>
                <a:srgbClr val="CC0000"/>
              </a:buClr>
              <a:buFontTx/>
              <a:buAutoNum type="arabicParenR"/>
            </a:pPr>
            <a:r>
              <a:rPr lang="ar-SA" sz="2400" dirty="0" smtClean="0">
                <a:latin typeface="Times New Roman" pitchFamily="18" charset="0"/>
                <a:cs typeface="B Nazanin" pitchFamily="2" charset="-78"/>
              </a:rPr>
              <a:t>مساله</a:t>
            </a:r>
            <a:r>
              <a:rPr lang="fa-IR" sz="2400" dirty="0" smtClean="0">
                <a:latin typeface="Times New Roman" pitchFamily="18" charset="0"/>
                <a:cs typeface="B Nazanin" pitchFamily="2" charset="-78"/>
              </a:rPr>
              <a:t> -</a:t>
            </a:r>
            <a:r>
              <a:rPr lang="ar-SA" sz="2400" dirty="0" smtClean="0">
                <a:latin typeface="Times New Roman" pitchFamily="18" charset="0"/>
                <a:cs typeface="B Nazanin" pitchFamily="2" charset="-78"/>
              </a:rPr>
              <a:t> </a:t>
            </a:r>
            <a:r>
              <a:rPr lang="ar-SA" sz="2400" dirty="0">
                <a:latin typeface="Times New Roman" pitchFamily="18" charset="0"/>
                <a:cs typeface="B Nazanin" pitchFamily="2" charset="-78"/>
              </a:rPr>
              <a:t>راه حل </a:t>
            </a:r>
          </a:p>
          <a:p>
            <a:pPr algn="r" rtl="1" eaLnBrk="1" hangingPunct="1">
              <a:lnSpc>
                <a:spcPct val="150000"/>
              </a:lnSpc>
              <a:buClr>
                <a:srgbClr val="CC0000"/>
              </a:buClr>
              <a:buFontTx/>
              <a:buAutoNum type="arabicParenR"/>
            </a:pPr>
            <a:r>
              <a:rPr lang="ar-SA" sz="2400" dirty="0">
                <a:latin typeface="Times New Roman" pitchFamily="18" charset="0"/>
                <a:cs typeface="B Nazanin" pitchFamily="2" charset="-78"/>
              </a:rPr>
              <a:t>معيار </a:t>
            </a:r>
            <a:r>
              <a:rPr lang="fa-IR" sz="2400" dirty="0" smtClean="0">
                <a:latin typeface="Times New Roman" pitchFamily="18" charset="0"/>
                <a:cs typeface="B Nazanin" pitchFamily="2" charset="-78"/>
              </a:rPr>
              <a:t>-</a:t>
            </a:r>
            <a:r>
              <a:rPr lang="ar-SA" sz="2400" dirty="0" smtClean="0">
                <a:latin typeface="Times New Roman" pitchFamily="18" charset="0"/>
                <a:cs typeface="B Nazanin" pitchFamily="2" charset="-78"/>
              </a:rPr>
              <a:t> </a:t>
            </a:r>
            <a:r>
              <a:rPr lang="ar-SA" sz="2400" dirty="0">
                <a:latin typeface="Times New Roman" pitchFamily="18" charset="0"/>
                <a:cs typeface="B Nazanin" pitchFamily="2" charset="-78"/>
              </a:rPr>
              <a:t>اقدام</a:t>
            </a:r>
          </a:p>
          <a:p>
            <a:pPr algn="r" rtl="1" eaLnBrk="1" hangingPunct="1">
              <a:lnSpc>
                <a:spcPct val="150000"/>
              </a:lnSpc>
              <a:buClr>
                <a:srgbClr val="CC0000"/>
              </a:buClr>
              <a:buFontTx/>
              <a:buAutoNum type="arabicParenR"/>
            </a:pPr>
            <a:r>
              <a:rPr lang="ar-SA" sz="2400" dirty="0">
                <a:latin typeface="Times New Roman" pitchFamily="18" charset="0"/>
                <a:cs typeface="B Nazanin" pitchFamily="2" charset="-78"/>
              </a:rPr>
              <a:t>علت و معلول </a:t>
            </a:r>
            <a:endParaRPr lang="en-US" sz="2400" dirty="0"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884738" y="476250"/>
            <a:ext cx="3443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الگوهای ساختار گزارش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292100" y="1466850"/>
            <a:ext cx="4229100" cy="2946400"/>
            <a:chOff x="184" y="976"/>
            <a:chExt cx="2664" cy="1856"/>
          </a:xfrm>
        </p:grpSpPr>
        <p:sp>
          <p:nvSpPr>
            <p:cNvPr id="48140" name="AutoShape 31"/>
            <p:cNvSpPr>
              <a:spLocks noChangeArrowheads="1"/>
            </p:cNvSpPr>
            <p:nvPr/>
          </p:nvSpPr>
          <p:spPr bwMode="auto">
            <a:xfrm>
              <a:off x="184" y="976"/>
              <a:ext cx="2664" cy="1856"/>
            </a:xfrm>
            <a:prstGeom prst="roundRect">
              <a:avLst>
                <a:gd name="adj" fmla="val 8458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8141" name="Group 24"/>
            <p:cNvGrpSpPr>
              <a:grpSpLocks/>
            </p:cNvGrpSpPr>
            <p:nvPr/>
          </p:nvGrpSpPr>
          <p:grpSpPr bwMode="auto">
            <a:xfrm>
              <a:off x="320" y="1112"/>
              <a:ext cx="2400" cy="1584"/>
              <a:chOff x="64" y="1040"/>
              <a:chExt cx="2400" cy="1584"/>
            </a:xfrm>
          </p:grpSpPr>
          <p:sp>
            <p:nvSpPr>
              <p:cNvPr id="48142" name="Line 15"/>
              <p:cNvSpPr>
                <a:spLocks noChangeShapeType="1"/>
              </p:cNvSpPr>
              <p:nvPr/>
            </p:nvSpPr>
            <p:spPr bwMode="auto">
              <a:xfrm flipH="1">
                <a:off x="256" y="1904"/>
                <a:ext cx="480" cy="48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143" name="Line 16"/>
              <p:cNvSpPr>
                <a:spLocks noChangeShapeType="1"/>
              </p:cNvSpPr>
              <p:nvPr/>
            </p:nvSpPr>
            <p:spPr bwMode="auto">
              <a:xfrm>
                <a:off x="832" y="1904"/>
                <a:ext cx="0" cy="48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144" name="Line 17"/>
              <p:cNvSpPr>
                <a:spLocks noChangeShapeType="1"/>
              </p:cNvSpPr>
              <p:nvPr/>
            </p:nvSpPr>
            <p:spPr bwMode="auto">
              <a:xfrm>
                <a:off x="928" y="1904"/>
                <a:ext cx="480" cy="48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145" name="Rectangle 18"/>
              <p:cNvSpPr>
                <a:spLocks noChangeArrowheads="1"/>
              </p:cNvSpPr>
              <p:nvPr/>
            </p:nvSpPr>
            <p:spPr bwMode="auto">
              <a:xfrm>
                <a:off x="64" y="2384"/>
                <a:ext cx="480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ar-SA" b="1" dirty="0">
                    <a:cs typeface="B Nazanin" pitchFamily="2" charset="-78"/>
                  </a:rPr>
                  <a:t>حقايق</a:t>
                </a:r>
                <a:endParaRPr lang="en-US" b="1" dirty="0">
                  <a:cs typeface="B Nazanin" pitchFamily="2" charset="-78"/>
                </a:endParaRPr>
              </a:p>
            </p:txBody>
          </p:sp>
          <p:sp>
            <p:nvSpPr>
              <p:cNvPr id="48146" name="Rectangle 19"/>
              <p:cNvSpPr>
                <a:spLocks noChangeArrowheads="1"/>
              </p:cNvSpPr>
              <p:nvPr/>
            </p:nvSpPr>
            <p:spPr bwMode="auto">
              <a:xfrm>
                <a:off x="1216" y="2384"/>
                <a:ext cx="432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ar-SA" b="1" dirty="0">
                    <a:cs typeface="B Nazanin" pitchFamily="2" charset="-78"/>
                  </a:rPr>
                  <a:t>حقايق</a:t>
                </a:r>
                <a:endParaRPr lang="en-US" b="1" dirty="0">
                  <a:cs typeface="B Nazanin" pitchFamily="2" charset="-78"/>
                </a:endParaRPr>
              </a:p>
            </p:txBody>
          </p:sp>
          <p:sp>
            <p:nvSpPr>
              <p:cNvPr id="48147" name="Rectangle 20"/>
              <p:cNvSpPr>
                <a:spLocks noChangeArrowheads="1"/>
              </p:cNvSpPr>
              <p:nvPr/>
            </p:nvSpPr>
            <p:spPr bwMode="auto">
              <a:xfrm>
                <a:off x="640" y="2384"/>
                <a:ext cx="432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rtl="1">
                  <a:defRPr/>
                </a:pPr>
                <a:r>
                  <a:rPr lang="ar-SA" b="1" dirty="0">
                    <a:cs typeface="B Nazanin" pitchFamily="2" charset="-78"/>
                  </a:rPr>
                  <a:t>حقايق</a:t>
                </a:r>
                <a:endParaRPr lang="en-US" b="1" dirty="0">
                  <a:cs typeface="B Nazanin" pitchFamily="2" charset="-78"/>
                </a:endParaRPr>
              </a:p>
            </p:txBody>
          </p:sp>
          <p:sp>
            <p:nvSpPr>
              <p:cNvPr id="48148" name="Rectangle 8"/>
              <p:cNvSpPr>
                <a:spLocks noChangeArrowheads="1"/>
              </p:cNvSpPr>
              <p:nvPr/>
            </p:nvSpPr>
            <p:spPr bwMode="auto">
              <a:xfrm>
                <a:off x="584" y="1040"/>
                <a:ext cx="1880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rtl="1">
                  <a:defRPr/>
                </a:pPr>
                <a:r>
                  <a:rPr lang="ar-SA" b="1" dirty="0">
                    <a:cs typeface="B Nazanin" pitchFamily="2" charset="-78"/>
                  </a:rPr>
                  <a:t>نتيجه گيري كلي و پيشنهاد</a:t>
                </a:r>
                <a:endParaRPr lang="en-US" b="1" dirty="0">
                  <a:cs typeface="B Nazanin" pitchFamily="2" charset="-78"/>
                </a:endParaRPr>
              </a:p>
            </p:txBody>
          </p:sp>
          <p:sp>
            <p:nvSpPr>
              <p:cNvPr id="48149" name="Line 9"/>
              <p:cNvSpPr>
                <a:spLocks noChangeShapeType="1"/>
              </p:cNvSpPr>
              <p:nvPr/>
            </p:nvSpPr>
            <p:spPr bwMode="auto">
              <a:xfrm>
                <a:off x="1536" y="1336"/>
                <a:ext cx="0" cy="336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150" name="Line 10"/>
              <p:cNvSpPr>
                <a:spLocks noChangeShapeType="1"/>
              </p:cNvSpPr>
              <p:nvPr/>
            </p:nvSpPr>
            <p:spPr bwMode="auto">
              <a:xfrm>
                <a:off x="816" y="1336"/>
                <a:ext cx="0" cy="336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151" name="Line 11"/>
              <p:cNvSpPr>
                <a:spLocks noChangeShapeType="1"/>
              </p:cNvSpPr>
              <p:nvPr/>
            </p:nvSpPr>
            <p:spPr bwMode="auto">
              <a:xfrm>
                <a:off x="2160" y="1336"/>
                <a:ext cx="0" cy="336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152" name="Rectangle 12"/>
              <p:cNvSpPr>
                <a:spLocks noChangeArrowheads="1"/>
              </p:cNvSpPr>
              <p:nvPr/>
            </p:nvSpPr>
            <p:spPr bwMode="auto">
              <a:xfrm>
                <a:off x="560" y="1672"/>
                <a:ext cx="512" cy="24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rtl="1">
                  <a:defRPr/>
                </a:pPr>
                <a:r>
                  <a:rPr lang="ar-SA" b="1" dirty="0">
                    <a:cs typeface="B Nazanin" pitchFamily="2" charset="-78"/>
                  </a:rPr>
                  <a:t>اثبات</a:t>
                </a:r>
                <a:endParaRPr lang="en-US" b="1" dirty="0">
                  <a:cs typeface="B Nazanin" pitchFamily="2" charset="-78"/>
                </a:endParaRPr>
              </a:p>
            </p:txBody>
          </p:sp>
          <p:sp>
            <p:nvSpPr>
              <p:cNvPr id="48153" name="Rectangle 13"/>
              <p:cNvSpPr>
                <a:spLocks noChangeArrowheads="1"/>
              </p:cNvSpPr>
              <p:nvPr/>
            </p:nvSpPr>
            <p:spPr bwMode="auto">
              <a:xfrm>
                <a:off x="1296" y="1672"/>
                <a:ext cx="480" cy="24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rtl="1">
                  <a:defRPr/>
                </a:pPr>
                <a:r>
                  <a:rPr lang="ar-SA" b="1" dirty="0">
                    <a:cs typeface="B Nazanin" pitchFamily="2" charset="-78"/>
                  </a:rPr>
                  <a:t>اثبات</a:t>
                </a:r>
                <a:endParaRPr lang="en-US" b="1" dirty="0">
                  <a:cs typeface="B Nazanin" pitchFamily="2" charset="-78"/>
                </a:endParaRPr>
              </a:p>
            </p:txBody>
          </p:sp>
          <p:sp>
            <p:nvSpPr>
              <p:cNvPr id="48154" name="Rectangle 14"/>
              <p:cNvSpPr>
                <a:spLocks noChangeArrowheads="1"/>
              </p:cNvSpPr>
              <p:nvPr/>
            </p:nvSpPr>
            <p:spPr bwMode="auto">
              <a:xfrm>
                <a:off x="1920" y="1672"/>
                <a:ext cx="488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rtl="1">
                  <a:defRPr/>
                </a:pPr>
                <a:r>
                  <a:rPr lang="ar-SA" b="1" dirty="0">
                    <a:cs typeface="B Nazanin" pitchFamily="2" charset="-78"/>
                  </a:rPr>
                  <a:t>اثبات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sp>
        <p:nvSpPr>
          <p:cNvPr id="48131" name="AutoShape 25"/>
          <p:cNvSpPr>
            <a:spLocks noChangeArrowheads="1"/>
          </p:cNvSpPr>
          <p:nvPr/>
        </p:nvSpPr>
        <p:spPr bwMode="auto">
          <a:xfrm>
            <a:off x="5029200" y="1657350"/>
            <a:ext cx="3073400" cy="774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rtl="1" eaLnBrk="0" hangingPunct="0">
              <a:defRPr/>
            </a:pPr>
            <a:r>
              <a:rPr lang="ar-SA" sz="2000" b="1" dirty="0">
                <a:cs typeface="B Nazanin" pitchFamily="2" charset="-78"/>
              </a:rPr>
              <a:t>نكته اصلي و يا مهمترين پيشنهاد</a:t>
            </a:r>
          </a:p>
        </p:txBody>
      </p:sp>
      <p:sp>
        <p:nvSpPr>
          <p:cNvPr id="48132" name="Rectangle 26"/>
          <p:cNvSpPr>
            <a:spLocks noChangeArrowheads="1"/>
          </p:cNvSpPr>
          <p:nvPr/>
        </p:nvSpPr>
        <p:spPr bwMode="auto">
          <a:xfrm>
            <a:off x="6130925" y="1428750"/>
            <a:ext cx="815975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rtl="1">
              <a:defRPr/>
            </a:pPr>
            <a:r>
              <a:rPr lang="ar-SA" sz="2000" b="1" dirty="0">
                <a:cs typeface="B Nazanin" pitchFamily="2" charset="-78"/>
              </a:rPr>
              <a:t>در آغاز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8133" name="AutoShape 27"/>
          <p:cNvSpPr>
            <a:spLocks noChangeArrowheads="1"/>
          </p:cNvSpPr>
          <p:nvPr/>
        </p:nvSpPr>
        <p:spPr bwMode="auto">
          <a:xfrm>
            <a:off x="5321300" y="2825750"/>
            <a:ext cx="2413000" cy="11049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rtl="1" eaLnBrk="0" hangingPunct="0">
              <a:defRPr/>
            </a:pPr>
            <a:r>
              <a:rPr lang="ar-SA" sz="2000" b="1" dirty="0" smtClean="0">
                <a:cs typeface="B Nazanin" pitchFamily="2" charset="-78"/>
              </a:rPr>
              <a:t>جزييات، </a:t>
            </a:r>
            <a:r>
              <a:rPr lang="ar-SA" sz="2000" b="1" dirty="0">
                <a:cs typeface="B Nazanin" pitchFamily="2" charset="-78"/>
              </a:rPr>
              <a:t>توضيحات </a:t>
            </a:r>
            <a:br>
              <a:rPr lang="ar-SA" sz="2000" b="1" dirty="0">
                <a:cs typeface="B Nazanin" pitchFamily="2" charset="-78"/>
              </a:rPr>
            </a:br>
            <a:r>
              <a:rPr lang="ar-SA" sz="2000" b="1" dirty="0">
                <a:cs typeface="B Nazanin" pitchFamily="2" charset="-78"/>
              </a:rPr>
              <a:t>و دلايل تاييد كننده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8134" name="Rectangle 28"/>
          <p:cNvSpPr>
            <a:spLocks noChangeArrowheads="1"/>
          </p:cNvSpPr>
          <p:nvPr/>
        </p:nvSpPr>
        <p:spPr bwMode="auto">
          <a:xfrm>
            <a:off x="6116638" y="2571750"/>
            <a:ext cx="882650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rtl="1">
              <a:defRPr/>
            </a:pPr>
            <a:r>
              <a:rPr lang="ar-SA" sz="2000" b="1" dirty="0">
                <a:cs typeface="B Nazanin" pitchFamily="2" charset="-78"/>
              </a:rPr>
              <a:t>در </a:t>
            </a:r>
            <a:r>
              <a:rPr lang="fa-IR" sz="2000" b="1" dirty="0">
                <a:cs typeface="B Nazanin" pitchFamily="2" charset="-78"/>
              </a:rPr>
              <a:t>پایان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8135" name="AutoShape 29"/>
          <p:cNvSpPr>
            <a:spLocks noChangeArrowheads="1"/>
          </p:cNvSpPr>
          <p:nvPr/>
        </p:nvSpPr>
        <p:spPr bwMode="auto">
          <a:xfrm>
            <a:off x="4660900" y="4425950"/>
            <a:ext cx="3759200" cy="10033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rtl="1" eaLnBrk="0" hangingPunct="0">
              <a:defRPr/>
            </a:pPr>
            <a:r>
              <a:rPr lang="ar-SA" sz="2000" b="1" dirty="0">
                <a:cs typeface="B Nazanin" pitchFamily="2" charset="-78"/>
              </a:rPr>
              <a:t>اطلاعات سريع منتقل شده و </a:t>
            </a:r>
            <a:br>
              <a:rPr lang="ar-SA" sz="2000" b="1" dirty="0">
                <a:cs typeface="B Nazanin" pitchFamily="2" charset="-78"/>
              </a:rPr>
            </a:br>
            <a:r>
              <a:rPr lang="ar-SA" sz="2000" b="1" dirty="0">
                <a:cs typeface="B Nazanin" pitchFamily="2" charset="-78"/>
              </a:rPr>
              <a:t>نيازي به مطالعه تمامي گزارش </a:t>
            </a:r>
            <a:r>
              <a:rPr lang="ar-SA" sz="2000" b="1" dirty="0" smtClean="0">
                <a:cs typeface="B Nazanin" pitchFamily="2" charset="-78"/>
              </a:rPr>
              <a:t>نيست</a:t>
            </a:r>
            <a:r>
              <a:rPr lang="fa-IR" sz="2000" b="1" dirty="0" smtClean="0">
                <a:cs typeface="B Nazanin" pitchFamily="2" charset="-78"/>
              </a:rPr>
              <a:t>.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8136" name="Rectangle 30"/>
          <p:cNvSpPr>
            <a:spLocks noChangeArrowheads="1"/>
          </p:cNvSpPr>
          <p:nvPr/>
        </p:nvSpPr>
        <p:spPr bwMode="auto">
          <a:xfrm>
            <a:off x="6235700" y="4108450"/>
            <a:ext cx="639763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rtl="1">
              <a:defRPr/>
            </a:pPr>
            <a:r>
              <a:rPr lang="ar-SA" sz="2000" b="1">
                <a:cs typeface="B Nazanin" pitchFamily="2" charset="-78"/>
              </a:rPr>
              <a:t>فواید</a:t>
            </a:r>
            <a:endParaRPr lang="en-US" sz="2000" b="1">
              <a:cs typeface="B Nazanin" pitchFamily="2" charset="-78"/>
            </a:endParaRPr>
          </a:p>
        </p:txBody>
      </p:sp>
      <p:sp>
        <p:nvSpPr>
          <p:cNvPr id="48137" name="AutoShape 33"/>
          <p:cNvSpPr>
            <a:spLocks noChangeArrowheads="1"/>
          </p:cNvSpPr>
          <p:nvPr/>
        </p:nvSpPr>
        <p:spPr bwMode="auto">
          <a:xfrm>
            <a:off x="723900" y="5572125"/>
            <a:ext cx="6400800" cy="520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1">
              <a:defRPr/>
            </a:pPr>
            <a:r>
              <a:rPr lang="ar-SA" sz="2400" dirty="0">
                <a:solidFill>
                  <a:schemeClr val="bg1"/>
                </a:solidFill>
                <a:cs typeface="B Nazanin" pitchFamily="2" charset="-78"/>
              </a:rPr>
              <a:t>براي خواننده اي </a:t>
            </a:r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مناسب است </a:t>
            </a:r>
            <a:r>
              <a:rPr lang="ar-SA" sz="2400" dirty="0">
                <a:solidFill>
                  <a:schemeClr val="bg1"/>
                </a:solidFill>
                <a:cs typeface="B Nazanin" pitchFamily="2" charset="-78"/>
              </a:rPr>
              <a:t>كه بيم مخالفت از سوي او</a:t>
            </a:r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 </a:t>
            </a:r>
            <a:r>
              <a:rPr lang="ar-SA" sz="2400" dirty="0">
                <a:solidFill>
                  <a:schemeClr val="bg1"/>
                </a:solidFill>
                <a:cs typeface="B Nazanin" pitchFamily="2" charset="-78"/>
              </a:rPr>
              <a:t>نمي </a:t>
            </a:r>
            <a:r>
              <a:rPr lang="ar-SA" sz="2400" dirty="0" smtClean="0">
                <a:solidFill>
                  <a:schemeClr val="bg1"/>
                </a:solidFill>
                <a:cs typeface="B Nazanin" pitchFamily="2" charset="-78"/>
              </a:rPr>
              <a:t>رود</a:t>
            </a:r>
            <a:r>
              <a:rPr lang="fa-IR" sz="2400" dirty="0" smtClean="0">
                <a:solidFill>
                  <a:schemeClr val="bg1"/>
                </a:solidFill>
                <a:cs typeface="B Nazanin" pitchFamily="2" charset="-78"/>
              </a:rPr>
              <a:t>.</a:t>
            </a:r>
            <a:endParaRPr lang="en-US" sz="2400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48138" name="Rectangle 34"/>
          <p:cNvSpPr>
            <a:spLocks noChangeArrowheads="1"/>
          </p:cNvSpPr>
          <p:nvPr/>
        </p:nvSpPr>
        <p:spPr bwMode="auto">
          <a:xfrm>
            <a:off x="7325185" y="5572596"/>
            <a:ext cx="1135247" cy="46166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1">
              <a:defRPr/>
            </a:pPr>
            <a:r>
              <a:rPr lang="ar-SA" sz="24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cs typeface="B Nazanin" pitchFamily="2" charset="-78"/>
              </a:rPr>
              <a:t>نکته </a:t>
            </a:r>
            <a:r>
              <a:rPr lang="fa-IR" sz="24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cs typeface="B Nazanin" pitchFamily="2" charset="-78"/>
              </a:rPr>
              <a:t>آخر</a:t>
            </a:r>
            <a:endParaRPr lang="en-US" sz="2400" b="1" dirty="0">
              <a:ln>
                <a:solidFill>
                  <a:schemeClr val="bg1"/>
                </a:solidFill>
              </a:ln>
              <a:solidFill>
                <a:srgbClr val="FFC000"/>
              </a:solidFill>
              <a:cs typeface="B Nazanin" pitchFamily="2" charset="-78"/>
            </a:endParaRPr>
          </a:p>
        </p:txBody>
      </p:sp>
      <p:sp>
        <p:nvSpPr>
          <p:cNvPr id="48139" name="Rectangle 26"/>
          <p:cNvSpPr>
            <a:spLocks noChangeArrowheads="1"/>
          </p:cNvSpPr>
          <p:nvPr/>
        </p:nvSpPr>
        <p:spPr bwMode="auto">
          <a:xfrm>
            <a:off x="6332538" y="503238"/>
            <a:ext cx="1995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الگوی قیاسی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317500" y="1308100"/>
            <a:ext cx="4445000" cy="2806700"/>
            <a:chOff x="248" y="632"/>
            <a:chExt cx="2800" cy="1768"/>
          </a:xfrm>
        </p:grpSpPr>
        <p:sp>
          <p:nvSpPr>
            <p:cNvPr id="49164" name="AutoShape 17"/>
            <p:cNvSpPr>
              <a:spLocks noChangeArrowheads="1"/>
            </p:cNvSpPr>
            <p:nvPr/>
          </p:nvSpPr>
          <p:spPr bwMode="auto">
            <a:xfrm>
              <a:off x="248" y="632"/>
              <a:ext cx="2800" cy="1768"/>
            </a:xfrm>
            <a:prstGeom prst="roundRect">
              <a:avLst>
                <a:gd name="adj" fmla="val 6278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65" name="Rectangle 6"/>
            <p:cNvSpPr>
              <a:spLocks noChangeArrowheads="1"/>
            </p:cNvSpPr>
            <p:nvPr/>
          </p:nvSpPr>
          <p:spPr bwMode="auto">
            <a:xfrm>
              <a:off x="1968" y="768"/>
              <a:ext cx="480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1">
                <a:defRPr/>
              </a:pPr>
              <a:r>
                <a:rPr lang="ar-SA" b="1" dirty="0">
                  <a:cs typeface="B Nazanin" pitchFamily="2" charset="-78"/>
                </a:rPr>
                <a:t>حقايق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49166" name="Rectangle 7"/>
            <p:cNvSpPr>
              <a:spLocks noChangeArrowheads="1"/>
            </p:cNvSpPr>
            <p:nvPr/>
          </p:nvSpPr>
          <p:spPr bwMode="auto">
            <a:xfrm>
              <a:off x="1440" y="768"/>
              <a:ext cx="480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1">
                <a:defRPr/>
              </a:pPr>
              <a:r>
                <a:rPr lang="ar-SA" b="1" dirty="0">
                  <a:cs typeface="B Nazanin" pitchFamily="2" charset="-78"/>
                </a:rPr>
                <a:t>حقايق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49167" name="Rectangle 8"/>
            <p:cNvSpPr>
              <a:spLocks noChangeArrowheads="1"/>
            </p:cNvSpPr>
            <p:nvPr/>
          </p:nvSpPr>
          <p:spPr bwMode="auto">
            <a:xfrm>
              <a:off x="912" y="768"/>
              <a:ext cx="480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1">
                <a:defRPr/>
              </a:pPr>
              <a:r>
                <a:rPr lang="ar-SA" b="1" dirty="0">
                  <a:cs typeface="B Nazanin" pitchFamily="2" charset="-78"/>
                </a:rPr>
                <a:t>حقايق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49168" name="Rectangle 9"/>
            <p:cNvSpPr>
              <a:spLocks noChangeArrowheads="1"/>
            </p:cNvSpPr>
            <p:nvPr/>
          </p:nvSpPr>
          <p:spPr bwMode="auto">
            <a:xfrm>
              <a:off x="1304" y="1344"/>
              <a:ext cx="768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1">
                <a:defRPr/>
              </a:pPr>
              <a:r>
                <a:rPr lang="ar-SA" b="1" dirty="0">
                  <a:cs typeface="B Nazanin" pitchFamily="2" charset="-78"/>
                </a:rPr>
                <a:t>اثبات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" name="Rectangle 10"/>
            <p:cNvSpPr>
              <a:spLocks noChangeArrowheads="1"/>
            </p:cNvSpPr>
            <p:nvPr/>
          </p:nvSpPr>
          <p:spPr bwMode="auto">
            <a:xfrm>
              <a:off x="464" y="1968"/>
              <a:ext cx="2440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1">
                <a:defRPr/>
              </a:pPr>
              <a:r>
                <a:rPr lang="ar-SA" b="1" dirty="0">
                  <a:cs typeface="B Nazanin" pitchFamily="2" charset="-78"/>
                </a:rPr>
                <a:t>نتيجه گيري كلي- پيشنهاد راه حل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49170" name="Line 11"/>
            <p:cNvSpPr>
              <a:spLocks noChangeShapeType="1"/>
            </p:cNvSpPr>
            <p:nvPr/>
          </p:nvSpPr>
          <p:spPr bwMode="auto">
            <a:xfrm flipH="1">
              <a:off x="1872" y="1056"/>
              <a:ext cx="288" cy="28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71" name="Line 13"/>
            <p:cNvSpPr>
              <a:spLocks noChangeShapeType="1"/>
            </p:cNvSpPr>
            <p:nvPr/>
          </p:nvSpPr>
          <p:spPr bwMode="auto">
            <a:xfrm>
              <a:off x="1680" y="1056"/>
              <a:ext cx="0" cy="28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72" name="Line 14"/>
            <p:cNvSpPr>
              <a:spLocks noChangeShapeType="1"/>
            </p:cNvSpPr>
            <p:nvPr/>
          </p:nvSpPr>
          <p:spPr bwMode="auto">
            <a:xfrm>
              <a:off x="1152" y="1056"/>
              <a:ext cx="288" cy="28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73" name="Line 15"/>
            <p:cNvSpPr>
              <a:spLocks noChangeShapeType="1"/>
            </p:cNvSpPr>
            <p:nvPr/>
          </p:nvSpPr>
          <p:spPr bwMode="auto">
            <a:xfrm>
              <a:off x="1688" y="1632"/>
              <a:ext cx="0" cy="33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9156" name="AutoShape 19"/>
          <p:cNvSpPr>
            <a:spLocks noChangeArrowheads="1"/>
          </p:cNvSpPr>
          <p:nvPr/>
        </p:nvSpPr>
        <p:spPr bwMode="auto">
          <a:xfrm>
            <a:off x="5207000" y="1562100"/>
            <a:ext cx="3086100" cy="1130300"/>
          </a:xfrm>
          <a:prstGeom prst="roundRect">
            <a:avLst>
              <a:gd name="adj" fmla="val 16667"/>
            </a:avLst>
          </a:prstGeom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rtl="1">
              <a:defRPr/>
            </a:pPr>
            <a:r>
              <a:rPr lang="ar-SA" sz="2000" b="1" dirty="0">
                <a:cs typeface="B Nazanin" pitchFamily="2" charset="-78"/>
              </a:rPr>
              <a:t>آمار و اطلاعات و حقايق</a:t>
            </a:r>
          </a:p>
          <a:p>
            <a:pPr algn="ctr" rtl="1">
              <a:defRPr/>
            </a:pPr>
            <a:r>
              <a:rPr lang="ar-SA" sz="2000" b="1" dirty="0">
                <a:cs typeface="B Nazanin" pitchFamily="2" charset="-78"/>
              </a:rPr>
              <a:t>سپس استدلال و نتيجه گيري</a:t>
            </a:r>
          </a:p>
        </p:txBody>
      </p:sp>
      <p:sp>
        <p:nvSpPr>
          <p:cNvPr id="49157" name="Rectangle 20"/>
          <p:cNvSpPr>
            <a:spLocks noChangeArrowheads="1"/>
          </p:cNvSpPr>
          <p:nvPr/>
        </p:nvSpPr>
        <p:spPr bwMode="auto">
          <a:xfrm>
            <a:off x="6391275" y="1333500"/>
            <a:ext cx="817563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rtl="1">
              <a:defRPr/>
            </a:pPr>
            <a:r>
              <a:rPr lang="ar-SA" sz="2000" b="1" dirty="0">
                <a:cs typeface="B Nazanin" pitchFamily="2" charset="-78"/>
              </a:rPr>
              <a:t>در آغاز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9158" name="AutoShape 21"/>
          <p:cNvSpPr>
            <a:spLocks noChangeArrowheads="1"/>
          </p:cNvSpPr>
          <p:nvPr/>
        </p:nvSpPr>
        <p:spPr bwMode="auto">
          <a:xfrm>
            <a:off x="5511800" y="3098800"/>
            <a:ext cx="2413000" cy="863600"/>
          </a:xfrm>
          <a:prstGeom prst="roundRect">
            <a:avLst>
              <a:gd name="adj" fmla="val 16667"/>
            </a:avLst>
          </a:prstGeom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rtl="1">
              <a:defRPr/>
            </a:pPr>
            <a:r>
              <a:rPr lang="ar-SA" sz="2000" b="1" dirty="0">
                <a:cs typeface="B Nazanin" pitchFamily="2" charset="-78"/>
              </a:rPr>
              <a:t>پيشنهاد و راه حل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9159" name="Rectangle 22"/>
          <p:cNvSpPr>
            <a:spLocks noChangeArrowheads="1"/>
          </p:cNvSpPr>
          <p:nvPr/>
        </p:nvSpPr>
        <p:spPr bwMode="auto">
          <a:xfrm>
            <a:off x="6359525" y="2844800"/>
            <a:ext cx="881063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rtl="1">
              <a:defRPr/>
            </a:pPr>
            <a:r>
              <a:rPr lang="ar-SA" sz="2000" b="1" dirty="0">
                <a:cs typeface="B Nazanin" pitchFamily="2" charset="-78"/>
              </a:rPr>
              <a:t>در </a:t>
            </a:r>
            <a:r>
              <a:rPr lang="fa-IR" sz="2000" b="1" dirty="0">
                <a:cs typeface="B Nazanin" pitchFamily="2" charset="-78"/>
              </a:rPr>
              <a:t>پايان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9160" name="AutoShape 23"/>
          <p:cNvSpPr>
            <a:spLocks noChangeArrowheads="1"/>
          </p:cNvSpPr>
          <p:nvPr/>
        </p:nvSpPr>
        <p:spPr bwMode="auto">
          <a:xfrm>
            <a:off x="2273300" y="4419600"/>
            <a:ext cx="6096000" cy="1079500"/>
          </a:xfrm>
          <a:prstGeom prst="roundRect">
            <a:avLst>
              <a:gd name="adj" fmla="val 16667"/>
            </a:avLst>
          </a:prstGeom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just" rtl="1" eaLnBrk="0" hangingPunct="0">
              <a:defRPr/>
            </a:pPr>
            <a:r>
              <a:rPr lang="ar-SA" sz="2000" b="1" dirty="0">
                <a:cs typeface="B Nazanin" pitchFamily="2" charset="-78"/>
              </a:rPr>
              <a:t>گزارشاتي كه احتمال مي رود خواننده نتايج را به آساني </a:t>
            </a:r>
            <a:r>
              <a:rPr lang="ar-SA" sz="2000" b="1" dirty="0" smtClean="0">
                <a:cs typeface="B Nazanin" pitchFamily="2" charset="-78"/>
              </a:rPr>
              <a:t>نپذيرد</a:t>
            </a:r>
            <a:r>
              <a:rPr lang="fa-IR" sz="2000" b="1" dirty="0" smtClean="0">
                <a:cs typeface="B Nazanin" pitchFamily="2" charset="-78"/>
              </a:rPr>
              <a:t>.</a:t>
            </a:r>
            <a:r>
              <a:rPr lang="ar-SA" sz="2000" b="1" dirty="0" smtClean="0">
                <a:cs typeface="B Nazanin" pitchFamily="2" charset="-78"/>
              </a:rPr>
              <a:t> </a:t>
            </a:r>
            <a:r>
              <a:rPr lang="ar-SA" sz="2000" b="1" dirty="0">
                <a:cs typeface="B Nazanin" pitchFamily="2" charset="-78"/>
              </a:rPr>
              <a:t/>
            </a:r>
            <a:br>
              <a:rPr lang="ar-SA" sz="2000" b="1" dirty="0">
                <a:cs typeface="B Nazanin" pitchFamily="2" charset="-78"/>
              </a:rPr>
            </a:br>
            <a:r>
              <a:rPr lang="ar-SA" sz="2000" b="1" dirty="0">
                <a:cs typeface="B Nazanin" pitchFamily="2" charset="-78"/>
              </a:rPr>
              <a:t>اين شيوه باعث </a:t>
            </a:r>
            <a:r>
              <a:rPr lang="ar-SA" sz="2000" b="1" dirty="0" smtClean="0">
                <a:cs typeface="B Nazanin" pitchFamily="2" charset="-78"/>
              </a:rPr>
              <a:t>مي</a:t>
            </a:r>
            <a:r>
              <a:rPr lang="fa-IR" sz="2000" b="1" dirty="0" smtClean="0">
                <a:cs typeface="B Nazanin" pitchFamily="2" charset="-78"/>
              </a:rPr>
              <a:t> </a:t>
            </a:r>
            <a:r>
              <a:rPr lang="ar-SA" sz="2000" b="1" dirty="0" smtClean="0">
                <a:cs typeface="B Nazanin" pitchFamily="2" charset="-78"/>
              </a:rPr>
              <a:t>شود </a:t>
            </a:r>
            <a:r>
              <a:rPr lang="ar-SA" sz="2000" b="1" dirty="0">
                <a:cs typeface="B Nazanin" pitchFamily="2" charset="-78"/>
              </a:rPr>
              <a:t>او را به خواندن گزارش تشويق </a:t>
            </a:r>
            <a:r>
              <a:rPr lang="ar-SA" sz="2000" b="1" dirty="0" smtClean="0">
                <a:cs typeface="B Nazanin" pitchFamily="2" charset="-78"/>
              </a:rPr>
              <a:t>كنيم</a:t>
            </a:r>
            <a:r>
              <a:rPr lang="fa-IR" sz="2000" b="1" dirty="0" smtClean="0">
                <a:cs typeface="B Nazanin" pitchFamily="2" charset="-78"/>
              </a:rPr>
              <a:t>.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9161" name="Rectangle 24"/>
          <p:cNvSpPr>
            <a:spLocks noChangeArrowheads="1"/>
          </p:cNvSpPr>
          <p:nvPr/>
        </p:nvSpPr>
        <p:spPr bwMode="auto">
          <a:xfrm>
            <a:off x="6480175" y="4102100"/>
            <a:ext cx="639763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ar-SA" sz="2000" b="1" dirty="0">
                <a:cs typeface="B Nazanin" pitchFamily="2" charset="-78"/>
              </a:rPr>
              <a:t>فوا</a:t>
            </a:r>
            <a:r>
              <a:rPr lang="fa-IR" sz="2000" b="1" dirty="0">
                <a:cs typeface="B Nazanin" pitchFamily="2" charset="-78"/>
              </a:rPr>
              <a:t>ي</a:t>
            </a:r>
            <a:r>
              <a:rPr lang="ar-SA" sz="2000" b="1" dirty="0">
                <a:cs typeface="B Nazanin" pitchFamily="2" charset="-78"/>
              </a:rPr>
              <a:t>د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49162" name="AutoShape 25"/>
          <p:cNvSpPr>
            <a:spLocks noChangeArrowheads="1"/>
          </p:cNvSpPr>
          <p:nvPr/>
        </p:nvSpPr>
        <p:spPr bwMode="auto">
          <a:xfrm>
            <a:off x="723900" y="5589588"/>
            <a:ext cx="6400800" cy="520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1">
              <a:defRPr/>
            </a:pPr>
            <a:r>
              <a:rPr lang="ar-SA" sz="2400" dirty="0">
                <a:solidFill>
                  <a:schemeClr val="bg1"/>
                </a:solidFill>
                <a:cs typeface="B Nazanin" pitchFamily="2" charset="-78"/>
              </a:rPr>
              <a:t>مساله وقت خواننده بايد در اين گزارشات مورد توجه قرار </a:t>
            </a:r>
            <a:r>
              <a:rPr lang="ar-SA" sz="2400" dirty="0" smtClean="0">
                <a:solidFill>
                  <a:schemeClr val="bg1"/>
                </a:solidFill>
                <a:cs typeface="B Nazanin" pitchFamily="2" charset="-78"/>
              </a:rPr>
              <a:t>گيرد</a:t>
            </a:r>
            <a:r>
              <a:rPr lang="fa-IR" sz="2400" dirty="0" smtClean="0">
                <a:solidFill>
                  <a:schemeClr val="bg1"/>
                </a:solidFill>
                <a:cs typeface="B Nazanin" pitchFamily="2" charset="-78"/>
              </a:rPr>
              <a:t>.</a:t>
            </a:r>
            <a:endParaRPr lang="en-US" sz="2400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49163" name="Rectangle 26"/>
          <p:cNvSpPr>
            <a:spLocks noChangeArrowheads="1"/>
          </p:cNvSpPr>
          <p:nvPr/>
        </p:nvSpPr>
        <p:spPr bwMode="auto">
          <a:xfrm>
            <a:off x="7429914" y="5618758"/>
            <a:ext cx="659156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1">
              <a:defRPr/>
            </a:pPr>
            <a:r>
              <a:rPr lang="ar-SA" sz="2400" b="1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  <a:cs typeface="B Nazanin" pitchFamily="2" charset="-78"/>
              </a:rPr>
              <a:t>نکته</a:t>
            </a:r>
            <a:endParaRPr lang="en-US" sz="2400" b="1" dirty="0">
              <a:ln>
                <a:solidFill>
                  <a:schemeClr val="bg1"/>
                </a:solidFill>
              </a:ln>
              <a:solidFill>
                <a:srgbClr val="FFC000"/>
              </a:solidFill>
              <a:cs typeface="B Nazanin" pitchFamily="2" charset="-78"/>
            </a:endParaRPr>
          </a:p>
        </p:txBody>
      </p:sp>
      <p:sp>
        <p:nvSpPr>
          <p:cNvPr id="49169" name="Rectangle 21"/>
          <p:cNvSpPr>
            <a:spLocks noChangeArrowheads="1"/>
          </p:cNvSpPr>
          <p:nvPr/>
        </p:nvSpPr>
        <p:spPr bwMode="auto">
          <a:xfrm>
            <a:off x="5992813" y="488950"/>
            <a:ext cx="2335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الگوی استقرایی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/>
          <p:cNvSpPr>
            <a:spLocks noGrp="1"/>
          </p:cNvSpPr>
          <p:nvPr>
            <p:ph/>
          </p:nvPr>
        </p:nvSpPr>
        <p:spPr>
          <a:xfrm>
            <a:off x="457200" y="1268413"/>
            <a:ext cx="8229600" cy="4751387"/>
          </a:xfrm>
        </p:spPr>
        <p:txBody>
          <a:bodyPr anchor="t"/>
          <a:lstStyle/>
          <a:p>
            <a:pPr algn="just" rtl="1" eaLnBrk="1" hangingPunct="1"/>
            <a:r>
              <a:rPr lang="fa-IR" dirty="0" smtClean="0">
                <a:cs typeface="B Nazanin" pitchFamily="2" charset="-78"/>
              </a:rPr>
              <a:t>الگوی گزارش بر حسب ترتیب </a:t>
            </a:r>
            <a:r>
              <a:rPr lang="fa-IR" dirty="0" smtClean="0">
                <a:cs typeface="B Nazanin" pitchFamily="2" charset="-78"/>
              </a:rPr>
              <a:t>اهمیت</a:t>
            </a:r>
            <a:endParaRPr lang="fa-IR" dirty="0" smtClean="0">
              <a:cs typeface="B Nazanin" pitchFamily="2" charset="-78"/>
            </a:endParaRPr>
          </a:p>
          <a:p>
            <a:pPr algn="just" rtl="1" eaLnBrk="1" hangingPunct="1"/>
            <a:endParaRPr lang="fa-IR" dirty="0" smtClean="0">
              <a:cs typeface="B Nazanin" pitchFamily="2" charset="-78"/>
            </a:endParaRPr>
          </a:p>
          <a:p>
            <a:pPr algn="just" rtl="1" eaLnBrk="1" hangingPunct="1"/>
            <a:endParaRPr lang="fa-IR" dirty="0" smtClean="0">
              <a:cs typeface="B Nazanin" pitchFamily="2" charset="-78"/>
            </a:endParaRPr>
          </a:p>
          <a:p>
            <a:pPr algn="just" rtl="1" eaLnBrk="1" hangingPunct="1"/>
            <a:r>
              <a:rPr lang="fa-IR" dirty="0" smtClean="0">
                <a:cs typeface="B Nazanin" pitchFamily="2" charset="-78"/>
              </a:rPr>
              <a:t>الگوی تقدم زمانی</a:t>
            </a:r>
          </a:p>
          <a:p>
            <a:pPr algn="just" rtl="1" eaLnBrk="1" hangingPunct="1"/>
            <a:endParaRPr lang="fa-IR" dirty="0" smtClean="0">
              <a:cs typeface="B Nazanin" pitchFamily="2" charset="-78"/>
            </a:endParaRPr>
          </a:p>
          <a:p>
            <a:pPr algn="just" rtl="1" eaLnBrk="1" hangingPunct="1"/>
            <a:endParaRPr lang="fa-IR" dirty="0" smtClean="0">
              <a:cs typeface="B Nazanin" pitchFamily="2" charset="-78"/>
            </a:endParaRPr>
          </a:p>
          <a:p>
            <a:pPr algn="just" rtl="1" eaLnBrk="1" hangingPunct="1"/>
            <a:endParaRPr lang="fa-IR" dirty="0" smtClean="0">
              <a:cs typeface="B Nazanin" pitchFamily="2" charset="-78"/>
            </a:endParaRPr>
          </a:p>
          <a:p>
            <a:pPr algn="just" rtl="1" eaLnBrk="1" hangingPunct="1"/>
            <a:r>
              <a:rPr lang="fa-IR" dirty="0" smtClean="0">
                <a:cs typeface="B Nazanin" pitchFamily="2" charset="-78"/>
              </a:rPr>
              <a:t>الگوی قدم به قدم</a:t>
            </a:r>
            <a:endParaRPr lang="en-US" dirty="0" smtClean="0">
              <a:cs typeface="B Nazanin" pitchFamily="2" charset="-78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6610888" y="404813"/>
            <a:ext cx="17171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 dirty="0">
                <a:solidFill>
                  <a:srgbClr val="C00000"/>
                </a:solidFill>
                <a:cs typeface="B Nazanin" pitchFamily="2" charset="-78"/>
              </a:rPr>
              <a:t>سایر </a:t>
            </a:r>
            <a:r>
              <a:rPr lang="fa-IR" sz="3600" dirty="0" smtClean="0">
                <a:solidFill>
                  <a:srgbClr val="C00000"/>
                </a:solidFill>
                <a:cs typeface="B Nazanin" pitchFamily="2" charset="-78"/>
              </a:rPr>
              <a:t>الگوها</a:t>
            </a:r>
            <a:endParaRPr lang="en-US" sz="3600" dirty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041400" y="3429000"/>
            <a:ext cx="5181600" cy="520700"/>
            <a:chOff x="656" y="2344"/>
            <a:chExt cx="3264" cy="328"/>
          </a:xfrm>
        </p:grpSpPr>
        <p:sp>
          <p:nvSpPr>
            <p:cNvPr id="5" name="AutoShape 35"/>
            <p:cNvSpPr>
              <a:spLocks noChangeArrowheads="1"/>
            </p:cNvSpPr>
            <p:nvPr/>
          </p:nvSpPr>
          <p:spPr bwMode="auto">
            <a:xfrm>
              <a:off x="656" y="2344"/>
              <a:ext cx="3264" cy="32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06" y="2368"/>
              <a:ext cx="2062" cy="29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r" rtl="1" eaLnBrk="1" hangingPunct="1">
                <a:defRPr/>
              </a:pPr>
              <a:r>
                <a:rPr lang="ar-SA" sz="2400" dirty="0" smtClean="0">
                  <a:cs typeface="B Nazanin" pitchFamily="2" charset="-78"/>
                </a:rPr>
                <a:t>مانند</a:t>
              </a:r>
              <a:r>
                <a:rPr lang="fa-IR" sz="2400" dirty="0" smtClean="0">
                  <a:cs typeface="B Nazanin" pitchFamily="2" charset="-78"/>
                </a:rPr>
                <a:t>:</a:t>
              </a:r>
              <a:r>
                <a:rPr lang="ar-SA" sz="2400" dirty="0" smtClean="0">
                  <a:cs typeface="B Nazanin" pitchFamily="2" charset="-78"/>
                </a:rPr>
                <a:t> </a:t>
              </a:r>
              <a:r>
                <a:rPr lang="ar-SA" sz="2400" dirty="0" smtClean="0">
                  <a:cs typeface="B Nazanin" pitchFamily="2" charset="-78"/>
                </a:rPr>
                <a:t>وقايع آتش </a:t>
              </a:r>
              <a:r>
                <a:rPr lang="ar-SA" sz="2400" dirty="0" smtClean="0">
                  <a:cs typeface="B Nazanin" pitchFamily="2" charset="-78"/>
                </a:rPr>
                <a:t>سوزي،</a:t>
              </a:r>
              <a:r>
                <a:rPr lang="fa-IR" sz="2400" dirty="0" smtClean="0">
                  <a:cs typeface="B Nazanin" pitchFamily="2" charset="-78"/>
                </a:rPr>
                <a:t> </a:t>
              </a:r>
              <a:r>
                <a:rPr lang="ar-SA" sz="2400" dirty="0" smtClean="0">
                  <a:cs typeface="B Nazanin" pitchFamily="2" charset="-78"/>
                </a:rPr>
                <a:t>پليس،...</a:t>
              </a:r>
              <a:endParaRPr lang="en-US" sz="2400" dirty="0" smtClean="0">
                <a:cs typeface="B Nazanin" pitchFamily="2" charset="-78"/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6288" y="1844675"/>
            <a:ext cx="5476875" cy="520700"/>
            <a:chOff x="489" y="1568"/>
            <a:chExt cx="3450" cy="328"/>
          </a:xfrm>
        </p:grpSpPr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656" y="1568"/>
              <a:ext cx="3264" cy="32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489" y="1570"/>
              <a:ext cx="3450" cy="2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 rtl="1" eaLnBrk="1" hangingPunct="1">
                <a:defRPr/>
              </a:pPr>
              <a:r>
                <a:rPr lang="ar-SA" sz="2000" b="1" dirty="0" smtClean="0">
                  <a:cs typeface="B Nazanin" pitchFamily="2" charset="-78"/>
                </a:rPr>
                <a:t>مهم تر          كم اهميت                جزئي            كلي    </a:t>
              </a:r>
              <a:endParaRPr lang="en-US" sz="2000" b="1" dirty="0" smtClean="0">
                <a:cs typeface="B Nazanin" pitchFamily="2" charset="-78"/>
              </a:endParaRPr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2925" y="1668"/>
              <a:ext cx="256" cy="128"/>
            </a:xfrm>
            <a:prstGeom prst="left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AutoShape 33"/>
            <p:cNvSpPr>
              <a:spLocks noChangeArrowheads="1"/>
            </p:cNvSpPr>
            <p:nvPr/>
          </p:nvSpPr>
          <p:spPr bwMode="auto">
            <a:xfrm>
              <a:off x="1176" y="1668"/>
              <a:ext cx="256" cy="128"/>
            </a:xfrm>
            <a:prstGeom prst="left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817563" y="5130800"/>
            <a:ext cx="5410200" cy="520700"/>
            <a:chOff x="515" y="3232"/>
            <a:chExt cx="3408" cy="328"/>
          </a:xfrm>
        </p:grpSpPr>
        <p:sp>
          <p:nvSpPr>
            <p:cNvPr id="19" name="AutoShape 37"/>
            <p:cNvSpPr>
              <a:spLocks noChangeArrowheads="1"/>
            </p:cNvSpPr>
            <p:nvPr/>
          </p:nvSpPr>
          <p:spPr bwMode="auto">
            <a:xfrm>
              <a:off x="656" y="3232"/>
              <a:ext cx="3264" cy="32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15" y="3258"/>
              <a:ext cx="3408" cy="29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r" rtl="1" eaLnBrk="1" hangingPunct="1">
                <a:defRPr/>
              </a:pPr>
              <a:r>
                <a:rPr lang="ar-SA" sz="2400" dirty="0" smtClean="0">
                  <a:cs typeface="B Nazanin" pitchFamily="2" charset="-78"/>
                </a:rPr>
                <a:t>توصيف و توضيح طرز </a:t>
              </a:r>
              <a:r>
                <a:rPr lang="ar-SA" sz="2400" dirty="0" smtClean="0">
                  <a:cs typeface="B Nazanin" pitchFamily="2" charset="-78"/>
                </a:rPr>
                <a:t>كار</a:t>
              </a:r>
              <a:r>
                <a:rPr lang="fa-IR" sz="2400" dirty="0" smtClean="0">
                  <a:cs typeface="B Nazanin" pitchFamily="2" charset="-78"/>
                </a:rPr>
                <a:t> </a:t>
              </a:r>
              <a:r>
                <a:rPr lang="ar-SA" sz="2400" dirty="0" smtClean="0">
                  <a:cs typeface="B Nazanin" pitchFamily="2" charset="-78"/>
                </a:rPr>
                <a:t>يك </a:t>
              </a:r>
              <a:r>
                <a:rPr lang="ar-SA" sz="2400" dirty="0" smtClean="0">
                  <a:cs typeface="B Nazanin" pitchFamily="2" charset="-78"/>
                </a:rPr>
                <a:t>دستگاه يا يك ماشين و...</a:t>
              </a:r>
              <a:endParaRPr lang="en-US" sz="2400" dirty="0" smtClean="0">
                <a:cs typeface="B Nazanin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341438"/>
            <a:ext cx="8229600" cy="4678362"/>
          </a:xfrm>
        </p:spPr>
        <p:txBody>
          <a:bodyPr anchor="t"/>
          <a:lstStyle/>
          <a:p>
            <a:pPr algn="just" rtl="1" eaLnBrk="1" hangingPunct="1">
              <a:defRPr/>
            </a:pPr>
            <a:r>
              <a:rPr lang="fa-IR" dirty="0" smtClean="0">
                <a:cs typeface="B Nazanin" pitchFamily="2" charset="-78"/>
              </a:rPr>
              <a:t>الگوی مساله- راه حل</a:t>
            </a:r>
          </a:p>
          <a:p>
            <a:pPr algn="just" rtl="1" eaLnBrk="1" hangingPunct="1">
              <a:defRPr/>
            </a:pPr>
            <a:endParaRPr lang="fa-IR" dirty="0">
              <a:cs typeface="B Nazanin" pitchFamily="2" charset="-78"/>
            </a:endParaRPr>
          </a:p>
          <a:p>
            <a:pPr marL="0" indent="0" algn="just" rtl="1" eaLnBrk="1" hangingPunct="1">
              <a:buFont typeface="Arial" charset="0"/>
              <a:buNone/>
              <a:defRPr/>
            </a:pPr>
            <a:endParaRPr lang="fa-IR" dirty="0">
              <a:cs typeface="B Nazanin" pitchFamily="2" charset="-78"/>
            </a:endParaRPr>
          </a:p>
          <a:p>
            <a:pPr algn="just" rtl="1" eaLnBrk="1" hangingPunct="1">
              <a:defRPr/>
            </a:pPr>
            <a:r>
              <a:rPr lang="fa-IR" dirty="0" smtClean="0">
                <a:cs typeface="B Nazanin" pitchFamily="2" charset="-78"/>
              </a:rPr>
              <a:t>الگوی معیار- اقدام</a:t>
            </a:r>
          </a:p>
          <a:p>
            <a:pPr algn="just" rtl="1" eaLnBrk="1" hangingPunct="1">
              <a:defRPr/>
            </a:pPr>
            <a:endParaRPr lang="fa-IR" dirty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dirty="0" smtClean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dirty="0">
              <a:cs typeface="B Nazanin" pitchFamily="2" charset="-78"/>
            </a:endParaRPr>
          </a:p>
          <a:p>
            <a:pPr algn="just" rtl="1" eaLnBrk="1" hangingPunct="1">
              <a:defRPr/>
            </a:pPr>
            <a:r>
              <a:rPr lang="fa-IR" dirty="0" smtClean="0">
                <a:cs typeface="B Nazanin" pitchFamily="2" charset="-78"/>
              </a:rPr>
              <a:t>الگوی علت و معلول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6610888" y="404813"/>
            <a:ext cx="17171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 dirty="0">
                <a:solidFill>
                  <a:srgbClr val="C00000"/>
                </a:solidFill>
                <a:cs typeface="B Nazanin" pitchFamily="2" charset="-78"/>
              </a:rPr>
              <a:t>سایر </a:t>
            </a:r>
            <a:r>
              <a:rPr lang="fa-IR" sz="3600" dirty="0" smtClean="0">
                <a:solidFill>
                  <a:srgbClr val="C00000"/>
                </a:solidFill>
                <a:cs typeface="B Nazanin" pitchFamily="2" charset="-78"/>
              </a:rPr>
              <a:t>الگوها</a:t>
            </a:r>
            <a:endParaRPr lang="en-US" sz="3600" dirty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041400" y="3141664"/>
            <a:ext cx="5192713" cy="1473673"/>
            <a:chOff x="656" y="2248"/>
            <a:chExt cx="3271" cy="792"/>
          </a:xfrm>
        </p:grpSpPr>
        <p:sp>
          <p:nvSpPr>
            <p:cNvPr id="5" name="AutoShape 24"/>
            <p:cNvSpPr>
              <a:spLocks noChangeArrowheads="1"/>
            </p:cNvSpPr>
            <p:nvPr/>
          </p:nvSpPr>
          <p:spPr bwMode="auto">
            <a:xfrm>
              <a:off x="656" y="2248"/>
              <a:ext cx="3264" cy="79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656" y="2274"/>
              <a:ext cx="3271" cy="71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just" rtl="1" eaLnBrk="1" hangingPunct="1">
                <a:defRPr/>
              </a:pPr>
              <a:r>
                <a:rPr lang="ar-SA" sz="2000" dirty="0" smtClean="0">
                  <a:cs typeface="B Nazanin" pitchFamily="2" charset="-78"/>
                </a:rPr>
                <a:t>مثلا در مورد خريد يك دستگاه بر اساس معيار مورد </a:t>
              </a:r>
              <a:r>
                <a:rPr lang="ar-SA" sz="2000" dirty="0" smtClean="0">
                  <a:cs typeface="B Nazanin" pitchFamily="2" charset="-78"/>
                </a:rPr>
                <a:t>نظر</a:t>
              </a:r>
              <a:r>
                <a:rPr lang="fa-IR" sz="2000" dirty="0" smtClean="0">
                  <a:cs typeface="B Nazanin" pitchFamily="2" charset="-78"/>
                </a:rPr>
                <a:t> </a:t>
              </a:r>
              <a:r>
                <a:rPr lang="ar-SA" sz="2000" dirty="0" smtClean="0">
                  <a:cs typeface="B Nazanin" pitchFamily="2" charset="-78"/>
                </a:rPr>
                <a:t>(هزينه، </a:t>
              </a:r>
              <a:r>
                <a:rPr lang="ar-SA" sz="2000" dirty="0" smtClean="0">
                  <a:cs typeface="B Nazanin" pitchFamily="2" charset="-78"/>
                </a:rPr>
                <a:t>عمر </a:t>
              </a:r>
              <a:r>
                <a:rPr lang="ar-SA" sz="2000" dirty="0" smtClean="0">
                  <a:cs typeface="B Nazanin" pitchFamily="2" charset="-78"/>
                </a:rPr>
                <a:t>مفيـد، </a:t>
              </a:r>
              <a:r>
                <a:rPr lang="ar-SA" sz="2000" dirty="0" smtClean="0">
                  <a:cs typeface="B Nazanin" pitchFamily="2" charset="-78"/>
                </a:rPr>
                <a:t>قابليت </a:t>
              </a:r>
              <a:r>
                <a:rPr lang="ar-SA" sz="2000" dirty="0" smtClean="0">
                  <a:cs typeface="B Nazanin" pitchFamily="2" charset="-78"/>
                </a:rPr>
                <a:t>انعطاف،...) </a:t>
              </a:r>
              <a:r>
                <a:rPr lang="ar-SA" sz="2000" dirty="0" smtClean="0">
                  <a:cs typeface="B Nazanin" pitchFamily="2" charset="-78"/>
                </a:rPr>
                <a:t>مي</a:t>
              </a:r>
              <a:r>
                <a:rPr lang="fa-IR" sz="2000" dirty="0" smtClean="0">
                  <a:cs typeface="B Nazanin" pitchFamily="2" charset="-78"/>
                </a:rPr>
                <a:t> </a:t>
              </a:r>
              <a:r>
                <a:rPr lang="ar-SA" sz="2000" dirty="0" smtClean="0">
                  <a:cs typeface="B Nazanin" pitchFamily="2" charset="-78"/>
                </a:rPr>
                <a:t>سنجيم، </a:t>
              </a:r>
              <a:r>
                <a:rPr lang="ar-SA" sz="2000" dirty="0" smtClean="0">
                  <a:cs typeface="B Nazanin" pitchFamily="2" charset="-78"/>
                </a:rPr>
                <a:t>آنگاه آن را كه با معيارهاي ما توافق و تجانس بهتري </a:t>
              </a:r>
              <a:r>
                <a:rPr lang="ar-SA" sz="2000" dirty="0" smtClean="0">
                  <a:cs typeface="B Nazanin" pitchFamily="2" charset="-78"/>
                </a:rPr>
                <a:t>دارد،</a:t>
              </a:r>
              <a:r>
                <a:rPr lang="fa-IR" sz="2000" dirty="0" smtClean="0">
                  <a:cs typeface="B Nazanin" pitchFamily="2" charset="-78"/>
                </a:rPr>
                <a:t> </a:t>
              </a:r>
              <a:r>
                <a:rPr lang="ar-SA" sz="2000" dirty="0" smtClean="0">
                  <a:cs typeface="B Nazanin" pitchFamily="2" charset="-78"/>
                </a:rPr>
                <a:t>انتخاب و پيشنهاد </a:t>
              </a:r>
              <a:br>
                <a:rPr lang="ar-SA" sz="2000" dirty="0" smtClean="0">
                  <a:cs typeface="B Nazanin" pitchFamily="2" charset="-78"/>
                </a:rPr>
              </a:br>
              <a:r>
                <a:rPr lang="ar-SA" sz="2000" dirty="0" smtClean="0">
                  <a:cs typeface="B Nazanin" pitchFamily="2" charset="-78"/>
                </a:rPr>
                <a:t>مي كنيم.</a:t>
              </a:r>
              <a:endParaRPr lang="en-US" sz="2000" dirty="0" smtClean="0">
                <a:cs typeface="B Nazanin" pitchFamily="2" charset="-78"/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1041400" y="5084763"/>
            <a:ext cx="5181600" cy="750887"/>
            <a:chOff x="656" y="3496"/>
            <a:chExt cx="3264" cy="473"/>
          </a:xfrm>
        </p:grpSpPr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>
              <a:off x="656" y="3496"/>
              <a:ext cx="3264" cy="45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664" y="3523"/>
              <a:ext cx="3235" cy="44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rtl="1">
                <a:defRPr/>
              </a:pPr>
              <a:r>
                <a:rPr lang="ar-SA" sz="2000" dirty="0">
                  <a:cs typeface="B Nazanin" pitchFamily="2" charset="-78"/>
                </a:rPr>
                <a:t>حركت از عوامل شناخته شده به سوي عوامل ناشناخته جهت تجزيه و تحليل عواقب احتمالي يك اقدام بخصوص</a:t>
              </a:r>
              <a:endParaRPr lang="en-US" sz="2000" dirty="0">
                <a:cs typeface="B Nazanin" pitchFamily="2" charset="-78"/>
              </a:endParaRPr>
            </a:p>
          </p:txBody>
        </p: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1041400" y="1989138"/>
            <a:ext cx="5181600" cy="465137"/>
            <a:chOff x="656" y="1448"/>
            <a:chExt cx="3264" cy="293"/>
          </a:xfrm>
        </p:grpSpPr>
        <p:sp>
          <p:nvSpPr>
            <p:cNvPr id="14" name="AutoShape 28"/>
            <p:cNvSpPr>
              <a:spLocks noChangeArrowheads="1"/>
            </p:cNvSpPr>
            <p:nvPr/>
          </p:nvSpPr>
          <p:spPr bwMode="auto">
            <a:xfrm>
              <a:off x="656" y="1448"/>
              <a:ext cx="3264" cy="28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067" y="1450"/>
              <a:ext cx="2788" cy="29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r" rtl="1" eaLnBrk="1" hangingPunct="1">
                <a:defRPr/>
              </a:pPr>
              <a:r>
                <a:rPr lang="ar-SA" sz="2400" dirty="0" smtClean="0">
                  <a:cs typeface="B Nazanin" pitchFamily="2" charset="-78"/>
                </a:rPr>
                <a:t>نوعي الگوي استقرايي </a:t>
              </a:r>
              <a:r>
                <a:rPr lang="ar-SA" sz="2400" dirty="0" smtClean="0">
                  <a:cs typeface="B Nazanin" pitchFamily="2" charset="-78"/>
                </a:rPr>
                <a:t>است</a:t>
              </a:r>
              <a:r>
                <a:rPr lang="fa-IR" sz="2400" dirty="0" smtClean="0">
                  <a:cs typeface="B Nazanin" pitchFamily="2" charset="-78"/>
                </a:rPr>
                <a:t>.</a:t>
              </a:r>
              <a:r>
                <a:rPr lang="ar-SA" sz="2400" dirty="0" smtClean="0">
                  <a:cs typeface="B Nazanin" pitchFamily="2" charset="-78"/>
                </a:rPr>
                <a:t> </a:t>
              </a:r>
              <a:endParaRPr lang="en-US" sz="2400" dirty="0" smtClean="0">
                <a:cs typeface="B Nazanin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827584" y="1050925"/>
            <a:ext cx="7610475" cy="858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marL="342900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ربط </a:t>
            </a:r>
            <a:r>
              <a:rPr lang="ar-SA" sz="2400" dirty="0" smtClean="0">
                <a:cs typeface="B Nazanin" pitchFamily="2" charset="-78"/>
              </a:rPr>
              <a:t>منطقي </a:t>
            </a:r>
            <a:r>
              <a:rPr lang="ar-SA" sz="2400" dirty="0" smtClean="0">
                <a:cs typeface="B Nazanin" pitchFamily="2" charset="-78"/>
              </a:rPr>
              <a:t>مطالب</a:t>
            </a:r>
            <a:endParaRPr lang="fa-IR" sz="2400" dirty="0" smtClean="0">
              <a:cs typeface="B Nazanin" pitchFamily="2" charset="-78"/>
            </a:endParaRPr>
          </a:p>
          <a:p>
            <a:pPr marL="342900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وجود </a:t>
            </a:r>
            <a:r>
              <a:rPr lang="ar-SA" sz="2400" dirty="0" smtClean="0">
                <a:cs typeface="B Nazanin" pitchFamily="2" charset="-78"/>
              </a:rPr>
              <a:t>نظم و ترتيب روشن و معقول بين كل و </a:t>
            </a:r>
            <a:r>
              <a:rPr lang="ar-SA" sz="2400" dirty="0" smtClean="0">
                <a:cs typeface="B Nazanin" pitchFamily="2" charset="-78"/>
              </a:rPr>
              <a:t>جزء</a:t>
            </a:r>
            <a:r>
              <a:rPr lang="fa-IR" sz="2400" dirty="0" smtClean="0">
                <a:cs typeface="B Nazanin" pitchFamily="2" charset="-78"/>
              </a:rPr>
              <a:t> و </a:t>
            </a:r>
            <a:r>
              <a:rPr lang="ar-SA" sz="2400" dirty="0" smtClean="0">
                <a:cs typeface="B Nazanin" pitchFamily="2" charset="-78"/>
              </a:rPr>
              <a:t>بين اجزا</a:t>
            </a:r>
            <a:endParaRPr lang="fa-IR" sz="2400" dirty="0" smtClean="0">
              <a:cs typeface="B Nazanin" pitchFamily="2" charset="-78"/>
            </a:endParaRPr>
          </a:p>
          <a:p>
            <a:pPr marL="1085850" lvl="1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درجه اهميت</a:t>
            </a:r>
            <a:endParaRPr lang="fa-IR" sz="2400" dirty="0" smtClean="0">
              <a:cs typeface="B Nazanin" pitchFamily="2" charset="-78"/>
            </a:endParaRPr>
          </a:p>
          <a:p>
            <a:pPr marL="1085850" lvl="1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تقدم </a:t>
            </a:r>
            <a:r>
              <a:rPr lang="ar-SA" sz="2400" dirty="0" smtClean="0">
                <a:cs typeface="B Nazanin" pitchFamily="2" charset="-78"/>
              </a:rPr>
              <a:t>و </a:t>
            </a:r>
            <a:r>
              <a:rPr lang="ar-SA" sz="2400" dirty="0" smtClean="0">
                <a:cs typeface="B Nazanin" pitchFamily="2" charset="-78"/>
              </a:rPr>
              <a:t>تاخر</a:t>
            </a:r>
            <a:endParaRPr lang="fa-IR" sz="2400" dirty="0" smtClean="0">
              <a:cs typeface="B Nazanin" pitchFamily="2" charset="-78"/>
            </a:endParaRPr>
          </a:p>
          <a:p>
            <a:pPr marL="1085850" lvl="1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علت </a:t>
            </a:r>
            <a:r>
              <a:rPr lang="ar-SA" sz="2400" dirty="0" smtClean="0">
                <a:cs typeface="B Nazanin" pitchFamily="2" charset="-78"/>
              </a:rPr>
              <a:t>و </a:t>
            </a:r>
            <a:r>
              <a:rPr lang="ar-SA" sz="2400" dirty="0" smtClean="0">
                <a:cs typeface="B Nazanin" pitchFamily="2" charset="-78"/>
              </a:rPr>
              <a:t>معلول</a:t>
            </a:r>
            <a:endParaRPr lang="fa-IR" sz="2400" dirty="0" smtClean="0">
              <a:cs typeface="B Nazanin" pitchFamily="2" charset="-78"/>
            </a:endParaRPr>
          </a:p>
          <a:p>
            <a:pPr marL="342900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تنظيم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فهرست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مطالب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بدون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در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نظرگرفتن </a:t>
            </a:r>
            <a:r>
              <a:rPr lang="ar-SA" sz="2400" dirty="0">
                <a:cs typeface="B Nazanin" pitchFamily="2" charset="-78"/>
              </a:rPr>
              <a:t>هيچ محدوديتي</a:t>
            </a:r>
            <a:endParaRPr lang="fa-IR" sz="2400" dirty="0">
              <a:cs typeface="B Nazanin" pitchFamily="2" charset="-78"/>
            </a:endParaRPr>
          </a:p>
          <a:p>
            <a:pPr marL="342900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مطالعه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و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بررسي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مطالب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و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حذف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موارد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نامربوط </a:t>
            </a:r>
            <a:r>
              <a:rPr lang="ar-SA" sz="2400" dirty="0">
                <a:cs typeface="B Nazanin" pitchFamily="2" charset="-78"/>
              </a:rPr>
              <a:t>و غير ممكن</a:t>
            </a:r>
          </a:p>
          <a:p>
            <a:pPr marL="342900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بررسي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مجدد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و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انتخاب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از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ميان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موارد</a:t>
            </a:r>
            <a:r>
              <a:rPr lang="fa-IR" sz="2400" dirty="0" smtClean="0">
                <a:cs typeface="B Nazanin" pitchFamily="2" charset="-78"/>
              </a:rPr>
              <a:t> </a:t>
            </a:r>
            <a:r>
              <a:rPr lang="ar-SA" sz="2400" dirty="0" smtClean="0">
                <a:cs typeface="B Nazanin" pitchFamily="2" charset="-78"/>
              </a:rPr>
              <a:t>مشابه </a:t>
            </a:r>
            <a:r>
              <a:rPr lang="ar-SA" sz="2400" dirty="0">
                <a:cs typeface="B Nazanin" pitchFamily="2" charset="-78"/>
              </a:rPr>
              <a:t>و تلفيق موارد </a:t>
            </a:r>
            <a:r>
              <a:rPr lang="ar-SA" sz="2400" dirty="0" smtClean="0">
                <a:cs typeface="B Nazanin" pitchFamily="2" charset="-78"/>
              </a:rPr>
              <a:t>مكمل</a:t>
            </a:r>
            <a:endParaRPr lang="fa-IR" sz="2400" dirty="0" smtClean="0">
              <a:cs typeface="B Nazanin" pitchFamily="2" charset="-78"/>
            </a:endParaRPr>
          </a:p>
          <a:p>
            <a:pPr marL="342900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>
                <a:cs typeface="B Nazanin" pitchFamily="2" charset="-78"/>
              </a:rPr>
              <a:t>مشخص نمودن عناوين اصلي و فرعي و خطوط اصلي گزارش</a:t>
            </a:r>
          </a:p>
          <a:p>
            <a:pPr marL="342900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طبقه </a:t>
            </a:r>
            <a:r>
              <a:rPr lang="ar-SA" sz="2400" dirty="0">
                <a:cs typeface="B Nazanin" pitchFamily="2" charset="-78"/>
              </a:rPr>
              <a:t>بندي عناوين اصلي و فرعي و مرتب كردن آنها بر حسب درجه اولويت و اهميت</a:t>
            </a:r>
          </a:p>
          <a:p>
            <a:pPr marL="342900" indent="-342900" algn="just" rtl="1" eaLnBrk="1" hangingPunct="1">
              <a:buFont typeface="Arial" pitchFamily="34" charset="0"/>
              <a:buChar char="•"/>
              <a:defRPr/>
            </a:pPr>
            <a:r>
              <a:rPr lang="ar-SA" sz="2400" dirty="0" smtClean="0">
                <a:cs typeface="B Nazanin" pitchFamily="2" charset="-78"/>
              </a:rPr>
              <a:t>بررسي </a:t>
            </a:r>
            <a:r>
              <a:rPr lang="ar-SA" sz="2400" dirty="0">
                <a:cs typeface="B Nazanin" pitchFamily="2" charset="-78"/>
              </a:rPr>
              <a:t>نهايي طرح براي تهيه پيش نويس </a:t>
            </a:r>
            <a:r>
              <a:rPr lang="ar-SA" sz="2400" dirty="0" smtClean="0">
                <a:cs typeface="B Nazanin" pitchFamily="2" charset="-78"/>
              </a:rPr>
              <a:t>گزارش.</a:t>
            </a:r>
          </a:p>
          <a:p>
            <a:pPr algn="just" rtl="1" eaLnBrk="1" hangingPunct="1">
              <a:defRPr/>
            </a:pPr>
            <a:endParaRPr lang="fa-IR" sz="2400" dirty="0" smtClean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sz="2400" dirty="0" smtClean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sz="2400" dirty="0" smtClean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sz="2400" dirty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sz="2400" dirty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sz="2400" dirty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sz="2400" dirty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sz="2400" dirty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sz="2400" dirty="0" smtClean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fa-IR" sz="2400" dirty="0" smtClean="0">
              <a:cs typeface="B Nazanin" pitchFamily="2" charset="-78"/>
            </a:endParaRPr>
          </a:p>
          <a:p>
            <a:pPr algn="just" rtl="1" eaLnBrk="1" hangingPunct="1">
              <a:defRPr/>
            </a:pPr>
            <a:endParaRPr lang="en-US" sz="2400" dirty="0" smtClean="0">
              <a:cs typeface="B Nazanin" pitchFamily="2" charset="-78"/>
            </a:endParaRPr>
          </a:p>
        </p:txBody>
      </p:sp>
      <p:sp>
        <p:nvSpPr>
          <p:cNvPr id="52227" name="Rectangle 13"/>
          <p:cNvSpPr>
            <a:spLocks noChangeArrowheads="1"/>
          </p:cNvSpPr>
          <p:nvPr/>
        </p:nvSpPr>
        <p:spPr bwMode="auto">
          <a:xfrm>
            <a:off x="3738307" y="404813"/>
            <a:ext cx="45897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 dirty="0">
                <a:solidFill>
                  <a:srgbClr val="C00000"/>
                </a:solidFill>
                <a:cs typeface="B Nazanin" pitchFamily="2" charset="-78"/>
              </a:rPr>
              <a:t>شرح مختصر </a:t>
            </a:r>
            <a:r>
              <a:rPr lang="fa-IR" sz="3600" dirty="0" smtClean="0">
                <a:solidFill>
                  <a:srgbClr val="C00000"/>
                </a:solidFill>
                <a:cs typeface="B Nazanin" pitchFamily="2" charset="-78"/>
              </a:rPr>
              <a:t>طرح </a:t>
            </a:r>
            <a:r>
              <a:rPr lang="fa-IR" sz="3600" dirty="0">
                <a:solidFill>
                  <a:srgbClr val="C00000"/>
                </a:solidFill>
                <a:cs typeface="B Nazanin" pitchFamily="2" charset="-78"/>
              </a:rPr>
              <a:t>ريزي </a:t>
            </a:r>
            <a:r>
              <a:rPr lang="fa-IR" sz="3600" dirty="0" smtClean="0">
                <a:solidFill>
                  <a:srgbClr val="C00000"/>
                </a:solidFill>
                <a:cs typeface="B Nazanin" pitchFamily="2" charset="-78"/>
              </a:rPr>
              <a:t>گزارش</a:t>
            </a:r>
            <a:endParaRPr lang="en-US" sz="3600" dirty="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7870825" y="1539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827088" y="1235075"/>
            <a:ext cx="74898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spcAft>
                <a:spcPct val="20000"/>
              </a:spcAft>
              <a:buClr>
                <a:schemeClr val="tx2"/>
              </a:buClr>
              <a:buFontTx/>
              <a:buAutoNum type="arabicParenR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كل بايد با اجزاء </a:t>
            </a: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متناسب 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باشد</a:t>
            </a: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.</a:t>
            </a:r>
          </a:p>
          <a:p>
            <a:pPr algn="just" rtl="1" eaLnBrk="1" hangingPunct="1">
              <a:spcAft>
                <a:spcPct val="20000"/>
              </a:spcAft>
              <a:buClr>
                <a:schemeClr val="tx2"/>
              </a:buClr>
              <a:buFontTx/>
              <a:buAutoNum type="arabicParenR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قسمتها از لحاظ اندازه بايد متعادل باشند.</a:t>
            </a:r>
          </a:p>
          <a:p>
            <a:pPr algn="just" rtl="1" eaLnBrk="1" hangingPunct="1">
              <a:spcAft>
                <a:spcPct val="20000"/>
              </a:spcAft>
              <a:buClr>
                <a:schemeClr val="tx2"/>
              </a:buClr>
              <a:buFontTx/>
              <a:buAutoNum type="arabicParenR"/>
              <a:defRPr/>
            </a:pPr>
            <a:r>
              <a:rPr lang="ar-SA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اختصاص يك بخش فرعي جداگانه بدون آنكه به بخش بزرگتر تعلق داشته باشد،  مقدور نيست.</a:t>
            </a:r>
            <a:endParaRPr lang="fa-IR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algn="just" rtl="1" eaLnBrk="1" hangingPunct="1">
              <a:spcAft>
                <a:spcPct val="20000"/>
              </a:spcAft>
              <a:buClr>
                <a:schemeClr val="tx2"/>
              </a:buClr>
              <a:buFontTx/>
              <a:buAutoNum type="arabicParenR"/>
              <a:defRPr/>
            </a:pPr>
            <a:endParaRPr lang="fa-IR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algn="just" rtl="1" eaLnBrk="1" hangingPunct="1">
              <a:spcAft>
                <a:spcPct val="20000"/>
              </a:spcAft>
              <a:buClr>
                <a:schemeClr val="tx2"/>
              </a:buClr>
              <a:buFontTx/>
              <a:buAutoNum type="arabicParenR"/>
              <a:defRPr/>
            </a:pPr>
            <a:endParaRPr lang="fa-IR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algn="just" rtl="1" eaLnBrk="1" hangingPunct="1">
              <a:spcAft>
                <a:spcPct val="20000"/>
              </a:spcAft>
              <a:buClr>
                <a:schemeClr val="tx2"/>
              </a:buClr>
              <a:buFontTx/>
              <a:buAutoNum type="arabicParenR"/>
              <a:defRPr/>
            </a:pPr>
            <a:endParaRPr lang="fa-IR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marL="0" indent="0" algn="just" rtl="1" eaLnBrk="1" hangingPunct="1">
              <a:spcAft>
                <a:spcPct val="20000"/>
              </a:spcAft>
              <a:buClr>
                <a:schemeClr val="tx2"/>
              </a:buClr>
              <a:defRPr/>
            </a:pPr>
            <a:r>
              <a:rPr lang="fa-IR" sz="2400" dirty="0" smtClean="0">
                <a:solidFill>
                  <a:schemeClr val="tx2"/>
                </a:solidFill>
                <a:latin typeface="+mn-lt"/>
                <a:cs typeface="B Nazanin" pitchFamily="2" charset="-78"/>
              </a:rPr>
              <a:t> </a:t>
            </a:r>
          </a:p>
          <a:p>
            <a:pPr marL="0" indent="0" algn="just" rtl="1" eaLnBrk="1" hangingPunct="1">
              <a:spcAft>
                <a:spcPct val="20000"/>
              </a:spcAft>
              <a:buClr>
                <a:schemeClr val="tx2"/>
              </a:buClr>
              <a:defRPr/>
            </a:pPr>
            <a:endParaRPr lang="fa-IR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marL="0" indent="0" algn="just" rtl="1" eaLnBrk="1" hangingPunct="1">
              <a:spcAft>
                <a:spcPct val="20000"/>
              </a:spcAft>
              <a:buClr>
                <a:schemeClr val="tx2"/>
              </a:buClr>
              <a:defRPr/>
            </a:pPr>
            <a:endParaRPr lang="ar-SA" sz="2400" dirty="0" smtClean="0">
              <a:solidFill>
                <a:schemeClr val="tx2"/>
              </a:solidFill>
              <a:latin typeface="+mn-lt"/>
              <a:cs typeface="B Nazanin" pitchFamily="2" charset="-78"/>
            </a:endParaRPr>
          </a:p>
          <a:p>
            <a:pPr algn="just" rtl="1" eaLnBrk="1" hangingPunct="1">
              <a:spcAft>
                <a:spcPct val="20000"/>
              </a:spcAft>
              <a:defRPr/>
            </a:pPr>
            <a:r>
              <a:rPr lang="ar-SA" sz="2400" dirty="0" smtClean="0">
                <a:latin typeface="Times New Roman" pitchFamily="18" charset="0"/>
                <a:cs typeface="Zar" pitchFamily="2" charset="-78"/>
              </a:rPr>
              <a:t>     </a:t>
            </a:r>
            <a:endParaRPr lang="en-US" sz="2400" dirty="0" smtClean="0">
              <a:latin typeface="Times New Roman" pitchFamily="18" charset="0"/>
              <a:cs typeface="Zar" pitchFamily="2" charset="-78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2092325" y="404813"/>
            <a:ext cx="6235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3600">
                <a:solidFill>
                  <a:srgbClr val="C00000"/>
                </a:solidFill>
                <a:cs typeface="B Nazanin" pitchFamily="2" charset="-78"/>
              </a:rPr>
              <a:t>چند قاعده در تهیه رئوس مطالب (کدبندی)</a:t>
            </a:r>
            <a:endParaRPr lang="en-US" sz="360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520113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rtl="1" eaLnBrk="1" hangingPunct="1">
              <a:defRPr/>
            </a:pPr>
            <a:r>
              <a:rPr lang="fa-IR" sz="4400" b="1" dirty="0" smtClean="0">
                <a:solidFill>
                  <a:schemeClr val="bg2"/>
                </a:solidFill>
                <a:cs typeface="B Nazanin" pitchFamily="2" charset="-78"/>
              </a:rPr>
              <a:t> </a:t>
            </a:r>
            <a:r>
              <a:rPr lang="fa-IR" sz="4400" b="1" dirty="0" smtClean="0">
                <a:solidFill>
                  <a:srgbClr val="262626"/>
                </a:solidFill>
                <a:latin typeface="+mj-lt"/>
                <a:ea typeface="+mj-ea"/>
                <a:cs typeface="B Nazanin" pitchFamily="2" charset="-78"/>
              </a:rPr>
              <a:t>فصل سوم</a:t>
            </a:r>
          </a:p>
          <a:p>
            <a:pPr algn="ctr" rtl="1" eaLnBrk="1" hangingPunct="1">
              <a:defRPr/>
            </a:pPr>
            <a:endParaRPr lang="fa-IR" sz="4400" b="1" dirty="0" smtClean="0">
              <a:solidFill>
                <a:srgbClr val="262626"/>
              </a:solidFill>
              <a:latin typeface="+mj-lt"/>
              <a:ea typeface="+mj-ea"/>
              <a:cs typeface="B Nazanin" pitchFamily="2" charset="-78"/>
            </a:endParaRPr>
          </a:p>
          <a:p>
            <a:pPr algn="ctr" rtl="1" eaLnBrk="1" hangingPunct="1">
              <a:defRPr/>
            </a:pPr>
            <a:r>
              <a:rPr lang="fa-IR" sz="4400" b="1" dirty="0" smtClean="0">
                <a:solidFill>
                  <a:srgbClr val="262626"/>
                </a:solidFill>
                <a:latin typeface="+mj-lt"/>
                <a:ea typeface="+mj-ea"/>
                <a:cs typeface="B Nazanin" pitchFamily="2" charset="-78"/>
              </a:rPr>
              <a:t>نوشتن پایان نامه یا گزارش طرح چگونه انجام می شود؟</a:t>
            </a:r>
            <a:endParaRPr lang="en-US" sz="4400" b="1" dirty="0" smtClean="0">
              <a:solidFill>
                <a:srgbClr val="262626"/>
              </a:solidFill>
              <a:latin typeface="+mj-lt"/>
              <a:ea typeface="+mj-ea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/>
          <p:cNvSpPr>
            <a:spLocks noGrp="1"/>
          </p:cNvSpPr>
          <p:nvPr>
            <p:ph/>
          </p:nvPr>
        </p:nvSpPr>
        <p:spPr>
          <a:xfrm>
            <a:off x="457200" y="1341438"/>
            <a:ext cx="8229600" cy="4678362"/>
          </a:xfrm>
        </p:spPr>
        <p:txBody>
          <a:bodyPr anchor="t"/>
          <a:lstStyle/>
          <a:p>
            <a:pPr algn="just" rtl="1" eaLnBrk="1" hangingPunct="1"/>
            <a:r>
              <a:rPr lang="fa-IR" dirty="0" smtClean="0">
                <a:cs typeface="B Nazanin" pitchFamily="2" charset="-78"/>
              </a:rPr>
              <a:t>هر گزارش علمی معمولا از چند بخش تشکیل می شود و هر یک از بخش های آن باید براساس استانداردهای مورد نظر در دانشگاه یا موسسه مربوطه تهیه و تدوین شود. </a:t>
            </a:r>
            <a:r>
              <a:rPr lang="fa-IR" dirty="0" smtClean="0">
                <a:solidFill>
                  <a:srgbClr val="000066"/>
                </a:solidFill>
                <a:cs typeface="B Nazanin" pitchFamily="2" charset="-78"/>
              </a:rPr>
              <a:t>  </a:t>
            </a:r>
            <a:endParaRPr lang="en-US" dirty="0" smtClean="0">
              <a:solidFill>
                <a:srgbClr val="000066"/>
              </a:solidFill>
              <a:cs typeface="B Nazanin" pitchFamily="2" charset="-78"/>
            </a:endParaRPr>
          </a:p>
          <a:p>
            <a:pPr algn="just" rtl="1" eaLnBrk="1" hangingPunct="1"/>
            <a:r>
              <a:rPr lang="fa-IR" dirty="0" smtClean="0">
                <a:cs typeface="B Nazanin" pitchFamily="2" charset="-78"/>
              </a:rPr>
              <a:t>بطور معمول در یک پایان نامه یا گزارش طرح پژوهشی بخش های زیر وجود دارد:</a:t>
            </a:r>
          </a:p>
          <a:p>
            <a:pPr algn="just" rtl="1" eaLnBrk="1" hangingPunct="1"/>
            <a:endParaRPr lang="fa-IR" dirty="0" smtClean="0">
              <a:cs typeface="B Nazanin" pitchFamily="2" charset="-78"/>
            </a:endParaRPr>
          </a:p>
          <a:p>
            <a:pPr algn="just" rtl="1" eaLnBrk="1" hangingPunct="1">
              <a:buFont typeface="Wingdings" pitchFamily="2" charset="2"/>
              <a:buNone/>
            </a:pPr>
            <a:r>
              <a:rPr lang="fa-IR" sz="2000" b="1" dirty="0" smtClean="0">
                <a:solidFill>
                  <a:schemeClr val="accent1"/>
                </a:solidFill>
                <a:cs typeface="B Nazanin" pitchFamily="2" charset="-78"/>
              </a:rPr>
              <a:t>1- صفحه عنوان                                        2- فهرست </a:t>
            </a:r>
            <a:r>
              <a:rPr lang="fa-IR" sz="2000" b="1" dirty="0" smtClean="0">
                <a:solidFill>
                  <a:schemeClr val="accent1"/>
                </a:solidFill>
                <a:cs typeface="B Nazanin" pitchFamily="2" charset="-78"/>
              </a:rPr>
              <a:t>مطالب، </a:t>
            </a:r>
            <a:r>
              <a:rPr lang="fa-IR" sz="2000" b="1" dirty="0" smtClean="0">
                <a:solidFill>
                  <a:schemeClr val="accent1"/>
                </a:solidFill>
                <a:cs typeface="B Nazanin" pitchFamily="2" charset="-78"/>
              </a:rPr>
              <a:t>جداول و نمودارها</a:t>
            </a:r>
          </a:p>
          <a:p>
            <a:pPr algn="just" rtl="1" eaLnBrk="1" hangingPunct="1">
              <a:buFont typeface="Wingdings" pitchFamily="2" charset="2"/>
              <a:buNone/>
            </a:pPr>
            <a:r>
              <a:rPr lang="fa-IR" sz="2000" b="1" dirty="0" smtClean="0">
                <a:solidFill>
                  <a:schemeClr val="accent1"/>
                </a:solidFill>
                <a:cs typeface="B Nazanin" pitchFamily="2" charset="-78"/>
              </a:rPr>
              <a:t>3- چکیده فارسی                                     4- مقدمه</a:t>
            </a:r>
          </a:p>
          <a:p>
            <a:pPr algn="just" rtl="1" eaLnBrk="1" hangingPunct="1">
              <a:buFont typeface="Wingdings" pitchFamily="2" charset="2"/>
              <a:buNone/>
            </a:pPr>
            <a:r>
              <a:rPr lang="fa-IR" sz="2000" b="1" dirty="0" smtClean="0">
                <a:solidFill>
                  <a:schemeClr val="accent1"/>
                </a:solidFill>
                <a:cs typeface="B Nazanin" pitchFamily="2" charset="-78"/>
              </a:rPr>
              <a:t>5- مروری بر یافته های قبلی                    6- مواد و روش های مورد استفاده</a:t>
            </a:r>
          </a:p>
          <a:p>
            <a:pPr algn="just" rtl="1" eaLnBrk="1" hangingPunct="1">
              <a:buFont typeface="Wingdings" pitchFamily="2" charset="2"/>
              <a:buNone/>
            </a:pPr>
            <a:r>
              <a:rPr lang="fa-IR" sz="2000" b="1" dirty="0" smtClean="0">
                <a:solidFill>
                  <a:schemeClr val="accent1"/>
                </a:solidFill>
                <a:cs typeface="B Nazanin" pitchFamily="2" charset="-78"/>
              </a:rPr>
              <a:t>7- نتایج                                                   8- بحث </a:t>
            </a:r>
          </a:p>
          <a:p>
            <a:pPr algn="just" rtl="1" eaLnBrk="1" hangingPunct="1">
              <a:buFont typeface="Wingdings" pitchFamily="2" charset="2"/>
              <a:buNone/>
            </a:pPr>
            <a:r>
              <a:rPr lang="fa-IR" sz="2000" b="1" dirty="0" smtClean="0">
                <a:solidFill>
                  <a:schemeClr val="accent1"/>
                </a:solidFill>
                <a:cs typeface="B Nazanin" pitchFamily="2" charset="-78"/>
              </a:rPr>
              <a:t>9- نتیجه گیری و پیشنهادات                  10- فهرست منابع</a:t>
            </a:r>
          </a:p>
          <a:p>
            <a:pPr algn="just" rtl="1" eaLnBrk="1" hangingPunct="1">
              <a:buFont typeface="Wingdings" pitchFamily="2" charset="2"/>
              <a:buNone/>
            </a:pPr>
            <a:r>
              <a:rPr lang="fa-IR" sz="2000" b="1" dirty="0" smtClean="0">
                <a:solidFill>
                  <a:schemeClr val="accent1"/>
                </a:solidFill>
                <a:cs typeface="B Nazanin" pitchFamily="2" charset="-78"/>
              </a:rPr>
              <a:t>11- پیوست ها                                          12- چکیده انگلیسی (</a:t>
            </a:r>
            <a:r>
              <a:rPr lang="en-US" sz="2000" b="1" dirty="0" smtClean="0">
                <a:solidFill>
                  <a:schemeClr val="accent1"/>
                </a:solidFill>
                <a:cs typeface="B Nazanin" pitchFamily="2" charset="-78"/>
              </a:rPr>
              <a:t>Abstract</a:t>
            </a:r>
            <a:r>
              <a:rPr lang="fa-IR" sz="2000" b="1" dirty="0" smtClean="0">
                <a:solidFill>
                  <a:schemeClr val="accent1"/>
                </a:solidFill>
                <a:cs typeface="B Nazanin" pitchFamily="2" charset="-78"/>
              </a:rPr>
              <a:t>)   </a:t>
            </a:r>
            <a:endParaRPr lang="en-US" sz="2000" b="1" dirty="0" smtClean="0">
              <a:solidFill>
                <a:schemeClr val="accent1"/>
              </a:solidFill>
              <a:cs typeface="B Nazanin" pitchFamily="2" charset="-78"/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995738" y="404813"/>
            <a:ext cx="42751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rtl="1">
              <a:lnSpc>
                <a:spcPct val="130000"/>
              </a:lnSpc>
              <a:tabLst>
                <a:tab pos="914400" algn="l"/>
              </a:tabLst>
            </a:pPr>
            <a:r>
              <a:rPr lang="fa-IR" sz="3600" b="1">
                <a:solidFill>
                  <a:srgbClr val="800000"/>
                </a:solidFill>
                <a:latin typeface="Times New Roman" pitchFamily="18" charset="0"/>
                <a:cs typeface="B Nazanin" pitchFamily="2" charset="-78"/>
              </a:rPr>
              <a:t>پایان نامه و گزارش نویسی</a:t>
            </a:r>
            <a:endParaRPr lang="en-US" sz="3600" b="1">
              <a:solidFill>
                <a:srgbClr val="800000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593725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اولین صفحه پایان نامه یا گزارش باید اطلاعات زیر آورده شود: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fa-IR" sz="240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ü"/>
            </a:pP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	 نام موسسه یا دانشگاه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ü"/>
            </a:pP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 عنوان تحقیق 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ü"/>
            </a:pP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 نام محقق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ü"/>
            </a:pP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 نام استاد راهنما و اساتید مشاور (در مورد پایان نامه ها)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ü"/>
            </a:pP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 نام همکاران طرح (در مورد طرح های پژوهشی)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ü"/>
            </a:pP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 تاریخ تدوین گزارش 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58371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Clr>
                <a:srgbClr val="000000"/>
              </a:buClr>
              <a:buSzPct val="120000"/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صفحه عنوان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912812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انواع گزارش از نظر منابع و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مآخذ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18487" cy="4895850"/>
          </a:xfrm>
        </p:spPr>
        <p:txBody>
          <a:bodyPr anchor="t"/>
          <a:lstStyle/>
          <a:p>
            <a:pPr marL="182563" indent="-182563" algn="just" rtl="1" eaLnBrk="1" hangingPunct="1">
              <a:lnSpc>
                <a:spcPct val="110000"/>
              </a:lnSpc>
              <a:buFont typeface="Wingdings 2" pitchFamily="18" charset="2"/>
              <a:buChar char=""/>
            </a:pPr>
            <a:r>
              <a:rPr lang="ar-SA" sz="2900" u="sng" dirty="0" smtClean="0">
                <a:cs typeface="B Nazanin" pitchFamily="2" charset="-78"/>
              </a:rPr>
              <a:t>گزارش ساده</a:t>
            </a:r>
            <a:r>
              <a:rPr lang="fa-IR" sz="2900" u="sng" dirty="0" smtClean="0">
                <a:cs typeface="B Nazanin" pitchFamily="2" charset="-78"/>
              </a:rPr>
              <a:t>:</a:t>
            </a:r>
            <a:r>
              <a:rPr lang="ar-SA" sz="2900" dirty="0" smtClean="0">
                <a:cs typeface="B Nazanin" pitchFamily="2" charset="-78"/>
              </a:rPr>
              <a:t> </a:t>
            </a:r>
            <a:r>
              <a:rPr lang="fa-IR" sz="2900" dirty="0" smtClean="0">
                <a:cs typeface="B Nazanin" pitchFamily="2" charset="-78"/>
              </a:rPr>
              <a:t> </a:t>
            </a:r>
            <a:r>
              <a:rPr lang="ar-SA" sz="2900" dirty="0" smtClean="0">
                <a:cs typeface="B Nazanin" pitchFamily="2" charset="-78"/>
              </a:rPr>
              <a:t>منبع و مأخذ چنين گزارشي صرفاً اطلاعات دست اول است مانند تهيه خلاصه يك كتاب يا تهيه گزارش مصاحبه با يك فرد در زمينه خاص و يا حتي اظهار عقيده شخصي درباره يك مطلب. </a:t>
            </a:r>
            <a:endParaRPr lang="fa-IR" sz="2900" dirty="0" smtClean="0">
              <a:cs typeface="B Nazanin" pitchFamily="2" charset="-78"/>
            </a:endParaRPr>
          </a:p>
          <a:p>
            <a:pPr marL="182563" indent="-182563" algn="just" rtl="1" eaLnBrk="1" hangingPunct="1">
              <a:lnSpc>
                <a:spcPct val="110000"/>
              </a:lnSpc>
              <a:buFont typeface="Wingdings 2" pitchFamily="18" charset="2"/>
              <a:buChar char=""/>
            </a:pPr>
            <a:r>
              <a:rPr lang="ar-SA" sz="2900" u="sng" dirty="0" smtClean="0">
                <a:cs typeface="B Nazanin" pitchFamily="2" charset="-78"/>
              </a:rPr>
              <a:t>گزارش تفصيلي</a:t>
            </a:r>
            <a:r>
              <a:rPr lang="fa-IR" sz="2900" u="sng" dirty="0" smtClean="0">
                <a:cs typeface="B Nazanin" pitchFamily="2" charset="-78"/>
              </a:rPr>
              <a:t>:</a:t>
            </a:r>
            <a:r>
              <a:rPr lang="ar-SA" sz="2900" dirty="0" smtClean="0">
                <a:cs typeface="B Nazanin" pitchFamily="2" charset="-78"/>
              </a:rPr>
              <a:t> اطلاعات مورد </a:t>
            </a:r>
            <a:r>
              <a:rPr lang="fa-IR" sz="2900" dirty="0" smtClean="0">
                <a:cs typeface="B Nazanin" pitchFamily="2" charset="-78"/>
              </a:rPr>
              <a:t>ن</a:t>
            </a:r>
            <a:r>
              <a:rPr lang="ar-SA" sz="2900" dirty="0" smtClean="0">
                <a:cs typeface="B Nazanin" pitchFamily="2" charset="-78"/>
              </a:rPr>
              <a:t>ي</a:t>
            </a:r>
            <a:r>
              <a:rPr lang="fa-IR" sz="2900" dirty="0" smtClean="0">
                <a:cs typeface="B Nazanin" pitchFamily="2" charset="-78"/>
              </a:rPr>
              <a:t>از</a:t>
            </a:r>
            <a:r>
              <a:rPr lang="ar-SA" sz="2900" dirty="0" smtClean="0">
                <a:cs typeface="B Nazanin" pitchFamily="2" charset="-78"/>
              </a:rPr>
              <a:t> اين گونه گزارش علاوه بر منابع دست اول</a:t>
            </a:r>
            <a:r>
              <a:rPr lang="fa-IR" sz="2900" dirty="0" smtClean="0">
                <a:cs typeface="B Nazanin" pitchFamily="2" charset="-78"/>
              </a:rPr>
              <a:t>،</a:t>
            </a:r>
            <a:r>
              <a:rPr lang="ar-SA" sz="2900" dirty="0" smtClean="0">
                <a:cs typeface="B Nazanin" pitchFamily="2" charset="-78"/>
              </a:rPr>
              <a:t> از منابع و مآخذ دست دوم و گاه </a:t>
            </a:r>
            <a:r>
              <a:rPr lang="fa-IR" sz="2900" dirty="0" smtClean="0">
                <a:cs typeface="B Nazanin" pitchFamily="2" charset="-78"/>
              </a:rPr>
              <a:t>س</a:t>
            </a:r>
            <a:r>
              <a:rPr lang="ar-SA" sz="2900" dirty="0" smtClean="0">
                <a:cs typeface="B Nazanin" pitchFamily="2" charset="-78"/>
              </a:rPr>
              <a:t>وم با رعايت اصول جمع‌آوري اطلاعات استخراج مي‌گردد. براي گزارش‌هاي واقعي تحقيقي و بخصوص دانشگاهي بايد اين نوع گزارش تهيه گردد</a:t>
            </a:r>
            <a:r>
              <a:rPr lang="fa-IR" sz="2900" dirty="0" smtClean="0">
                <a:cs typeface="B Nazanin" pitchFamily="2" charset="-78"/>
              </a:rPr>
              <a:t>.</a:t>
            </a:r>
            <a:r>
              <a:rPr lang="en-US" sz="2900" dirty="0" smtClean="0">
                <a:cs typeface="B Nazanin" pitchFamily="2" charset="-78"/>
              </a:rPr>
              <a:t> </a:t>
            </a:r>
            <a:r>
              <a:rPr lang="ar-SA" sz="2900" dirty="0" smtClean="0">
                <a:cs typeface="B Nazanin" pitchFamily="2" charset="-78"/>
              </a:rPr>
              <a:t>در چنين گزارشي عامل فرد از بين مي‌رود و نظرات و عقايد و اطلاعات از چندين منبع مختلف جمع‌آوري مي‌گردد</a:t>
            </a:r>
            <a:r>
              <a:rPr lang="fa-IR" sz="2900" dirty="0" smtClean="0">
                <a:cs typeface="B Nazanin" pitchFamily="2" charset="-78"/>
              </a:rPr>
              <a:t>.</a:t>
            </a:r>
            <a:endParaRPr lang="en-US" sz="2900" dirty="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برای راحتی افرادی که قصد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مطالعه </a:t>
            </a: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گزارش را دارند، باید فهرستی از مطالب دسته بندی شده در گزارش ارایه شود. 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این فهرست علاوه بر نام هر بخش یا زیر بخش، مشخص کننده شماره صفحه های مربوطه نیز باشد.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59395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 dirty="0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فهرست </a:t>
            </a:r>
            <a:r>
              <a:rPr lang="fa-IR" sz="3600" b="1" dirty="0" smtClean="0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مطالب، </a:t>
            </a:r>
            <a:r>
              <a:rPr lang="fa-IR" sz="3600" b="1" dirty="0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جداول و نمودارها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گزارش  نهایی طرح های پژوهشی یا پایان نامه ها باید خلاصه ای از کل مطالب نوشته شود، بطوری که خوانندگان بتوانند بسرعت اطلاعات زیر را به دست آورند: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ü"/>
            </a:pPr>
            <a:r>
              <a:rPr lang="fa-IR" sz="2400">
                <a:solidFill>
                  <a:srgbClr val="660066"/>
                </a:solidFill>
                <a:latin typeface="Times New Roman" pitchFamily="18" charset="0"/>
                <a:cs typeface="B Nazanin" pitchFamily="2" charset="-78"/>
              </a:rPr>
              <a:t> اهمیت موضوع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ü"/>
            </a:pPr>
            <a:r>
              <a:rPr lang="fa-IR" sz="2400">
                <a:solidFill>
                  <a:srgbClr val="660066"/>
                </a:solidFill>
                <a:latin typeface="Times New Roman" pitchFamily="18" charset="0"/>
                <a:cs typeface="B Nazanin" pitchFamily="2" charset="-78"/>
              </a:rPr>
              <a:t> روش بکار گرفته شده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ü"/>
            </a:pPr>
            <a:r>
              <a:rPr lang="fa-IR" sz="2400">
                <a:solidFill>
                  <a:srgbClr val="660066"/>
                </a:solidFill>
                <a:latin typeface="Times New Roman" pitchFamily="18" charset="0"/>
                <a:cs typeface="B Nazanin" pitchFamily="2" charset="-78"/>
              </a:rPr>
              <a:t> نتایج مهم به دست آمده 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ü"/>
            </a:pPr>
            <a:r>
              <a:rPr lang="fa-IR" sz="2400">
                <a:solidFill>
                  <a:srgbClr val="660066"/>
                </a:solidFill>
                <a:latin typeface="Times New Roman" pitchFamily="18" charset="0"/>
                <a:cs typeface="B Nazanin" pitchFamily="2" charset="-78"/>
              </a:rPr>
              <a:t> نتیجه گیری کلی تحقیق</a:t>
            </a: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 </a:t>
            </a:r>
          </a:p>
        </p:txBody>
      </p:sp>
      <p:sp>
        <p:nvSpPr>
          <p:cNvPr id="61443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چکیده فارسی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این بخش از گزارش نباید به تفسیر نتایج به دست آمده پرداخته شود و از پاراگراف بندی مطالب نیز خودداری می شود. حجم چکیده نباید از یک صفحه بیشتر شود.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rgbClr val="800000"/>
                </a:solidFill>
                <a:latin typeface="Times New Roman" pitchFamily="18" charset="0"/>
                <a:cs typeface="B Nazanin" pitchFamily="2" charset="-78"/>
              </a:rPr>
              <a:t>	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پایان این بخش باید </a:t>
            </a:r>
            <a:r>
              <a:rPr lang="fa-IR" sz="2400" b="1" dirty="0">
                <a:solidFill>
                  <a:srgbClr val="FF0000"/>
                </a:solidFill>
                <a:latin typeface="Times New Roman" pitchFamily="18" charset="0"/>
                <a:cs typeface="B Nazanin" pitchFamily="2" charset="-78"/>
              </a:rPr>
              <a:t>کلمات کلیدی</a:t>
            </a:r>
            <a:r>
              <a:rPr lang="fa-IR" sz="2400" dirty="0">
                <a:solidFill>
                  <a:srgbClr val="FF0000"/>
                </a:solidFill>
                <a:latin typeface="Times New Roman" pitchFamily="18" charset="0"/>
                <a:cs typeface="B Nazanin" pitchFamily="2" charset="-78"/>
              </a:rPr>
              <a:t> </a:t>
            </a: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مورد نظر برای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درج </a:t>
            </a: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کردن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</a:t>
            </a: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پایگاه داده ها ارایه شود.   </a:t>
            </a:r>
            <a:endParaRPr lang="en-US" sz="2400" dirty="0">
              <a:solidFill>
                <a:srgbClr val="000066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62467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چکیده فارسی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63491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مقدمه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این بخش از گزارش ممکن است دارای زیر بخش هایی باشد و در هر زیر بخش مهمترین یافته های محققان قبلی با ذکر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مرجع ارایه </a:t>
            </a: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می شود. 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اصول بکار گرفته شده برای این بخش مشابه آنچه که برای نوشتن سابقه طرح در پیشنهاد موضوع پایان نامه قبلا گفته شد می باشد.</a:t>
            </a:r>
            <a:endParaRPr lang="en-US" sz="2400" dirty="0">
              <a:solidFill>
                <a:srgbClr val="80000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64515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مروری بر یافته های قبلی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گزارش یک طرح پژوهشی یا یک پایان نامه باید اطلاعات کاملی از موارد زیر ارایه شود: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</a:pPr>
            <a:r>
              <a:rPr lang="fa-IR" sz="2400" dirty="0">
                <a:solidFill>
                  <a:srgbClr val="800000"/>
                </a:solidFill>
                <a:latin typeface="Times New Roman" pitchFamily="18" charset="0"/>
                <a:cs typeface="B Nazanin" pitchFamily="2" charset="-78"/>
              </a:rPr>
              <a:t> </a:t>
            </a:r>
            <a:r>
              <a:rPr lang="fa-IR" sz="2400" dirty="0">
                <a:solidFill>
                  <a:srgbClr val="000066"/>
                </a:solidFill>
                <a:latin typeface="Times New Roman" pitchFamily="18" charset="0"/>
                <a:cs typeface="B Nazanin" pitchFamily="2" charset="-78"/>
              </a:rPr>
              <a:t>محل اجرای آزمایش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</a:pPr>
            <a:r>
              <a:rPr lang="fa-IR" sz="2400" dirty="0">
                <a:solidFill>
                  <a:srgbClr val="000066"/>
                </a:solidFill>
                <a:latin typeface="Times New Roman" pitchFamily="18" charset="0"/>
                <a:cs typeface="B Nazanin" pitchFamily="2" charset="-78"/>
              </a:rPr>
              <a:t> عناصر آزمایش 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</a:pPr>
            <a:r>
              <a:rPr lang="fa-IR" sz="2400" dirty="0">
                <a:solidFill>
                  <a:srgbClr val="000066"/>
                </a:solidFill>
                <a:latin typeface="Times New Roman" pitchFamily="18" charset="0"/>
                <a:cs typeface="B Nazanin" pitchFamily="2" charset="-78"/>
              </a:rPr>
              <a:t> عواملی که به نوعی بر نتایج آزمایش تاثیر می </a:t>
            </a:r>
            <a:r>
              <a:rPr lang="fa-IR" sz="2400" dirty="0" smtClean="0">
                <a:solidFill>
                  <a:srgbClr val="000066"/>
                </a:solidFill>
                <a:latin typeface="Times New Roman" pitchFamily="18" charset="0"/>
                <a:cs typeface="B Nazanin" pitchFamily="2" charset="-78"/>
              </a:rPr>
              <a:t>گذارند.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</a:pPr>
            <a:r>
              <a:rPr lang="fa-IR" sz="2400" dirty="0" smtClean="0">
                <a:solidFill>
                  <a:srgbClr val="000066"/>
                </a:solidFill>
                <a:latin typeface="Times New Roman" pitchFamily="18" charset="0"/>
                <a:cs typeface="B Nazanin" pitchFamily="2" charset="-78"/>
              </a:rPr>
              <a:t>روش حل مسئله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</a:pPr>
            <a:r>
              <a:rPr lang="fa-IR" sz="2400" dirty="0" smtClean="0">
                <a:solidFill>
                  <a:srgbClr val="000066"/>
                </a:solidFill>
                <a:latin typeface="Times New Roman" pitchFamily="18" charset="0"/>
                <a:cs typeface="B Nazanin" pitchFamily="2" charset="-78"/>
              </a:rPr>
              <a:t>محدودیت های روش</a:t>
            </a:r>
          </a:p>
          <a:p>
            <a:pPr lvl="1" algn="just" rtl="1" eaLnBrk="1" hangingPunct="1">
              <a:lnSpc>
                <a:spcPct val="130000"/>
              </a:lnSpc>
              <a:spcBef>
                <a:spcPct val="20000"/>
              </a:spcBef>
              <a:buClr>
                <a:srgbClr val="800000"/>
              </a:buClr>
              <a:buFont typeface="Wingdings" pitchFamily="2" charset="2"/>
              <a:buChar char="§"/>
            </a:pPr>
            <a:r>
              <a:rPr lang="fa-IR" sz="2400" dirty="0" smtClean="0">
                <a:solidFill>
                  <a:srgbClr val="000066"/>
                </a:solidFill>
                <a:latin typeface="Times New Roman" pitchFamily="18" charset="0"/>
                <a:cs typeface="B Nazanin" pitchFamily="2" charset="-78"/>
              </a:rPr>
              <a:t>مزایای روش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    </a:t>
            </a:r>
            <a:endParaRPr lang="en-US" sz="2400" dirty="0">
              <a:solidFill>
                <a:srgbClr val="000066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65539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مواد و روشهای مورد استفاده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بر اساس استاندارهای از قبل تعیین شده و یا براساس نظر استاد راهنما این دو بخش می تواند </a:t>
            </a:r>
            <a:r>
              <a:rPr lang="fa-IR" sz="2400">
                <a:solidFill>
                  <a:srgbClr val="FF3300"/>
                </a:solidFill>
                <a:latin typeface="Times New Roman" pitchFamily="18" charset="0"/>
                <a:cs typeface="B Nazanin" pitchFamily="2" charset="-78"/>
              </a:rPr>
              <a:t>بصورت جداگانه</a:t>
            </a: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 و یا </a:t>
            </a:r>
            <a:r>
              <a:rPr lang="fa-IR" sz="2400">
                <a:solidFill>
                  <a:srgbClr val="FF3300"/>
                </a:solidFill>
                <a:latin typeface="Times New Roman" pitchFamily="18" charset="0"/>
                <a:cs typeface="B Nazanin" pitchFamily="2" charset="-78"/>
              </a:rPr>
              <a:t>ترکیب شده</a:t>
            </a:r>
            <a:r>
              <a:rPr lang="fa-IR" sz="240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 نوشته و ارایه شود.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404813"/>
            <a:ext cx="8229600" cy="6858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defRPr/>
            </a:pPr>
            <a:r>
              <a:rPr lang="fa-IR" sz="3600" b="1" dirty="0" smtClean="0">
                <a:solidFill>
                  <a:srgbClr val="C00000"/>
                </a:solidFill>
                <a:cs typeface="B Nazanin" pitchFamily="2" charset="-78"/>
              </a:rPr>
              <a:t>نتایج و بحث چگونه باید نوشته شود؟</a:t>
            </a:r>
            <a:endParaRPr lang="en-US" sz="3600" b="1" dirty="0">
              <a:solidFill>
                <a:srgbClr val="C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جداول و نمودارها را می توان به تناسب هر موضوع در داخل متن نتایج آورد یا آنها را در انتهای بخش نتایج ارایه کرد. 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rgbClr val="800000"/>
                </a:solidFill>
                <a:latin typeface="Times New Roman" pitchFamily="18" charset="0"/>
                <a:cs typeface="B Nazanin" pitchFamily="2" charset="-78"/>
              </a:rPr>
              <a:t>عنوان جداول در بالای آنها و عنوان نمودارها و شکل ها باید در زیر آنها نوشته شود.</a:t>
            </a:r>
            <a:endParaRPr lang="en-US" sz="2400" dirty="0">
              <a:solidFill>
                <a:srgbClr val="80000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404813"/>
            <a:ext cx="8229600" cy="685800"/>
          </a:xfrm>
          <a:prstGeom prst="rect">
            <a:avLst/>
          </a:prstGeom>
        </p:spPr>
        <p:txBody>
          <a:bodyPr anchor="ctr">
            <a:normAutofit fontScale="82500" lnSpcReduction="2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rtl="1">
              <a:lnSpc>
                <a:spcPct val="130000"/>
              </a:lnSpc>
              <a:buClr>
                <a:srgbClr val="000000"/>
              </a:buClr>
              <a:buSzPct val="120000"/>
              <a:tabLst>
                <a:tab pos="914400" algn="l"/>
              </a:tabLst>
              <a:defRPr/>
            </a:pPr>
            <a:endParaRPr lang="fa-IR" sz="4000" b="1" dirty="0">
              <a:solidFill>
                <a:srgbClr val="000066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بخش نتایج باید مهمترین اطلاعات به دست آمده با ذکر شماره جدول، نمودار یا شکل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نوشته شود.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بخش بحث باید مهمترین یافته های تحقیق با نتایج محققان قبلی (</a:t>
            </a:r>
            <a:r>
              <a:rPr lang="fa-IR" sz="2400" dirty="0">
                <a:solidFill>
                  <a:srgbClr val="800000"/>
                </a:solidFill>
                <a:latin typeface="Times New Roman" pitchFamily="18" charset="0"/>
                <a:cs typeface="B Nazanin" pitchFamily="2" charset="-78"/>
              </a:rPr>
              <a:t>با ذکر </a:t>
            </a:r>
            <a:r>
              <a:rPr lang="fa-IR" sz="2400" dirty="0" smtClean="0">
                <a:solidFill>
                  <a:srgbClr val="800000"/>
                </a:solidFill>
                <a:latin typeface="Times New Roman" pitchFamily="18" charset="0"/>
                <a:cs typeface="B Nazanin" pitchFamily="2" charset="-78"/>
              </a:rPr>
              <a:t>مرجع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) </a:t>
            </a: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مقایسه و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سپس </a:t>
            </a: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تفسیر شود. از ارایه دوباره نتایج در بخش بحث باید خودداری شود.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68611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 dirty="0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حالت اول:</a:t>
            </a:r>
            <a:r>
              <a:rPr lang="fa-IR" sz="3600" dirty="0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براساس اولویت ها  و هدف های تحقیق ابتدا نتایج به دست آمده ذکر می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شود. </a:t>
            </a: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سپس در مورد هر نتیجه مقایسه یا مقایسه هایی با نتایج محققان قبلی ارایه می شود و سرانجام باید علت نتایج به دست آمده به طور کامل تفسیر شده و مورد بحث و کنکاش قرار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گیرد.</a:t>
            </a: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70659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حالت دوم: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8477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انواع گزارش از نظر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شكل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anchor="t"/>
          <a:lstStyle/>
          <a:p>
            <a:pPr marL="182563" indent="-182563" algn="just" rtl="1" eaLnBrk="1" hangingPunct="1">
              <a:lnSpc>
                <a:spcPct val="110000"/>
              </a:lnSpc>
              <a:buFont typeface="Wingdings 2" pitchFamily="18" charset="2"/>
              <a:buChar char=""/>
            </a:pPr>
            <a:r>
              <a:rPr lang="ar-SA" sz="3000" u="sng" smtClean="0">
                <a:cs typeface="B Nazanin" pitchFamily="2" charset="-78"/>
              </a:rPr>
              <a:t>گزارش غير رسمي</a:t>
            </a:r>
            <a:r>
              <a:rPr lang="fa-IR" sz="3000" smtClean="0">
                <a:cs typeface="B Nazanin" pitchFamily="2" charset="-78"/>
              </a:rPr>
              <a:t>:</a:t>
            </a:r>
            <a:r>
              <a:rPr lang="ar-SA" sz="3000" smtClean="0">
                <a:cs typeface="B Nazanin" pitchFamily="2" charset="-78"/>
              </a:rPr>
              <a:t> گزارش غير رسمي براي دادن اطلاعات مورد احتياج در موارد مختلف و اغلب در مواقع فوري تهيه مي‌شود. معمولاً براي تهيه اين گزارش از فرم، طرح و الگوي خاصي پيروي نمي‌شود</a:t>
            </a:r>
            <a:r>
              <a:rPr lang="fa-IR" sz="3000" smtClean="0">
                <a:cs typeface="B Nazanin" pitchFamily="2" charset="-78"/>
              </a:rPr>
              <a:t>. </a:t>
            </a:r>
          </a:p>
          <a:p>
            <a:pPr marL="182563" indent="-182563" algn="just" rtl="1" eaLnBrk="1" hangingPunct="1">
              <a:lnSpc>
                <a:spcPct val="110000"/>
              </a:lnSpc>
              <a:buFont typeface="Wingdings 2" pitchFamily="18" charset="2"/>
              <a:buChar char=""/>
            </a:pPr>
            <a:r>
              <a:rPr lang="ar-SA" sz="3000" u="sng" smtClean="0">
                <a:cs typeface="B Nazanin" pitchFamily="2" charset="-78"/>
              </a:rPr>
              <a:t>گزارش رسمي</a:t>
            </a:r>
            <a:r>
              <a:rPr lang="fa-IR" sz="3000" smtClean="0">
                <a:cs typeface="B Nazanin" pitchFamily="2" charset="-78"/>
              </a:rPr>
              <a:t>:</a:t>
            </a:r>
            <a:r>
              <a:rPr lang="ar-SA" sz="3000" smtClean="0">
                <a:cs typeface="B Nazanin" pitchFamily="2" charset="-78"/>
              </a:rPr>
              <a:t> معمولاً گزارش تحقيق به خصوص گزارش‌هاي علمي و دانشگاهي كه بر</a:t>
            </a:r>
            <a:r>
              <a:rPr lang="fa-IR" sz="3000" smtClean="0">
                <a:cs typeface="B Nazanin" pitchFamily="2" charset="-78"/>
              </a:rPr>
              <a:t> </a:t>
            </a:r>
            <a:r>
              <a:rPr lang="ar-SA" sz="3000" smtClean="0">
                <a:cs typeface="B Nazanin" pitchFamily="2" charset="-78"/>
              </a:rPr>
              <a:t>اساس تحقيق دقيق، طولاني و مستقل تهيه مي‌شود و تهيه</a:t>
            </a:r>
            <a:r>
              <a:rPr lang="fa-IR" sz="3000" smtClean="0">
                <a:cs typeface="B Nazanin" pitchFamily="2" charset="-78"/>
              </a:rPr>
              <a:t> </a:t>
            </a:r>
            <a:r>
              <a:rPr lang="ar-SA" sz="3000" smtClean="0">
                <a:cs typeface="B Nazanin" pitchFamily="2" charset="-78"/>
              </a:rPr>
              <a:t>كنندگان و خوانندگان آن افراد مطلع و تحصيلكرده هستند، بايد با رعايت اصول خاص و علمي گزارش نويسي تهيه شود</a:t>
            </a:r>
            <a:r>
              <a:rPr lang="fa-IR" sz="3000" smtClean="0">
                <a:cs typeface="B Nazanin" pitchFamily="2" charset="-78"/>
              </a:rPr>
              <a:t>.</a:t>
            </a:r>
            <a:endParaRPr lang="en-US" sz="3000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برای اینکه بتوان نتیجه تحقیق را در چند خط خلاصه نمود محقق باید مهمترین نتایج خود را بصورت یک یا چند جمله خبری ارایه دهد و در مواردی به ذکر پیشنهادهایی برای انجام کارهای پژوهشی بعدی در این حوزه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بپردازد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.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71683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نتیجه گیری و پیشنهادات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بخش فهرست منابع یا کتابنامه، باید ابتدا فهرستی از منابع داخلی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و خارجی </a:t>
            </a: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ارایه شود و لازم است اصول استاندارد مربوط به دانشگاه یا موسسه مربوطه رعایت شود.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72707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فهرست منابع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در این بخش هر موضوع تکمیل کننده ای که بتواند مطالب گزارش را کامل نماید و خوانندگان بسته به علاقه خود به آن مراجعه داشته باشند آورده می شود. 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از جمله می توان به شکل ها، نمودارهای اضافی، نتایج جانبی و </a:t>
            </a:r>
            <a:r>
              <a:rPr lang="fa-IR" sz="2400" dirty="0" smtClean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... </a:t>
            </a: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اشاره کرد.  </a:t>
            </a:r>
          </a:p>
        </p:txBody>
      </p:sp>
      <p:sp>
        <p:nvSpPr>
          <p:cNvPr id="73731" name="Rectangle 2"/>
          <p:cNvSpPr txBox="1">
            <a:spLocks noChangeArrowheads="1"/>
          </p:cNvSpPr>
          <p:nvPr/>
        </p:nvSpPr>
        <p:spPr bwMode="auto">
          <a:xfrm>
            <a:off x="457200" y="404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</a:pPr>
            <a:r>
              <a:rPr lang="fa-IR" sz="3600" b="1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پیوست ها</a:t>
            </a:r>
            <a:r>
              <a:rPr lang="fa-IR" sz="3600">
                <a:solidFill>
                  <a:srgbClr val="C00000"/>
                </a:solidFill>
                <a:latin typeface="Times New Roman" pitchFamily="18" charset="0"/>
                <a:cs typeface="B Nazanin" pitchFamily="2" charset="-7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چکیده انگلیسی باید برگردانی دقیقی از چکیده فارسی باشد و اصول نگارش آن مشابه همان اصولی است که در مورد چکیده فارسی گفته شد. </a:t>
            </a: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fa-IR" sz="2400" dirty="0">
              <a:solidFill>
                <a:schemeClr val="tx2"/>
              </a:solidFill>
              <a:latin typeface="Times New Roman" pitchFamily="18" charset="0"/>
              <a:cs typeface="B Nazanin" pitchFamily="2" charset="-78"/>
            </a:endParaRPr>
          </a:p>
          <a:p>
            <a:pPr algn="just" rt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fa-IR" sz="2400" dirty="0">
                <a:solidFill>
                  <a:schemeClr val="tx2"/>
                </a:solidFill>
                <a:latin typeface="Times New Roman" pitchFamily="18" charset="0"/>
                <a:cs typeface="B Nazanin" pitchFamily="2" charset="-78"/>
              </a:rPr>
              <a:t>این بخش از پایان نامه یا گزارش طرح های پژوهشی معمولا در پایگاه اطلاعات مراکز تحقیقی، مراکز دانشگاهی و موتورهای جستجو در دسترس افراد غیر فارسی زبان قرار می گیرد و باید اطلاعات کافی در اختیار آنها قرار دهد.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404813"/>
            <a:ext cx="8229600" cy="685800"/>
          </a:xfrm>
          <a:prstGeom prst="rect">
            <a:avLst/>
          </a:prstGeom>
        </p:spPr>
        <p:txBody>
          <a:bodyPr anchor="ctr">
            <a:normAutofit fontScale="82500" lnSpcReduction="2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rgbClr val="262626"/>
                </a:solidFill>
                <a:latin typeface="Impact" pitchFamily="34" charset="0"/>
                <a:cs typeface="Tahoma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rtl="1">
              <a:lnSpc>
                <a:spcPct val="130000"/>
              </a:lnSpc>
              <a:tabLst>
                <a:tab pos="914400" algn="l"/>
              </a:tabLst>
              <a:defRPr/>
            </a:pPr>
            <a:r>
              <a:rPr lang="fa-IR" sz="4000" b="1" dirty="0" smtClean="0">
                <a:solidFill>
                  <a:srgbClr val="000066"/>
                </a:solidFill>
                <a:latin typeface="Times New Roman" pitchFamily="18" charset="0"/>
                <a:cs typeface="B Nazanin" pitchFamily="2" charset="-78"/>
              </a:rPr>
              <a:t>چکیده انگلیسی</a:t>
            </a:r>
            <a:r>
              <a:rPr lang="fa-IR" sz="4000" dirty="0" smtClean="0">
                <a:latin typeface="Times New Roman" pitchFamily="18" charset="0"/>
                <a:cs typeface="B Nazanin" pitchFamily="2" charset="-78"/>
              </a:rPr>
              <a:t> </a:t>
            </a:r>
            <a:endParaRPr lang="fa-IR" sz="4000" dirty="0">
              <a:latin typeface="Times New Roman" pitchFamily="18" charset="0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008062"/>
          </a:xfrm>
        </p:spPr>
        <p:txBody>
          <a:bodyPr rtlCol="0" anchor="ctr">
            <a:no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انواع گزارش از لحاظ نحوه انعكاس اطلاعات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و مطالب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0400"/>
            <a:ext cx="8229600" cy="4089400"/>
          </a:xfrm>
        </p:spPr>
        <p:txBody>
          <a:bodyPr anchor="t"/>
          <a:lstStyle/>
          <a:p>
            <a:pPr algn="just" rtl="1" eaLnBrk="1" hangingPunct="1"/>
            <a:r>
              <a:rPr lang="ar-SA" u="sng" smtClean="0">
                <a:cs typeface="B Nazanin" pitchFamily="2" charset="-78"/>
              </a:rPr>
              <a:t>گزارش انشايي</a:t>
            </a:r>
            <a:r>
              <a:rPr lang="fa-IR" smtClean="0">
                <a:cs typeface="B Nazanin" pitchFamily="2" charset="-78"/>
              </a:rPr>
              <a:t>:</a:t>
            </a:r>
            <a:r>
              <a:rPr lang="ar-SA" smtClean="0">
                <a:cs typeface="B Nazanin" pitchFamily="2" charset="-78"/>
              </a:rPr>
              <a:t> اطلاعات و مطالب منعكس در اين چنين گزارشي كلاً به صورت متن ساده ادبي يا انشايي است.</a:t>
            </a:r>
            <a:r>
              <a:rPr lang="fa-IR" smtClean="0">
                <a:cs typeface="B Nazanin" pitchFamily="2" charset="-78"/>
              </a:rPr>
              <a:t> </a:t>
            </a:r>
          </a:p>
          <a:p>
            <a:pPr algn="just" rtl="1" eaLnBrk="1" hangingPunct="1"/>
            <a:r>
              <a:rPr lang="ar-SA" u="sng" smtClean="0">
                <a:cs typeface="B Nazanin" pitchFamily="2" charset="-78"/>
              </a:rPr>
              <a:t>گزارش مختلط:</a:t>
            </a:r>
            <a:r>
              <a:rPr lang="ar-SA" smtClean="0">
                <a:cs typeface="B Nazanin" pitchFamily="2" charset="-78"/>
              </a:rPr>
              <a:t> براي انعكاس اطلاعات و مطالب مختلف است. در اين گونه گزارش‌ها علاوه بر متن ساده از ارقام، فرمولها، جداول، منحني‌ها و امثال آن نيز استفاده مي‌شود</a:t>
            </a:r>
            <a:r>
              <a:rPr lang="fa-IR" smtClean="0">
                <a:cs typeface="B Nazanin" pitchFamily="2" charset="-78"/>
              </a:rPr>
              <a:t>. 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404813"/>
            <a:ext cx="8183562" cy="10509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انواع گزارش از نظر اندازه و </a:t>
            </a:r>
            <a:r>
              <a:rPr lang="ar-SA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مقدار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28750"/>
            <a:ext cx="8218488" cy="5113338"/>
          </a:xfrm>
        </p:spPr>
        <p:txBody>
          <a:bodyPr anchor="t"/>
          <a:lstStyle/>
          <a:p>
            <a:pPr marL="182563" indent="-182563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u="sng" smtClean="0">
                <a:cs typeface="B Nazanin" pitchFamily="2" charset="-78"/>
              </a:rPr>
              <a:t>گزارش طولاني</a:t>
            </a:r>
            <a:r>
              <a:rPr lang="fa-IR" u="sng" smtClean="0">
                <a:cs typeface="B Nazanin" pitchFamily="2" charset="-78"/>
              </a:rPr>
              <a:t>:</a:t>
            </a:r>
            <a:r>
              <a:rPr lang="ar-SA" b="1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در تهيه گزارش بايد از تطويل كلام خودداري نمود، </a:t>
            </a:r>
            <a:r>
              <a:rPr lang="fa-IR" smtClean="0">
                <a:cs typeface="B Nazanin" pitchFamily="2" charset="-78"/>
              </a:rPr>
              <a:t>ول</a:t>
            </a:r>
            <a:r>
              <a:rPr lang="ar-SA" smtClean="0">
                <a:cs typeface="B Nazanin" pitchFamily="2" charset="-78"/>
              </a:rPr>
              <a:t>ي گزارشي كه </a:t>
            </a:r>
            <a:r>
              <a:rPr lang="fa-IR" smtClean="0">
                <a:cs typeface="B Nazanin" pitchFamily="2" charset="-78"/>
              </a:rPr>
              <a:t>ب</a:t>
            </a:r>
            <a:r>
              <a:rPr lang="ar-SA" smtClean="0">
                <a:cs typeface="B Nazanin" pitchFamily="2" charset="-78"/>
              </a:rPr>
              <a:t>ي</a:t>
            </a:r>
            <a:r>
              <a:rPr lang="fa-IR" smtClean="0">
                <a:cs typeface="B Nazanin" pitchFamily="2" charset="-78"/>
              </a:rPr>
              <a:t>ش</a:t>
            </a:r>
            <a:r>
              <a:rPr lang="ar-SA" smtClean="0">
                <a:cs typeface="B Nazanin" pitchFamily="2" charset="-78"/>
              </a:rPr>
              <a:t> از حد خلاصه و كوتاه باشد، رساننده مطلب به نحو احسن نخواهد بود. لذا اغلب گزارش‌ها و بخصوص رسالات تحقيق طولاني است و در موارد بسيار به صورت كتاب ارائه مي‌شود.</a:t>
            </a:r>
            <a:endParaRPr lang="ar-SA" u="sng" smtClean="0">
              <a:cs typeface="B Nazanin" pitchFamily="2" charset="-78"/>
            </a:endParaRPr>
          </a:p>
          <a:p>
            <a:pPr marL="182563" indent="-182563" algn="just" rtl="1" eaLnBrk="1" hangingPunct="1">
              <a:lnSpc>
                <a:spcPct val="90000"/>
              </a:lnSpc>
              <a:buFont typeface="Wingdings 2" pitchFamily="18" charset="2"/>
              <a:buChar char=""/>
            </a:pPr>
            <a:r>
              <a:rPr lang="ar-SA" u="sng" smtClean="0">
                <a:cs typeface="B Nazanin" pitchFamily="2" charset="-78"/>
              </a:rPr>
              <a:t>گزارش كوتاه</a:t>
            </a:r>
            <a:r>
              <a:rPr lang="fa-IR" u="sng" smtClean="0">
                <a:cs typeface="B Nazanin" pitchFamily="2" charset="-78"/>
              </a:rPr>
              <a:t>:</a:t>
            </a:r>
            <a:r>
              <a:rPr lang="ar-SA" smtClean="0">
                <a:cs typeface="B Nazanin" pitchFamily="2" charset="-78"/>
              </a:rPr>
              <a:t> گزارش ساده را كه جنبه تحقيقي كمتري دارد</a:t>
            </a:r>
            <a:r>
              <a:rPr lang="fa-IR" smtClean="0">
                <a:cs typeface="B Nazanin" pitchFamily="2" charset="-78"/>
              </a:rPr>
              <a:t>،</a:t>
            </a:r>
            <a:r>
              <a:rPr lang="ar-SA" smtClean="0">
                <a:cs typeface="B Nazanin" pitchFamily="2" charset="-78"/>
              </a:rPr>
              <a:t> مي‌توان به صورت كوتاه تهيه كرد. بسياري از گزارشهاي اداري و برخي از گزارشهاي مختصر كلاسي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كوتاه هستند. خيلي از گزارشهاي كوتاه به منظور صرفه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جويي در وقت خواننده، صرفه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جويي در مكان جهت بايگاني و نگهداري گزارش، توزيع ساده، اطلاع رساني سريع و امثال آن تهيه مي‌شود. 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04813"/>
            <a:ext cx="8183562" cy="1050925"/>
          </a:xfrm>
        </p:spPr>
        <p:txBody>
          <a:bodyPr rtlCol="0" anchor="ctr">
            <a:normAutofit/>
          </a:bodyPr>
          <a:lstStyle/>
          <a:p>
            <a:pPr algn="just" rtl="1" eaLnBrk="1" fontAlgn="auto" hangingPunct="1">
              <a:spcAft>
                <a:spcPts val="0"/>
              </a:spcAft>
              <a:defRPr/>
            </a:pPr>
            <a:r>
              <a:rPr lang="ar-SA" sz="3600" dirty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انواع گزارش از لحاظ نحوه ارائ</a:t>
            </a:r>
            <a:r>
              <a:rPr lang="fa-IR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B Nazanin" pitchFamily="2" charset="-78"/>
              </a:rPr>
              <a:t>ه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cs typeface="B Nazanin" pitchFamily="2" charset="-7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28750"/>
            <a:ext cx="8229600" cy="4857750"/>
          </a:xfrm>
        </p:spPr>
        <p:txBody>
          <a:bodyPr anchor="t"/>
          <a:lstStyle/>
          <a:p>
            <a:pPr algn="just" rtl="1" eaLnBrk="1" hangingPunct="1"/>
            <a:r>
              <a:rPr lang="ar-SA" u="sng" smtClean="0">
                <a:cs typeface="B Nazanin" pitchFamily="2" charset="-78"/>
              </a:rPr>
              <a:t>گزارش كتبي</a:t>
            </a:r>
            <a:r>
              <a:rPr lang="fa-IR" u="sng" smtClean="0">
                <a:cs typeface="B Nazanin" pitchFamily="2" charset="-78"/>
              </a:rPr>
              <a:t>:</a:t>
            </a:r>
            <a:r>
              <a:rPr lang="ar-SA" smtClean="0">
                <a:cs typeface="B Nazanin" pitchFamily="2" charset="-78"/>
              </a:rPr>
              <a:t> هر گاه نتيجه تحقيق، بررسي، جمع‌آوري مطالب و استنتاج از آن به صورت كتبي و نوشته ارائه شود، گزارش كتبي تهيه شده است.</a:t>
            </a:r>
            <a:endParaRPr lang="ar-SA" u="sng" smtClean="0">
              <a:cs typeface="B Nazanin" pitchFamily="2" charset="-78"/>
            </a:endParaRPr>
          </a:p>
          <a:p>
            <a:pPr algn="just" rtl="1" eaLnBrk="1" hangingPunct="1"/>
            <a:r>
              <a:rPr lang="ar-SA" u="sng" smtClean="0">
                <a:cs typeface="B Nazanin" pitchFamily="2" charset="-78"/>
              </a:rPr>
              <a:t>گزارش شفاهي</a:t>
            </a:r>
            <a:r>
              <a:rPr lang="fa-IR" u="sng" smtClean="0">
                <a:cs typeface="B Nazanin" pitchFamily="2" charset="-78"/>
              </a:rPr>
              <a:t>:</a:t>
            </a:r>
            <a:r>
              <a:rPr lang="ar-SA" smtClean="0">
                <a:cs typeface="B Nazanin" pitchFamily="2" charset="-78"/>
              </a:rPr>
              <a:t> نتيجه مطالعه، تحقيق و جمع</a:t>
            </a:r>
            <a:r>
              <a:rPr lang="fa-IR" smtClean="0">
                <a:cs typeface="B Nazanin" pitchFamily="2" charset="-78"/>
              </a:rPr>
              <a:t> </a:t>
            </a:r>
            <a:r>
              <a:rPr lang="ar-SA" smtClean="0">
                <a:cs typeface="B Nazanin" pitchFamily="2" charset="-78"/>
              </a:rPr>
              <a:t>آوري مطالب و استنتاج منطقي را مي‌توان يا صرفاً</a:t>
            </a:r>
            <a:r>
              <a:rPr lang="fa-IR" smtClean="0">
                <a:cs typeface="B Nazanin" pitchFamily="2" charset="-78"/>
              </a:rPr>
              <a:t>ً</a:t>
            </a:r>
            <a:r>
              <a:rPr lang="ar-SA" smtClean="0">
                <a:cs typeface="B Nazanin" pitchFamily="2" charset="-78"/>
              </a:rPr>
              <a:t> به طور شفاهي و يا </a:t>
            </a:r>
            <a:r>
              <a:rPr lang="fa-IR" smtClean="0">
                <a:cs typeface="B Nazanin" pitchFamily="2" charset="-78"/>
              </a:rPr>
              <a:t>به طور شفاه</a:t>
            </a:r>
            <a:r>
              <a:rPr lang="ar-SA" smtClean="0">
                <a:cs typeface="B Nazanin" pitchFamily="2" charset="-78"/>
              </a:rPr>
              <a:t>ي</a:t>
            </a:r>
            <a:r>
              <a:rPr lang="fa-IR" smtClean="0">
                <a:cs typeface="B Nazanin" pitchFamily="2" charset="-78"/>
              </a:rPr>
              <a:t> به همراه </a:t>
            </a:r>
            <a:r>
              <a:rPr lang="ar-SA" smtClean="0">
                <a:cs typeface="B Nazanin" pitchFamily="2" charset="-78"/>
              </a:rPr>
              <a:t>ي</a:t>
            </a:r>
            <a:r>
              <a:rPr lang="fa-IR" smtClean="0">
                <a:cs typeface="B Nazanin" pitchFamily="2" charset="-78"/>
              </a:rPr>
              <a:t>ک گزارش </a:t>
            </a:r>
            <a:r>
              <a:rPr lang="ar-SA" smtClean="0">
                <a:cs typeface="B Nazanin" pitchFamily="2" charset="-78"/>
              </a:rPr>
              <a:t>كتبي </a:t>
            </a:r>
            <a:r>
              <a:rPr lang="fa-IR" smtClean="0">
                <a:cs typeface="B Nazanin" pitchFamily="2" charset="-78"/>
              </a:rPr>
              <a:t>ارائه نمود.</a:t>
            </a:r>
            <a:endParaRPr lang="ar-SA" smtClean="0">
              <a:cs typeface="B Nazanin" pitchFamily="2" charset="-78"/>
            </a:endParaRPr>
          </a:p>
          <a:p>
            <a:pPr algn="just" rtl="1" eaLnBrk="1" hangingPunct="1"/>
            <a:r>
              <a:rPr lang="ar-SA" smtClean="0">
                <a:cs typeface="B Nazanin" pitchFamily="2" charset="-78"/>
              </a:rPr>
              <a:t>گزارش شفاهي بايد با ذكر هدف و منظور آغاز گردد</a:t>
            </a:r>
            <a:r>
              <a:rPr lang="fa-IR" smtClean="0">
                <a:cs typeface="B Nazanin" pitchFamily="2" charset="-78"/>
              </a:rPr>
              <a:t>.</a:t>
            </a:r>
            <a:r>
              <a:rPr lang="ar-SA" smtClean="0">
                <a:cs typeface="B Nazanin" pitchFamily="2" charset="-78"/>
              </a:rPr>
              <a:t> سپس حقايق با نظم منطقي به سمع حاضرين برسد و آنگاه خلاصه مطلب و نتيجه آن بيان شود. </a:t>
            </a:r>
            <a:endParaRPr lang="en-US" smtClean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 گزارش نويسي  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مقدمه:&amp;quot;&quot;/&gt;&lt;property id=&quot;20307&quot; value=&quot;258&quot;/&gt;&lt;/object&gt;&lt;object type=&quot;3&quot; unique_id=&quot;10006&quot;&gt;&lt;property id=&quot;20148&quot; value=&quot;5&quot;/&gt;&lt;property id=&quot;20300&quot; value=&quot;Slide 3 - &amp;quot;تعريف واژه گزارش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انواع گزارش از لحاظ منظور و مورد استفاده:&amp;quot;&quot;/&gt;&lt;property id=&quot;20307&quot; value=&quot;260&quot;/&gt;&lt;/object&gt;&lt;object type=&quot;3&quot; unique_id=&quot;10008&quot;&gt;&lt;property id=&quot;20148&quot; value=&quot;5&quot;/&gt;&lt;property id=&quot;20300&quot; value=&quot;Slide 5 - &amp;quot;انواع گزارش از نظر منابع و مآخذ&amp;quot;&quot;/&gt;&lt;property id=&quot;20307&quot; value=&quot;261&quot;/&gt;&lt;/object&gt;&lt;object type=&quot;3&quot; unique_id=&quot;10009&quot;&gt;&lt;property id=&quot;20148&quot; value=&quot;5&quot;/&gt;&lt;property id=&quot;20300&quot; value=&quot;Slide 6 - &amp;quot;انواع گزارش از نظر شكل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انواع گزارش از لحاظ نحوه انعكاس اطلاعات و مطالب&amp;quot;&quot;/&gt;&lt;property id=&quot;20307&quot; value=&quot;263&quot;/&gt;&lt;/object&gt;&lt;object type=&quot;3&quot; unique_id=&quot;10011&quot;&gt;&lt;property id=&quot;20148&quot; value=&quot;5&quot;/&gt;&lt;property id=&quot;20300&quot; value=&quot;Slide 8 - &amp;quot;انواع گزارش از نظر اندازه و مقدار &amp;quot;&quot;/&gt;&lt;property id=&quot;20307&quot; value=&quot;264&quot;/&gt;&lt;/object&gt;&lt;object type=&quot;3&quot; unique_id=&quot;10012&quot;&gt;&lt;property id=&quot;20148&quot; value=&quot;5&quot;/&gt;&lt;property id=&quot;20300&quot; value=&quot;Slide 9 - &amp;quot;انواع گزارش از لحاظ نحوه ارائه:&amp;quot;&quot;/&gt;&lt;property id=&quot;20307&quot; value=&quot;265&quot;/&gt;&lt;/object&gt;&lt;object type=&quot;3&quot; unique_id=&quot;10013&quot;&gt;&lt;property id=&quot;20148&quot; value=&quot;5&quot;/&gt;&lt;property id=&quot;20300&quot; value=&quot;Slide 10 - &amp;quot;انواع گزارش به لحاظ محتوا:&amp;quot;&quot;/&gt;&lt;property id=&quot;20307&quot; value=&quot;266&quot;/&gt;&lt;/object&gt;&lt;object type=&quot;3&quot; unique_id=&quot;10014&quot;&gt;&lt;property id=&quot;20148&quot; value=&quot;5&quot;/&gt;&lt;property id=&quot;20300&quot; value=&quot;Slide 11 - &amp;quot;مراحل گزارش نويسي از نظر ترتيب انجام كار:&amp;quot;&quot;/&gt;&lt;property id=&quot;20307&quot; value=&quot;268&quot;/&gt;&lt;/object&gt;&lt;object type=&quot;3&quot; unique_id=&quot;10015&quot;&gt;&lt;property id=&quot;20148&quot; value=&quot;5&quot;/&gt;&lt;property id=&quot;20300&quot; value=&quot;Slide 12&quot;/&gt;&lt;property id=&quot;20307&quot; value=&quot;269&quot;/&gt;&lt;/object&gt;&lt;object type=&quot;3&quot; unique_id=&quot;10016&quot;&gt;&lt;property id=&quot;20148&quot; value=&quot;5&quot;/&gt;&lt;property id=&quot;20300&quot; value=&quot;Slide 13 - &amp;quot;تجزيه و تحليل و طبقه‌ بندي نتايج:&amp;quot;&quot;/&gt;&lt;property id=&quot;20307&quot; value=&quot;270&quot;/&gt;&lt;/object&gt;&lt;object type=&quot;3&quot; unique_id=&quot;10017&quot;&gt;&lt;property id=&quot;20148&quot; value=&quot;5&quot;/&gt;&lt;property id=&quot;20300&quot; value=&quot;Slide 14 - &amp;quot;طرح اوليه گزارش:&amp;quot;&quot;/&gt;&lt;property id=&quot;20307&quot; value=&quot;271&quot;/&gt;&lt;/object&gt;&lt;object type=&quot;3&quot; unique_id=&quot;10018&quot;&gt;&lt;property id=&quot;20148&quot; value=&quot;5&quot;/&gt;&lt;property id=&quot;20300&quot; value=&quot;Slide 15&quot;/&gt;&lt;property id=&quot;20307&quot; value=&quot;272&quot;/&gt;&lt;/object&gt;&lt;object type=&quot;3&quot; unique_id=&quot;10019&quot;&gt;&lt;property id=&quot;20148&quot; value=&quot;5&quot;/&gt;&lt;property id=&quot;20300&quot; value=&quot;Slide 16 - &amp;quot;تهيه پيش نويس:&amp;quot;&quot;/&gt;&lt;property id=&quot;20307&quot; value=&quot;273&quot;/&gt;&lt;/object&gt;&lt;object type=&quot;3&quot; unique_id=&quot;10020&quot;&gt;&lt;property id=&quot;20148&quot; value=&quot;5&quot;/&gt;&lt;property id=&quot;20300&quot; value=&quot;Slide 17 - &amp;quot;مرور پيش نويس:&amp;quot;&quot;/&gt;&lt;property id=&quot;20307&quot; value=&quot;274&quot;/&gt;&lt;/object&gt;&lt;object type=&quot;3&quot; unique_id=&quot;10021&quot;&gt;&lt;property id=&quot;20148&quot; value=&quot;5&quot;/&gt;&lt;property id=&quot;20300&quot; value=&quot;Slide 18 - &amp;quot;مراحل نهايي آخرين بازبيني گزارش:&amp;quot;&quot;/&gt;&lt;property id=&quot;20307&quot; value=&quot;275&quot;/&gt;&lt;/object&gt;&lt;object type=&quot;3&quot; unique_id=&quot;10022&quot;&gt;&lt;property id=&quot;20148&quot; value=&quot;5&quot;/&gt;&lt;property id=&quot;20300&quot; value=&quot;Slide 19 - &amp;quot;ضوابط ادبي در نگارش:&amp;quot;&quot;/&gt;&lt;property id=&quot;20307&quot; value=&quot;276&quot;/&gt;&lt;/object&gt;&lt;object type=&quot;3&quot; unique_id=&quot;10023&quot;&gt;&lt;property id=&quot;20148&quot; value=&quot;5&quot;/&gt;&lt;property id=&quot;20300&quot; value=&quot;Slide 20 - &amp;quot;ضوابط علمي و اخلاقي: &amp;quot;&quot;/&gt;&lt;property id=&quot;20307&quot; value=&quot;277&quot;/&gt;&lt;/object&gt;&lt;object type=&quot;3&quot; unique_id=&quot;10024&quot;&gt;&lt;property id=&quot;20148&quot; value=&quot;5&quot;/&gt;&lt;property id=&quot;20300&quot; value=&quot;Slide 21 - &amp;quot;ملزومات يك گزارش خوب:&amp;quot;&quot;/&gt;&lt;property id=&quot;20307&quot; value=&quot;278&quot;/&gt;&lt;/object&gt;&lt;object type=&quot;3&quot; unique_id=&quot;10025&quot;&gt;&lt;property id=&quot;20148&quot; value=&quot;5&quot;/&gt;&lt;property id=&quot;20300&quot; value=&quot;Slide 22 - &amp;quot;سبك گزارش نويسي:&amp;quot;&quot;/&gt;&lt;property id=&quot;20307&quot; value=&quot;279&quot;/&gt;&lt;/object&gt;&lt;object type=&quot;3&quot; unique_id=&quot;10026&quot;&gt;&lt;property id=&quot;20148&quot; value=&quot;5&quot;/&gt;&lt;property id=&quot;20300&quot; value=&quot;Slide 23 - &amp;quot;اجزاي گزارش: عنوان(Title) &amp;quot;&quot;/&gt;&lt;property id=&quot;20307&quot; value=&quot;280&quot;/&gt;&lt;/object&gt;&lt;object type=&quot;3&quot; unique_id=&quot;10027&quot;&gt;&lt;property id=&quot;20148&quot; value=&quot;5&quot;/&gt;&lt;property id=&quot;20300&quot; value=&quot;Slide 24 - &amp;quot;اجزاي گزارش: مقدمه (Introduction)&amp;quot;&quot;/&gt;&lt;property id=&quot;20307&quot; value=&quot;281&quot;/&gt;&lt;/object&gt;&lt;object type=&quot;3&quot; unique_id=&quot;10028&quot;&gt;&lt;property id=&quot;20148&quot; value=&quot;5&quot;/&gt;&lt;property id=&quot;20300&quot; value=&quot;Slide 25 - &amp;quot;اجزاي گزارش: متن اصلي &amp;quot;&quot;/&gt;&lt;property id=&quot;20307&quot; value=&quot;282&quot;/&gt;&lt;/object&gt;&lt;object type=&quot;3&quot; unique_id=&quot;10029&quot;&gt;&lt;property id=&quot;20148&quot; value=&quot;5&quot;/&gt;&lt;property id=&quot;20300&quot; value=&quot;Slide 26 - &amp;quot;اجزاي گزارش: خطاها و دقتها &amp;quot;&quot;/&gt;&lt;property id=&quot;20307&quot; value=&quot;283&quot;/&gt;&lt;/object&gt;&lt;object type=&quot;3&quot; unique_id=&quot;10030&quot;&gt;&lt;property id=&quot;20148&quot; value=&quot;5&quot;/&gt;&lt;property id=&quot;20300&quot; value=&quot;Slide 27 - &amp;quot;اجزاي گزارش: طرح و بحث نتايج &amp;quot;&quot;/&gt;&lt;property id=&quot;20307&quot; value=&quot;284&quot;/&gt;&lt;/object&gt;&lt;object type=&quot;3&quot; unique_id=&quot;10031&quot;&gt;&lt;property id=&quot;20148&quot; value=&quot;5&quot;/&gt;&lt;property id=&quot;20300&quot; value=&quot;Slide 28 - &amp;quot;اجزاي گزارش: بخش پاياني و تكميلي&amp;quot;&quot;/&gt;&lt;property id=&quot;20307&quot; value=&quot;285&quot;/&gt;&lt;/object&gt;&lt;object type=&quot;3&quot; unique_id=&quot;10032&quot;&gt;&lt;property id=&quot;20148&quot; value=&quot;5&quot;/&gt;&lt;property id=&quot;20300&quot; value=&quot;Slide 29 - &amp;quot;چگونگي تهيه يك خلاصه خوب:&amp;quot;&quot;/&gt;&lt;property id=&quot;20307&quot; value=&quot;286&quot;/&gt;&lt;/object&gt;&lt;object type=&quot;3&quot; unique_id=&quot;10033&quot;&gt;&lt;property id=&quot;20148&quot; value=&quot;5&quot;/&gt;&lt;property id=&quot;20300&quot; value=&quot;Slide 30 - &amp;quot;اجزاي گزارش: كليدواژه‌ها  (Indexes) &amp;quot;&quot;/&gt;&lt;property id=&quot;20307&quot; value=&quot;287&quot;/&gt;&lt;/object&gt;&lt;object type=&quot;3&quot; unique_id=&quot;10034&quot;&gt;&lt;property id=&quot;20148&quot; value=&quot;5&quot;/&gt;&lt;property id=&quot;20300&quot; value=&quot;Slide 31 - &amp;quot;اجزاي گزارش: ضمائم  (Appendixes) &amp;quot;&quot;/&gt;&lt;property id=&quot;20307&quot; value=&quot;288&quot;/&gt;&lt;/object&gt;&lt;object type=&quot;3&quot; unique_id=&quot;10035&quot;&gt;&lt;property id=&quot;20148&quot; value=&quot;5&quot;/&gt;&lt;property id=&quot;20300&quot; value=&quot;Slide 32 - &amp;quot;اجزاي گزارش: مراجع  (References) &amp;quot;&quot;/&gt;&lt;property id=&quot;20307&quot; value=&quot;28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2045</TotalTime>
  <Words>4797</Words>
  <Application>Microsoft Office PowerPoint</Application>
  <PresentationFormat>On-screen Show (4:3)</PresentationFormat>
  <Paragraphs>451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NewsPrint</vt:lpstr>
      <vt:lpstr> گزارش نويسي  </vt:lpstr>
      <vt:lpstr>مقدمه</vt:lpstr>
      <vt:lpstr>تعريف واژه گزارش</vt:lpstr>
      <vt:lpstr>انواع گزارش از لحاظ منظور و مورد استفاده</vt:lpstr>
      <vt:lpstr>انواع گزارش از نظر منابع و مآخذ</vt:lpstr>
      <vt:lpstr>انواع گزارش از نظر شكل</vt:lpstr>
      <vt:lpstr>انواع گزارش از لحاظ نحوه انعكاس اطلاعات و مطالب</vt:lpstr>
      <vt:lpstr>انواع گزارش از نظر اندازه و مقدار</vt:lpstr>
      <vt:lpstr>انواع گزارش از لحاظ نحوه ارائه</vt:lpstr>
      <vt:lpstr>انواع گزارش به لحاظ محتوا</vt:lpstr>
      <vt:lpstr>مراحل گزارش نويسي از نظر ترتيب انجام كار</vt:lpstr>
      <vt:lpstr>PowerPoint Presentation</vt:lpstr>
      <vt:lpstr>تجزيه و تحليل و طبقه‌ بندي نتايج</vt:lpstr>
      <vt:lpstr>طرح اوليه گزارش</vt:lpstr>
      <vt:lpstr>PowerPoint Presentation</vt:lpstr>
      <vt:lpstr>تهيه پيش نويس</vt:lpstr>
      <vt:lpstr>مرور پيش نويس</vt:lpstr>
      <vt:lpstr>مراحل نهايي آخرين بازبيني گزارش</vt:lpstr>
      <vt:lpstr>ضوابط ادبي در نگارش</vt:lpstr>
      <vt:lpstr>ضوابط علمي و اخلاقي</vt:lpstr>
      <vt:lpstr>ملزومات يك گزارش خوب</vt:lpstr>
      <vt:lpstr>سبك گزارش نويسي</vt:lpstr>
      <vt:lpstr>اجزاي گزارش: عنوان (Title) </vt:lpstr>
      <vt:lpstr>اجزاي گزارش: مقدمه (Introduction)</vt:lpstr>
      <vt:lpstr>اجزاي گزارش: متن اصلي </vt:lpstr>
      <vt:lpstr>اجزاي گزارش: خطاها و دقت ها </vt:lpstr>
      <vt:lpstr>اجزاي گزارش: طرح و بحث نتايج </vt:lpstr>
      <vt:lpstr>اجزاي گزارش: بخش پاياني و تكميلي</vt:lpstr>
      <vt:lpstr>چگونگي تهيه يك خلاصه خوب</vt:lpstr>
      <vt:lpstr>اجزاي گزارش: كليدواژه‌ها  (Indexes) </vt:lpstr>
      <vt:lpstr>اجزاي گزارش: ضمائم  (Appendixes) </vt:lpstr>
      <vt:lpstr>اجزاي گزارش: مراجع  (References) </vt:lpstr>
      <vt:lpstr>فصل دوم ساختار گزارش نویسی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درس سمينار  گزارش نويسي   عباس افرازه پاييز 1383</dc:title>
  <dc:creator>DaneshyarFM9FY TMF7Q KCKCT V9T29 TBBBG</dc:creator>
  <cp:lastModifiedBy>glc</cp:lastModifiedBy>
  <cp:revision>148</cp:revision>
  <dcterms:created xsi:type="dcterms:W3CDTF">2005-10-04T08:18:36Z</dcterms:created>
  <dcterms:modified xsi:type="dcterms:W3CDTF">2015-10-17T08:47:36Z</dcterms:modified>
</cp:coreProperties>
</file>