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2FB4D-37D8-4317-B277-174E88BC7C5B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FD480-696C-47AE-B7AF-EC80C0F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FD480-696C-47AE-B7AF-EC80C0F098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0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FD480-696C-47AE-B7AF-EC80C0F09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FD480-696C-47AE-B7AF-EC80C0F09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9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82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0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340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92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734" y="202319"/>
            <a:ext cx="8596668" cy="775581"/>
          </a:xfrm>
        </p:spPr>
        <p:txBody>
          <a:bodyPr>
            <a:normAutofit/>
          </a:bodyPr>
          <a:lstStyle>
            <a:lvl1pPr algn="r" rtl="1">
              <a:defRPr sz="4000">
                <a:latin typeface="Daniel" panose="020B0500000000000000" pitchFamily="34" charset="0"/>
                <a:cs typeface="B Titr" panose="00000700000000000000" pitchFamily="2" charset="-78"/>
              </a:defRPr>
            </a:lvl1pPr>
          </a:lstStyle>
          <a:p>
            <a:r>
              <a:rPr lang="fa-IR" dirty="0" smtClean="0"/>
              <a:t>تیتر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8734" y="977900"/>
            <a:ext cx="8596668" cy="5063463"/>
          </a:xfrm>
        </p:spPr>
        <p:txBody>
          <a:bodyPr/>
          <a:lstStyle>
            <a:lvl1pPr algn="r" rtl="1">
              <a:defRPr sz="3200">
                <a:latin typeface="Daniel" panose="020B0500000000000000" pitchFamily="34" charset="0"/>
                <a:cs typeface="B Badr" panose="00000400000000000000" pitchFamily="2" charset="-78"/>
              </a:defRPr>
            </a:lvl1pPr>
            <a:lvl2pPr algn="r" rtl="1">
              <a:defRPr sz="2000" b="1">
                <a:latin typeface="Daniel" panose="020B0500000000000000" pitchFamily="34" charset="0"/>
                <a:cs typeface="B Badr" panose="00000400000000000000" pitchFamily="2" charset="-78"/>
              </a:defRPr>
            </a:lvl2pPr>
            <a:lvl3pPr algn="r" rtl="1">
              <a:defRPr sz="1800" b="1">
                <a:latin typeface="Daniel" panose="020B0500000000000000" pitchFamily="34" charset="0"/>
                <a:cs typeface="B Badr" panose="00000400000000000000" pitchFamily="2" charset="-78"/>
              </a:defRPr>
            </a:lvl3pPr>
            <a:lvl4pPr algn="r" rtl="1">
              <a:defRPr sz="1600" b="1">
                <a:latin typeface="Daniel" panose="020B0500000000000000" pitchFamily="34" charset="0"/>
                <a:cs typeface="B Badr" panose="00000400000000000000" pitchFamily="2" charset="-78"/>
              </a:defRPr>
            </a:lvl4pPr>
            <a:lvl5pPr algn="r" rtl="1">
              <a:defRPr sz="1600" b="1">
                <a:latin typeface="Daniel" panose="020B0500000000000000" pitchFamily="34" charset="0"/>
                <a:cs typeface="B Badr" panose="00000400000000000000" pitchFamily="2" charset="-78"/>
              </a:defRPr>
            </a:lvl5pPr>
          </a:lstStyle>
          <a:p>
            <a:pPr lvl="0"/>
            <a:r>
              <a:rPr lang="fa-IR" dirty="0" smtClean="0"/>
              <a:t>نوشته</a:t>
            </a:r>
            <a:endParaRPr lang="en-US" dirty="0" smtClean="0"/>
          </a:p>
          <a:p>
            <a:pPr lvl="1"/>
            <a:r>
              <a:rPr lang="fa-IR" dirty="0" smtClean="0"/>
              <a:t>مرحله دوم		</a:t>
            </a:r>
            <a:endParaRPr lang="en-US" dirty="0" smtClean="0"/>
          </a:p>
          <a:p>
            <a:pPr lvl="2"/>
            <a:r>
              <a:rPr lang="fa-IR" dirty="0" smtClean="0"/>
              <a:t>مرحله سوم</a:t>
            </a:r>
            <a:endParaRPr lang="en-US" dirty="0" smtClean="0"/>
          </a:p>
          <a:p>
            <a:pPr lvl="3"/>
            <a:r>
              <a:rPr lang="fa-IR" dirty="0" smtClean="0"/>
              <a:t>مرحله چهارم</a:t>
            </a:r>
            <a:endParaRPr lang="en-US" dirty="0" smtClean="0"/>
          </a:p>
          <a:p>
            <a:pPr lvl="4"/>
            <a:r>
              <a:rPr lang="fa-IR" dirty="0" smtClean="0"/>
              <a:t>مرحله پنجم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2074" y="6088988"/>
            <a:ext cx="7275672" cy="604485"/>
          </a:xfrm>
        </p:spPr>
        <p:txBody>
          <a:bodyPr/>
          <a:lstStyle>
            <a:lvl1pPr>
              <a:defRPr sz="1600" b="1">
                <a:latin typeface="Daniel" panose="020B0500000000000000" pitchFamily="34" charset="0"/>
                <a:cs typeface="B Badr" panose="00000400000000000000" pitchFamily="2" charset="-78"/>
              </a:defRPr>
            </a:lvl1pPr>
          </a:lstStyle>
          <a:p>
            <a:pPr algn="r" rtl="1"/>
            <a:r>
              <a:rPr lang="fa-IR" smtClean="0"/>
              <a:t>دانشگاه صنعتی امیرکبیر( پلی تکنیک تهران 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734" y="6079881"/>
            <a:ext cx="683339" cy="613592"/>
          </a:xfrm>
        </p:spPr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45" y="6039113"/>
            <a:ext cx="715968" cy="65436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168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723900"/>
          </a:xfrm>
        </p:spPr>
        <p:txBody>
          <a:bodyPr/>
          <a:lstStyle>
            <a:lvl1pPr algn="r" rtl="1">
              <a:defRPr sz="4000">
                <a:latin typeface="Daniel" panose="020B0500000000000000" pitchFamily="34" charset="0"/>
                <a:cs typeface="B Titr" panose="00000700000000000000" pitchFamily="2" charset="-78"/>
              </a:defRPr>
            </a:lvl1pPr>
          </a:lstStyle>
          <a:p>
            <a:r>
              <a:rPr lang="fa-IR" dirty="0" smtClean="0"/>
              <a:t>تیتر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7" y="5809432"/>
            <a:ext cx="6957827" cy="654360"/>
          </a:xfrm>
        </p:spPr>
        <p:txBody>
          <a:bodyPr/>
          <a:lstStyle>
            <a:lvl1pPr algn="r" rtl="1">
              <a:defRPr sz="1600">
                <a:cs typeface="B Badr" panose="00000400000000000000" pitchFamily="2" charset="-78"/>
              </a:defRPr>
            </a:lvl1pPr>
          </a:lstStyle>
          <a:p>
            <a:r>
              <a:rPr lang="fa-IR" dirty="0" smtClean="0"/>
              <a:t>دانشگاه صنعتی امیرکبیر( پلی تکنیک تهران 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7334" y="5771487"/>
            <a:ext cx="922873" cy="692305"/>
          </a:xfrm>
        </p:spPr>
        <p:txBody>
          <a:bodyPr/>
          <a:lstStyle>
            <a:lvl1pPr algn="l">
              <a:defRPr/>
            </a:lvl1pPr>
          </a:lstStyle>
          <a:p>
            <a:fld id="{F69B5B8B-F504-4AE7-8177-E5425448B3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77863" y="1447800"/>
            <a:ext cx="8596312" cy="2108200"/>
          </a:xfrm>
        </p:spPr>
        <p:txBody>
          <a:bodyPr>
            <a:normAutofit/>
          </a:bodyPr>
          <a:lstStyle>
            <a:lvl1pPr algn="r" rtl="1">
              <a:defRPr sz="2400" b="1">
                <a:latin typeface="Daniel" panose="020B0500000000000000" pitchFamily="34" charset="0"/>
                <a:cs typeface="B Badr" panose="00000400000000000000" pitchFamily="2" charset="-78"/>
              </a:defRPr>
            </a:lvl1pPr>
            <a:lvl2pPr algn="r" rtl="1">
              <a:defRPr sz="2000" b="1">
                <a:latin typeface="Daniel" panose="020B0500000000000000" pitchFamily="34" charset="0"/>
                <a:cs typeface="B Badr" panose="00000400000000000000" pitchFamily="2" charset="-78"/>
              </a:defRPr>
            </a:lvl2pPr>
            <a:lvl3pPr algn="r" rtl="1">
              <a:defRPr sz="1800" b="1">
                <a:latin typeface="Daniel" panose="020B0500000000000000" pitchFamily="34" charset="0"/>
                <a:cs typeface="B Badr" panose="00000400000000000000" pitchFamily="2" charset="-78"/>
              </a:defRPr>
            </a:lvl3pPr>
            <a:lvl4pPr algn="r" rtl="1">
              <a:defRPr sz="1600" b="1">
                <a:latin typeface="Daniel" panose="020B0500000000000000" pitchFamily="34" charset="0"/>
                <a:cs typeface="B Badr" panose="00000400000000000000" pitchFamily="2" charset="-78"/>
              </a:defRPr>
            </a:lvl4pPr>
            <a:lvl5pPr algn="r" rtl="1">
              <a:defRPr sz="1600" b="1">
                <a:latin typeface="Daniel" panose="020B0500000000000000" pitchFamily="34" charset="0"/>
                <a:cs typeface="B Badr" panose="00000400000000000000" pitchFamily="2" charset="-78"/>
              </a:defRPr>
            </a:lvl5pPr>
          </a:lstStyle>
          <a:p>
            <a:pPr lvl="0"/>
            <a:r>
              <a:rPr lang="fa-IR" dirty="0" smtClean="0"/>
              <a:t>نوشته</a:t>
            </a:r>
            <a:endParaRPr lang="en-US" dirty="0" smtClean="0"/>
          </a:p>
          <a:p>
            <a:pPr lvl="1"/>
            <a:r>
              <a:rPr lang="fa-IR" dirty="0" smtClean="0"/>
              <a:t>مرحله دوم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677863" y="3670300"/>
            <a:ext cx="8596312" cy="2095500"/>
          </a:xfrm>
        </p:spPr>
        <p:txBody>
          <a:bodyPr>
            <a:normAutofit/>
          </a:bodyPr>
          <a:lstStyle>
            <a:lvl1pPr algn="r" rtl="1">
              <a:defRPr sz="2400" b="1">
                <a:latin typeface="Daniel" panose="020B0500000000000000" pitchFamily="34" charset="0"/>
                <a:cs typeface="B Badr" panose="00000400000000000000" pitchFamily="2" charset="-78"/>
              </a:defRPr>
            </a:lvl1pPr>
            <a:lvl2pPr algn="r" rtl="1">
              <a:defRPr sz="2000" b="1">
                <a:latin typeface="Daniel" panose="020B0500000000000000" pitchFamily="34" charset="0"/>
                <a:cs typeface="B Badr" panose="00000400000000000000" pitchFamily="2" charset="-78"/>
              </a:defRPr>
            </a:lvl2pPr>
            <a:lvl3pPr algn="r" rtl="1">
              <a:defRPr sz="1800" b="1">
                <a:latin typeface="Daniel" panose="020B0500000000000000" pitchFamily="34" charset="0"/>
                <a:cs typeface="B Badr" panose="00000400000000000000" pitchFamily="2" charset="-78"/>
              </a:defRPr>
            </a:lvl3pPr>
            <a:lvl4pPr algn="r" rtl="1">
              <a:defRPr sz="1600" b="1">
                <a:latin typeface="Daniel" panose="020B0500000000000000" pitchFamily="34" charset="0"/>
                <a:cs typeface="B Badr" panose="00000400000000000000" pitchFamily="2" charset="-78"/>
              </a:defRPr>
            </a:lvl4pPr>
            <a:lvl5pPr algn="r" rtl="1">
              <a:defRPr sz="1600" b="1">
                <a:latin typeface="Daniel" panose="020B0500000000000000" pitchFamily="34" charset="0"/>
                <a:cs typeface="B Badr" panose="00000400000000000000" pitchFamily="2" charset="-78"/>
              </a:defRPr>
            </a:lvl5pPr>
          </a:lstStyle>
          <a:p>
            <a:pPr lvl="0"/>
            <a:r>
              <a:rPr lang="fa-IR" dirty="0" smtClean="0"/>
              <a:t>نوشته</a:t>
            </a:r>
            <a:endParaRPr lang="en-US" dirty="0" smtClean="0"/>
          </a:p>
          <a:p>
            <a:pPr lvl="1"/>
            <a:r>
              <a:rPr lang="fa-IR" dirty="0" smtClean="0"/>
              <a:t>مرحله دوم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034" y="5809432"/>
            <a:ext cx="715968" cy="65436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5578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723900"/>
          </a:xfrm>
        </p:spPr>
        <p:txBody>
          <a:bodyPr/>
          <a:lstStyle>
            <a:lvl1pPr algn="r" rtl="1">
              <a:defRPr sz="4000">
                <a:latin typeface="Daniel" panose="020B0500000000000000" pitchFamily="34" charset="0"/>
                <a:cs typeface="B Titr" panose="00000700000000000000" pitchFamily="2" charset="-78"/>
              </a:defRPr>
            </a:lvl1pPr>
          </a:lstStyle>
          <a:p>
            <a:r>
              <a:rPr lang="fa-IR" dirty="0" smtClean="0"/>
              <a:t>تیتر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77863" y="1447800"/>
            <a:ext cx="8596312" cy="1409700"/>
          </a:xfrm>
        </p:spPr>
        <p:txBody>
          <a:bodyPr>
            <a:normAutofit/>
          </a:bodyPr>
          <a:lstStyle>
            <a:lvl1pPr algn="r" rtl="1">
              <a:defRPr sz="2400" b="1">
                <a:latin typeface="Daniel" panose="020B0500000000000000" pitchFamily="34" charset="0"/>
                <a:cs typeface="B Badr" panose="00000400000000000000" pitchFamily="2" charset="-78"/>
              </a:defRPr>
            </a:lvl1pPr>
            <a:lvl2pPr algn="r" rtl="1">
              <a:defRPr sz="2000" b="1">
                <a:latin typeface="Daniel" panose="020B0500000000000000" pitchFamily="34" charset="0"/>
                <a:cs typeface="B Badr" panose="00000400000000000000" pitchFamily="2" charset="-78"/>
              </a:defRPr>
            </a:lvl2pPr>
            <a:lvl3pPr algn="r" rtl="1">
              <a:defRPr sz="1800" b="1">
                <a:latin typeface="Daniel" panose="020B0500000000000000" pitchFamily="34" charset="0"/>
                <a:cs typeface="B Badr" panose="00000400000000000000" pitchFamily="2" charset="-78"/>
              </a:defRPr>
            </a:lvl3pPr>
            <a:lvl4pPr algn="r" rtl="1">
              <a:defRPr sz="1600" b="1">
                <a:latin typeface="Daniel" panose="020B0500000000000000" pitchFamily="34" charset="0"/>
                <a:cs typeface="B Badr" panose="00000400000000000000" pitchFamily="2" charset="-78"/>
              </a:defRPr>
            </a:lvl4pPr>
            <a:lvl5pPr algn="r" rtl="1">
              <a:defRPr sz="1600" b="1">
                <a:latin typeface="Daniel" panose="020B0500000000000000" pitchFamily="34" charset="0"/>
                <a:cs typeface="B Badr" panose="00000400000000000000" pitchFamily="2" charset="-78"/>
              </a:defRPr>
            </a:lvl5pPr>
          </a:lstStyle>
          <a:p>
            <a:pPr lvl="0"/>
            <a:r>
              <a:rPr lang="fa-IR" dirty="0" smtClean="0"/>
              <a:t>نوشته</a:t>
            </a:r>
            <a:endParaRPr lang="en-US" dirty="0" smtClean="0"/>
          </a:p>
          <a:p>
            <a:pPr lvl="1"/>
            <a:r>
              <a:rPr lang="fa-IR" dirty="0" smtClean="0"/>
              <a:t>مرحله دوم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703090" y="2857500"/>
            <a:ext cx="8596312" cy="1308100"/>
          </a:xfrm>
        </p:spPr>
        <p:txBody>
          <a:bodyPr>
            <a:normAutofit/>
          </a:bodyPr>
          <a:lstStyle>
            <a:lvl1pPr algn="r" rtl="1">
              <a:defRPr sz="2400" b="1">
                <a:latin typeface="Daniel" panose="020B0500000000000000" pitchFamily="34" charset="0"/>
                <a:cs typeface="B Badr" panose="00000400000000000000" pitchFamily="2" charset="-78"/>
              </a:defRPr>
            </a:lvl1pPr>
            <a:lvl2pPr algn="r" rtl="1">
              <a:defRPr sz="2000" b="1">
                <a:latin typeface="Daniel" panose="020B0500000000000000" pitchFamily="34" charset="0"/>
                <a:cs typeface="B Badr" panose="00000400000000000000" pitchFamily="2" charset="-78"/>
              </a:defRPr>
            </a:lvl2pPr>
            <a:lvl3pPr algn="r" rtl="1">
              <a:defRPr sz="1800" b="1">
                <a:latin typeface="Daniel" panose="020B0500000000000000" pitchFamily="34" charset="0"/>
                <a:cs typeface="B Badr" panose="00000400000000000000" pitchFamily="2" charset="-78"/>
              </a:defRPr>
            </a:lvl3pPr>
            <a:lvl4pPr algn="r" rtl="1">
              <a:defRPr sz="1600" b="1">
                <a:latin typeface="Daniel" panose="020B0500000000000000" pitchFamily="34" charset="0"/>
                <a:cs typeface="B Badr" panose="00000400000000000000" pitchFamily="2" charset="-78"/>
              </a:defRPr>
            </a:lvl4pPr>
            <a:lvl5pPr algn="r" rtl="1">
              <a:defRPr sz="1600" b="1">
                <a:latin typeface="Daniel" panose="020B0500000000000000" pitchFamily="34" charset="0"/>
                <a:cs typeface="B Badr" panose="00000400000000000000" pitchFamily="2" charset="-78"/>
              </a:defRPr>
            </a:lvl5pPr>
          </a:lstStyle>
          <a:p>
            <a:pPr lvl="0"/>
            <a:r>
              <a:rPr lang="fa-IR" dirty="0" smtClean="0"/>
              <a:t>نوشته</a:t>
            </a:r>
            <a:endParaRPr lang="en-US" dirty="0" smtClean="0"/>
          </a:p>
          <a:p>
            <a:pPr lvl="1"/>
            <a:r>
              <a:rPr lang="fa-IR" dirty="0" smtClean="0"/>
              <a:t>مرحله دوم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03090" y="4216400"/>
            <a:ext cx="8596312" cy="1308100"/>
          </a:xfrm>
        </p:spPr>
        <p:txBody>
          <a:bodyPr>
            <a:normAutofit/>
          </a:bodyPr>
          <a:lstStyle>
            <a:lvl1pPr algn="r" rtl="1">
              <a:defRPr sz="2400" b="1">
                <a:latin typeface="Daniel" panose="020B0500000000000000" pitchFamily="34" charset="0"/>
                <a:cs typeface="B Badr" panose="00000400000000000000" pitchFamily="2" charset="-78"/>
              </a:defRPr>
            </a:lvl1pPr>
            <a:lvl2pPr algn="r" rtl="1">
              <a:defRPr sz="2000" b="1">
                <a:latin typeface="Daniel" panose="020B0500000000000000" pitchFamily="34" charset="0"/>
                <a:cs typeface="B Badr" panose="00000400000000000000" pitchFamily="2" charset="-78"/>
              </a:defRPr>
            </a:lvl2pPr>
            <a:lvl3pPr algn="r" rtl="1">
              <a:defRPr sz="1800" b="1">
                <a:latin typeface="Daniel" panose="020B0500000000000000" pitchFamily="34" charset="0"/>
                <a:cs typeface="B Badr" panose="00000400000000000000" pitchFamily="2" charset="-78"/>
              </a:defRPr>
            </a:lvl3pPr>
            <a:lvl4pPr algn="r" rtl="1">
              <a:defRPr sz="1600" b="1">
                <a:latin typeface="Daniel" panose="020B0500000000000000" pitchFamily="34" charset="0"/>
                <a:cs typeface="B Badr" panose="00000400000000000000" pitchFamily="2" charset="-78"/>
              </a:defRPr>
            </a:lvl4pPr>
            <a:lvl5pPr algn="r" rtl="1">
              <a:defRPr sz="1600" b="1">
                <a:latin typeface="Daniel" panose="020B0500000000000000" pitchFamily="34" charset="0"/>
                <a:cs typeface="B Badr" panose="00000400000000000000" pitchFamily="2" charset="-78"/>
              </a:defRPr>
            </a:lvl5pPr>
          </a:lstStyle>
          <a:p>
            <a:pPr lvl="0"/>
            <a:r>
              <a:rPr lang="fa-IR" dirty="0" smtClean="0"/>
              <a:t>نوشته</a:t>
            </a:r>
            <a:endParaRPr lang="en-US" dirty="0" smtClean="0"/>
          </a:p>
          <a:p>
            <a:pPr lvl="1"/>
            <a:r>
              <a:rPr lang="fa-IR" dirty="0" smtClean="0"/>
              <a:t>مرحله دوم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034" y="5809432"/>
            <a:ext cx="715968" cy="65436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7" y="5809432"/>
            <a:ext cx="6957827" cy="654360"/>
          </a:xfrm>
        </p:spPr>
        <p:txBody>
          <a:bodyPr/>
          <a:lstStyle>
            <a:lvl1pPr algn="r" rtl="1">
              <a:defRPr sz="1600">
                <a:cs typeface="B Badr" panose="00000400000000000000" pitchFamily="2" charset="-78"/>
              </a:defRPr>
            </a:lvl1pPr>
          </a:lstStyle>
          <a:p>
            <a:r>
              <a:rPr lang="fa-IR" dirty="0" smtClean="0"/>
              <a:t>دانشگاه صنعتی امیرکبیر( پلی تکنیک تهران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9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a-IR" smtClean="0"/>
              <a:t>دانشگاه صنعتی امیرکبیر(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9B5B8B-F504-4AE7-8177-E5425448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5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7" r:id="rId3"/>
    <p:sldLayoutId id="2147483678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cs typeface="B Titr" panose="00000700000000000000" pitchFamily="2" charset="-78"/>
              </a:rPr>
              <a:t>آنچه </a:t>
            </a:r>
            <a:r>
              <a:rPr lang="fa-IR" dirty="0" smtClean="0">
                <a:solidFill>
                  <a:srgbClr val="FF0000"/>
                </a:solidFill>
                <a:cs typeface="B Titr" panose="00000700000000000000" pitchFamily="2" charset="-78"/>
              </a:rPr>
              <a:t>ما</a:t>
            </a:r>
            <a:r>
              <a:rPr lang="fa-IR" dirty="0" smtClean="0">
                <a:cs typeface="B Titr" panose="00000700000000000000" pitchFamily="2" charset="-78"/>
              </a:rPr>
              <a:t> از جاوا </a:t>
            </a:r>
            <a:r>
              <a:rPr lang="fa-IR" dirty="0" smtClean="0">
                <a:solidFill>
                  <a:srgbClr val="FF0000"/>
                </a:solidFill>
                <a:cs typeface="B Titr" panose="00000700000000000000" pitchFamily="2" charset="-78"/>
              </a:rPr>
              <a:t>باید</a:t>
            </a:r>
            <a:r>
              <a:rPr lang="fa-IR" dirty="0" smtClean="0">
                <a:cs typeface="B Titr" panose="00000700000000000000" pitchFamily="2" charset="-78"/>
              </a:rPr>
              <a:t> بدانیم...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1"/>
            <a:r>
              <a:rPr lang="fa-IR" sz="2000" b="1" dirty="0" smtClean="0">
                <a:cs typeface="B Badr" panose="00000400000000000000" pitchFamily="2" charset="-78"/>
              </a:rPr>
              <a:t>ارایه کننده : محمدمهدی آقاجانی</a:t>
            </a:r>
            <a:endParaRPr lang="en-US" sz="2000" b="1" dirty="0" smtClean="0">
              <a:cs typeface="B Badr" panose="00000400000000000000" pitchFamily="2" charset="-78"/>
            </a:endParaRPr>
          </a:p>
          <a:p>
            <a:pPr rtl="1"/>
            <a:r>
              <a:rPr lang="fa-IR" sz="2000" b="1" dirty="0" smtClean="0">
                <a:cs typeface="B Badr" panose="00000400000000000000" pitchFamily="2" charset="-78"/>
              </a:rPr>
              <a:t>دانشگاه : صنعتی امیرکبیر ( پلی تکنیک تهران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600"/>
            <a:ext cx="8596668" cy="7239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77863" y="1112946"/>
            <a:ext cx="8596312" cy="1124768"/>
          </a:xfrm>
        </p:spPr>
        <p:txBody>
          <a:bodyPr>
            <a:normAutofit lnSpcReduction="10000"/>
          </a:bodyPr>
          <a:lstStyle/>
          <a:p>
            <a:r>
              <a:rPr lang="ar-SA" sz="2000" dirty="0"/>
              <a:t>از</a:t>
            </a:r>
            <a:r>
              <a:rPr lang="en-US" sz="2000" dirty="0"/>
              <a:t> JDK 1.4 </a:t>
            </a:r>
            <a:r>
              <a:rPr lang="ar-SA" sz="2000" dirty="0"/>
              <a:t>خصوصیتی به جاوا اضافه شده که به آن</a:t>
            </a:r>
            <a:r>
              <a:rPr lang="en-US" sz="2000" dirty="0"/>
              <a:t> Logging </a:t>
            </a:r>
            <a:r>
              <a:rPr lang="ar-SA" sz="2000" dirty="0"/>
              <a:t>گفته می </a:t>
            </a:r>
            <a:r>
              <a:rPr lang="ar-SA" sz="2000" dirty="0" smtClean="0"/>
              <a:t>شود</a:t>
            </a:r>
            <a:endParaRPr lang="en-US" sz="2000" dirty="0" smtClean="0"/>
          </a:p>
          <a:p>
            <a:r>
              <a:rPr lang="ar-SA" sz="2000" dirty="0"/>
              <a:t>امکان می دهد تا لابلای کدهای اجرایی برنامه عباراتی متنی را مشخص نمود تا در زمان اجرای برنامه در </a:t>
            </a:r>
            <a:r>
              <a:rPr lang="ar-SA" sz="2000" dirty="0">
                <a:solidFill>
                  <a:srgbClr val="FF0000"/>
                </a:solidFill>
              </a:rPr>
              <a:t>کنسول</a:t>
            </a:r>
            <a:r>
              <a:rPr lang="ar-SA" sz="2000" dirty="0"/>
              <a:t> برنامه، در </a:t>
            </a:r>
            <a:r>
              <a:rPr lang="ar-SA" sz="2000" dirty="0">
                <a:solidFill>
                  <a:srgbClr val="FF0000"/>
                </a:solidFill>
              </a:rPr>
              <a:t>فایل</a:t>
            </a:r>
            <a:r>
              <a:rPr lang="ar-SA" sz="2000" dirty="0"/>
              <a:t>، در </a:t>
            </a:r>
            <a:r>
              <a:rPr lang="ar-SA" sz="2000" dirty="0">
                <a:solidFill>
                  <a:srgbClr val="FF0000"/>
                </a:solidFill>
              </a:rPr>
              <a:t>پایگاه داده </a:t>
            </a:r>
            <a:r>
              <a:rPr lang="ar-SA" sz="2000" dirty="0"/>
              <a:t>یا هر منبع دیگری نوشته شوند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703090" y="2303709"/>
            <a:ext cx="8596312" cy="1308100"/>
          </a:xfrm>
        </p:spPr>
        <p:txBody>
          <a:bodyPr>
            <a:normAutofit fontScale="77500" lnSpcReduction="20000"/>
          </a:bodyPr>
          <a:lstStyle/>
          <a:p>
            <a:r>
              <a:rPr lang="fa-IR" dirty="0" smtClean="0"/>
              <a:t>به مدیر نرم افزار امکان میدهد تا موارد زیر را پیگیری کند :</a:t>
            </a:r>
          </a:p>
          <a:p>
            <a:pPr lvl="1"/>
            <a:r>
              <a:rPr lang="ar-SA" dirty="0"/>
              <a:t>وضعیت </a:t>
            </a:r>
            <a:r>
              <a:rPr lang="ar-SA" dirty="0">
                <a:solidFill>
                  <a:srgbClr val="FF0000"/>
                </a:solidFill>
              </a:rPr>
              <a:t>اجرای</a:t>
            </a:r>
            <a:r>
              <a:rPr lang="ar-SA" dirty="0"/>
              <a:t> </a:t>
            </a:r>
            <a:r>
              <a:rPr lang="ar-SA" dirty="0" smtClean="0"/>
              <a:t>برنامه</a:t>
            </a:r>
            <a:endParaRPr lang="fa-IR" dirty="0" smtClean="0"/>
          </a:p>
          <a:p>
            <a:pPr lvl="1"/>
            <a:r>
              <a:rPr lang="ar-SA" dirty="0">
                <a:solidFill>
                  <a:srgbClr val="FF0000"/>
                </a:solidFill>
              </a:rPr>
              <a:t>خطاهای</a:t>
            </a:r>
            <a:r>
              <a:rPr lang="ar-SA" dirty="0"/>
              <a:t> احتمالی در حین اجرای برنامه </a:t>
            </a:r>
            <a:endParaRPr lang="fa-IR" dirty="0" smtClean="0"/>
          </a:p>
          <a:p>
            <a:pPr lvl="1"/>
            <a:r>
              <a:rPr lang="ar-SA" dirty="0"/>
              <a:t>وضعیت </a:t>
            </a:r>
            <a:r>
              <a:rPr lang="ar-SA" dirty="0">
                <a:solidFill>
                  <a:srgbClr val="FF0000"/>
                </a:solidFill>
              </a:rPr>
              <a:t>کاربران برنامه </a:t>
            </a:r>
            <a:r>
              <a:rPr lang="ar-SA" dirty="0"/>
              <a:t>و کارهایی که آنها در نرم افزار انجام داده </a:t>
            </a:r>
            <a:r>
              <a:rPr lang="ar-SA" dirty="0" smtClean="0"/>
              <a:t>اند</a:t>
            </a:r>
            <a:r>
              <a:rPr lang="fa-IR" dirty="0" smtClean="0"/>
              <a:t>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03090" y="3611809"/>
            <a:ext cx="8596312" cy="1912691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برای اجرا دستور زیر را به کار می بریم :</a:t>
            </a:r>
          </a:p>
          <a:p>
            <a:pPr lvl="1"/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Private static Logger theLogger = Logger.getLogger(MyClass.class.getName())</a:t>
            </a:r>
          </a:p>
          <a:p>
            <a:pPr lvl="1"/>
            <a:r>
              <a:rPr lang="fa-IR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 و برای نمایش </a:t>
            </a:r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Logging</a:t>
            </a:r>
            <a:r>
              <a:rPr lang="fa-IR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 از دستور زیر استفاده می کنیم</a:t>
            </a:r>
          </a:p>
          <a:p>
            <a:pPr marL="457200" lvl="1" indent="0">
              <a:buNone/>
            </a:pPr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theLogger.info(“hello world”)</a:t>
            </a:r>
          </a:p>
          <a:p>
            <a:pPr marL="457200" lvl="1" indent="0">
              <a:buNone/>
            </a:pPr>
            <a:r>
              <a:rPr lang="fa-IR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در نظر داشته باشیم که </a:t>
            </a:r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log</a:t>
            </a:r>
            <a:r>
              <a:rPr lang="fa-IR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 ها دارای سطوح مختلفی مثل </a:t>
            </a:r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info , sever , warning , fine , ...</a:t>
            </a:r>
            <a:r>
              <a:rPr lang="fa-IR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 هستند</a:t>
            </a:r>
            <a:endParaRPr lang="en-US" dirty="0" smtClean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 smtClean="0"/>
              <a:t>دانشگاه صنعتی امیرکبیر( پلی تکنیک تهران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772150"/>
            <a:ext cx="922338" cy="692150"/>
          </a:xfrm>
        </p:spPr>
        <p:txBody>
          <a:bodyPr/>
          <a:lstStyle/>
          <a:p>
            <a:fld id="{F69B5B8B-F504-4AE7-8177-E5425448B3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1930" y="0"/>
            <a:ext cx="8596313" cy="6542088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</a:pPr>
            <a:r>
              <a:rPr lang="ar-SA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هر </a:t>
            </a: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برنامه نویس جاوا باید معنی و </a:t>
            </a:r>
            <a:r>
              <a:rPr lang="ar-SA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کاربرد</a:t>
            </a:r>
            <a:r>
              <a:rPr lang="en-US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Daniel" panose="020B0500000000000000" pitchFamily="34" charset="0"/>
                <a:cs typeface="B Badr" panose="00000400000000000000" pitchFamily="2" charset="-78"/>
              </a:rPr>
              <a:t>JVM</a:t>
            </a: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، </a:t>
            </a:r>
            <a:r>
              <a:rPr lang="en-US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Daniel" panose="020B0500000000000000" pitchFamily="34" charset="0"/>
                <a:cs typeface="B Badr" panose="00000400000000000000" pitchFamily="2" charset="-78"/>
              </a:rPr>
              <a:t>JRE</a:t>
            </a:r>
            <a:r>
              <a:rPr lang="en-US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و</a:t>
            </a:r>
            <a:r>
              <a:rPr lang="en-US" sz="2400" b="1" dirty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Daniel" panose="020B0500000000000000" pitchFamily="34" charset="0"/>
                <a:cs typeface="B Badr" panose="00000400000000000000" pitchFamily="2" charset="-78"/>
              </a:rPr>
              <a:t>JDK</a:t>
            </a:r>
            <a:r>
              <a:rPr lang="en-US" sz="2400" b="1" dirty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را </a:t>
            </a:r>
            <a:r>
              <a:rPr lang="ar-SA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بداند</a:t>
            </a:r>
            <a:endParaRPr lang="fa-IR" sz="2400" b="1" dirty="0" smtClean="0">
              <a:latin typeface="Daniel" panose="020B0500000000000000" pitchFamily="34" charset="0"/>
              <a:cs typeface="B Badr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هر برنامه نویس جاوا باید نسخه های مختلف زبان جاوا و کاربرد آنها را </a:t>
            </a:r>
            <a:r>
              <a:rPr lang="ar-SA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بداند</a:t>
            </a:r>
            <a:endParaRPr lang="fa-IR" sz="2400" b="1" dirty="0" smtClean="0">
              <a:latin typeface="Daniel" panose="020B0500000000000000" pitchFamily="34" charset="0"/>
              <a:cs typeface="B Badr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هر برنامه نویس جاوا باید پکیج های اصلی جاوای استاندارد را </a:t>
            </a:r>
            <a:r>
              <a:rPr lang="ar-SA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بشناسد</a:t>
            </a:r>
            <a:endParaRPr lang="fa-IR" sz="2400" b="1" dirty="0" smtClean="0">
              <a:latin typeface="Daniel" panose="020B0500000000000000" pitchFamily="34" charset="0"/>
              <a:cs typeface="B Badr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هر برنامه نویس جاوا باید واسط های کاربری مختلفی که در جاوا وجود دارد را </a:t>
            </a:r>
            <a:r>
              <a:rPr lang="ar-SA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بشناسد</a:t>
            </a:r>
            <a:endParaRPr lang="fa-IR" sz="2400" b="1" dirty="0" smtClean="0">
              <a:latin typeface="Daniel" panose="020B0500000000000000" pitchFamily="34" charset="0"/>
              <a:cs typeface="B Badr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ar-SA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هر </a:t>
            </a: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برنامه نویس جاوا </a:t>
            </a:r>
            <a:r>
              <a:rPr lang="ar-SA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باید</a:t>
            </a:r>
            <a:r>
              <a:rPr lang="en-US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Daniel" panose="020B0500000000000000" pitchFamily="34" charset="0"/>
                <a:cs typeface="B Badr" panose="00000400000000000000" pitchFamily="2" charset="-78"/>
              </a:rPr>
              <a:t>Java</a:t>
            </a:r>
            <a:r>
              <a:rPr lang="en-US" sz="2400" b="1" dirty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Daniel" panose="020B0500000000000000" pitchFamily="34" charset="0"/>
                <a:cs typeface="B Badr" panose="00000400000000000000" pitchFamily="2" charset="-78"/>
              </a:rPr>
              <a:t>SandBox</a:t>
            </a: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را </a:t>
            </a:r>
            <a:r>
              <a:rPr lang="ar-SA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بداند</a:t>
            </a:r>
            <a:endParaRPr lang="fa-IR" sz="2400" b="1" dirty="0" smtClean="0">
              <a:latin typeface="Daniel" panose="020B0500000000000000" pitchFamily="34" charset="0"/>
              <a:cs typeface="B Badr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هر برنامه نویس جاوا باید</a:t>
            </a:r>
            <a:r>
              <a:rPr lang="en-US" sz="2400" b="1" dirty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Daniel" panose="020B0500000000000000" pitchFamily="34" charset="0"/>
                <a:cs typeface="B Badr" panose="00000400000000000000" pitchFamily="2" charset="-78"/>
              </a:rPr>
              <a:t>Java</a:t>
            </a:r>
            <a:r>
              <a:rPr lang="en-US" sz="2400" b="1" dirty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Daniel" panose="020B0500000000000000" pitchFamily="34" charset="0"/>
                <a:cs typeface="B Badr" panose="00000400000000000000" pitchFamily="2" charset="-78"/>
              </a:rPr>
              <a:t>HotSpot</a:t>
            </a:r>
            <a:r>
              <a:rPr lang="en-US" sz="2400" b="1" dirty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ar-SA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رابداند</a:t>
            </a:r>
            <a:endParaRPr lang="fa-IR" sz="2400" b="1" dirty="0" smtClean="0">
              <a:latin typeface="Daniel" panose="020B0500000000000000" pitchFamily="34" charset="0"/>
              <a:cs typeface="B Badr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هر برنامه نویس جاوا باید</a:t>
            </a:r>
            <a:r>
              <a:rPr lang="en-US" sz="2400" b="1" dirty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Daniel" panose="020B0500000000000000" pitchFamily="34" charset="0"/>
                <a:cs typeface="B Badr" panose="00000400000000000000" pitchFamily="2" charset="-78"/>
              </a:rPr>
              <a:t>OpenJDK</a:t>
            </a:r>
            <a:r>
              <a:rPr lang="en-US" sz="2400" b="1" dirty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را </a:t>
            </a:r>
            <a:r>
              <a:rPr lang="ar-SA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بشناسد</a:t>
            </a:r>
            <a:endParaRPr lang="fa-IR" sz="2400" b="1" dirty="0" smtClean="0">
              <a:latin typeface="Daniel" panose="020B0500000000000000" pitchFamily="34" charset="0"/>
              <a:cs typeface="B Badr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هر برنامه نویس جاوا باید، </a:t>
            </a:r>
            <a:r>
              <a:rPr lang="en-US" sz="2400" b="1" dirty="0" smtClean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Daniel" panose="020B0500000000000000" pitchFamily="34" charset="0"/>
                <a:cs typeface="B Badr" panose="00000400000000000000" pitchFamily="2" charset="-78"/>
              </a:rPr>
              <a:t>Logging</a:t>
            </a:r>
            <a:r>
              <a:rPr lang="en-US" sz="2400" b="1" dirty="0">
                <a:latin typeface="Daniel" panose="020B0500000000000000" pitchFamily="34" charset="0"/>
                <a:cs typeface="B Badr" panose="00000400000000000000" pitchFamily="2" charset="-78"/>
              </a:rPr>
              <a:t> </a:t>
            </a:r>
            <a:r>
              <a:rPr lang="ar-SA" sz="2400" b="1" dirty="0">
                <a:latin typeface="Daniel" panose="020B0500000000000000" pitchFamily="34" charset="0"/>
                <a:cs typeface="B Badr" panose="00000400000000000000" pitchFamily="2" charset="-78"/>
              </a:rPr>
              <a:t>را بداند</a:t>
            </a:r>
            <a:endParaRPr lang="en-US" sz="2400" b="1" dirty="0">
              <a:latin typeface="Daniel" panose="020B0500000000000000" pitchFamily="34" charset="0"/>
              <a:cs typeface="B Bad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17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, JRE , JDK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JDK</a:t>
            </a:r>
          </a:p>
          <a:p>
            <a:pPr lvl="1"/>
            <a:r>
              <a:rPr lang="en-US" dirty="0"/>
              <a:t>JDK </a:t>
            </a:r>
            <a:r>
              <a:rPr lang="ar-SA" dirty="0"/>
              <a:t>مخفف</a:t>
            </a:r>
            <a:r>
              <a:rPr lang="en-US" dirty="0"/>
              <a:t> Java Development Kit </a:t>
            </a:r>
            <a:r>
              <a:rPr lang="ar-SA" dirty="0" smtClean="0"/>
              <a:t>است</a:t>
            </a:r>
            <a:endParaRPr lang="en-US" dirty="0" smtClean="0"/>
          </a:p>
          <a:p>
            <a:pPr lvl="1"/>
            <a:r>
              <a:rPr lang="ar-SA" dirty="0"/>
              <a:t>در واقع بسته ای است که برای برنامه نویسی جاوا به آن نیاز دارید. این بسته، شامل کتابخانه های جاوا، کامپایلر جاوا، دیباگر </a:t>
            </a:r>
            <a:r>
              <a:rPr lang="ar-SA" dirty="0" smtClean="0"/>
              <a:t>جاوا</a:t>
            </a:r>
            <a:r>
              <a:rPr lang="en-US" dirty="0" smtClean="0"/>
              <a:t> </a:t>
            </a:r>
            <a:r>
              <a:rPr lang="fa-IR" dirty="0" smtClean="0"/>
              <a:t>است 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JRE</a:t>
            </a:r>
          </a:p>
          <a:p>
            <a:pPr lvl="1"/>
            <a:r>
              <a:rPr lang="en-US" sz="1400" dirty="0"/>
              <a:t>JRE </a:t>
            </a:r>
            <a:r>
              <a:rPr lang="ar-SA" sz="1400" dirty="0"/>
              <a:t>نیز مخفف</a:t>
            </a:r>
            <a:r>
              <a:rPr lang="en-US" sz="1400" dirty="0"/>
              <a:t> Java Runtime Environment </a:t>
            </a:r>
            <a:r>
              <a:rPr lang="ar-SA" sz="1400" dirty="0"/>
              <a:t>است و در واقع زیرمجموعه ای از</a:t>
            </a:r>
            <a:r>
              <a:rPr lang="en-US" sz="1400" dirty="0"/>
              <a:t> JDK </a:t>
            </a:r>
            <a:r>
              <a:rPr lang="ar-SA" sz="1400" dirty="0"/>
              <a:t>است که برای اجرای برنامه های جاوا به آن نیاز دارید. </a:t>
            </a:r>
            <a:endParaRPr lang="en-US" sz="1400" dirty="0" smtClean="0"/>
          </a:p>
          <a:p>
            <a:pPr lvl="1"/>
            <a:r>
              <a:rPr lang="ar-SA" sz="1400" dirty="0"/>
              <a:t>اگر فقط قصد اجرای یک برنامة جاوا را دارید قبل از آن باید</a:t>
            </a:r>
            <a:r>
              <a:rPr lang="en-US" sz="1400" dirty="0"/>
              <a:t> JRE </a:t>
            </a:r>
            <a:r>
              <a:rPr lang="ar-SA" sz="1400" dirty="0"/>
              <a:t>را روی سیستم خود نصب کنید</a:t>
            </a:r>
            <a:endParaRPr lang="en-US" sz="1400" dirty="0" smtClean="0"/>
          </a:p>
          <a:p>
            <a:pPr lvl="1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JVM</a:t>
            </a:r>
          </a:p>
          <a:p>
            <a:pPr lvl="1"/>
            <a:r>
              <a:rPr lang="en-US" dirty="0"/>
              <a:t> </a:t>
            </a:r>
            <a:r>
              <a:rPr lang="ar-SA" dirty="0"/>
              <a:t>مخفف</a:t>
            </a:r>
            <a:r>
              <a:rPr lang="en-US" dirty="0"/>
              <a:t> Java Virtual Machine </a:t>
            </a:r>
            <a:r>
              <a:rPr lang="ar-SA" dirty="0"/>
              <a:t>است که به آن ماشین مجازی جاوا نیز گفته می </a:t>
            </a:r>
            <a:r>
              <a:rPr lang="ar-SA" dirty="0" smtClean="0"/>
              <a:t>شود</a:t>
            </a:r>
            <a:endParaRPr lang="en-US" dirty="0" smtClean="0"/>
          </a:p>
          <a:p>
            <a:pPr lvl="1"/>
            <a:r>
              <a:rPr lang="ar-SA" dirty="0"/>
              <a:t>مسئولیت اجرای بایت کدهای برنامه (کدهای کامپایل شده) را به عهده دارد و خود قسمتی از</a:t>
            </a:r>
            <a:r>
              <a:rPr lang="en-US" dirty="0"/>
              <a:t> JRE </a:t>
            </a:r>
            <a:r>
              <a:rPr lang="ar-SA" dirty="0"/>
              <a:t>است</a:t>
            </a:r>
            <a:r>
              <a:rPr lang="en-US" dirty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 smtClean="0"/>
              <a:t>دانشگاه صنعتی امیرکبیر( پلی تکنیک تهران 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5772150"/>
            <a:ext cx="922338" cy="692150"/>
          </a:xfrm>
        </p:spPr>
        <p:txBody>
          <a:bodyPr/>
          <a:lstStyle/>
          <a:p>
            <a:fld id="{F69B5B8B-F504-4AE7-8177-E5425448B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نسخه های جاوا و کاربرد های آن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8734" y="965021"/>
            <a:ext cx="8596668" cy="506346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a-IR" sz="2000" dirty="0" smtClean="0"/>
              <a:t>جاوای </a:t>
            </a:r>
            <a:r>
              <a:rPr lang="fa-IR" sz="2000" dirty="0" smtClean="0">
                <a:solidFill>
                  <a:srgbClr val="FF0000"/>
                </a:solidFill>
              </a:rPr>
              <a:t>استاندارد</a:t>
            </a:r>
            <a:r>
              <a:rPr lang="fa-IR" sz="2000" dirty="0" smtClean="0"/>
              <a:t> ( </a:t>
            </a:r>
            <a:r>
              <a:rPr lang="en-US" sz="2000" dirty="0" smtClean="0"/>
              <a:t>java SE</a:t>
            </a:r>
            <a:r>
              <a:rPr lang="fa-IR" sz="2000" dirty="0" smtClean="0"/>
              <a:t> ) ، جاوای </a:t>
            </a:r>
            <a:r>
              <a:rPr lang="fa-IR" sz="2000" dirty="0" smtClean="0">
                <a:solidFill>
                  <a:srgbClr val="FF0000"/>
                </a:solidFill>
              </a:rPr>
              <a:t>میکرو</a:t>
            </a:r>
            <a:r>
              <a:rPr lang="fa-IR" sz="2000" dirty="0" smtClean="0"/>
              <a:t>( </a:t>
            </a:r>
            <a:r>
              <a:rPr lang="en-US" sz="2000" dirty="0" smtClean="0"/>
              <a:t>java ME</a:t>
            </a:r>
            <a:r>
              <a:rPr lang="fa-IR" sz="2000" dirty="0" smtClean="0"/>
              <a:t>) ،جاوای </a:t>
            </a:r>
            <a:r>
              <a:rPr lang="en-US" sz="2000" dirty="0" smtClean="0">
                <a:solidFill>
                  <a:srgbClr val="FF0000"/>
                </a:solidFill>
              </a:rPr>
              <a:t>enterprise</a:t>
            </a:r>
            <a:r>
              <a:rPr lang="fa-IR" sz="2000" dirty="0" smtClean="0">
                <a:solidFill>
                  <a:srgbClr val="FF0000"/>
                </a:solidFill>
              </a:rPr>
              <a:t> </a:t>
            </a:r>
            <a:r>
              <a:rPr lang="fa-IR" sz="2000" dirty="0" smtClean="0"/>
              <a:t>( </a:t>
            </a:r>
            <a:r>
              <a:rPr lang="en-US" sz="2000" dirty="0" smtClean="0"/>
              <a:t>java EE</a:t>
            </a:r>
            <a:r>
              <a:rPr lang="fa-IR" sz="2000" dirty="0" smtClean="0"/>
              <a:t> )</a:t>
            </a:r>
          </a:p>
          <a:p>
            <a:pPr>
              <a:lnSpc>
                <a:spcPct val="250000"/>
              </a:lnSpc>
            </a:pPr>
            <a:r>
              <a:rPr lang="ar-SA" sz="2000" dirty="0"/>
              <a:t>جاوای استاندارد نسخة پایة جاواست و شامل کتابخانها های اصلی جاوا می شود، کتابخانه هایی که برای نوشتن هر برنامة جاوا (چه ساده باشد و چه پیچیده) به آن نیاز </a:t>
            </a:r>
            <a:r>
              <a:rPr lang="ar-SA" sz="2000" dirty="0" smtClean="0"/>
              <a:t>دارید</a:t>
            </a:r>
            <a:endParaRPr lang="fa-IR" sz="2000" dirty="0" smtClean="0"/>
          </a:p>
          <a:p>
            <a:pPr>
              <a:lnSpc>
                <a:spcPct val="250000"/>
              </a:lnSpc>
            </a:pPr>
            <a:r>
              <a:rPr lang="ar-SA" sz="2000" dirty="0"/>
              <a:t>جاوای میکرو نسخه ای از جاواست که برای برنامه نویسی روی موبایل، لوازم خانگی، و سخت افزارهای خاص استفاده می شود. </a:t>
            </a:r>
            <a:endParaRPr lang="fa-IR" sz="2000" dirty="0" smtClean="0"/>
          </a:p>
          <a:p>
            <a:pPr>
              <a:lnSpc>
                <a:spcPct val="250000"/>
              </a:lnSpc>
            </a:pPr>
            <a:r>
              <a:rPr lang="ar-SA" sz="2000" dirty="0"/>
              <a:t>جاوای</a:t>
            </a:r>
            <a:r>
              <a:rPr lang="en-US" sz="2000" dirty="0"/>
              <a:t> Enterprise </a:t>
            </a:r>
            <a:r>
              <a:rPr lang="ar-SA" sz="2000" dirty="0"/>
              <a:t>نسخه ای از جاواست که برای برنامه نویسی روی سرور استفاده می شود. </a:t>
            </a:r>
            <a:endParaRPr lang="fa-IR" sz="2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r>
              <a:rPr lang="fa-IR" smtClean="0"/>
              <a:t>دانشگاه صنعتی امیرکبیر( پلی تکنیک تهران 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پکیج های اصلی جاوای استاندارد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Monotype Corsiva" panose="03010101010201010101" pitchFamily="66" charset="0"/>
              </a:rPr>
              <a:t>Java.util</a:t>
            </a:r>
            <a:r>
              <a:rPr lang="fa-IR" sz="2800" dirty="0" smtClean="0">
                <a:latin typeface="Monotype Corsiva" panose="03010101010201010101" pitchFamily="66" charset="0"/>
              </a:rPr>
              <a:t> : برای کاربری عمومی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Monotype Corsiva" panose="03010101010201010101" pitchFamily="66" charset="0"/>
              </a:rPr>
              <a:t>Java.io</a:t>
            </a:r>
            <a:r>
              <a:rPr lang="fa-IR" sz="2800" dirty="0" smtClean="0">
                <a:latin typeface="Monotype Corsiva" panose="03010101010201010101" pitchFamily="66" charset="0"/>
              </a:rPr>
              <a:t> : برای کار با ورودی و خروجی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Monotype Corsiva" panose="03010101010201010101" pitchFamily="66" charset="0"/>
              </a:rPr>
              <a:t>Java.security</a:t>
            </a:r>
            <a:r>
              <a:rPr lang="fa-IR" sz="2800" dirty="0" smtClean="0">
                <a:latin typeface="Monotype Corsiva" panose="03010101010201010101" pitchFamily="66" charset="0"/>
              </a:rPr>
              <a:t> : </a:t>
            </a:r>
            <a:r>
              <a:rPr lang="ar-SA" sz="2800" dirty="0">
                <a:latin typeface="Monotype Corsiva" panose="03010101010201010101" pitchFamily="66" charset="0"/>
              </a:rPr>
              <a:t>شامل کلاسها و اینترفیسهای مربوط رمزنگاری، رمزگشایی </a:t>
            </a:r>
            <a:r>
              <a:rPr lang="ar-SA" sz="2800" dirty="0" smtClean="0">
                <a:latin typeface="Monotype Corsiva" panose="03010101010201010101" pitchFamily="66" charset="0"/>
              </a:rPr>
              <a:t>است</a:t>
            </a:r>
            <a:endParaRPr lang="fa-IR" sz="2800" dirty="0" smtClean="0">
              <a:latin typeface="Monotype Corsiva" panose="03010101010201010101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Monotype Corsiva" panose="03010101010201010101" pitchFamily="66" charset="0"/>
              </a:rPr>
              <a:t>Java.sql</a:t>
            </a:r>
            <a:r>
              <a:rPr lang="fa-IR" sz="2800" dirty="0" smtClean="0">
                <a:latin typeface="Monotype Corsiva" panose="03010101010201010101" pitchFamily="66" charset="0"/>
              </a:rPr>
              <a:t> : برای کار و ارتباط با پایگاه داده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Monotype Corsiva" panose="03010101010201010101" pitchFamily="66" charset="0"/>
              </a:rPr>
              <a:t>java.util.concurrent </a:t>
            </a:r>
            <a:r>
              <a:rPr lang="fa-IR" sz="2800" dirty="0" smtClean="0">
                <a:latin typeface="Monotype Corsiva" panose="03010101010201010101" pitchFamily="66" charset="0"/>
              </a:rPr>
              <a:t> : </a:t>
            </a:r>
            <a:r>
              <a:rPr lang="ar-SA" sz="2800" dirty="0">
                <a:latin typeface="Monotype Corsiva" panose="03010101010201010101" pitchFamily="66" charset="0"/>
              </a:rPr>
              <a:t>شامل کلاسهایی برای پیاده سازی و کنترل همزمانی و استفاده از</a:t>
            </a:r>
            <a:r>
              <a:rPr lang="en-US" sz="2800" dirty="0">
                <a:latin typeface="Monotype Corsiva" panose="03010101010201010101" pitchFamily="66" charset="0"/>
              </a:rPr>
              <a:t> Thread </a:t>
            </a:r>
            <a:r>
              <a:rPr lang="ar-SA" sz="2800" dirty="0">
                <a:latin typeface="Monotype Corsiva" panose="03010101010201010101" pitchFamily="66" charset="0"/>
              </a:rPr>
              <a:t>در جاواست. </a:t>
            </a:r>
            <a:endParaRPr lang="fa-IR" sz="2800" dirty="0" smtClean="0">
              <a:latin typeface="Monotype Corsiva" panose="03010101010201010101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Monotype Corsiva" panose="03010101010201010101" pitchFamily="66" charset="0"/>
              </a:rPr>
              <a:t>javax.swing</a:t>
            </a:r>
            <a:r>
              <a:rPr lang="fa-IR" sz="2800" dirty="0" smtClean="0">
                <a:latin typeface="Monotype Corsiva" panose="03010101010201010101" pitchFamily="66" charset="0"/>
              </a:rPr>
              <a:t> : برای ایجاد واسط کاربری</a:t>
            </a:r>
            <a:endParaRPr lang="en-US" sz="2800" dirty="0">
              <a:latin typeface="Monotype Corsiva" panose="03010101010201010101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r>
              <a:rPr lang="fa-IR" smtClean="0"/>
              <a:t>دانشگاه صنعتی امیرکبیر( پلی تکنیک تهران 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B8B-F504-4AE7-8177-E5425448B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واسط های کاربری موجود در جاوا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ar-SA" dirty="0"/>
              <a:t>واسط کاربری </a:t>
            </a:r>
            <a:r>
              <a:rPr lang="ar-SA" dirty="0" smtClean="0"/>
              <a:t>سیستمی</a:t>
            </a:r>
            <a:endParaRPr lang="fa-IR" dirty="0" smtClean="0"/>
          </a:p>
          <a:p>
            <a:pPr lvl="1"/>
            <a:r>
              <a:rPr lang="ar-SA" dirty="0"/>
              <a:t>، واسط کاربری است که برای برنامه های رومیزی شبیه آن چیزی که اغلب برنامه های ویندوز یا لینوکس دارند استفاده می شود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Web Start </a:t>
            </a:r>
            <a:endParaRPr lang="fa-IR" dirty="0" smtClean="0"/>
          </a:p>
          <a:p>
            <a:pPr lvl="1"/>
            <a:r>
              <a:rPr lang="ar-SA" dirty="0"/>
              <a:t>شکل دیگری از اجرای برنامه های رومیزی </a:t>
            </a:r>
            <a:endParaRPr lang="fa-IR" dirty="0" smtClean="0"/>
          </a:p>
          <a:p>
            <a:pPr lvl="1"/>
            <a:r>
              <a:rPr lang="ar-SA" dirty="0"/>
              <a:t>نمود</a:t>
            </a:r>
            <a:r>
              <a:rPr lang="en-US" dirty="0"/>
              <a:t> Java Web Start </a:t>
            </a:r>
            <a:r>
              <a:rPr lang="ar-SA" dirty="0"/>
              <a:t>امکان می دهد تا یک برنامة رومیزی را از طریق کلیک کردن روی یک لینک وب اجرا نمود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ar-SA" dirty="0"/>
              <a:t>واسط کاربری وب </a:t>
            </a:r>
            <a:endParaRPr lang="fa-IR" dirty="0"/>
          </a:p>
          <a:p>
            <a:pPr lvl="1"/>
            <a:r>
              <a:rPr lang="ar-SA" dirty="0"/>
              <a:t>با استفاده از زبان جاوا می توان به صورت دینامیک </a:t>
            </a:r>
            <a:r>
              <a:rPr lang="fa-IR" dirty="0" smtClean="0"/>
              <a:t>یا استاتیک صفحات وب را ایجاد نمود.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r>
              <a:rPr lang="fa-IR" smtClean="0"/>
              <a:t>دانشگاه صنعتی امیرکبیر( پلی تکنیک تهران 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080125"/>
            <a:ext cx="682625" cy="612775"/>
          </a:xfrm>
        </p:spPr>
        <p:txBody>
          <a:bodyPr/>
          <a:lstStyle/>
          <a:p>
            <a:fld id="{F69B5B8B-F504-4AE7-8177-E5425448B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sandBox</a:t>
            </a:r>
            <a:r>
              <a:rPr lang="fa-IR" dirty="0" smtClean="0"/>
              <a:t> به معنای </a:t>
            </a:r>
            <a:r>
              <a:rPr lang="fa-IR" dirty="0" smtClean="0">
                <a:solidFill>
                  <a:srgbClr val="FF0000"/>
                </a:solidFill>
              </a:rPr>
              <a:t>گودال ماسه بازی </a:t>
            </a:r>
            <a:r>
              <a:rPr lang="fa-IR" dirty="0" smtClean="0"/>
              <a:t>ست</a:t>
            </a:r>
          </a:p>
          <a:p>
            <a:pPr lvl="1"/>
            <a:r>
              <a:rPr lang="fa-IR" dirty="0" smtClean="0"/>
              <a:t>اولین بار این ایده به خاطر این استفاده شد که هر اپلت در واقع در گودال ماسه بازی خودش اجرا شود و به بقیه منابع دسترسی مستقیم نداشته باشد.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a-IR" dirty="0" smtClean="0"/>
              <a:t>کلاس های زیادی وجود دارند که </a:t>
            </a:r>
            <a:r>
              <a:rPr lang="en-US" dirty="0" smtClean="0"/>
              <a:t>sandBox</a:t>
            </a:r>
            <a:r>
              <a:rPr lang="fa-IR" dirty="0" smtClean="0"/>
              <a:t> را پیاده سازی کرده اند</a:t>
            </a:r>
          </a:p>
          <a:p>
            <a:pPr lvl="1"/>
            <a:r>
              <a:rPr lang="fa-IR" dirty="0" smtClean="0"/>
              <a:t>پیاده سازی این کلاس با استفاده از پکیج </a:t>
            </a:r>
            <a:r>
              <a:rPr lang="en-US" dirty="0" smtClean="0">
                <a:solidFill>
                  <a:srgbClr val="FF0000"/>
                </a:solidFill>
              </a:rPr>
              <a:t>java.security</a:t>
            </a:r>
            <a:r>
              <a:rPr lang="fa-IR" dirty="0" smtClean="0"/>
              <a:t> انجام میشود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a-IR" dirty="0" smtClean="0"/>
              <a:t>در واقع </a:t>
            </a:r>
            <a:r>
              <a:rPr lang="en-US" dirty="0" smtClean="0"/>
              <a:t>sandBox</a:t>
            </a:r>
            <a:r>
              <a:rPr lang="fa-IR" dirty="0" smtClean="0"/>
              <a:t> می تواند سطوح مختلفی داشته باشد </a:t>
            </a:r>
          </a:p>
          <a:p>
            <a:pPr lvl="1"/>
            <a:r>
              <a:rPr lang="fa-IR" dirty="0" smtClean="0"/>
              <a:t>مثلا ساده ترین نوع آن همان چیزی ست که در </a:t>
            </a:r>
            <a:r>
              <a:rPr lang="en-US" dirty="0" smtClean="0"/>
              <a:t>IDE</a:t>
            </a:r>
            <a:r>
              <a:rPr lang="fa-IR" dirty="0" smtClean="0"/>
              <a:t> های مختلف وجود دارد مانند : جلوگیری از دسترسی به حافظه خارج از آرایه یا محدودیت در کار کردن با اشاره گر های مختلف و ...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HotSpot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863" y="1447800"/>
            <a:ext cx="8596312" cy="960549"/>
          </a:xfrm>
        </p:spPr>
        <p:txBody>
          <a:bodyPr/>
          <a:lstStyle/>
          <a:p>
            <a:r>
              <a:rPr lang="fa-IR" dirty="0" smtClean="0"/>
              <a:t>در واقع یک نوع پیاده سازی از </a:t>
            </a:r>
            <a:r>
              <a:rPr lang="en-US" dirty="0" smtClean="0"/>
              <a:t>JVM</a:t>
            </a:r>
            <a:r>
              <a:rPr lang="fa-IR" dirty="0" smtClean="0"/>
              <a:t> محسوب می شود</a:t>
            </a:r>
          </a:p>
          <a:p>
            <a:pPr lvl="1"/>
            <a:r>
              <a:rPr lang="fa-IR" dirty="0" smtClean="0"/>
              <a:t>انواع پیاده سازی ها شامل : </a:t>
            </a:r>
            <a:r>
              <a:rPr lang="en-US" dirty="0"/>
              <a:t>JRockit </a:t>
            </a:r>
            <a:r>
              <a:rPr lang="en-US" dirty="0" smtClean="0"/>
              <a:t>JVM</a:t>
            </a:r>
            <a:r>
              <a:rPr lang="fa-IR" dirty="0" smtClean="0"/>
              <a:t> و </a:t>
            </a:r>
            <a:r>
              <a:rPr lang="en-US" dirty="0" smtClean="0"/>
              <a:t>Jam VM</a:t>
            </a:r>
            <a:r>
              <a:rPr lang="fa-IR" dirty="0" smtClean="0"/>
              <a:t> و </a:t>
            </a:r>
            <a:r>
              <a:rPr lang="en-US" dirty="0" smtClean="0"/>
              <a:t>Jnode</a:t>
            </a:r>
            <a:r>
              <a:rPr lang="fa-IR" dirty="0" smtClean="0"/>
              <a:t> و ...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03090" y="2484016"/>
            <a:ext cx="8596312" cy="1308100"/>
          </a:xfrm>
        </p:spPr>
        <p:txBody>
          <a:bodyPr/>
          <a:lstStyle/>
          <a:p>
            <a:r>
              <a:rPr lang="fa-IR" dirty="0" smtClean="0"/>
              <a:t>در جاوای 1.2 به عنوان یک قابلیت اضافی موجود بوده اما از 1.3 به بعد به عنوان </a:t>
            </a:r>
            <a:r>
              <a:rPr lang="en-US" dirty="0" smtClean="0"/>
              <a:t>JVM</a:t>
            </a:r>
            <a:r>
              <a:rPr lang="fa-IR" dirty="0" smtClean="0"/>
              <a:t> استاندارد شناخته می شود .</a:t>
            </a:r>
          </a:p>
          <a:p>
            <a:pPr lvl="1"/>
            <a:r>
              <a:rPr lang="fa-IR" dirty="0" smtClean="0"/>
              <a:t>در واقع علت استفاده از پیاده سازی های مختلف </a:t>
            </a:r>
            <a:r>
              <a:rPr lang="en-US" dirty="0" smtClean="0"/>
              <a:t>JVM</a:t>
            </a:r>
            <a:r>
              <a:rPr lang="fa-IR" dirty="0" smtClean="0"/>
              <a:t> ، نیاز های متفاوت برنامه نویسان است 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703090" y="3791392"/>
            <a:ext cx="8596312" cy="2018039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ویژگی های </a:t>
            </a:r>
            <a:r>
              <a:rPr lang="en-US" dirty="0" smtClean="0"/>
              <a:t>HotSpot</a:t>
            </a:r>
          </a:p>
          <a:p>
            <a:pPr lvl="1"/>
            <a:r>
              <a:rPr lang="fa-IR" sz="1800" dirty="0" smtClean="0"/>
              <a:t>مناسب برای پردازش تصاویر </a:t>
            </a:r>
            <a:endParaRPr lang="en-US" sz="1800" dirty="0" smtClean="0"/>
          </a:p>
          <a:p>
            <a:pPr lvl="1"/>
            <a:r>
              <a:rPr lang="fa-IR" sz="1800" dirty="0" smtClean="0"/>
              <a:t>در نتیجه برای ایجاد برنامه ها با واسط کاربری گرافیکی ، </a:t>
            </a:r>
            <a:r>
              <a:rPr lang="en-US" sz="1800" dirty="0" smtClean="0"/>
              <a:t>HotSpot </a:t>
            </a:r>
            <a:r>
              <a:rPr lang="fa-IR" sz="1800" dirty="0" smtClean="0"/>
              <a:t> مناسب است</a:t>
            </a:r>
            <a:endParaRPr lang="en-US" sz="1800" dirty="0" smtClean="0"/>
          </a:p>
          <a:p>
            <a:pPr lvl="1"/>
            <a:r>
              <a:rPr lang="fa-IR" sz="1800" dirty="0" smtClean="0"/>
              <a:t>سرعت </a:t>
            </a:r>
            <a:r>
              <a:rPr lang="fa-IR" sz="1800" dirty="0" err="1" smtClean="0"/>
              <a:t>لود</a:t>
            </a:r>
            <a:r>
              <a:rPr lang="fa-IR" sz="1800" dirty="0" smtClean="0"/>
              <a:t> شدن بالایی نسبت به بقیه پیاده سازی ها دارد.</a:t>
            </a:r>
          </a:p>
          <a:p>
            <a:pPr lvl="1"/>
            <a:r>
              <a:rPr lang="fa-IR" sz="1800" dirty="0" smtClean="0"/>
              <a:t>در نتیجه برای اجرای برنامه ها در سمت </a:t>
            </a:r>
            <a:r>
              <a:rPr lang="en-US" sz="1800" dirty="0" smtClean="0"/>
              <a:t>client </a:t>
            </a:r>
            <a:r>
              <a:rPr lang="fa-IR" sz="1800" dirty="0" smtClean="0"/>
              <a:t> مناسب تر است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 smtClean="0"/>
              <a:t>دانشگاه صنعتی امیرکبیر( پلی تکنیک تهران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JDK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امیرکبیر( پلی تکنیک تهران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می دانیم </a:t>
            </a:r>
            <a:r>
              <a:rPr lang="en-US" dirty="0" smtClean="0"/>
              <a:t>Oracle JDK</a:t>
            </a:r>
            <a:r>
              <a:rPr lang="fa-IR" dirty="0" smtClean="0"/>
              <a:t> در واقع همان بسته مورد نیاز برای اجرای جاوا و کامپایل کد های آن است .</a:t>
            </a:r>
          </a:p>
          <a:p>
            <a:r>
              <a:rPr lang="fa-IR" dirty="0" smtClean="0"/>
              <a:t>اما </a:t>
            </a:r>
            <a:r>
              <a:rPr lang="en-US" dirty="0" smtClean="0"/>
              <a:t>Oracle JDK</a:t>
            </a:r>
            <a:r>
              <a:rPr lang="fa-IR" dirty="0" smtClean="0"/>
              <a:t> در واقع کاملا باز نیست چون که بخش هایی از آن توسط شرکت های دیگر تهیه و طراحی می شود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Open JDK</a:t>
            </a:r>
            <a:r>
              <a:rPr lang="fa-IR" dirty="0" smtClean="0"/>
              <a:t> در واقع همان </a:t>
            </a:r>
            <a:r>
              <a:rPr lang="en-US" dirty="0" smtClean="0"/>
              <a:t>Oracle JDK</a:t>
            </a:r>
            <a:r>
              <a:rPr lang="fa-IR" dirty="0" smtClean="0"/>
              <a:t> است با  این تفاوت که تمامی بخش های آن باز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1317</TotalTime>
  <Words>985</Words>
  <Application>Microsoft Office PowerPoint</Application>
  <PresentationFormat>Widescreen</PresentationFormat>
  <Paragraphs>91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 Badr</vt:lpstr>
      <vt:lpstr>B Titr</vt:lpstr>
      <vt:lpstr>Calibri</vt:lpstr>
      <vt:lpstr>Daniel</vt:lpstr>
      <vt:lpstr>Microsoft Yi Baiti</vt:lpstr>
      <vt:lpstr>Monotype Corsiva</vt:lpstr>
      <vt:lpstr>Tahoma</vt:lpstr>
      <vt:lpstr>Trebuchet MS</vt:lpstr>
      <vt:lpstr>Wingdings 3</vt:lpstr>
      <vt:lpstr>Facet</vt:lpstr>
      <vt:lpstr>آنچه ما از جاوا باید بدانیم...</vt:lpstr>
      <vt:lpstr>PowerPoint Presentation</vt:lpstr>
      <vt:lpstr>JVM , JRE , JDK</vt:lpstr>
      <vt:lpstr>نسخه های جاوا و کاربرد های آن</vt:lpstr>
      <vt:lpstr>پکیج های اصلی جاوای استاندارد</vt:lpstr>
      <vt:lpstr>واسط های کاربری موجود در جاوا</vt:lpstr>
      <vt:lpstr>Java SandBox</vt:lpstr>
      <vt:lpstr>Java HotSpot</vt:lpstr>
      <vt:lpstr>Open JDK</vt:lpstr>
      <vt:lpstr>Logging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آنچه ما از جاوا باید بدانیم...</dc:title>
  <dc:creator>mahdi aghajani</dc:creator>
  <cp:lastModifiedBy>mahdi aghajani</cp:lastModifiedBy>
  <cp:revision>29</cp:revision>
  <dcterms:created xsi:type="dcterms:W3CDTF">2015-05-29T04:42:39Z</dcterms:created>
  <dcterms:modified xsi:type="dcterms:W3CDTF">2015-06-01T16:23:41Z</dcterms:modified>
</cp:coreProperties>
</file>