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0" d="100"/>
          <a:sy n="40" d="100"/>
        </p:scale>
        <p:origin x="72"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E37265-0B07-42C1-871C-B7C6D21AC0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324295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E37265-0B07-42C1-871C-B7C6D21AC0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57978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E37265-0B07-42C1-871C-B7C6D21AC0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4CA3E-D204-4102-8E06-74227B23CFB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661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E37265-0B07-42C1-871C-B7C6D21AC0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2412536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E37265-0B07-42C1-871C-B7C6D21AC0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4CA3E-D204-4102-8E06-74227B23CFB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1985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E37265-0B07-42C1-871C-B7C6D21AC0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1798674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37265-0B07-42C1-871C-B7C6D21AC0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2199297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37265-0B07-42C1-871C-B7C6D21AC0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233222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E37265-0B07-42C1-871C-B7C6D21AC0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268941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AE37265-0B07-42C1-871C-B7C6D21AC0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281683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E37265-0B07-42C1-871C-B7C6D21AC0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337380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E37265-0B07-42C1-871C-B7C6D21AC0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185499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E37265-0B07-42C1-871C-B7C6D21AC0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6383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37265-0B07-42C1-871C-B7C6D21AC0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47395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E37265-0B07-42C1-871C-B7C6D21AC0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63385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E37265-0B07-42C1-871C-B7C6D21AC0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4CA3E-D204-4102-8E06-74227B23CFB0}" type="slidenum">
              <a:rPr lang="en-US" smtClean="0"/>
              <a:t>‹#›</a:t>
            </a:fld>
            <a:endParaRPr lang="en-US"/>
          </a:p>
        </p:txBody>
      </p:sp>
    </p:spTree>
    <p:extLst>
      <p:ext uri="{BB962C8B-B14F-4D97-AF65-F5344CB8AC3E}">
        <p14:creationId xmlns:p14="http://schemas.microsoft.com/office/powerpoint/2010/main" val="2561346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E37265-0B07-42C1-871C-B7C6D21AC00F}" type="datetimeFigureOut">
              <a:rPr lang="en-US" smtClean="0"/>
              <a:t>1/30/2017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74CA3E-D204-4102-8E06-74227B23CFB0}" type="slidenum">
              <a:rPr lang="en-US" smtClean="0"/>
              <a:t>‹#›</a:t>
            </a:fld>
            <a:endParaRPr lang="en-US"/>
          </a:p>
        </p:txBody>
      </p:sp>
    </p:spTree>
    <p:extLst>
      <p:ext uri="{BB962C8B-B14F-4D97-AF65-F5344CB8AC3E}">
        <p14:creationId xmlns:p14="http://schemas.microsoft.com/office/powerpoint/2010/main" val="2948395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smtClean="0">
                <a:cs typeface="B Koodak" panose="00000700000000000000" pitchFamily="2" charset="-78"/>
              </a:rPr>
              <a:t>مهندسی نرم افزار</a:t>
            </a:r>
            <a:endParaRPr lang="en-US" dirty="0">
              <a:cs typeface="B Koodak" panose="00000700000000000000" pitchFamily="2" charset="-78"/>
            </a:endParaRPr>
          </a:p>
        </p:txBody>
      </p:sp>
      <p:sp>
        <p:nvSpPr>
          <p:cNvPr id="3" name="Subtitle 2"/>
          <p:cNvSpPr>
            <a:spLocks noGrp="1"/>
          </p:cNvSpPr>
          <p:nvPr>
            <p:ph type="subTitle" idx="1"/>
          </p:nvPr>
        </p:nvSpPr>
        <p:spPr/>
        <p:txBody>
          <a:bodyPr/>
          <a:lstStyle/>
          <a:p>
            <a:r>
              <a:rPr lang="fa-IR" dirty="0" smtClean="0">
                <a:cs typeface="B Koodak" panose="00000700000000000000" pitchFamily="2" charset="-78"/>
              </a:rPr>
              <a:t>بازدید از سایت درس</a:t>
            </a:r>
            <a:endParaRPr lang="en-US" dirty="0">
              <a:cs typeface="B Koodak" panose="00000700000000000000" pitchFamily="2" charset="-78"/>
            </a:endParaRPr>
          </a:p>
        </p:txBody>
      </p:sp>
    </p:spTree>
    <p:extLst>
      <p:ext uri="{BB962C8B-B14F-4D97-AF65-F5344CB8AC3E}">
        <p14:creationId xmlns:p14="http://schemas.microsoft.com/office/powerpoint/2010/main" val="344743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Koodak" panose="00000700000000000000" pitchFamily="2" charset="-78"/>
              </a:rPr>
              <a:t>صفحات اصلی</a:t>
            </a:r>
            <a:endParaRPr lang="en-US" dirty="0">
              <a:cs typeface="B Koodak" panose="00000700000000000000" pitchFamily="2" charset="-78"/>
            </a:endParaRPr>
          </a:p>
        </p:txBody>
      </p:sp>
      <p:sp>
        <p:nvSpPr>
          <p:cNvPr id="3" name="Content Placeholder 2"/>
          <p:cNvSpPr>
            <a:spLocks noGrp="1"/>
          </p:cNvSpPr>
          <p:nvPr>
            <p:ph idx="1"/>
          </p:nvPr>
        </p:nvSpPr>
        <p:spPr/>
        <p:txBody>
          <a:bodyPr anchor="ctr">
            <a:normAutofit lnSpcReduction="10000"/>
          </a:bodyPr>
          <a:lstStyle/>
          <a:p>
            <a:pPr algn="r" rtl="1">
              <a:lnSpc>
                <a:spcPct val="200000"/>
              </a:lnSpc>
            </a:pPr>
            <a:r>
              <a:rPr lang="en-US" dirty="0" smtClean="0"/>
              <a:t>Home</a:t>
            </a:r>
          </a:p>
          <a:p>
            <a:pPr algn="r" rtl="1">
              <a:lnSpc>
                <a:spcPct val="200000"/>
              </a:lnSpc>
            </a:pPr>
            <a:r>
              <a:rPr lang="en-US" dirty="0" smtClean="0"/>
              <a:t>Course Outline</a:t>
            </a:r>
          </a:p>
          <a:p>
            <a:pPr algn="r" rtl="1">
              <a:lnSpc>
                <a:spcPct val="200000"/>
              </a:lnSpc>
            </a:pPr>
            <a:r>
              <a:rPr lang="en-US" dirty="0" smtClean="0"/>
              <a:t>Lecture Slides</a:t>
            </a:r>
          </a:p>
          <a:p>
            <a:pPr algn="r" rtl="1">
              <a:lnSpc>
                <a:spcPct val="200000"/>
              </a:lnSpc>
            </a:pPr>
            <a:r>
              <a:rPr lang="en-US" dirty="0" smtClean="0"/>
              <a:t>Exercises</a:t>
            </a:r>
          </a:p>
          <a:p>
            <a:pPr algn="r" rtl="1">
              <a:lnSpc>
                <a:spcPct val="200000"/>
              </a:lnSpc>
            </a:pPr>
            <a:r>
              <a:rPr lang="en-US" dirty="0" smtClean="0"/>
              <a:t>Archives</a:t>
            </a:r>
          </a:p>
          <a:p>
            <a:pPr algn="r" rtl="1">
              <a:lnSpc>
                <a:spcPct val="200000"/>
              </a:lnSpc>
            </a:pPr>
            <a:r>
              <a:rPr lang="en-US" dirty="0" smtClean="0"/>
              <a:t>project</a:t>
            </a:r>
          </a:p>
          <a:p>
            <a:pPr algn="r" rtl="1">
              <a:lnSpc>
                <a:spcPct val="200000"/>
              </a:lnSpc>
            </a:pPr>
            <a:endParaRPr lang="en-US" dirty="0"/>
          </a:p>
        </p:txBody>
      </p:sp>
    </p:spTree>
    <p:extLst>
      <p:ext uri="{BB962C8B-B14F-4D97-AF65-F5344CB8AC3E}">
        <p14:creationId xmlns:p14="http://schemas.microsoft.com/office/powerpoint/2010/main" val="330233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000" dirty="0" smtClean="0">
                <a:cs typeface="B Koodak" panose="00000700000000000000" pitchFamily="2" charset="-78"/>
              </a:rPr>
              <a:t>صفحه </a:t>
            </a:r>
            <a:r>
              <a:rPr lang="en-US" sz="4000" dirty="0" smtClean="0">
                <a:cs typeface="B Koodak" panose="00000700000000000000" pitchFamily="2" charset="-78"/>
              </a:rPr>
              <a:t>Home</a:t>
            </a:r>
            <a:endParaRPr lang="en-US" sz="4000" dirty="0">
              <a:cs typeface="B Koodak" panose="00000700000000000000" pitchFamily="2" charset="-78"/>
            </a:endParaRPr>
          </a:p>
        </p:txBody>
      </p:sp>
      <p:sp>
        <p:nvSpPr>
          <p:cNvPr id="3" name="Content Placeholder 2"/>
          <p:cNvSpPr>
            <a:spLocks noGrp="1"/>
          </p:cNvSpPr>
          <p:nvPr>
            <p:ph idx="1"/>
          </p:nvPr>
        </p:nvSpPr>
        <p:spPr/>
        <p:txBody>
          <a:bodyPr anchor="ctr">
            <a:normAutofit/>
          </a:bodyPr>
          <a:lstStyle/>
          <a:p>
            <a:pPr algn="just" rtl="1"/>
            <a:r>
              <a:rPr lang="fa-IR" sz="2000" dirty="0" smtClean="0">
                <a:cs typeface="B Koodak" panose="00000700000000000000" pitchFamily="2" charset="-78"/>
              </a:rPr>
              <a:t>شرح مختصر : در این بخش شرح کوتاهی درباره این درس داده شده است که البته از این درس هچنان با عنوان قدیمی مهندسی نرم افزار 2 یاد میکند.</a:t>
            </a:r>
          </a:p>
          <a:p>
            <a:pPr algn="just" rtl="1"/>
            <a:r>
              <a:rPr lang="fa-IR" sz="2000" dirty="0" smtClean="0">
                <a:cs typeface="B Koodak" panose="00000700000000000000" pitchFamily="2" charset="-78"/>
              </a:rPr>
              <a:t>پیش نیاز : پیش نیاز این درس را درس مهندسی نرم افزار 1 ( تحلیل و طراحی سیستم ها ) یاد میکند.</a:t>
            </a:r>
          </a:p>
          <a:p>
            <a:pPr algn="just" rtl="1"/>
            <a:r>
              <a:rPr lang="fa-IR" sz="2000" dirty="0" smtClean="0">
                <a:cs typeface="B Koodak" panose="00000700000000000000" pitchFamily="2" charset="-78"/>
              </a:rPr>
              <a:t>زمان کلاس : این بخش هنوز به روز رسانی نشده است و زمان قدیمی کلاس را بیان کرده است.</a:t>
            </a:r>
          </a:p>
          <a:p>
            <a:pPr algn="just" rtl="1"/>
            <a:r>
              <a:rPr lang="fa-IR" sz="2000" dirty="0" smtClean="0">
                <a:cs typeface="B Koodak" panose="00000700000000000000" pitchFamily="2" charset="-78"/>
              </a:rPr>
              <a:t>کلاس تدریس یار : این بخش هنوز تکمیل نشده است.</a:t>
            </a:r>
          </a:p>
          <a:p>
            <a:pPr algn="just" rtl="1"/>
            <a:r>
              <a:rPr lang="fa-IR" sz="2000" dirty="0" smtClean="0">
                <a:cs typeface="B Koodak" panose="00000700000000000000" pitchFamily="2" charset="-78"/>
              </a:rPr>
              <a:t>منابع درس : در این بخش دو کتاب مرجع درس را معرفی میکند که عبارتند از :</a:t>
            </a:r>
          </a:p>
          <a:p>
            <a:pPr lvl="1" algn="just" rtl="1"/>
            <a:r>
              <a:rPr lang="en-US" sz="1800" dirty="0" smtClean="0">
                <a:cs typeface="B Koodak" panose="00000700000000000000" pitchFamily="2" charset="-78"/>
              </a:rPr>
              <a:t>R. Pressman</a:t>
            </a:r>
          </a:p>
          <a:p>
            <a:pPr lvl="1" algn="just" rtl="1"/>
            <a:r>
              <a:rPr lang="en-US" sz="1800" dirty="0" smtClean="0">
                <a:cs typeface="B Koodak" panose="00000700000000000000" pitchFamily="2" charset="-78"/>
              </a:rPr>
              <a:t>I. Summerville</a:t>
            </a:r>
          </a:p>
        </p:txBody>
      </p:sp>
    </p:spTree>
    <p:extLst>
      <p:ext uri="{BB962C8B-B14F-4D97-AF65-F5344CB8AC3E}">
        <p14:creationId xmlns:p14="http://schemas.microsoft.com/office/powerpoint/2010/main" val="159660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000" dirty="0" smtClean="0">
                <a:cs typeface="B Koodak" panose="00000700000000000000" pitchFamily="2" charset="-78"/>
              </a:rPr>
              <a:t>صفحه </a:t>
            </a:r>
            <a:r>
              <a:rPr lang="en-US" sz="4000" dirty="0" smtClean="0">
                <a:cs typeface="B Koodak" panose="00000700000000000000" pitchFamily="2" charset="-78"/>
              </a:rPr>
              <a:t>Home</a:t>
            </a:r>
            <a:endParaRPr lang="en-US" sz="4000" dirty="0">
              <a:cs typeface="B Koodak" panose="00000700000000000000" pitchFamily="2" charset="-78"/>
            </a:endParaRPr>
          </a:p>
        </p:txBody>
      </p:sp>
      <p:sp>
        <p:nvSpPr>
          <p:cNvPr id="3" name="Content Placeholder 2"/>
          <p:cNvSpPr>
            <a:spLocks noGrp="1"/>
          </p:cNvSpPr>
          <p:nvPr>
            <p:ph idx="1"/>
          </p:nvPr>
        </p:nvSpPr>
        <p:spPr/>
        <p:txBody>
          <a:bodyPr anchor="ctr">
            <a:normAutofit/>
          </a:bodyPr>
          <a:lstStyle/>
          <a:p>
            <a:pPr algn="r" rtl="1"/>
            <a:r>
              <a:rPr lang="fa-IR" sz="2000" dirty="0" smtClean="0">
                <a:cs typeface="B Koodak" panose="00000700000000000000" pitchFamily="2" charset="-78"/>
              </a:rPr>
              <a:t>نمره دهی : نحوه نمره دهی را بیان کرده است که تقریبا برای هر بخش وزن یکسانی قایل شده است.</a:t>
            </a:r>
          </a:p>
          <a:p>
            <a:pPr algn="r" rtl="1"/>
            <a:r>
              <a:rPr lang="fa-IR" sz="2000" dirty="0" smtClean="0">
                <a:cs typeface="B Koodak" panose="00000700000000000000" pitchFamily="2" charset="-78"/>
              </a:rPr>
              <a:t>راه های ارتباطی : ایمیل استاد و تدریس یار داده شده است.</a:t>
            </a:r>
            <a:endParaRPr lang="en-US" sz="2000" dirty="0">
              <a:cs typeface="B Koodak" panose="00000700000000000000" pitchFamily="2" charset="-78"/>
            </a:endParaRPr>
          </a:p>
        </p:txBody>
      </p:sp>
    </p:spTree>
    <p:extLst>
      <p:ext uri="{BB962C8B-B14F-4D97-AF65-F5344CB8AC3E}">
        <p14:creationId xmlns:p14="http://schemas.microsoft.com/office/powerpoint/2010/main" val="285245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000" dirty="0" smtClean="0">
                <a:cs typeface="B Koodak" panose="00000700000000000000" pitchFamily="2" charset="-78"/>
              </a:rPr>
              <a:t>صفحه </a:t>
            </a:r>
            <a:r>
              <a:rPr lang="en-US" sz="4000" dirty="0" smtClean="0">
                <a:cs typeface="B Koodak" panose="00000700000000000000" pitchFamily="2" charset="-78"/>
              </a:rPr>
              <a:t>Course Outline</a:t>
            </a:r>
            <a:endParaRPr lang="en-US" sz="4000" dirty="0">
              <a:cs typeface="B Koodak" panose="00000700000000000000" pitchFamily="2" charset="-78"/>
            </a:endParaRPr>
          </a:p>
        </p:txBody>
      </p:sp>
      <p:sp>
        <p:nvSpPr>
          <p:cNvPr id="3" name="Content Placeholder 2"/>
          <p:cNvSpPr>
            <a:spLocks noGrp="1"/>
          </p:cNvSpPr>
          <p:nvPr>
            <p:ph idx="1"/>
          </p:nvPr>
        </p:nvSpPr>
        <p:spPr/>
        <p:txBody>
          <a:bodyPr anchor="ctr">
            <a:normAutofit/>
          </a:bodyPr>
          <a:lstStyle/>
          <a:p>
            <a:pPr algn="just" rtl="1">
              <a:lnSpc>
                <a:spcPct val="150000"/>
              </a:lnSpc>
            </a:pPr>
            <a:r>
              <a:rPr lang="fa-IR" sz="2000" dirty="0" smtClean="0">
                <a:cs typeface="B Koodak" panose="00000700000000000000" pitchFamily="2" charset="-78"/>
              </a:rPr>
              <a:t>این بخش شامل یک جدول می باشد که عناوینی که قرار است در طول درس تدریس شود را به تفکیک هر هفته می توان در آن دید . لازم به ذکر است که طبق جدول تمامی منابع برای تدریس از کتاب </a:t>
            </a:r>
            <a:r>
              <a:rPr lang="en-US" sz="2000" dirty="0" smtClean="0">
                <a:cs typeface="B Koodak" panose="00000700000000000000" pitchFamily="2" charset="-78"/>
              </a:rPr>
              <a:t>Pressman</a:t>
            </a:r>
            <a:r>
              <a:rPr lang="fa-IR" sz="2000" dirty="0" smtClean="0">
                <a:cs typeface="B Koodak" panose="00000700000000000000" pitchFamily="2" charset="-78"/>
              </a:rPr>
              <a:t> میباشد.</a:t>
            </a:r>
            <a:endParaRPr lang="en-US" sz="2000" dirty="0">
              <a:cs typeface="B Koodak" panose="00000700000000000000" pitchFamily="2" charset="-78"/>
            </a:endParaRPr>
          </a:p>
        </p:txBody>
      </p:sp>
    </p:spTree>
    <p:extLst>
      <p:ext uri="{BB962C8B-B14F-4D97-AF65-F5344CB8AC3E}">
        <p14:creationId xmlns:p14="http://schemas.microsoft.com/office/powerpoint/2010/main" val="5304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000" dirty="0" smtClean="0">
                <a:cs typeface="B Koodak" panose="00000700000000000000" pitchFamily="2" charset="-78"/>
              </a:rPr>
              <a:t>صفحه </a:t>
            </a:r>
            <a:r>
              <a:rPr lang="en-US" sz="4000" dirty="0" smtClean="0">
                <a:cs typeface="B Koodak" panose="00000700000000000000" pitchFamily="2" charset="-78"/>
              </a:rPr>
              <a:t>Lecture Slides</a:t>
            </a:r>
            <a:endParaRPr lang="en-US" sz="4000" dirty="0">
              <a:cs typeface="B Koodak" panose="00000700000000000000" pitchFamily="2" charset="-78"/>
            </a:endParaRPr>
          </a:p>
        </p:txBody>
      </p:sp>
      <p:sp>
        <p:nvSpPr>
          <p:cNvPr id="3" name="Content Placeholder 2"/>
          <p:cNvSpPr>
            <a:spLocks noGrp="1"/>
          </p:cNvSpPr>
          <p:nvPr>
            <p:ph idx="1"/>
          </p:nvPr>
        </p:nvSpPr>
        <p:spPr/>
        <p:txBody>
          <a:bodyPr>
            <a:noAutofit/>
          </a:bodyPr>
          <a:lstStyle/>
          <a:p>
            <a:pPr algn="r" rtl="1"/>
            <a:r>
              <a:rPr lang="en-US" sz="2000" dirty="0" smtClean="0">
                <a:cs typeface="B Koodak" panose="00000700000000000000" pitchFamily="2" charset="-78"/>
              </a:rPr>
              <a:t>Pressman Slides</a:t>
            </a:r>
            <a:br>
              <a:rPr lang="en-US" sz="2000" dirty="0" smtClean="0">
                <a:cs typeface="B Koodak" panose="00000700000000000000" pitchFamily="2" charset="-78"/>
              </a:rPr>
            </a:br>
            <a:r>
              <a:rPr lang="fa-IR" sz="2000" dirty="0" smtClean="0">
                <a:cs typeface="B Koodak" panose="00000700000000000000" pitchFamily="2" charset="-78"/>
              </a:rPr>
              <a:t>این بخش شامل اسلاید های مورد نیاز از کتاب </a:t>
            </a:r>
            <a:r>
              <a:rPr lang="en-US" sz="2000" dirty="0" smtClean="0">
                <a:cs typeface="B Koodak" panose="00000700000000000000" pitchFamily="2" charset="-78"/>
              </a:rPr>
              <a:t>Pressman</a:t>
            </a:r>
            <a:r>
              <a:rPr lang="fa-IR" sz="2000" dirty="0" smtClean="0">
                <a:cs typeface="B Koodak" panose="00000700000000000000" pitchFamily="2" charset="-78"/>
              </a:rPr>
              <a:t> میباشد.که به تفکیک هر فصل گذاشته شده است.</a:t>
            </a:r>
          </a:p>
          <a:p>
            <a:pPr algn="r" rtl="1"/>
            <a:r>
              <a:rPr lang="en-US" sz="2000" dirty="0" err="1" smtClean="0">
                <a:cs typeface="B Koodak" panose="00000700000000000000" pitchFamily="2" charset="-78"/>
              </a:rPr>
              <a:t>Sommerville</a:t>
            </a:r>
            <a:r>
              <a:rPr lang="en-US" sz="2000" dirty="0" smtClean="0">
                <a:cs typeface="B Koodak" panose="00000700000000000000" pitchFamily="2" charset="-78"/>
              </a:rPr>
              <a:t> Slides</a:t>
            </a:r>
            <a:br>
              <a:rPr lang="en-US" sz="2000" dirty="0" smtClean="0">
                <a:cs typeface="B Koodak" panose="00000700000000000000" pitchFamily="2" charset="-78"/>
              </a:rPr>
            </a:br>
            <a:r>
              <a:rPr lang="fa-IR" sz="2000" dirty="0" smtClean="0">
                <a:cs typeface="B Koodak" panose="00000700000000000000" pitchFamily="2" charset="-78"/>
              </a:rPr>
              <a:t>این بخش شامل دو لینک برای دانلود اسلاید های این کتاب است</a:t>
            </a:r>
          </a:p>
          <a:p>
            <a:pPr algn="r" rtl="1"/>
            <a:r>
              <a:rPr lang="en-US" sz="2000" dirty="0" smtClean="0">
                <a:cs typeface="B Koodak" panose="00000700000000000000" pitchFamily="2" charset="-78"/>
              </a:rPr>
              <a:t>Whitten-Bentley Slides</a:t>
            </a:r>
            <a:br>
              <a:rPr lang="en-US" sz="2000" dirty="0" smtClean="0">
                <a:cs typeface="B Koodak" panose="00000700000000000000" pitchFamily="2" charset="-78"/>
              </a:rPr>
            </a:br>
            <a:r>
              <a:rPr lang="fa-IR" sz="2000" dirty="0" smtClean="0">
                <a:cs typeface="B Koodak" panose="00000700000000000000" pitchFamily="2" charset="-78"/>
              </a:rPr>
              <a:t>شامل یک لینک برای دانلود اسلاید های این بخش است</a:t>
            </a:r>
          </a:p>
          <a:p>
            <a:pPr algn="r" rtl="1"/>
            <a:r>
              <a:rPr lang="en-US" sz="2000" dirty="0" smtClean="0">
                <a:cs typeface="B Koodak" panose="00000700000000000000" pitchFamily="2" charset="-78"/>
              </a:rPr>
              <a:t>Supplementary Slides</a:t>
            </a:r>
            <a:br>
              <a:rPr lang="en-US" sz="2000" dirty="0" smtClean="0">
                <a:cs typeface="B Koodak" panose="00000700000000000000" pitchFamily="2" charset="-78"/>
              </a:rPr>
            </a:br>
            <a:r>
              <a:rPr lang="fa-IR" sz="2000" dirty="0" smtClean="0">
                <a:cs typeface="B Koodak" panose="00000700000000000000" pitchFamily="2" charset="-78"/>
              </a:rPr>
              <a:t>شامل برخی اسلاید های مورد نیاز برای کسب اطلاعات بیشت در موضوعاتی همچون </a:t>
            </a:r>
            <a:r>
              <a:rPr lang="en-US" sz="2000" dirty="0" smtClean="0">
                <a:cs typeface="B Koodak" panose="00000700000000000000" pitchFamily="2" charset="-78"/>
              </a:rPr>
              <a:t>UML</a:t>
            </a:r>
            <a:r>
              <a:rPr lang="fa-IR" sz="2000" dirty="0" smtClean="0">
                <a:cs typeface="B Koodak" panose="00000700000000000000" pitchFamily="2" charset="-78"/>
              </a:rPr>
              <a:t> و </a:t>
            </a:r>
            <a:r>
              <a:rPr lang="en-US" sz="2000" dirty="0" smtClean="0">
                <a:cs typeface="B Koodak" panose="00000700000000000000" pitchFamily="2" charset="-78"/>
              </a:rPr>
              <a:t>Software Quality</a:t>
            </a:r>
            <a:r>
              <a:rPr lang="fa-IR" sz="2000" dirty="0" smtClean="0">
                <a:cs typeface="B Koodak" panose="00000700000000000000" pitchFamily="2" charset="-78"/>
              </a:rPr>
              <a:t> میباشد.</a:t>
            </a:r>
          </a:p>
          <a:p>
            <a:pPr algn="r" rtl="1"/>
            <a:r>
              <a:rPr lang="en-US" sz="2000" dirty="0" smtClean="0">
                <a:cs typeface="B Koodak" panose="00000700000000000000" pitchFamily="2" charset="-78"/>
              </a:rPr>
              <a:t>Course Book</a:t>
            </a:r>
            <a:br>
              <a:rPr lang="en-US" sz="2000" dirty="0" smtClean="0">
                <a:cs typeface="B Koodak" panose="00000700000000000000" pitchFamily="2" charset="-78"/>
              </a:rPr>
            </a:br>
            <a:r>
              <a:rPr lang="fa-IR" sz="2000" dirty="0" smtClean="0">
                <a:cs typeface="B Koodak" panose="00000700000000000000" pitchFamily="2" charset="-78"/>
              </a:rPr>
              <a:t>توضیحاتی راجع به کتاب های موجود در سایت برای این درس</a:t>
            </a:r>
            <a:endParaRPr lang="en-US" sz="2000" dirty="0" smtClean="0">
              <a:cs typeface="B Koodak" panose="00000700000000000000" pitchFamily="2" charset="-78"/>
            </a:endParaRPr>
          </a:p>
        </p:txBody>
      </p:sp>
    </p:spTree>
    <p:extLst>
      <p:ext uri="{BB962C8B-B14F-4D97-AF65-F5344CB8AC3E}">
        <p14:creationId xmlns:p14="http://schemas.microsoft.com/office/powerpoint/2010/main" val="141107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000" dirty="0" smtClean="0">
                <a:cs typeface="B Koodak" panose="00000700000000000000" pitchFamily="2" charset="-78"/>
              </a:rPr>
              <a:t>صفحه </a:t>
            </a:r>
            <a:r>
              <a:rPr lang="en-US" sz="4000" dirty="0" smtClean="0">
                <a:cs typeface="B Koodak" panose="00000700000000000000" pitchFamily="2" charset="-78"/>
              </a:rPr>
              <a:t>Exercises</a:t>
            </a:r>
            <a:endParaRPr lang="en-US" sz="4000" dirty="0">
              <a:cs typeface="B Koodak" panose="00000700000000000000" pitchFamily="2" charset="-78"/>
            </a:endParaRPr>
          </a:p>
        </p:txBody>
      </p:sp>
      <p:sp>
        <p:nvSpPr>
          <p:cNvPr id="3" name="Content Placeholder 2"/>
          <p:cNvSpPr>
            <a:spLocks noGrp="1"/>
          </p:cNvSpPr>
          <p:nvPr>
            <p:ph idx="1"/>
          </p:nvPr>
        </p:nvSpPr>
        <p:spPr/>
        <p:txBody>
          <a:bodyPr anchor="ctr">
            <a:normAutofit/>
          </a:bodyPr>
          <a:lstStyle/>
          <a:p>
            <a:pPr algn="r" rtl="1"/>
            <a:r>
              <a:rPr lang="fa-IR" sz="2000" dirty="0" smtClean="0">
                <a:cs typeface="B Koodak" panose="00000700000000000000" pitchFamily="2" charset="-78"/>
              </a:rPr>
              <a:t>شامل قالب مورد نظر برای تمارین و توضیح درباره نحوه تخویل تکالیف می باشد.</a:t>
            </a:r>
            <a:endParaRPr lang="en-US" sz="2000" dirty="0">
              <a:cs typeface="B Koodak" panose="00000700000000000000" pitchFamily="2" charset="-78"/>
            </a:endParaRPr>
          </a:p>
        </p:txBody>
      </p:sp>
    </p:spTree>
    <p:extLst>
      <p:ext uri="{BB962C8B-B14F-4D97-AF65-F5344CB8AC3E}">
        <p14:creationId xmlns:p14="http://schemas.microsoft.com/office/powerpoint/2010/main" val="131531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000" dirty="0" smtClean="0">
                <a:cs typeface="B Koodak" panose="00000700000000000000" pitchFamily="2" charset="-78"/>
              </a:rPr>
              <a:t>صفحه </a:t>
            </a:r>
            <a:r>
              <a:rPr lang="en-US" sz="4000" dirty="0" smtClean="0">
                <a:cs typeface="B Koodak" panose="00000700000000000000" pitchFamily="2" charset="-78"/>
              </a:rPr>
              <a:t>Archive</a:t>
            </a:r>
            <a:endParaRPr lang="en-US" sz="4000" dirty="0">
              <a:cs typeface="B Koodak" panose="00000700000000000000" pitchFamily="2" charset="-78"/>
            </a:endParaRPr>
          </a:p>
        </p:txBody>
      </p:sp>
      <p:sp>
        <p:nvSpPr>
          <p:cNvPr id="3" name="Content Placeholder 2"/>
          <p:cNvSpPr>
            <a:spLocks noGrp="1"/>
          </p:cNvSpPr>
          <p:nvPr>
            <p:ph idx="1"/>
          </p:nvPr>
        </p:nvSpPr>
        <p:spPr/>
        <p:txBody>
          <a:bodyPr anchor="ctr">
            <a:normAutofit/>
          </a:bodyPr>
          <a:lstStyle/>
          <a:p>
            <a:pPr algn="r" rtl="1"/>
            <a:r>
              <a:rPr lang="en-US" sz="2000" dirty="0" smtClean="0">
                <a:cs typeface="B Koodak" panose="00000700000000000000" pitchFamily="2" charset="-78"/>
              </a:rPr>
              <a:t>Past Exams</a:t>
            </a:r>
            <a:br>
              <a:rPr lang="en-US" sz="2000" dirty="0" smtClean="0">
                <a:cs typeface="B Koodak" panose="00000700000000000000" pitchFamily="2" charset="-78"/>
              </a:rPr>
            </a:br>
            <a:r>
              <a:rPr lang="fa-IR" sz="2000" dirty="0" smtClean="0">
                <a:cs typeface="B Koodak" panose="00000700000000000000" pitchFamily="2" charset="-78"/>
              </a:rPr>
              <a:t>شامل امتحانات گذشته در ترم های قبلی میباشد.</a:t>
            </a:r>
          </a:p>
          <a:p>
            <a:pPr algn="r" rtl="1"/>
            <a:r>
              <a:rPr lang="en-US" sz="2000" dirty="0" smtClean="0">
                <a:cs typeface="B Koodak" panose="00000700000000000000" pitchFamily="2" charset="-78"/>
              </a:rPr>
              <a:t>Links</a:t>
            </a:r>
            <a:br>
              <a:rPr lang="en-US" sz="2000" dirty="0" smtClean="0">
                <a:cs typeface="B Koodak" panose="00000700000000000000" pitchFamily="2" charset="-78"/>
              </a:rPr>
            </a:br>
            <a:r>
              <a:rPr lang="fa-IR" sz="2000" dirty="0" smtClean="0">
                <a:cs typeface="B Koodak" panose="00000700000000000000" pitchFamily="2" charset="-78"/>
              </a:rPr>
              <a:t>شامل برخی لینک های مفید به دوره های آموزشی برخی از دانشگاه های مطرح</a:t>
            </a:r>
            <a:endParaRPr lang="en-US" sz="2000" dirty="0" smtClean="0">
              <a:cs typeface="B Koodak" panose="00000700000000000000" pitchFamily="2" charset="-78"/>
            </a:endParaRPr>
          </a:p>
        </p:txBody>
      </p:sp>
    </p:spTree>
    <p:extLst>
      <p:ext uri="{BB962C8B-B14F-4D97-AF65-F5344CB8AC3E}">
        <p14:creationId xmlns:p14="http://schemas.microsoft.com/office/powerpoint/2010/main" val="326670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000" dirty="0" smtClean="0">
                <a:cs typeface="B Koodak" panose="00000700000000000000" pitchFamily="2" charset="-78"/>
              </a:rPr>
              <a:t>صفحه </a:t>
            </a:r>
            <a:r>
              <a:rPr lang="en-US" sz="4000" dirty="0" smtClean="0">
                <a:cs typeface="B Koodak" panose="00000700000000000000" pitchFamily="2" charset="-78"/>
              </a:rPr>
              <a:t>Project</a:t>
            </a:r>
            <a:endParaRPr lang="en-US" sz="4000" dirty="0">
              <a:cs typeface="B Koodak" panose="00000700000000000000" pitchFamily="2" charset="-78"/>
            </a:endParaRPr>
          </a:p>
        </p:txBody>
      </p:sp>
      <p:sp>
        <p:nvSpPr>
          <p:cNvPr id="3" name="Content Placeholder 2"/>
          <p:cNvSpPr>
            <a:spLocks noGrp="1"/>
          </p:cNvSpPr>
          <p:nvPr>
            <p:ph idx="1"/>
          </p:nvPr>
        </p:nvSpPr>
        <p:spPr/>
        <p:txBody>
          <a:bodyPr anchor="ctr">
            <a:normAutofit/>
          </a:bodyPr>
          <a:lstStyle/>
          <a:p>
            <a:pPr algn="r" rtl="1">
              <a:lnSpc>
                <a:spcPct val="150000"/>
              </a:lnSpc>
            </a:pPr>
            <a:r>
              <a:rPr lang="en-US" sz="2000" dirty="0" smtClean="0">
                <a:cs typeface="B Koodak" panose="00000700000000000000" pitchFamily="2" charset="-78"/>
              </a:rPr>
              <a:t>Project Checklist</a:t>
            </a:r>
            <a:br>
              <a:rPr lang="en-US" sz="2000" dirty="0" smtClean="0">
                <a:cs typeface="B Koodak" panose="00000700000000000000" pitchFamily="2" charset="-78"/>
              </a:rPr>
            </a:br>
            <a:r>
              <a:rPr lang="fa-IR" sz="2000" dirty="0" smtClean="0">
                <a:cs typeface="B Koodak" panose="00000700000000000000" pitchFamily="2" charset="-78"/>
              </a:rPr>
              <a:t>شامل یک لینک به فایلی که دربردارنده ویژگی های پروژه مطلوب است ، می باشد.</a:t>
            </a:r>
          </a:p>
          <a:p>
            <a:pPr algn="r" rtl="1">
              <a:lnSpc>
                <a:spcPct val="150000"/>
              </a:lnSpc>
            </a:pPr>
            <a:r>
              <a:rPr lang="en-US" sz="2000" dirty="0" smtClean="0">
                <a:cs typeface="B Koodak" panose="00000700000000000000" pitchFamily="2" charset="-78"/>
              </a:rPr>
              <a:t>Sample Project Docs</a:t>
            </a:r>
            <a:br>
              <a:rPr lang="en-US" sz="2000" dirty="0" smtClean="0">
                <a:cs typeface="B Koodak" panose="00000700000000000000" pitchFamily="2" charset="-78"/>
              </a:rPr>
            </a:br>
            <a:r>
              <a:rPr lang="fa-IR" sz="2000" dirty="0" smtClean="0">
                <a:cs typeface="B Koodak" panose="00000700000000000000" pitchFamily="2" charset="-78"/>
              </a:rPr>
              <a:t>شامل یک سری پروژه های نمونه برای بخش های مختلف درس میباشد که البته با توجه به توضیح داده شده به عنوان معیار برای تصحیح یک پروژه در ترم جاری نمی باشد.</a:t>
            </a:r>
            <a:endParaRPr lang="en-US" sz="2000" dirty="0" smtClean="0">
              <a:cs typeface="B Koodak" panose="00000700000000000000" pitchFamily="2" charset="-78"/>
            </a:endParaRPr>
          </a:p>
        </p:txBody>
      </p:sp>
    </p:spTree>
    <p:extLst>
      <p:ext uri="{BB962C8B-B14F-4D97-AF65-F5344CB8AC3E}">
        <p14:creationId xmlns:p14="http://schemas.microsoft.com/office/powerpoint/2010/main" val="33611661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TotalTime>
  <Words>239</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 Koodak</vt:lpstr>
      <vt:lpstr>Trebuchet MS</vt:lpstr>
      <vt:lpstr>Wingdings 3</vt:lpstr>
      <vt:lpstr>Facet</vt:lpstr>
      <vt:lpstr>مهندسی نرم افزار</vt:lpstr>
      <vt:lpstr>صفحات اصلی</vt:lpstr>
      <vt:lpstr>صفحه Home</vt:lpstr>
      <vt:lpstr>صفحه Home</vt:lpstr>
      <vt:lpstr>صفحه Course Outline</vt:lpstr>
      <vt:lpstr>صفحه Lecture Slides</vt:lpstr>
      <vt:lpstr>صفحه Exercises</vt:lpstr>
      <vt:lpstr>صفحه Archive</vt:lpstr>
      <vt:lpstr>صفحه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مهندسی نرم افزار</dc:title>
  <dc:creator>mma137421</dc:creator>
  <cp:lastModifiedBy>mma137421</cp:lastModifiedBy>
  <cp:revision>6</cp:revision>
  <dcterms:created xsi:type="dcterms:W3CDTF">2017-01-30T03:26:44Z</dcterms:created>
  <dcterms:modified xsi:type="dcterms:W3CDTF">2017-01-30T04:06:11Z</dcterms:modified>
</cp:coreProperties>
</file>