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6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16" autoAdjust="0"/>
  </p:normalViewPr>
  <p:slideViewPr>
    <p:cSldViewPr snapToGrid="0">
      <p:cViewPr varScale="1">
        <p:scale>
          <a:sx n="76" d="100"/>
          <a:sy n="76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8A058-5DBC-41CE-B381-E249999ED40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FE17-D064-44FC-9D88-B9D5B4EE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5AE1-C1A6-4348-A7D5-075A173FE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11515-BF00-433F-BE94-8DCE0B1A9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ABEB-F829-47B5-862E-F0CDEF47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DF7B-7B84-4C9D-B69F-D34DBF43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FBD6-A2AE-4117-A890-3A22182E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13E6-55F2-4362-9C11-64D545CC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59331-5839-4806-81FE-AD927F880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EAE6-3A58-430A-96C9-31D50F36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3BA1-29AE-4AA7-87DE-E8B14C8C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5581-0332-4A4F-AEE7-9E98648C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EC7D-BED3-4B25-97A1-0F661B276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9BD76-4882-4B49-AB5B-F4F7473C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908F-6E93-4D90-AD19-37A32710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6370-17A6-4054-99BD-D41F4449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947D-571D-4701-A882-D391F867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A123-88D2-4317-BC5D-9088AFEB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3962-3DB6-453B-A328-E9A20816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33D21-373E-4A6F-AC39-ADF9F86E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21AC-05AC-438B-B704-6FA651B7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A9CC-38B2-4B92-B6E5-C8E6F290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CC95-FFF1-497C-8D2C-90C07E86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8CB3-B679-4317-A2D5-6AFE1F69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AFB81-884F-414A-B453-0CF9F800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AE0B-4E2E-483A-B061-28EF0D66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4247-DF6E-45D2-AFF2-39FE664B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0D59-192E-4B6E-8E8B-B50290D1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490C-9F69-4570-9B92-C8F4C9EF4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6FEF5-B083-4603-82E6-B18633A1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65CCA-DBF7-461E-A0D0-E1208374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B1FB4-44FB-4277-A58F-50B033B3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D7537-881D-4035-A7E9-B06B015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7012-9684-4C83-B1AB-0F583A19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BAF7-1B61-4EDB-8520-16CE11CB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7DEA-B994-4F2A-B22C-00438181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622AA-A8E2-46B3-ADEE-39EA74C49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20093-624A-49B7-A0BF-9F537DF1E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DB89E-92DE-4BA7-8602-489C8236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F2962-DDF7-4633-A62C-828CD37B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2D97D-A470-4F30-99FE-ABBBE190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E5EB-7761-49B0-8943-2CC55056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8C80B-A9D3-48A4-BAE9-71CA9120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4DBAE-BBDA-4CDA-9832-C555E399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CB0C3-BFAA-44DF-9D11-9FB693B7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20AAC-96DF-4457-A096-385F0C6E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3EC2B-E089-428B-9190-01AC478D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B40AE-C87F-4339-87C2-88A38930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5413-5DAC-4341-93AD-DF3F0D1F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C10E-BC90-4A26-B71F-BE717164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4FE72-4369-4ECF-94FF-2E0DDD072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92554-6601-48E7-AD2F-5B61ED1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07BC4-8E2A-4E8F-9C82-1DFBF361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53BCB-130D-47E1-9227-B142503F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27F7-809A-4AE4-BF1C-AA2DBDF9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A3A5-A4D3-4045-A7CC-F678445CA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33BF4-746F-47F2-9851-9FD1BA8C1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9CE5-39A6-4269-BBA6-56850D3E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FE03D-7BC6-4FF5-8C31-2450E351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00F0C-10D1-48A1-AFBF-863F168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0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1C1B5-A188-413E-A8E2-5B76E14D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2423-6328-41C2-B3C4-6AB02196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FA1C-E699-4F45-A911-5E89EEBE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621E-B824-4DF2-A6B1-90CE9D9DDCE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B4FE-C3A3-48A0-A915-EF867F517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6C6C-37AB-4A6A-9E19-931E990A8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7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10C7-1E36-42DA-A991-D7FE6F3C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Procedura detekcji prymy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2057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>
                <a:solidFill>
                  <a:schemeClr val="bg1"/>
                </a:solidFill>
              </a:rPr>
              <a:t>Teraz znajduje się Pani/Pan w środowisku eksperymentu badającego widoczność prymy.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5838989"/>
            <a:ext cx="10515600" cy="93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„L”, aby ZAKOŃCZYĆ PROCEDURĘ…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3058660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Dziękujemy!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85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Prosimy o odpowiedź „TAK” wciskając klawisz „T”, lub „NIE” za pomocą klawisza „N”.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7" y="1214871"/>
            <a:ext cx="8590546" cy="10636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Czy zauważył/a Pani/Pan następujący obrazek w czasie eksperymentu? Mógł ledwie zauważalnie „mignąć” tuż przed wyświetleniem się wskazówki (na którą Pani/Pan odpowiadał/a):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2234487" y="3999930"/>
            <a:ext cx="7723024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Prosimy o odpowiedź „TAK” lub „NIE”.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4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239030" y="1143717"/>
            <a:ext cx="9713940" cy="13146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 eksperymencie, który właśnie się zakończył, pojawiały się tak zwane „prymy podprogowe”, czyli strzałki, które są wyświetlane z taką szybkością, że nie są świadomie dostrzegane, jednak wpływają one na wybór naciśniętego guzika, oraz na szybkość Pani/Pana reakcji 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1841142" y="4084295"/>
            <a:ext cx="8509713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Teraz prosimy Panią/Pana o przejście procedury, której celem będzie sprawdzenie czy jest Pani/Pan w stanie rozpoznać kierunek prymy.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1A4DF8-95FE-41DD-81E1-5769A76C1D24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53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320" y="298098"/>
            <a:ext cx="8137360" cy="139100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Pani/Pana zadaniem będzie teraz próba odgadnięcia w którą stronę skierowana jest pryma. Mimo, że najpewniej nie będzie Pani/Pan prymy widzieć, to i tak proszę spróbować naciskać klawisz zgodny z kierunkiem prymy.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968478-7C5A-4A08-BEA1-02F0A393B664}"/>
              </a:ext>
            </a:extLst>
          </p:cNvPr>
          <p:cNvSpPr txBox="1">
            <a:spLocks/>
          </p:cNvSpPr>
          <p:nvPr/>
        </p:nvSpPr>
        <p:spPr>
          <a:xfrm>
            <a:off x="1841143" y="1912595"/>
            <a:ext cx="8509713" cy="500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zatem próbować odpowiadać zgodnie z kierunkiem prymy: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32987A-393E-46D4-A101-CE18C91A5101}"/>
              </a:ext>
            </a:extLst>
          </p:cNvPr>
          <p:cNvSpPr txBox="1">
            <a:spLocks/>
          </p:cNvSpPr>
          <p:nvPr/>
        </p:nvSpPr>
        <p:spPr>
          <a:xfrm>
            <a:off x="1895482" y="3518498"/>
            <a:ext cx="8509713" cy="500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zupełnie ignorować kierunek poniższych bodźców: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0FA6CD-6B8F-43C2-A099-7FEF6A705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58" y="2466282"/>
            <a:ext cx="1232759" cy="2766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B238A6-6E6A-4703-AD0A-795E27D0782D}"/>
              </a:ext>
            </a:extLst>
          </p:cNvPr>
          <p:cNvSpPr txBox="1"/>
          <p:nvPr/>
        </p:nvSpPr>
        <p:spPr>
          <a:xfrm>
            <a:off x="5660660" y="2419917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52C44938-C1C5-464C-9405-C274AE3AA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82" y="2466282"/>
            <a:ext cx="1232759" cy="2766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ACB305-80DB-46CF-9EA8-CE7455E67DFE}"/>
              </a:ext>
            </a:extLst>
          </p:cNvPr>
          <p:cNvSpPr txBox="1"/>
          <p:nvPr/>
        </p:nvSpPr>
        <p:spPr>
          <a:xfrm>
            <a:off x="3865058" y="2810470"/>
            <a:ext cx="9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lewo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0BFB79-93BC-44BC-B015-D5560498A217}"/>
              </a:ext>
            </a:extLst>
          </p:cNvPr>
          <p:cNvSpPr txBox="1"/>
          <p:nvPr/>
        </p:nvSpPr>
        <p:spPr>
          <a:xfrm>
            <a:off x="6999720" y="2786407"/>
            <a:ext cx="9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prawo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98107B79-4EBC-4A43-A941-9C2D3E18F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42" y="4066084"/>
            <a:ext cx="2112795" cy="867932"/>
          </a:xfrm>
          <a:prstGeom prst="rect">
            <a:avLst/>
          </a:prstGeom>
        </p:spPr>
      </p:pic>
      <p:pic>
        <p:nvPicPr>
          <p:cNvPr id="19" name="Picture 1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D0A887AC-D008-45DC-A336-D97E3D99F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62" y="4066084"/>
            <a:ext cx="2112795" cy="867932"/>
          </a:xfrm>
          <a:prstGeom prst="rect">
            <a:avLst/>
          </a:prstGeom>
        </p:spPr>
      </p:pic>
      <p:pic>
        <p:nvPicPr>
          <p:cNvPr id="20" name="Picture 19" descr="A picture containing airplane, aircraft, transport&#10;&#10;Description generated with very high confidence">
            <a:extLst>
              <a:ext uri="{FF2B5EF4-FFF2-40B4-BE49-F238E27FC236}">
                <a16:creationId xmlns:a16="http://schemas.microsoft.com/office/drawing/2014/main" id="{C236074C-C416-4229-A463-39AAF305BE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941" y="4066084"/>
            <a:ext cx="2112795" cy="86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7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47" y="270185"/>
            <a:ext cx="9787693" cy="11390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Procedura będzie teraz wyglądać w następujący sposób: </a:t>
            </a:r>
            <a:br>
              <a:rPr lang="pl-PL" sz="2400" dirty="0">
                <a:solidFill>
                  <a:schemeClr val="bg1"/>
                </a:solidFill>
              </a:rPr>
            </a:br>
            <a:r>
              <a:rPr lang="pl-PL" sz="2400" dirty="0">
                <a:solidFill>
                  <a:schemeClr val="bg1"/>
                </a:solidFill>
              </a:rPr>
              <a:t>wyświetlenie punktu fiksacji → wyświetlenie prymy → wyświetlenie wskazówki → zmiana koloru punktu fiksacji → odpowiedź (prawo/lewo)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248FE6-6618-4FD8-BEE5-96F4327C0356}"/>
              </a:ext>
            </a:extLst>
          </p:cNvPr>
          <p:cNvSpPr txBox="1">
            <a:spLocks/>
          </p:cNvSpPr>
          <p:nvPr/>
        </p:nvSpPr>
        <p:spPr>
          <a:xfrm>
            <a:off x="4904360" y="1396379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przykład: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41CF9B35-C66C-4E88-8CF1-0309EE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917" y="1918065"/>
            <a:ext cx="2112795" cy="8679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609798-F616-4492-871F-ADF6E6A88AA8}"/>
              </a:ext>
            </a:extLst>
          </p:cNvPr>
          <p:cNvSpPr txBox="1">
            <a:spLocks/>
          </p:cNvSpPr>
          <p:nvPr/>
        </p:nvSpPr>
        <p:spPr>
          <a:xfrm>
            <a:off x="5283727" y="3680422"/>
            <a:ext cx="1725707" cy="816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wskazówka</a:t>
            </a:r>
            <a:b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pl-PL" sz="2200" dirty="0">
                <a:solidFill>
                  <a:prstClr val="white"/>
                </a:solidFill>
                <a:latin typeface="Calibri" panose="020F0502020204030204"/>
              </a:rPr>
              <a:t>w lewo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735B1A-9BF1-45B5-8F6A-251D995A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157" y="2125340"/>
            <a:ext cx="1439069" cy="143906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7EE45E-8487-4607-B6E0-7CB449999FBA}"/>
              </a:ext>
            </a:extLst>
          </p:cNvPr>
          <p:cNvSpPr txBox="1">
            <a:spLocks/>
          </p:cNvSpPr>
          <p:nvPr/>
        </p:nvSpPr>
        <p:spPr>
          <a:xfrm>
            <a:off x="9613320" y="3680423"/>
            <a:ext cx="1800219" cy="78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odpowiedź</a:t>
            </a:r>
            <a:b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pl-PL" sz="2200" dirty="0">
                <a:solidFill>
                  <a:prstClr val="white"/>
                </a:solidFill>
                <a:latin typeface="Calibri" panose="020F0502020204030204"/>
              </a:rPr>
              <a:t>w prawo</a:t>
            </a:r>
            <a:endParaRPr kumimoji="0" lang="pl-PL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EBD10-9C76-4102-BF07-5E0FD982019A}"/>
              </a:ext>
            </a:extLst>
          </p:cNvPr>
          <p:cNvCxnSpPr>
            <a:cxnSpLocks/>
          </p:cNvCxnSpPr>
          <p:nvPr/>
        </p:nvCxnSpPr>
        <p:spPr>
          <a:xfrm>
            <a:off x="9105384" y="311790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3CE3C6B-1CE0-4F49-9821-5AEEA2814F9C}"/>
              </a:ext>
            </a:extLst>
          </p:cNvPr>
          <p:cNvSpPr txBox="1">
            <a:spLocks/>
          </p:cNvSpPr>
          <p:nvPr/>
        </p:nvSpPr>
        <p:spPr>
          <a:xfrm>
            <a:off x="838200" y="6037133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6F83FC6B-6AC1-42B6-9194-27E889CC8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4" y="2234371"/>
            <a:ext cx="1232759" cy="276602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84D799F-3956-44BB-A272-A36C5A5E3441}"/>
              </a:ext>
            </a:extLst>
          </p:cNvPr>
          <p:cNvSpPr txBox="1">
            <a:spLocks/>
          </p:cNvSpPr>
          <p:nvPr/>
        </p:nvSpPr>
        <p:spPr>
          <a:xfrm>
            <a:off x="2734942" y="3665271"/>
            <a:ext cx="1535092" cy="767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pryma</a:t>
            </a:r>
            <a:b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 prawo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48A442-F17A-49B3-A499-66A8D0AC1D9D}"/>
              </a:ext>
            </a:extLst>
          </p:cNvPr>
          <p:cNvCxnSpPr>
            <a:cxnSpLocks/>
          </p:cNvCxnSpPr>
          <p:nvPr/>
        </p:nvCxnSpPr>
        <p:spPr>
          <a:xfrm>
            <a:off x="7009434" y="316068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A688BF-1101-48A2-8A93-505D31C9A16A}"/>
              </a:ext>
            </a:extLst>
          </p:cNvPr>
          <p:cNvCxnSpPr>
            <a:cxnSpLocks/>
          </p:cNvCxnSpPr>
          <p:nvPr/>
        </p:nvCxnSpPr>
        <p:spPr>
          <a:xfrm>
            <a:off x="4434302" y="316068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2C2DF7-5769-4B4D-AC23-4EA31B3FBA75}"/>
              </a:ext>
            </a:extLst>
          </p:cNvPr>
          <p:cNvCxnSpPr>
            <a:cxnSpLocks/>
          </p:cNvCxnSpPr>
          <p:nvPr/>
        </p:nvCxnSpPr>
        <p:spPr>
          <a:xfrm>
            <a:off x="2183747" y="316068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A7279D-6A06-4C98-84B2-1D7EBADC8208}"/>
              </a:ext>
            </a:extLst>
          </p:cNvPr>
          <p:cNvSpPr txBox="1">
            <a:spLocks/>
          </p:cNvSpPr>
          <p:nvPr/>
        </p:nvSpPr>
        <p:spPr>
          <a:xfrm>
            <a:off x="7927163" y="2767280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rgbClr val="FF0000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EEFC10-A080-4C03-BE87-D4F8C2759EE2}"/>
              </a:ext>
            </a:extLst>
          </p:cNvPr>
          <p:cNvSpPr txBox="1">
            <a:spLocks/>
          </p:cNvSpPr>
          <p:nvPr/>
        </p:nvSpPr>
        <p:spPr>
          <a:xfrm>
            <a:off x="1124497" y="2772520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976A1B3-BA3D-4B61-9B9C-BBCB229595C6}"/>
              </a:ext>
            </a:extLst>
          </p:cNvPr>
          <p:cNvSpPr txBox="1">
            <a:spLocks/>
          </p:cNvSpPr>
          <p:nvPr/>
        </p:nvSpPr>
        <p:spPr>
          <a:xfrm>
            <a:off x="778461" y="3731349"/>
            <a:ext cx="1535092" cy="778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punkt fiksacji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0CA9BA8-1AC6-4B62-A77E-69B74F11923C}"/>
              </a:ext>
            </a:extLst>
          </p:cNvPr>
          <p:cNvSpPr txBox="1">
            <a:spLocks/>
          </p:cNvSpPr>
          <p:nvPr/>
        </p:nvSpPr>
        <p:spPr>
          <a:xfrm>
            <a:off x="7463100" y="3478638"/>
            <a:ext cx="1931239" cy="1139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punkt fiksacji, zmiana koloru w oczekiwaniu na odpowiedź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A103150-2D36-4D49-BDFE-B83702642133}"/>
              </a:ext>
            </a:extLst>
          </p:cNvPr>
          <p:cNvSpPr txBox="1">
            <a:spLocks/>
          </p:cNvSpPr>
          <p:nvPr/>
        </p:nvSpPr>
        <p:spPr>
          <a:xfrm>
            <a:off x="3054311" y="2785139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CB99B68-3104-4312-BECE-7B0DF2981B7A}"/>
              </a:ext>
            </a:extLst>
          </p:cNvPr>
          <p:cNvSpPr txBox="1">
            <a:spLocks/>
          </p:cNvSpPr>
          <p:nvPr/>
        </p:nvSpPr>
        <p:spPr>
          <a:xfrm>
            <a:off x="5573334" y="2770037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5E9A8A9-FBB9-474F-945D-11E9DAD27CF8}"/>
              </a:ext>
            </a:extLst>
          </p:cNvPr>
          <p:cNvSpPr txBox="1">
            <a:spLocks/>
          </p:cNvSpPr>
          <p:nvPr/>
        </p:nvSpPr>
        <p:spPr>
          <a:xfrm>
            <a:off x="1110460" y="4668657"/>
            <a:ext cx="9971079" cy="1063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sz="2200" dirty="0">
                <a:solidFill>
                  <a:prstClr val="white"/>
                </a:solidFill>
                <a:latin typeface="Calibri" panose="020F0502020204030204"/>
              </a:rPr>
              <a:t>Prosimy o odpowiedź w momencie zmiany koloru punktu fiksacji, nie wcześniej (system nie zaliczy wcześniejszych odpowiedzi). Na odpowiedź ma Pani/Pan tylko półtorej sekundy. Przy braku odpowiedzi wyświetli się szary krzyżyk.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71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909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Czy wszystkie dotychczasowe instrukcje są zrozumiałe?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Może Pani/Pan jeszcze dopytać eksperymentatora, lub cofnąć się do poprzednich slajdów.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2843032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Zaraz rozpocznie się blok zadań, w czasie którego nie można już cofnąć się do początku.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A175A-BDC2-4F44-A64D-3AF71AD793A5}"/>
              </a:ext>
            </a:extLst>
          </p:cNvPr>
          <p:cNvSpPr txBox="1">
            <a:spLocks/>
          </p:cNvSpPr>
          <p:nvPr/>
        </p:nvSpPr>
        <p:spPr>
          <a:xfrm>
            <a:off x="1800723" y="4235797"/>
            <a:ext cx="8590546" cy="121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Bardzo prosimy, żeby w czasie eksperymentu mieć wzrok skupiony cały czas na „punkcie fiksacji” (mały „+” na środku ekranu)!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9CA055-F973-42B2-8C67-E6368343C83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klawisz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23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„L”, aby ROZPOCZĄĆ EKSPERYMENT…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„D”,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teraz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położyć palec wskazujący lewej ręki na klawiszu „D” na klawiaturze, a prawej ręki na klawiszu „L”.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11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Dziękujemy!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3031459" y="2476476"/>
            <a:ext cx="6129074" cy="107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koniec jednego z czterech bloków eksperymentu. Zaraz zacznie się kolejny.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9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„L”, aby ROZPOCZĄĆ KOLEJNY BLOK…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„D”,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teraz</a:t>
            </a: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położyć palec wskazujący lewej ręki na klawiszu „D” na klawiaturze, a prawej ręki na klawiszu „L”.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1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już koniec tej części eksperymentu.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11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571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Bell MT</vt:lpstr>
      <vt:lpstr>Calibri</vt:lpstr>
      <vt:lpstr>Calibri Light</vt:lpstr>
      <vt:lpstr>Office Theme</vt:lpstr>
      <vt:lpstr>Procedura detekcji prymy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Ciechanowski</dc:creator>
  <cp:lastModifiedBy>Leon Ciechanowski</cp:lastModifiedBy>
  <cp:revision>49</cp:revision>
  <dcterms:created xsi:type="dcterms:W3CDTF">2018-01-15T15:25:23Z</dcterms:created>
  <dcterms:modified xsi:type="dcterms:W3CDTF">2018-02-20T17:29:17Z</dcterms:modified>
</cp:coreProperties>
</file>