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7" r:id="rId4"/>
    <p:sldId id="258" r:id="rId5"/>
    <p:sldId id="264" r:id="rId6"/>
    <p:sldId id="260" r:id="rId7"/>
    <p:sldId id="278" r:id="rId8"/>
    <p:sldId id="262" r:id="rId9"/>
    <p:sldId id="261" r:id="rId10"/>
    <p:sldId id="279" r:id="rId11"/>
    <p:sldId id="271" r:id="rId12"/>
    <p:sldId id="259" r:id="rId13"/>
    <p:sldId id="263" r:id="rId14"/>
    <p:sldId id="265" r:id="rId15"/>
    <p:sldId id="268" r:id="rId16"/>
    <p:sldId id="269" r:id="rId17"/>
    <p:sldId id="270" r:id="rId18"/>
    <p:sldId id="266" r:id="rId19"/>
    <p:sldId id="272" r:id="rId20"/>
    <p:sldId id="273" r:id="rId21"/>
    <p:sldId id="274" r:id="rId22"/>
    <p:sldId id="277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6" autoAdjust="0"/>
  </p:normalViewPr>
  <p:slideViewPr>
    <p:cSldViewPr snapToGrid="0">
      <p:cViewPr varScale="1">
        <p:scale>
          <a:sx n="76" d="100"/>
          <a:sy n="76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Zatrzyma</a:t>
            </a:r>
            <a:r>
              <a:rPr lang="pl-PL" dirty="0"/>
              <a:t>ć się na slajdzie 11, a tu dać nowy obiekt i nowe mapowanie klawiszy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treningu dać ekran odpoczynku jako image, tak szybciej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1EF-2AB1-4D2E-BBC9-A14B306E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Slajdy do procedury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84DE-1C86-4F51-9453-879F48DA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prymy → 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6" y="2809213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2348819" y="3813904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07" y="2238076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4700710" y="3813903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6537382" y="321822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5" y="2659785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782125" y="3193271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764799" y="38200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472497" y="3807410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036" y="2809213"/>
            <a:ext cx="2772938" cy="820458"/>
          </a:xfrm>
          <a:prstGeom prst="rect">
            <a:avLst/>
          </a:prstGeom>
        </p:spPr>
      </p:pic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6" y="3094673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-239692" y="3754575"/>
            <a:ext cx="2383261" cy="778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pryma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prawo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4700710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1777400" y="32610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1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2212603"/>
            <a:ext cx="8590546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Ponieważ ma Pani/Pan na głowie czepek EEG, bardzo ważne dla jakości zebranego sygnału jest to, żeby Pani/Pan jak najmniej ruszał/a się w czasie procedury i jak najmniej mrugał/a.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FA48B5-93FD-4283-A674-9B8386D419A1}"/>
              </a:ext>
            </a:extLst>
          </p:cNvPr>
          <p:cNvSpPr txBox="1">
            <a:spLocks/>
          </p:cNvSpPr>
          <p:nvPr/>
        </p:nvSpPr>
        <p:spPr>
          <a:xfrm>
            <a:off x="838196" y="4045593"/>
            <a:ext cx="10515599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Dlatego w celu ułatwienia Pani/Panu wytrwania w procedurze, wprowadziliśmy możliwość odpoczynku co 15 prób. Zostanie to zasygnalizowane w następujący sposób (przykład na kolejnym ekranie):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5E2BBA-4773-4C93-B1F1-3834B607D540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Ekran umożliwiający zrobienie przerwy będzie wyglądać tak: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13183" y="2674526"/>
            <a:ext cx="9765628" cy="150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jest ekran przerwy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Aby przejść dalej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naciśnij spację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89E46-E9E7-4006-ACC1-42A9D5B3AFE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3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Może Pani/Pan jeszcze dopytać eksperymentatora, lub cofnąć się do poprzednich slajdów.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Zaraz rozpocznie się próbny blok zadań, w czasie którego nie można już cofnąć się do początku.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Bardzo prosimy, żeby w czasie eksperymentu mieć wzrok skupiony cały czas na „punkcie fiksacji” (mały „+” na środku ekranu)!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(Przykład na kolejnym ekranie)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Punkt fiksacji będzie zawsze wyświetlany na środku ekranu, w następujący sposób: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</a:t>
            </a:r>
            <a:r>
              <a:rPr lang="pl-PL" sz="2000" b="1" dirty="0">
                <a:solidFill>
                  <a:srgbClr val="FF0000"/>
                </a:solidFill>
              </a:rPr>
              <a:t>ROZPOCZĄĆ TRENING</a:t>
            </a:r>
            <a:r>
              <a:rPr lang="pl-PL" sz="2000" dirty="0">
                <a:solidFill>
                  <a:srgbClr val="FF0000"/>
                </a:solidFill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504217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b="1" dirty="0">
                <a:solidFill>
                  <a:schemeClr val="bg1"/>
                </a:solidFill>
              </a:rPr>
              <a:t>UWAGA!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FEC758-F4FE-4D66-9531-CC9DD7E88667}"/>
              </a:ext>
            </a:extLst>
          </p:cNvPr>
          <p:cNvSpPr txBox="1">
            <a:spLocks/>
          </p:cNvSpPr>
          <p:nvPr/>
        </p:nvSpPr>
        <p:spPr>
          <a:xfrm>
            <a:off x="5647823" y="3058661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3200" b="1" dirty="0">
                <a:solidFill>
                  <a:schemeClr val="bg1"/>
                </a:solidFill>
              </a:rPr>
              <a:t>+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9E0-8348-47FD-9D7D-7C51B58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treningowe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D69-CA75-4EE3-B596-63809664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treningu, zaraz rozpocznie się sesja eksperymentalna.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2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EKSPERYMENT…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33F-4B7C-43D5-8BCB-CEF91A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wewnątrz </a:t>
            </a:r>
            <a:r>
              <a:rPr lang="pl-PL" dirty="0" err="1"/>
              <a:t>triali</a:t>
            </a:r>
            <a:r>
              <a:rPr lang="pl-PL" dirty="0"/>
              <a:t> (końce bloków)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F038-6072-4A5A-BA30-02286A8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koniec jednego z czterech bloków eksperymentu. Zaraz zacznie się kolejny.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3EEE2-45E7-4906-9DD3-0CFC053FF6C8}"/>
              </a:ext>
            </a:extLst>
          </p:cNvPr>
          <p:cNvSpPr txBox="1"/>
          <p:nvPr/>
        </p:nvSpPr>
        <p:spPr>
          <a:xfrm>
            <a:off x="2068354" y="4017177"/>
            <a:ext cx="805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Uwaga! Teraz rozkład kolorów zmieni się, i trzeba będzie na nowo przypisać do niego poczucie kontroli.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9DE-C660-41F7-A94F-60EAA74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instrukcyjne na początku badania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4DE-F712-41B4-97A2-00452414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KOLEJNY BLOK…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tej części eksperymentu.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575733" y="342849"/>
            <a:ext cx="11040533" cy="54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eksperymencie było powiedziane, że będzie Pani/Pan kontrolować wyświetlanie się określonego koloru kółka. Faktycznie jednak kolor kółka był już z góry ustawiony przez eksperymentatora. Zastosowanie takiej manipulacji było konieczne do poprawnego przeprowadzenia procedury. </a:t>
            </a:r>
          </a:p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Poza tym w czasie badania był wywierany na Pani/Pana wpływ tak zwanych podświadomych prym, czyli strzałek, które są wyświetlane z taką szybkością, że nie są świadomie dostrzegane, jednak wpływają one na wybór naciśniętego guzika, oraz na szybkość Pani/Pana reakcji.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5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zauważył/a Pani/Pan następujący obrazek w czasie eksperymentu? Mógł ledwie zauważalnie „mignąć” tuż przed wyświetleniem się wskazówki: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chemeClr val="bg1"/>
                </a:solidFill>
              </a:rPr>
              <a:t>Prosimy o odpowiedź „TAK” lub „NIE”. Na następnym ekranie pojawi się pytanie o to, w jakim stopniu jest Pani/Pan pewna/pewny tej oceny.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„SPACJĘ”,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„ENTER”,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3" y="4075444"/>
            <a:ext cx="10327105" cy="17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Można na nią odpowiadać wedle własnego uznania, prawą lub lewą ręką. Przy czym bardzo prosimy, żeby uprzednio NIE PLANOWAĆ, którą ręką naciśnie się klawisz. Prosimy także, żeby stosunek odpowiedzi lewą i prawą ręką na tę wskazówkę był w miarę równy (tzn., żeby odpowiadać na tę wskazówkę mniej więcej tyle samo razy lewą i prawą ręką w ciągu jednego bloku eksperymentalnego (więcej info dalej)).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Pojawiać się będzie co jakiś czas jeszcze trzecia: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Witamy!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Znajduje się Pani/Pan w środowisku eksperymentu badającego poczucie sprawstwa/kontroli.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A2E6C3-E1CB-4565-87E3-1776C80BA978}"/>
              </a:ext>
            </a:extLst>
          </p:cNvPr>
          <p:cNvSpPr txBox="1">
            <a:spLocks/>
          </p:cNvSpPr>
          <p:nvPr/>
        </p:nvSpPr>
        <p:spPr>
          <a:xfrm>
            <a:off x="838200" y="2827420"/>
            <a:ext cx="10515600" cy="252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Poczucie sprawstwa czy kontroli polega na odczuciu, że to Pani/Pan jest twórcą, bądź osobą odpowiedzialną za swoje działania. W różnych momentach życia odczuwamy różny poziom sprawstwa, np. gdy ruszamy ręką najczęściej odczuwamy wysoki poziom sprawstwa, natomiast gdy ktoś nas popchnie, to – mimo że to nasze ciało potyka się – odczuwamy mniejszy poziom sprawstwa, ponieważ to nie my jesteśmy odpowiedzialni za ruch w tym przypadku, nie my go spowodowaliśmy. </a:t>
            </a: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8" y="132998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 chwilę zostanie Pani/Pan poproszona/y o odpowiedź lewą ręką (klawisz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”) na następujący obrazek/wskazówkę: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2109033" y="3172992"/>
            <a:ext cx="797393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Natomiast prawą ręką (klawisz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na następującą 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F557D5BC-CDC8-40D6-A07A-192CC8FC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1019011"/>
            <a:ext cx="3086596" cy="1267968"/>
          </a:xfrm>
          <a:prstGeom prst="rect">
            <a:avLst/>
          </a:prstGeom>
        </p:spPr>
      </p:pic>
      <p:pic>
        <p:nvPicPr>
          <p:cNvPr id="11" name="Picture 10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AEB79E9F-3A06-4E77-9B3F-2D6920CF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3751204"/>
            <a:ext cx="3086596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4" y="419197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poprawnej odpowiedzi na wskazówkę, zostanie </a:t>
            </a:r>
            <a:r>
              <a:rPr lang="pl-PL" sz="2400" dirty="0" err="1">
                <a:solidFill>
                  <a:schemeClr val="bg1"/>
                </a:solidFill>
              </a:rPr>
              <a:t>wyś</a:t>
            </a:r>
            <a:r>
              <a:rPr lang="en-US" sz="2400" dirty="0" err="1">
                <a:solidFill>
                  <a:schemeClr val="bg1"/>
                </a:solidFill>
              </a:rPr>
              <a:t>wietlony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nast</a:t>
            </a:r>
            <a:r>
              <a:rPr lang="pl-PL" sz="2400" dirty="0" err="1">
                <a:solidFill>
                  <a:schemeClr val="bg1"/>
                </a:solidFill>
              </a:rPr>
              <a:t>ępujący</a:t>
            </a:r>
            <a:r>
              <a:rPr lang="pl-PL" sz="2400" dirty="0">
                <a:solidFill>
                  <a:schemeClr val="bg1"/>
                </a:solidFill>
              </a:rPr>
              <a:t> obrazek (w kolorze):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656093" y="3172992"/>
            <a:ext cx="8879805" cy="93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niepoprawnej odpowiedzi na wskazówkę, lub przy braku odpowiedzi w odpowiednim czasie (półtorej sekundy), zostanie wyświetlony taki obrazek: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E8487-68DE-4EFD-B5D7-BC6085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70" y="1318027"/>
            <a:ext cx="1227447" cy="1166788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43C77A2-FEBB-4E77-AF01-2B4A36D0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48" y="4103770"/>
            <a:ext cx="3267699" cy="13423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5F74E-ECB9-4114-8605-85A5BE5C282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7" y="4172478"/>
            <a:ext cx="10327105" cy="95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Można na nią odpowiadać wedle własnego uznania, prawą lub lewą ręką. Przy czym bardzo prosimy, żeby uprzednio NIE PLANOWAĆ, którą ręką naciśnie się klawisz. 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Pojawiać się będzie co jakiś czas jeszcze trzecia: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48283F-6F2D-4F37-90DF-09333F810EAA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29" y="1263406"/>
            <a:ext cx="9713940" cy="1063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l-PL" sz="2400" dirty="0">
                <a:solidFill>
                  <a:prstClr val="white"/>
                </a:solidFill>
              </a:rPr>
              <a:t>Dodatkowo, w eksperymencie pojawiać się będą tak zwane „prymy podprogowe”, czyli strzałki, które są niewidoczne gołym okiem, są poza świadomością, jednak będą one wpływać na Pani/Pana wybór naciśniętego guzika: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 strzałki będą wpływać na Pani/Pana decyzje w trakcie eksperymentu.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wyświetleniu się kolorowego koła w odpowiednim kolorze…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2541815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…zadaniem będzie ocena swojego poczucia kontroli nad wywołaniem koła danego koloru na skali: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11ADEB-95C5-4C9C-9ED0-B760B349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65" y="732572"/>
            <a:ext cx="3500664" cy="14380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86" y="4753929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skali porusza się używając klawiszy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 (lewo) i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(prawo)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wyb</a:t>
            </a:r>
            <a:r>
              <a:rPr lang="pl-PL" sz="2400" dirty="0" err="1">
                <a:solidFill>
                  <a:schemeClr val="bg1"/>
                </a:solidFill>
              </a:rPr>
              <a:t>ór</a:t>
            </a:r>
            <a:r>
              <a:rPr lang="pl-PL" sz="2400" dirty="0">
                <a:solidFill>
                  <a:schemeClr val="bg1"/>
                </a:solidFill>
              </a:rPr>
              <a:t> zatwierdza się „SPACJĄ”. </a:t>
            </a:r>
            <a:r>
              <a:rPr lang="pl-PL" sz="2400" b="1" dirty="0">
                <a:solidFill>
                  <a:schemeClr val="bg1"/>
                </a:solidFill>
              </a:rPr>
              <a:t>Bardzo prosimy o używanie CAŁEJ skali, czyli używanie jej w sposób zróżnicowany, nie tylko punktów skrajnych, bądź najbliższych środka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56F97-DA66-4705-98BF-14ABCD4D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2" y="3294086"/>
            <a:ext cx="5086350" cy="1504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9" y="2759305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432962" y="3763996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94" y="2212912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3547497" y="3788739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5807044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25" y="2640622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439225" y="324117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217719" y="380091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292947" y="380497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486" y="2806779"/>
            <a:ext cx="2772938" cy="82045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3100510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1305</Words>
  <Application>Microsoft Office PowerPoint</Application>
  <PresentationFormat>Widescreen</PresentationFormat>
  <Paragraphs>108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Slajdy do procedury</vt:lpstr>
      <vt:lpstr>Slajdy instrukcyjne na początku badania</vt:lpstr>
      <vt:lpstr>Witamy!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Slajdy treningowe</vt:lpstr>
      <vt:lpstr>PowerPoint Presentation</vt:lpstr>
      <vt:lpstr>PowerPoint Presentation</vt:lpstr>
      <vt:lpstr>Slajdy wewnątrz triali (końce bloków)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42</cp:revision>
  <dcterms:created xsi:type="dcterms:W3CDTF">2018-01-15T15:25:23Z</dcterms:created>
  <dcterms:modified xsi:type="dcterms:W3CDTF">2018-02-18T14:02:47Z</dcterms:modified>
</cp:coreProperties>
</file>