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7" r:id="rId3"/>
    <p:sldId id="257" r:id="rId4"/>
    <p:sldId id="258" r:id="rId5"/>
    <p:sldId id="264" r:id="rId6"/>
    <p:sldId id="260" r:id="rId7"/>
    <p:sldId id="278" r:id="rId8"/>
    <p:sldId id="262" r:id="rId9"/>
    <p:sldId id="261" r:id="rId10"/>
    <p:sldId id="279" r:id="rId11"/>
    <p:sldId id="271" r:id="rId12"/>
    <p:sldId id="259" r:id="rId13"/>
    <p:sldId id="263" r:id="rId14"/>
    <p:sldId id="265" r:id="rId15"/>
    <p:sldId id="268" r:id="rId16"/>
    <p:sldId id="269" r:id="rId17"/>
    <p:sldId id="270" r:id="rId18"/>
    <p:sldId id="266" r:id="rId19"/>
    <p:sldId id="272" r:id="rId20"/>
    <p:sldId id="273" r:id="rId21"/>
    <p:sldId id="274" r:id="rId22"/>
    <p:sldId id="277" r:id="rId23"/>
    <p:sldId id="275" r:id="rId24"/>
    <p:sldId id="27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416" autoAdjust="0"/>
  </p:normalViewPr>
  <p:slideViewPr>
    <p:cSldViewPr snapToGrid="0">
      <p:cViewPr varScale="1">
        <p:scale>
          <a:sx n="76" d="100"/>
          <a:sy n="76" d="100"/>
        </p:scale>
        <p:origin x="11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8A058-5DBC-41CE-B381-E249999ED40E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96FE17-D064-44FC-9D88-B9D5B4EE0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874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Zatrzyma</a:t>
            </a:r>
            <a:r>
              <a:rPr lang="pl-PL" dirty="0"/>
              <a:t>ć się na slajdzie 11, a tu dać nowy obiekt i nowe mapowanie klawiszy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6FE17-D064-44FC-9D88-B9D5B4EE074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767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W treningu dać ekran odpoczynku jako image, tak szybciej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6FE17-D064-44FC-9D88-B9D5B4EE074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37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5AE1-C1A6-4348-A7D5-075A173FE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E11515-BF00-433F-BE94-8DCE0B1A90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2ABEB-F829-47B5-862E-F0CDEF47E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621E-B824-4DF2-A6B1-90CE9D9DDCE7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4DF7B-7B84-4C9D-B69F-D34DBF43A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8FBD6-A2AE-4117-A890-3A22182EA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A475-FFE7-4A4D-A291-CF27FBC6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8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113E6-55F2-4362-9C11-64D545CCA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759331-5839-4806-81FE-AD927F880E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6EAE6-3A58-430A-96C9-31D50F36C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621E-B824-4DF2-A6B1-90CE9D9DDCE7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A3BA1-29AE-4AA7-87DE-E8B14C8C3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95581-0332-4A4F-AEE7-9E98648CB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A475-FFE7-4A4D-A291-CF27FBC6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3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6EEC7D-BED3-4B25-97A1-0F661B2767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A9BD76-4882-4B49-AB5B-F4F7473CD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C908F-6E93-4D90-AD19-37A327108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621E-B824-4DF2-A6B1-90CE9D9DDCE7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16370-17A6-4054-99BD-D41F4449E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2947D-571D-4701-A882-D391F8672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A475-FFE7-4A4D-A291-CF27FBC6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99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4A123-88D2-4317-BC5D-9088AFEBC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A3962-3DB6-453B-A328-E9A20816A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33D21-373E-4A6F-AC39-ADF9F86EB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621E-B824-4DF2-A6B1-90CE9D9DDCE7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C21AC-05AC-438B-B704-6FA651B76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DA9CC-38B2-4B92-B6E5-C8E6F2909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A475-FFE7-4A4D-A291-CF27FBC6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053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1CC95-FFF1-497C-8D2C-90C07E867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D8CB3-B679-4317-A2D5-6AFE1F69F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AFB81-884F-414A-B453-0CF9F8009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621E-B824-4DF2-A6B1-90CE9D9DDCE7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5AE0B-4E2E-483A-B061-28EF0D665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84247-DF6E-45D2-AFF2-39FE664BA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A475-FFE7-4A4D-A291-CF27FBC6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D0D59-192E-4B6E-8E8B-B50290D17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9490C-9F69-4570-9B92-C8F4C9EF4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46FEF5-B083-4603-82E6-B18633A15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765CCA-DBF7-461E-A0D0-E1208374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621E-B824-4DF2-A6B1-90CE9D9DDCE7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B1FB4-44FB-4277-A58F-50B033B30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D7537-881D-4035-A7E9-B06B01552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A475-FFE7-4A4D-A291-CF27FBC6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12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7012-9684-4C83-B1AB-0F583A196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3BAF7-1B61-4EDB-8520-16CE11CB6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8B7DEA-B994-4F2A-B22C-004381814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9622AA-A8E2-46B3-ADEE-39EA74C498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320093-624A-49B7-A0BF-9F537DF1EE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5DB89E-92DE-4BA7-8602-489C8236F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621E-B824-4DF2-A6B1-90CE9D9DDCE7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6F2962-DDF7-4633-A62C-828CD37B9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A2D97D-A470-4F30-99FE-ABBBE1905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A475-FFE7-4A4D-A291-CF27FBC6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64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1E5EB-7761-49B0-8943-2CC55056B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B8C80B-A9D3-48A4-BAE9-71CA91202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621E-B824-4DF2-A6B1-90CE9D9DDCE7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44DBAE-BBDA-4CDA-9832-C555E3998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6CB0C3-BFAA-44DF-9D11-9FB693B78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A475-FFE7-4A4D-A291-CF27FBC6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2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D20AAC-96DF-4457-A096-385F0C6E6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621E-B824-4DF2-A6B1-90CE9D9DDCE7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93EC2B-E089-428B-9190-01AC478D7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FB40AE-C87F-4339-87C2-88A38930E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A475-FFE7-4A4D-A291-CF27FBC6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25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35413-5DAC-4341-93AD-DF3F0D1F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9C10E-BC90-4A26-B71F-BE717164C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D4FE72-4369-4ECF-94FF-2E0DDD072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A92554-6601-48E7-AD2F-5B61ED1BF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621E-B824-4DF2-A6B1-90CE9D9DDCE7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B07BC4-8E2A-4E8F-9C82-1DFBF3616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C53BCB-130D-47E1-9227-B142503FD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A475-FFE7-4A4D-A291-CF27FBC6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7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E27F7-809A-4AE4-BF1C-AA2DBDF9E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5EA3A5-A4D3-4045-A7CC-F678445CA5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33BF4-746F-47F2-9851-9FD1BA8C1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229CE5-39A6-4269-BBA6-56850D3E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621E-B824-4DF2-A6B1-90CE9D9DDCE7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9FE03D-7BC6-4FF5-8C31-2450E351C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200F0C-10D1-48A1-AFBF-863F16852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6A475-FFE7-4A4D-A291-CF27FBC6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06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41C1B5-A188-413E-A8E2-5B76E14D4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C2423-6328-41C2-B3C4-6AB021963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6FA1C-E699-4F45-A911-5E89EEBE53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E621E-B824-4DF2-A6B1-90CE9D9DDCE7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7B4FE-C3A3-48A0-A915-EF867F5179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36C6C-37AB-4A6A-9E19-931E990A89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6A475-FFE7-4A4D-A291-CF27FBC6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973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B41EF-2AB1-4D2E-BBC9-A14B306E81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Slajdy do procedury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E184DE-1C86-4F51-9453-879F48DA04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996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DB5AA-CFD0-4303-8B7F-ECCF54584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150" y="218682"/>
            <a:ext cx="9787693" cy="1139079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pl-PL" sz="2400" dirty="0">
                <a:solidFill>
                  <a:schemeClr val="bg1"/>
                </a:solidFill>
              </a:rPr>
              <a:t>W całym eksperymencie są 4 bloki po 160 prób każdy – „próba” oznacza cykl: </a:t>
            </a:r>
            <a:br>
              <a:rPr lang="pl-PL" sz="2400" dirty="0">
                <a:solidFill>
                  <a:schemeClr val="bg1"/>
                </a:solidFill>
              </a:rPr>
            </a:br>
            <a:r>
              <a:rPr lang="pl-PL" sz="2400" dirty="0">
                <a:solidFill>
                  <a:schemeClr val="bg1"/>
                </a:solidFill>
              </a:rPr>
              <a:t>wyświetlenie prymy → wyświetlenie wskazówki → odpowiedź (prawo/lewo) → wyświetlenie kolorowego koła (efektu działania) → ocena poczucia kontroli na skali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0248FE6-6618-4FD8-BEE5-96F4327C0356}"/>
              </a:ext>
            </a:extLst>
          </p:cNvPr>
          <p:cNvSpPr txBox="1">
            <a:spLocks/>
          </p:cNvSpPr>
          <p:nvPr/>
        </p:nvSpPr>
        <p:spPr>
          <a:xfrm>
            <a:off x="4904365" y="1588295"/>
            <a:ext cx="2383261" cy="495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Na przykład: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8" name="Picture 7" descr="A picture containing airplane, aircraft, transport&#10;&#10;Description generated with high confidence">
            <a:extLst>
              <a:ext uri="{FF2B5EF4-FFF2-40B4-BE49-F238E27FC236}">
                <a16:creationId xmlns:a16="http://schemas.microsoft.com/office/drawing/2014/main" id="{41CF9B35-C66C-4E88-8CF1-0309EE0D6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026" y="2809213"/>
            <a:ext cx="2112795" cy="86793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A609798-F616-4492-871F-ADF6E6A88AA8}"/>
              </a:ext>
            </a:extLst>
          </p:cNvPr>
          <p:cNvSpPr txBox="1">
            <a:spLocks/>
          </p:cNvSpPr>
          <p:nvPr/>
        </p:nvSpPr>
        <p:spPr>
          <a:xfrm>
            <a:off x="2348819" y="3813904"/>
            <a:ext cx="2383261" cy="86792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wskazówka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w lewo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9735B1A-9BF1-45B5-8F6A-251D995AF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807" y="2238076"/>
            <a:ext cx="1439069" cy="1439069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47EE45E-8487-4607-B6E0-7CB449999FBA}"/>
              </a:ext>
            </a:extLst>
          </p:cNvPr>
          <p:cNvSpPr txBox="1">
            <a:spLocks/>
          </p:cNvSpPr>
          <p:nvPr/>
        </p:nvSpPr>
        <p:spPr>
          <a:xfrm>
            <a:off x="4700710" y="3813903"/>
            <a:ext cx="2383261" cy="786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200" dirty="0">
                <a:solidFill>
                  <a:schemeClr val="bg1"/>
                </a:solidFill>
              </a:rPr>
              <a:t>odpowiedź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l-PL" sz="2200" dirty="0">
                <a:solidFill>
                  <a:schemeClr val="bg1"/>
                </a:solidFill>
              </a:rPr>
              <a:t>lewą ręką</a:t>
            </a:r>
            <a:endParaRPr lang="en-US" sz="2200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4DEBD10-9C76-4102-BF07-5E0FD982019A}"/>
              </a:ext>
            </a:extLst>
          </p:cNvPr>
          <p:cNvCxnSpPr>
            <a:cxnSpLocks/>
          </p:cNvCxnSpPr>
          <p:nvPr/>
        </p:nvCxnSpPr>
        <p:spPr>
          <a:xfrm>
            <a:off x="6537382" y="3218225"/>
            <a:ext cx="577911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943850CB-013A-4770-928B-E40F81675E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305" y="2659785"/>
            <a:ext cx="1227447" cy="1166788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98D56B1-5F73-4954-8DD6-F35556054035}"/>
              </a:ext>
            </a:extLst>
          </p:cNvPr>
          <p:cNvCxnSpPr>
            <a:cxnSpLocks/>
          </p:cNvCxnSpPr>
          <p:nvPr/>
        </p:nvCxnSpPr>
        <p:spPr>
          <a:xfrm>
            <a:off x="8782125" y="3193271"/>
            <a:ext cx="577911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19409FA-A156-46C0-B0AA-FDE26E8E0842}"/>
              </a:ext>
            </a:extLst>
          </p:cNvPr>
          <p:cNvSpPr txBox="1">
            <a:spLocks/>
          </p:cNvSpPr>
          <p:nvPr/>
        </p:nvSpPr>
        <p:spPr>
          <a:xfrm>
            <a:off x="6764799" y="3820079"/>
            <a:ext cx="2383261" cy="495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200" dirty="0">
                <a:solidFill>
                  <a:schemeClr val="bg1"/>
                </a:solidFill>
              </a:rPr>
              <a:t>efekt działania 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9F423C4-AB47-45E6-AD28-5C2EF617DD16}"/>
              </a:ext>
            </a:extLst>
          </p:cNvPr>
          <p:cNvSpPr txBox="1">
            <a:spLocks/>
          </p:cNvSpPr>
          <p:nvPr/>
        </p:nvSpPr>
        <p:spPr>
          <a:xfrm>
            <a:off x="9472497" y="3807410"/>
            <a:ext cx="2383261" cy="495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200" dirty="0">
                <a:solidFill>
                  <a:schemeClr val="bg1"/>
                </a:solidFill>
              </a:rPr>
              <a:t>ocena kontroli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3CE3C6B-1CE0-4F49-9821-5AEEA2814F9C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2000" dirty="0">
                <a:solidFill>
                  <a:schemeClr val="bg1"/>
                </a:solidFill>
              </a:rPr>
              <a:t>Proszę nacisnąć </a:t>
            </a:r>
            <a:r>
              <a:rPr lang="en-US" sz="2000" dirty="0" err="1">
                <a:solidFill>
                  <a:schemeClr val="bg1"/>
                </a:solidFill>
              </a:rPr>
              <a:t>klawisz</a:t>
            </a:r>
            <a:r>
              <a:rPr lang="pl-PL" sz="2000" dirty="0">
                <a:solidFill>
                  <a:schemeClr val="bg1"/>
                </a:solidFill>
              </a:rPr>
              <a:t> „</a:t>
            </a:r>
            <a:r>
              <a:rPr lang="en-US" sz="2000" dirty="0">
                <a:solidFill>
                  <a:schemeClr val="bg1"/>
                </a:solidFill>
              </a:rPr>
              <a:t>L</a:t>
            </a:r>
            <a:r>
              <a:rPr lang="pl-PL" sz="2000" dirty="0">
                <a:solidFill>
                  <a:schemeClr val="bg1"/>
                </a:solidFill>
              </a:rPr>
              <a:t>”, aby kontynuować…</a:t>
            </a:r>
          </a:p>
          <a:p>
            <a:pPr marL="0" indent="0" algn="ctr">
              <a:buNone/>
            </a:pPr>
            <a:r>
              <a:rPr lang="pl-PL" sz="2000" dirty="0">
                <a:solidFill>
                  <a:schemeClr val="bg1"/>
                </a:solidFill>
              </a:rPr>
              <a:t>lub </a:t>
            </a:r>
            <a:r>
              <a:rPr lang="en-US" sz="2000" dirty="0" err="1">
                <a:solidFill>
                  <a:schemeClr val="bg1"/>
                </a:solidFill>
              </a:rPr>
              <a:t>klawisz</a:t>
            </a:r>
            <a:r>
              <a:rPr lang="pl-PL" sz="2000" dirty="0">
                <a:solidFill>
                  <a:schemeClr val="bg1"/>
                </a:solidFill>
              </a:rPr>
              <a:t> „</a:t>
            </a:r>
            <a:r>
              <a:rPr lang="en-US" sz="2000" dirty="0">
                <a:solidFill>
                  <a:schemeClr val="bg1"/>
                </a:solidFill>
              </a:rPr>
              <a:t>D</a:t>
            </a:r>
            <a:r>
              <a:rPr lang="pl-PL" sz="2000" dirty="0">
                <a:solidFill>
                  <a:schemeClr val="bg1"/>
                </a:solidFill>
              </a:rPr>
              <a:t>”, aby cofnąć się do poprzedniego slajdu…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6B96B04-0101-4979-9CE5-95591F7E44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0036" y="2809213"/>
            <a:ext cx="2772938" cy="820458"/>
          </a:xfrm>
          <a:prstGeom prst="rect">
            <a:avLst/>
          </a:prstGeom>
        </p:spPr>
      </p:pic>
      <p:pic>
        <p:nvPicPr>
          <p:cNvPr id="19" name="Picture 18" descr="A picture containing saw&#10;&#10;Description generated with high confidence">
            <a:extLst>
              <a:ext uri="{FF2B5EF4-FFF2-40B4-BE49-F238E27FC236}">
                <a16:creationId xmlns:a16="http://schemas.microsoft.com/office/drawing/2014/main" id="{6F83FC6B-6AC1-42B6-9194-27E889CC88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56" y="3094673"/>
            <a:ext cx="1232759" cy="276602"/>
          </a:xfrm>
          <a:prstGeom prst="rect">
            <a:avLst/>
          </a:prstGeom>
        </p:spPr>
      </p:pic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084D799F-3956-44BB-A272-A36C5A5E3441}"/>
              </a:ext>
            </a:extLst>
          </p:cNvPr>
          <p:cNvSpPr txBox="1">
            <a:spLocks/>
          </p:cNvSpPr>
          <p:nvPr/>
        </p:nvSpPr>
        <p:spPr>
          <a:xfrm>
            <a:off x="-239692" y="3754575"/>
            <a:ext cx="2383261" cy="7789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pryma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w prawo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F48A442-F17A-49B3-A499-66A8D0AC1D9D}"/>
              </a:ext>
            </a:extLst>
          </p:cNvPr>
          <p:cNvCxnSpPr>
            <a:cxnSpLocks/>
          </p:cNvCxnSpPr>
          <p:nvPr/>
        </p:nvCxnSpPr>
        <p:spPr>
          <a:xfrm>
            <a:off x="4700710" y="3243179"/>
            <a:ext cx="577911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FA688BF-1101-48A2-8A93-505D31C9A16A}"/>
              </a:ext>
            </a:extLst>
          </p:cNvPr>
          <p:cNvCxnSpPr>
            <a:cxnSpLocks/>
          </p:cNvCxnSpPr>
          <p:nvPr/>
        </p:nvCxnSpPr>
        <p:spPr>
          <a:xfrm>
            <a:off x="1777400" y="3261005"/>
            <a:ext cx="577911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717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466EF3-302C-4960-8543-BE397448108A}"/>
              </a:ext>
            </a:extLst>
          </p:cNvPr>
          <p:cNvSpPr txBox="1">
            <a:spLocks/>
          </p:cNvSpPr>
          <p:nvPr/>
        </p:nvSpPr>
        <p:spPr>
          <a:xfrm>
            <a:off x="1800727" y="2212603"/>
            <a:ext cx="8590546" cy="1139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Ponieważ ma Pani/Pan na głowie czepek EEG, bardzo ważne dla jakości zebranego sygnału jest to, żeby Pani/Pan jak najmniej ruszał/a się w czasie procedury i jak najmniej mrugał/a.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DFA48B5-93FD-4283-A674-9B8386D419A1}"/>
              </a:ext>
            </a:extLst>
          </p:cNvPr>
          <p:cNvSpPr txBox="1">
            <a:spLocks/>
          </p:cNvSpPr>
          <p:nvPr/>
        </p:nvSpPr>
        <p:spPr>
          <a:xfrm>
            <a:off x="838196" y="4045593"/>
            <a:ext cx="10515599" cy="1139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Dlatego w celu ułatwienia Pani/Panu wytrwania w procedurze, wprowadziliśmy możliwość odpoczynku co 15 prób. Zostanie to zasygnalizowane w następujący sposób (przykład na kolejnym ekranie): 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25E2BBA-4773-4C93-B1F1-3834B607D540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2000" dirty="0">
                <a:solidFill>
                  <a:schemeClr val="bg1"/>
                </a:solidFill>
              </a:rPr>
              <a:t>Proszę nacisnąć </a:t>
            </a:r>
            <a:r>
              <a:rPr lang="en-US" sz="2000" dirty="0" err="1">
                <a:solidFill>
                  <a:schemeClr val="bg1"/>
                </a:solidFill>
              </a:rPr>
              <a:t>klawisz</a:t>
            </a:r>
            <a:r>
              <a:rPr lang="pl-PL" sz="2000" dirty="0">
                <a:solidFill>
                  <a:schemeClr val="bg1"/>
                </a:solidFill>
              </a:rPr>
              <a:t> „</a:t>
            </a:r>
            <a:r>
              <a:rPr lang="en-US" sz="2000" dirty="0">
                <a:solidFill>
                  <a:schemeClr val="bg1"/>
                </a:solidFill>
              </a:rPr>
              <a:t>L</a:t>
            </a:r>
            <a:r>
              <a:rPr lang="pl-PL" sz="2000" dirty="0">
                <a:solidFill>
                  <a:schemeClr val="bg1"/>
                </a:solidFill>
              </a:rPr>
              <a:t>”, aby kontynuować…</a:t>
            </a:r>
          </a:p>
          <a:p>
            <a:pPr marL="0" indent="0" algn="ctr">
              <a:buNone/>
            </a:pPr>
            <a:r>
              <a:rPr lang="pl-PL" sz="2000" dirty="0">
                <a:solidFill>
                  <a:schemeClr val="bg1"/>
                </a:solidFill>
              </a:rPr>
              <a:t>lub </a:t>
            </a:r>
            <a:r>
              <a:rPr lang="en-US" sz="2000" dirty="0" err="1">
                <a:solidFill>
                  <a:schemeClr val="bg1"/>
                </a:solidFill>
              </a:rPr>
              <a:t>klawisz</a:t>
            </a:r>
            <a:r>
              <a:rPr lang="pl-PL" sz="2000" dirty="0">
                <a:solidFill>
                  <a:schemeClr val="bg1"/>
                </a:solidFill>
              </a:rPr>
              <a:t> „</a:t>
            </a:r>
            <a:r>
              <a:rPr lang="en-US" sz="2000" dirty="0">
                <a:solidFill>
                  <a:schemeClr val="bg1"/>
                </a:solidFill>
              </a:rPr>
              <a:t>D</a:t>
            </a:r>
            <a:r>
              <a:rPr lang="pl-PL" sz="2000" dirty="0">
                <a:solidFill>
                  <a:schemeClr val="bg1"/>
                </a:solidFill>
              </a:rPr>
              <a:t>”, aby cofnąć się do poprzedniego slajdu…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411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DB5AA-CFD0-4303-8B7F-ECCF54584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170557"/>
            <a:ext cx="10515600" cy="93077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2400" dirty="0">
                <a:solidFill>
                  <a:schemeClr val="bg1"/>
                </a:solidFill>
              </a:rPr>
              <a:t>Ekran umożliwiający zrobienie przerwy będzie wyglądać tak: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466EF3-302C-4960-8543-BE397448108A}"/>
              </a:ext>
            </a:extLst>
          </p:cNvPr>
          <p:cNvSpPr txBox="1">
            <a:spLocks/>
          </p:cNvSpPr>
          <p:nvPr/>
        </p:nvSpPr>
        <p:spPr>
          <a:xfrm>
            <a:off x="1213183" y="2674526"/>
            <a:ext cx="9765628" cy="1508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2400" dirty="0">
                <a:solidFill>
                  <a:schemeClr val="bg1"/>
                </a:solidFill>
              </a:rPr>
              <a:t>To jest ekran przerwy</a:t>
            </a:r>
          </a:p>
          <a:p>
            <a:pPr marL="0" indent="0" algn="ctr">
              <a:buNone/>
            </a:pPr>
            <a:r>
              <a:rPr lang="pl-PL" sz="2400" dirty="0">
                <a:solidFill>
                  <a:schemeClr val="bg1"/>
                </a:solidFill>
              </a:rPr>
              <a:t>Aby przejść dalej</a:t>
            </a:r>
          </a:p>
          <a:p>
            <a:pPr marL="0" indent="0" algn="ctr">
              <a:buNone/>
            </a:pPr>
            <a:r>
              <a:rPr lang="pl-PL" sz="2400" dirty="0">
                <a:solidFill>
                  <a:schemeClr val="bg1"/>
                </a:solidFill>
              </a:rPr>
              <a:t>naciśnij spację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AA89E46-E9E7-4006-ACC1-42A9D5B3AFEE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2000" dirty="0">
                <a:solidFill>
                  <a:schemeClr val="bg1"/>
                </a:solidFill>
              </a:rPr>
              <a:t>Proszę nacisnąć </a:t>
            </a:r>
            <a:r>
              <a:rPr lang="en-US" sz="2000" dirty="0" err="1">
                <a:solidFill>
                  <a:schemeClr val="bg1"/>
                </a:solidFill>
              </a:rPr>
              <a:t>klawisz</a:t>
            </a:r>
            <a:r>
              <a:rPr lang="pl-PL" sz="2000" dirty="0">
                <a:solidFill>
                  <a:schemeClr val="bg1"/>
                </a:solidFill>
              </a:rPr>
              <a:t> „</a:t>
            </a:r>
            <a:r>
              <a:rPr lang="en-US" sz="2000" dirty="0">
                <a:solidFill>
                  <a:schemeClr val="bg1"/>
                </a:solidFill>
              </a:rPr>
              <a:t>L</a:t>
            </a:r>
            <a:r>
              <a:rPr lang="pl-PL" sz="2000" dirty="0">
                <a:solidFill>
                  <a:schemeClr val="bg1"/>
                </a:solidFill>
              </a:rPr>
              <a:t>”, aby kontynuować…</a:t>
            </a:r>
          </a:p>
          <a:p>
            <a:pPr marL="0" indent="0" algn="ctr">
              <a:buNone/>
            </a:pPr>
            <a:r>
              <a:rPr lang="pl-PL" sz="2000" dirty="0">
                <a:solidFill>
                  <a:schemeClr val="bg1"/>
                </a:solidFill>
              </a:rPr>
              <a:t>lub </a:t>
            </a:r>
            <a:r>
              <a:rPr lang="en-US" sz="2000" dirty="0" err="1">
                <a:solidFill>
                  <a:schemeClr val="bg1"/>
                </a:solidFill>
              </a:rPr>
              <a:t>klawisz</a:t>
            </a:r>
            <a:r>
              <a:rPr lang="pl-PL" sz="2000" dirty="0">
                <a:solidFill>
                  <a:schemeClr val="bg1"/>
                </a:solidFill>
              </a:rPr>
              <a:t> „</a:t>
            </a:r>
            <a:r>
              <a:rPr lang="en-US" sz="2000" dirty="0">
                <a:solidFill>
                  <a:schemeClr val="bg1"/>
                </a:solidFill>
              </a:rPr>
              <a:t>D</a:t>
            </a:r>
            <a:r>
              <a:rPr lang="pl-PL" sz="2000" dirty="0">
                <a:solidFill>
                  <a:schemeClr val="bg1"/>
                </a:solidFill>
              </a:rPr>
              <a:t>”, aby cofnąć się do poprzedniego slajdu…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839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DB5AA-CFD0-4303-8B7F-ECCF54584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150" y="218682"/>
            <a:ext cx="9787693" cy="9092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2400" dirty="0">
                <a:solidFill>
                  <a:schemeClr val="bg1"/>
                </a:solidFill>
              </a:rPr>
              <a:t>Czy wszystkie dotychczasowe instrukcje są zrozumiałe?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466EF3-302C-4960-8543-BE397448108A}"/>
              </a:ext>
            </a:extLst>
          </p:cNvPr>
          <p:cNvSpPr txBox="1">
            <a:spLocks/>
          </p:cNvSpPr>
          <p:nvPr/>
        </p:nvSpPr>
        <p:spPr>
          <a:xfrm>
            <a:off x="1800723" y="1408634"/>
            <a:ext cx="8590546" cy="7406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Może Pani/Pan jeszcze dopytać eksperymentatora, lub cofnąć się do poprzednich slajdów.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AE46264-68D9-4CE3-A51C-8EC1E628ABC6}"/>
              </a:ext>
            </a:extLst>
          </p:cNvPr>
          <p:cNvSpPr txBox="1">
            <a:spLocks/>
          </p:cNvSpPr>
          <p:nvPr/>
        </p:nvSpPr>
        <p:spPr>
          <a:xfrm>
            <a:off x="1800723" y="2843032"/>
            <a:ext cx="8590546" cy="7406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Zaraz rozpocznie się próbny blok zadań, w czasie którego nie można już cofnąć się do początku.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17A175A-BDC2-4F44-A64D-3AF71AD793A5}"/>
              </a:ext>
            </a:extLst>
          </p:cNvPr>
          <p:cNvSpPr txBox="1">
            <a:spLocks/>
          </p:cNvSpPr>
          <p:nvPr/>
        </p:nvSpPr>
        <p:spPr>
          <a:xfrm>
            <a:off x="1800723" y="4235797"/>
            <a:ext cx="8590546" cy="1213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Bardzo prosimy, żeby w czasie eksperymentu mieć wzrok skupiony cały czas na „punkcie fiksacji” (mały „+” na środku ekranu)!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(Przykład na kolejnym ekranie)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49CA055-F973-42B2-8C67-E6368343C83F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2000" dirty="0">
                <a:solidFill>
                  <a:schemeClr val="bg1"/>
                </a:solidFill>
              </a:rPr>
              <a:t>Proszę nacisnąć </a:t>
            </a:r>
            <a:r>
              <a:rPr lang="en-US" sz="2000" dirty="0" err="1">
                <a:solidFill>
                  <a:schemeClr val="bg1"/>
                </a:solidFill>
              </a:rPr>
              <a:t>klawisz</a:t>
            </a:r>
            <a:r>
              <a:rPr lang="pl-PL" sz="2000" dirty="0">
                <a:solidFill>
                  <a:schemeClr val="bg1"/>
                </a:solidFill>
              </a:rPr>
              <a:t> „</a:t>
            </a:r>
            <a:r>
              <a:rPr lang="en-US" sz="2000" dirty="0">
                <a:solidFill>
                  <a:schemeClr val="bg1"/>
                </a:solidFill>
              </a:rPr>
              <a:t>L</a:t>
            </a:r>
            <a:r>
              <a:rPr lang="pl-PL" sz="2000" dirty="0">
                <a:solidFill>
                  <a:schemeClr val="bg1"/>
                </a:solidFill>
              </a:rPr>
              <a:t>”, aby kontynuować…</a:t>
            </a:r>
          </a:p>
          <a:p>
            <a:pPr marL="0" indent="0" algn="ctr">
              <a:buNone/>
            </a:pPr>
            <a:r>
              <a:rPr lang="pl-PL" sz="2000" dirty="0">
                <a:solidFill>
                  <a:schemeClr val="bg1"/>
                </a:solidFill>
              </a:rPr>
              <a:t>lub </a:t>
            </a:r>
            <a:r>
              <a:rPr lang="en-US" sz="2000" dirty="0" err="1">
                <a:solidFill>
                  <a:schemeClr val="bg1"/>
                </a:solidFill>
              </a:rPr>
              <a:t>klawisz</a:t>
            </a:r>
            <a:r>
              <a:rPr lang="pl-PL" sz="2000" dirty="0">
                <a:solidFill>
                  <a:schemeClr val="bg1"/>
                </a:solidFill>
              </a:rPr>
              <a:t> „</a:t>
            </a:r>
            <a:r>
              <a:rPr lang="en-US" sz="2000" dirty="0">
                <a:solidFill>
                  <a:schemeClr val="bg1"/>
                </a:solidFill>
              </a:rPr>
              <a:t>D</a:t>
            </a:r>
            <a:r>
              <a:rPr lang="pl-PL" sz="2000" dirty="0">
                <a:solidFill>
                  <a:schemeClr val="bg1"/>
                </a:solidFill>
              </a:rPr>
              <a:t>”, aby cofnąć się do poprzedniego slajdu…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238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DB5AA-CFD0-4303-8B7F-ECCF54584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170557"/>
            <a:ext cx="10515600" cy="93077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2400" dirty="0">
                <a:solidFill>
                  <a:schemeClr val="bg1"/>
                </a:solidFill>
              </a:rPr>
              <a:t>Punkt fiksacji będzie zawsze wyświetlany na środku ekranu, w następujący sposób: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DF36C4-BF62-41C8-87BC-20EB0ECF88CF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solidFill>
                  <a:srgbClr val="FF0000"/>
                </a:solidFill>
              </a:rPr>
              <a:t>Proszę nacisnąć „L”, aby </a:t>
            </a:r>
            <a:r>
              <a:rPr lang="pl-PL" sz="2000" b="1" dirty="0">
                <a:solidFill>
                  <a:srgbClr val="FF0000"/>
                </a:solidFill>
              </a:rPr>
              <a:t>ROZPOCZĄĆ TRENING</a:t>
            </a:r>
            <a:r>
              <a:rPr lang="pl-PL" sz="2000" dirty="0">
                <a:solidFill>
                  <a:srgbClr val="FF0000"/>
                </a:solidFill>
              </a:rPr>
              <a:t>…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solidFill>
                  <a:srgbClr val="FF0000"/>
                </a:solidFill>
              </a:rPr>
              <a:t>lub „D”, aby cofnąć się do poprzedniego slajdu…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466EF3-302C-4960-8543-BE397448108A}"/>
              </a:ext>
            </a:extLst>
          </p:cNvPr>
          <p:cNvSpPr txBox="1">
            <a:spLocks/>
          </p:cNvSpPr>
          <p:nvPr/>
        </p:nvSpPr>
        <p:spPr>
          <a:xfrm>
            <a:off x="1800724" y="5042171"/>
            <a:ext cx="8590546" cy="740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b="1" dirty="0">
                <a:solidFill>
                  <a:schemeClr val="bg1"/>
                </a:solidFill>
              </a:rPr>
              <a:t>UWAGA!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9FEC758-F4FE-4D66-9531-CC9DD7E88667}"/>
              </a:ext>
            </a:extLst>
          </p:cNvPr>
          <p:cNvSpPr txBox="1">
            <a:spLocks/>
          </p:cNvSpPr>
          <p:nvPr/>
        </p:nvSpPr>
        <p:spPr>
          <a:xfrm>
            <a:off x="5647823" y="3058661"/>
            <a:ext cx="896354" cy="740677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6600" dirty="0">
                <a:solidFill>
                  <a:schemeClr val="bg1"/>
                </a:solidFill>
                <a:latin typeface="Bell MT" panose="02020503060305020303" pitchFamily="18" charset="0"/>
              </a:rPr>
              <a:t>+</a:t>
            </a:r>
            <a:endParaRPr lang="en-US" sz="6600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677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449E0-8348-47FD-9D7D-7C51B5828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Slajdy treningowe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47D69-CA75-4EE3-B596-63809664D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04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DF36C4-BF62-41C8-87BC-20EB0ECF88CF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solidFill>
                  <a:schemeClr val="bg1"/>
                </a:solidFill>
              </a:rPr>
              <a:t>Proszę nacisnąć „L”, aby kontynuować…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466EF3-302C-4960-8543-BE397448108A}"/>
              </a:ext>
            </a:extLst>
          </p:cNvPr>
          <p:cNvSpPr txBox="1">
            <a:spLocks/>
          </p:cNvSpPr>
          <p:nvPr/>
        </p:nvSpPr>
        <p:spPr>
          <a:xfrm>
            <a:off x="1800723" y="1408634"/>
            <a:ext cx="8590546" cy="740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Dziękujemy!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AE46264-68D9-4CE3-A51C-8EC1E628ABC6}"/>
              </a:ext>
            </a:extLst>
          </p:cNvPr>
          <p:cNvSpPr txBox="1">
            <a:spLocks/>
          </p:cNvSpPr>
          <p:nvPr/>
        </p:nvSpPr>
        <p:spPr>
          <a:xfrm>
            <a:off x="1800723" y="3058661"/>
            <a:ext cx="8590546" cy="740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2400" dirty="0">
                <a:solidFill>
                  <a:schemeClr val="bg1"/>
                </a:solidFill>
              </a:rPr>
              <a:t>To już koniec treningu, zaraz rozpocznie się sesja eksperymentalna.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826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DF36C4-BF62-41C8-87BC-20EB0ECF88CF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solidFill>
                  <a:srgbClr val="FF0000"/>
                </a:solidFill>
              </a:rPr>
              <a:t>Proszę nacisnąć „L”, aby ROZPOCZĄĆ EKSPERYMENT…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solidFill>
                  <a:srgbClr val="FF0000"/>
                </a:solidFill>
              </a:rPr>
              <a:t>lub „D”, aby cofnąć się do poprzedniego slajdu…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466EF3-302C-4960-8543-BE397448108A}"/>
              </a:ext>
            </a:extLst>
          </p:cNvPr>
          <p:cNvSpPr txBox="1">
            <a:spLocks/>
          </p:cNvSpPr>
          <p:nvPr/>
        </p:nvSpPr>
        <p:spPr>
          <a:xfrm>
            <a:off x="1800727" y="3058661"/>
            <a:ext cx="8590546" cy="7406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Proszę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teraz</a:t>
            </a:r>
            <a:r>
              <a:rPr lang="pl-PL" sz="2400" dirty="0">
                <a:solidFill>
                  <a:schemeClr val="bg1"/>
                </a:solidFill>
              </a:rPr>
              <a:t> położyć palec wskazujący lewej ręki na klawiszu „D” na klawiaturze, a prawej ręki na klawiszu „L”.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115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7033F-4B7C-43D5-8BCB-CEF91A534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Slajdy wewnątrz </a:t>
            </a:r>
            <a:r>
              <a:rPr lang="pl-PL" dirty="0" err="1"/>
              <a:t>triali</a:t>
            </a:r>
            <a:r>
              <a:rPr lang="pl-PL" dirty="0"/>
              <a:t> (końce bloków)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2F038-6072-4A5A-BA30-02286A833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55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DF36C4-BF62-41C8-87BC-20EB0ECF88CF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solidFill>
                  <a:schemeClr val="bg1"/>
                </a:solidFill>
              </a:rPr>
              <a:t>Proszę nacisnąć „L”, aby kontynuować…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466EF3-302C-4960-8543-BE397448108A}"/>
              </a:ext>
            </a:extLst>
          </p:cNvPr>
          <p:cNvSpPr txBox="1">
            <a:spLocks/>
          </p:cNvSpPr>
          <p:nvPr/>
        </p:nvSpPr>
        <p:spPr>
          <a:xfrm>
            <a:off x="1800723" y="1408634"/>
            <a:ext cx="8590546" cy="740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Dziękujemy!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AE46264-68D9-4CE3-A51C-8EC1E628ABC6}"/>
              </a:ext>
            </a:extLst>
          </p:cNvPr>
          <p:cNvSpPr txBox="1">
            <a:spLocks/>
          </p:cNvSpPr>
          <p:nvPr/>
        </p:nvSpPr>
        <p:spPr>
          <a:xfrm>
            <a:off x="3031459" y="2476476"/>
            <a:ext cx="6129074" cy="1078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2400" dirty="0">
                <a:solidFill>
                  <a:schemeClr val="bg1"/>
                </a:solidFill>
              </a:rPr>
              <a:t>To koniec jednego z czterech bloków eksperymentu. Zaraz zacznie się kolejny. 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F3EEE2-45E7-4906-9DD3-0CFC053FF6C8}"/>
              </a:ext>
            </a:extLst>
          </p:cNvPr>
          <p:cNvSpPr txBox="1"/>
          <p:nvPr/>
        </p:nvSpPr>
        <p:spPr>
          <a:xfrm>
            <a:off x="2068354" y="4017177"/>
            <a:ext cx="80552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>
                <a:solidFill>
                  <a:schemeClr val="bg1"/>
                </a:solidFill>
              </a:rPr>
              <a:t>Uwaga! Teraz rozkład kolorów zmieni się, i trzeba będzie na nowo przypisać do niego poczucie kontroli.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3397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E69DE-C660-41F7-A94F-60EAA74A3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Slajdy instrukcyjne na początku badania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A84DE-F712-41B4-97A2-004524148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0622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DF36C4-BF62-41C8-87BC-20EB0ECF88CF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solidFill>
                  <a:srgbClr val="FF0000"/>
                </a:solidFill>
              </a:rPr>
              <a:t>Proszę nacisnąć „L”, aby ROZPOCZĄĆ KOLEJNY BLOK…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solidFill>
                  <a:srgbClr val="FF0000"/>
                </a:solidFill>
              </a:rPr>
              <a:t>lub „D”, aby cofnąć się do poprzedniego slajdu…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466EF3-302C-4960-8543-BE397448108A}"/>
              </a:ext>
            </a:extLst>
          </p:cNvPr>
          <p:cNvSpPr txBox="1">
            <a:spLocks/>
          </p:cNvSpPr>
          <p:nvPr/>
        </p:nvSpPr>
        <p:spPr>
          <a:xfrm>
            <a:off x="1800727" y="3058661"/>
            <a:ext cx="8590546" cy="7406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Proszę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teraz</a:t>
            </a:r>
            <a:r>
              <a:rPr lang="pl-PL" sz="2400" dirty="0">
                <a:solidFill>
                  <a:schemeClr val="bg1"/>
                </a:solidFill>
              </a:rPr>
              <a:t> położyć palec wskazujący lewej ręki na klawiszu „D” na klawiaturze, a prawej ręki na klawiszu „L”.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105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DF36C4-BF62-41C8-87BC-20EB0ECF88CF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solidFill>
                  <a:schemeClr val="bg1"/>
                </a:solidFill>
              </a:rPr>
              <a:t>Proszę nacisnąć „L”, aby kontynuować…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466EF3-302C-4960-8543-BE397448108A}"/>
              </a:ext>
            </a:extLst>
          </p:cNvPr>
          <p:cNvSpPr txBox="1">
            <a:spLocks/>
          </p:cNvSpPr>
          <p:nvPr/>
        </p:nvSpPr>
        <p:spPr>
          <a:xfrm>
            <a:off x="1800723" y="1408634"/>
            <a:ext cx="8590546" cy="740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To już koniec tej części eksperymentu.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AE46264-68D9-4CE3-A51C-8EC1E628ABC6}"/>
              </a:ext>
            </a:extLst>
          </p:cNvPr>
          <p:cNvSpPr txBox="1">
            <a:spLocks/>
          </p:cNvSpPr>
          <p:nvPr/>
        </p:nvSpPr>
        <p:spPr>
          <a:xfrm>
            <a:off x="1800723" y="3058661"/>
            <a:ext cx="8590546" cy="740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113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DF36C4-BF62-41C8-87BC-20EB0ECF88CF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solidFill>
                  <a:schemeClr val="bg1"/>
                </a:solidFill>
              </a:rPr>
              <a:t>Proszę nacisnąć „L”, aby kontynuować…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466EF3-302C-4960-8543-BE397448108A}"/>
              </a:ext>
            </a:extLst>
          </p:cNvPr>
          <p:cNvSpPr txBox="1">
            <a:spLocks/>
          </p:cNvSpPr>
          <p:nvPr/>
        </p:nvSpPr>
        <p:spPr>
          <a:xfrm>
            <a:off x="575733" y="342849"/>
            <a:ext cx="11040533" cy="5431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pl-PL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pl-PL" b="1" dirty="0">
                <a:solidFill>
                  <a:schemeClr val="bg1"/>
                </a:solidFill>
              </a:rPr>
              <a:t>Informacje dla osoby uczestniczącej w badaniu</a:t>
            </a:r>
          </a:p>
          <a:p>
            <a:pPr marL="0" indent="0" algn="just">
              <a:buNone/>
            </a:pPr>
            <a:endParaRPr lang="pl-PL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pl-PL" dirty="0">
                <a:solidFill>
                  <a:schemeClr val="bg1"/>
                </a:solidFill>
              </a:rPr>
              <a:t>W czasie badania były obecne tak zwane prymy podprogowe, czyli strzałki, które są wyświetlane z taką szybkością, że nie są świadomie dostrzegane, jednak minimalnie wpływają one na wybór naciśniętego guzika (średnio o parę procent częściej naciska się klawisz zgodny z kierunkiem prymy), oraz na szybkość Pani/Pana reakcji (mniej więcej o 1/10 sekundy szybciej naciska się klawisz zgodny z kierunkiem prymy). 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AE46264-68D9-4CE3-A51C-8EC1E628ABC6}"/>
              </a:ext>
            </a:extLst>
          </p:cNvPr>
          <p:cNvSpPr txBox="1">
            <a:spLocks/>
          </p:cNvSpPr>
          <p:nvPr/>
        </p:nvSpPr>
        <p:spPr>
          <a:xfrm>
            <a:off x="1800723" y="3058661"/>
            <a:ext cx="8590546" cy="740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754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DF36C4-BF62-41C8-87BC-20EB0ECF88CF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solidFill>
                  <a:schemeClr val="bg1"/>
                </a:solidFill>
              </a:rPr>
              <a:t>Prosimy o odpowiedź „TAK” wciskając klawisz „t”, lub „NIE” za pomocą klawisza „n”.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AE46264-68D9-4CE3-A51C-8EC1E628ABC6}"/>
              </a:ext>
            </a:extLst>
          </p:cNvPr>
          <p:cNvSpPr txBox="1">
            <a:spLocks/>
          </p:cNvSpPr>
          <p:nvPr/>
        </p:nvSpPr>
        <p:spPr>
          <a:xfrm>
            <a:off x="1800727" y="1214871"/>
            <a:ext cx="8590546" cy="106363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2400" dirty="0">
                <a:solidFill>
                  <a:schemeClr val="bg1"/>
                </a:solidFill>
              </a:rPr>
              <a:t>Czy zauważył/a Pani/Pan następujący obrazek w czasie eksperymentu? Mógł ledwie zauważalnie „mignąć” tuż przed wyświetleniem się wskazówki: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5F2BFD-A45B-4A4F-B77D-AC1477C06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558" y="2823379"/>
            <a:ext cx="1232759" cy="2766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092F28-2602-4678-A833-0C18CDB0649B}"/>
              </a:ext>
            </a:extLst>
          </p:cNvPr>
          <p:cNvSpPr txBox="1"/>
          <p:nvPr/>
        </p:nvSpPr>
        <p:spPr>
          <a:xfrm>
            <a:off x="5851160" y="2777014"/>
            <a:ext cx="489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lub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 descr="A picture containing saw&#10;&#10;Description generated with high confidence">
            <a:extLst>
              <a:ext uri="{FF2B5EF4-FFF2-40B4-BE49-F238E27FC236}">
                <a16:creationId xmlns:a16="http://schemas.microsoft.com/office/drawing/2014/main" id="{D54D271E-CBE2-4705-AFA4-6FCE8CE60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682" y="2823379"/>
            <a:ext cx="1232759" cy="27660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30F1A64-26E7-49A3-BE9D-407E3D8204A9}"/>
              </a:ext>
            </a:extLst>
          </p:cNvPr>
          <p:cNvSpPr txBox="1">
            <a:spLocks/>
          </p:cNvSpPr>
          <p:nvPr/>
        </p:nvSpPr>
        <p:spPr>
          <a:xfrm>
            <a:off x="2234487" y="3999930"/>
            <a:ext cx="7723024" cy="10636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1900" dirty="0">
                <a:solidFill>
                  <a:schemeClr val="bg1"/>
                </a:solidFill>
              </a:rPr>
              <a:t>Prosimy o odpowiedź „TAK” lub „NIE”. Na następnym ekranie pojawi się pytanie o to, w jakim stopniu jest Pani/Pan pewna/pewny tej oceny.</a:t>
            </a:r>
            <a:endParaRPr lang="en-US" sz="1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7346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DB5AA-CFD0-4303-8B7F-ECCF54584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3570" y="197128"/>
            <a:ext cx="7944855" cy="4766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2400" dirty="0">
                <a:solidFill>
                  <a:schemeClr val="bg1"/>
                </a:solidFill>
              </a:rPr>
              <a:t>Oprócz tych dwóch wskazówek: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DF36C4-BF62-41C8-87BC-20EB0ECF88CF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Proszę nacisnąć „SPACJĘ”, aby kontynuować…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lub „ENTER”, aby cofnąć się do poprzedniego slajdu…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466EF3-302C-4960-8543-BE397448108A}"/>
              </a:ext>
            </a:extLst>
          </p:cNvPr>
          <p:cNvSpPr txBox="1">
            <a:spLocks/>
          </p:cNvSpPr>
          <p:nvPr/>
        </p:nvSpPr>
        <p:spPr>
          <a:xfrm>
            <a:off x="932443" y="4075444"/>
            <a:ext cx="10327105" cy="1731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Można na nią odpowiadać wedle własnego uznania, prawą lub lewą ręką. Przy czym bardzo prosimy, żeby uprzednio NIE PLANOWAĆ, którą ręką naciśnie się klawisz. Prosimy także, żeby stosunek odpowiedzi lewą i prawą ręką na tę wskazówkę był w miarę równy (tzn., żeby odpowiadać na tę wskazówkę mniej więcej tyle samo razy lewą i prawą ręką w ciągu jednego bloku eksperymentalnego (więcej info dalej)).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airplane, aircraft, transport&#10;&#10;Description generated with high confidence">
            <a:extLst>
              <a:ext uri="{FF2B5EF4-FFF2-40B4-BE49-F238E27FC236}">
                <a16:creationId xmlns:a16="http://schemas.microsoft.com/office/drawing/2014/main" id="{0C7EBE7B-4D90-4E4B-8C6C-42C8798CD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724" y="721452"/>
            <a:ext cx="3158785" cy="1297623"/>
          </a:xfrm>
          <a:prstGeom prst="rect">
            <a:avLst/>
          </a:prstGeom>
        </p:spPr>
      </p:pic>
      <p:pic>
        <p:nvPicPr>
          <p:cNvPr id="9" name="Picture 8" descr="A picture containing airplane, aircraft, transport&#10;&#10;Description generated with high confidence">
            <a:extLst>
              <a:ext uri="{FF2B5EF4-FFF2-40B4-BE49-F238E27FC236}">
                <a16:creationId xmlns:a16="http://schemas.microsoft.com/office/drawing/2014/main" id="{101DA740-24E7-4C31-8275-C9A4A6E86B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493" y="721452"/>
            <a:ext cx="3158785" cy="1297623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275D355-6162-4923-9B5A-7B5128BAFABD}"/>
              </a:ext>
            </a:extLst>
          </p:cNvPr>
          <p:cNvSpPr txBox="1">
            <a:spLocks/>
          </p:cNvSpPr>
          <p:nvPr/>
        </p:nvSpPr>
        <p:spPr>
          <a:xfrm>
            <a:off x="2123570" y="2208883"/>
            <a:ext cx="7944855" cy="476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Pojawiać się będzie co jakiś czas jeszcze trzecia: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3" descr="A picture containing airplane, aircraft, transport&#10;&#10;Description generated with very high confidence">
            <a:extLst>
              <a:ext uri="{FF2B5EF4-FFF2-40B4-BE49-F238E27FC236}">
                <a16:creationId xmlns:a16="http://schemas.microsoft.com/office/drawing/2014/main" id="{3FE03369-5961-44B5-8EFE-C6B145F6F0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604" y="2685522"/>
            <a:ext cx="3158785" cy="129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725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F10C7-1E36-42DA-A991-D7FE6F3CC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Witamy!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DB5AA-CFD0-4303-8B7F-ECCF54584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1857"/>
            <a:ext cx="10515600" cy="1325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dirty="0">
                <a:solidFill>
                  <a:schemeClr val="bg1"/>
                </a:solidFill>
              </a:rPr>
              <a:t>Znajduje się Pani/Pan w środowisku eksperymentu badającego poczucie sprawstwa/kontroli.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DF36C4-BF62-41C8-87BC-20EB0ECF88CF}"/>
              </a:ext>
            </a:extLst>
          </p:cNvPr>
          <p:cNvSpPr txBox="1">
            <a:spLocks/>
          </p:cNvSpPr>
          <p:nvPr/>
        </p:nvSpPr>
        <p:spPr>
          <a:xfrm>
            <a:off x="838200" y="5838989"/>
            <a:ext cx="10515600" cy="930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solidFill>
                  <a:schemeClr val="bg1"/>
                </a:solidFill>
              </a:rPr>
              <a:t>Proszę nacisnąć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klawisz</a:t>
            </a:r>
            <a:r>
              <a:rPr lang="pl-PL" sz="2000" dirty="0">
                <a:solidFill>
                  <a:schemeClr val="bg1"/>
                </a:solidFill>
              </a:rPr>
              <a:t> „</a:t>
            </a:r>
            <a:r>
              <a:rPr lang="en-US" sz="2000" dirty="0">
                <a:solidFill>
                  <a:schemeClr val="bg1"/>
                </a:solidFill>
              </a:rPr>
              <a:t>L</a:t>
            </a:r>
            <a:r>
              <a:rPr lang="pl-PL" sz="2000" dirty="0">
                <a:solidFill>
                  <a:schemeClr val="bg1"/>
                </a:solidFill>
              </a:rPr>
              <a:t>”, aby kontynuować…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7A2E6C3-E1CB-4565-87E3-1776C80BA978}"/>
              </a:ext>
            </a:extLst>
          </p:cNvPr>
          <p:cNvSpPr txBox="1">
            <a:spLocks/>
          </p:cNvSpPr>
          <p:nvPr/>
        </p:nvSpPr>
        <p:spPr>
          <a:xfrm>
            <a:off x="838200" y="2827420"/>
            <a:ext cx="10515600" cy="25287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l-PL" dirty="0">
                <a:solidFill>
                  <a:schemeClr val="bg1"/>
                </a:solidFill>
              </a:rPr>
              <a:t>W tym eksperymencie interesuje nas Pani/Pana poczucie kontroli. Procedura polega na tym, że naciska się klawisze, po których na ekranie pojawiają się kolorowe koła. Chcielibyśmy dowiedzieć się, czy uważa Pani/Pan, że kontroluje wydarzenia na ekranie. Zadanie eksperymentalne polega na tym, że należy odkryć – naciskając lewy, bądź prawy klawisz – w jakim stopniu Pani/Pana naciśnięcie lewego, bądź prawego klawisza powodują wyświetlenie się konkretnego koloru.</a:t>
            </a:r>
          </a:p>
        </p:txBody>
      </p:sp>
    </p:spTree>
    <p:extLst>
      <p:ext uri="{BB962C8B-B14F-4D97-AF65-F5344CB8AC3E}">
        <p14:creationId xmlns:p14="http://schemas.microsoft.com/office/powerpoint/2010/main" val="388295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DB5AA-CFD0-4303-8B7F-ECCF54584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7318" y="132998"/>
            <a:ext cx="8137360" cy="93077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2400" dirty="0">
                <a:solidFill>
                  <a:schemeClr val="bg1"/>
                </a:solidFill>
              </a:rPr>
              <a:t>Za chwilę zostanie Pani/Pan poproszona/y o odpowiedź lewą ręką (klawisz „</a:t>
            </a:r>
            <a:r>
              <a:rPr lang="en-US" sz="2400" dirty="0">
                <a:solidFill>
                  <a:schemeClr val="bg1"/>
                </a:solidFill>
              </a:rPr>
              <a:t>D</a:t>
            </a:r>
            <a:r>
              <a:rPr lang="pl-PL" sz="2400" dirty="0">
                <a:solidFill>
                  <a:schemeClr val="bg1"/>
                </a:solidFill>
              </a:rPr>
              <a:t>”) na następujący obrazek/wskazówkę: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DF36C4-BF62-41C8-87BC-20EB0ECF88CF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2000" dirty="0">
                <a:solidFill>
                  <a:schemeClr val="bg1"/>
                </a:solidFill>
              </a:rPr>
              <a:t>Proszę nacisnąć </a:t>
            </a:r>
            <a:r>
              <a:rPr lang="en-US" sz="2000" dirty="0" err="1">
                <a:solidFill>
                  <a:schemeClr val="bg1"/>
                </a:solidFill>
              </a:rPr>
              <a:t>klawisz</a:t>
            </a:r>
            <a:r>
              <a:rPr lang="pl-PL" sz="2000" dirty="0">
                <a:solidFill>
                  <a:schemeClr val="bg1"/>
                </a:solidFill>
              </a:rPr>
              <a:t> „</a:t>
            </a:r>
            <a:r>
              <a:rPr lang="en-US" sz="2000" dirty="0">
                <a:solidFill>
                  <a:schemeClr val="bg1"/>
                </a:solidFill>
              </a:rPr>
              <a:t>L</a:t>
            </a:r>
            <a:r>
              <a:rPr lang="pl-PL" sz="2000" dirty="0">
                <a:solidFill>
                  <a:schemeClr val="bg1"/>
                </a:solidFill>
              </a:rPr>
              <a:t>”, aby kontynuować…</a:t>
            </a:r>
          </a:p>
          <a:p>
            <a:pPr marL="0" indent="0" algn="ctr">
              <a:buNone/>
            </a:pPr>
            <a:r>
              <a:rPr lang="pl-PL" sz="2000" dirty="0">
                <a:solidFill>
                  <a:schemeClr val="bg1"/>
                </a:solidFill>
              </a:rPr>
              <a:t>lub </a:t>
            </a:r>
            <a:r>
              <a:rPr lang="en-US" sz="2000" dirty="0" err="1">
                <a:solidFill>
                  <a:schemeClr val="bg1"/>
                </a:solidFill>
              </a:rPr>
              <a:t>klawisz</a:t>
            </a:r>
            <a:r>
              <a:rPr lang="pl-PL" sz="2000" dirty="0">
                <a:solidFill>
                  <a:schemeClr val="bg1"/>
                </a:solidFill>
              </a:rPr>
              <a:t> „</a:t>
            </a:r>
            <a:r>
              <a:rPr lang="en-US" sz="2000" dirty="0">
                <a:solidFill>
                  <a:schemeClr val="bg1"/>
                </a:solidFill>
              </a:rPr>
              <a:t>D</a:t>
            </a:r>
            <a:r>
              <a:rPr lang="pl-PL" sz="2000" dirty="0">
                <a:solidFill>
                  <a:schemeClr val="bg1"/>
                </a:solidFill>
              </a:rPr>
              <a:t>”, aby cofnąć się do poprzedniego slajdu…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466EF3-302C-4960-8543-BE397448108A}"/>
              </a:ext>
            </a:extLst>
          </p:cNvPr>
          <p:cNvSpPr txBox="1">
            <a:spLocks/>
          </p:cNvSpPr>
          <p:nvPr/>
        </p:nvSpPr>
        <p:spPr>
          <a:xfrm>
            <a:off x="2109033" y="3172992"/>
            <a:ext cx="7973930" cy="730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Natomiast prawą ręką (klawisz „</a:t>
            </a:r>
            <a:r>
              <a:rPr lang="en-US" sz="2400" dirty="0">
                <a:solidFill>
                  <a:schemeClr val="bg1"/>
                </a:solidFill>
              </a:rPr>
              <a:t>L</a:t>
            </a:r>
            <a:r>
              <a:rPr lang="pl-PL" sz="2400" dirty="0">
                <a:solidFill>
                  <a:schemeClr val="bg1"/>
                </a:solidFill>
              </a:rPr>
              <a:t>” na następującą wskazówkę: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9" name="Picture 8" descr="A picture containing airplane, aircraft, transport&#10;&#10;Description generated with high confidence">
            <a:extLst>
              <a:ext uri="{FF2B5EF4-FFF2-40B4-BE49-F238E27FC236}">
                <a16:creationId xmlns:a16="http://schemas.microsoft.com/office/drawing/2014/main" id="{F557D5BC-CDC8-40D6-A07A-192CC8FC11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700" y="1019011"/>
            <a:ext cx="3086596" cy="1267968"/>
          </a:xfrm>
          <a:prstGeom prst="rect">
            <a:avLst/>
          </a:prstGeom>
        </p:spPr>
      </p:pic>
      <p:pic>
        <p:nvPicPr>
          <p:cNvPr id="11" name="Picture 10" descr="A picture containing airplane, aircraft, transport&#10;&#10;Description generated with high confidence">
            <a:extLst>
              <a:ext uri="{FF2B5EF4-FFF2-40B4-BE49-F238E27FC236}">
                <a16:creationId xmlns:a16="http://schemas.microsoft.com/office/drawing/2014/main" id="{AEB79E9F-3A06-4E77-9B3F-2D6920CFFF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700" y="3751204"/>
            <a:ext cx="3086596" cy="126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71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DB5AA-CFD0-4303-8B7F-ECCF54584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7314" y="419197"/>
            <a:ext cx="8137360" cy="93077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2400" dirty="0">
                <a:solidFill>
                  <a:schemeClr val="bg1"/>
                </a:solidFill>
              </a:rPr>
              <a:t>Po poprawnej odpowiedzi na wskazówkę, zostanie </a:t>
            </a:r>
            <a:r>
              <a:rPr lang="pl-PL" sz="2400" dirty="0" err="1">
                <a:solidFill>
                  <a:schemeClr val="bg1"/>
                </a:solidFill>
              </a:rPr>
              <a:t>wyś</a:t>
            </a:r>
            <a:r>
              <a:rPr lang="en-US" sz="2400" dirty="0" err="1">
                <a:solidFill>
                  <a:schemeClr val="bg1"/>
                </a:solidFill>
              </a:rPr>
              <a:t>wietlony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nast</a:t>
            </a:r>
            <a:r>
              <a:rPr lang="pl-PL" sz="2400" dirty="0" err="1">
                <a:solidFill>
                  <a:schemeClr val="bg1"/>
                </a:solidFill>
              </a:rPr>
              <a:t>ępujący</a:t>
            </a:r>
            <a:r>
              <a:rPr lang="pl-PL" sz="2400" dirty="0">
                <a:solidFill>
                  <a:schemeClr val="bg1"/>
                </a:solidFill>
              </a:rPr>
              <a:t> obrazek (w kolorze):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466EF3-302C-4960-8543-BE397448108A}"/>
              </a:ext>
            </a:extLst>
          </p:cNvPr>
          <p:cNvSpPr txBox="1">
            <a:spLocks/>
          </p:cNvSpPr>
          <p:nvPr/>
        </p:nvSpPr>
        <p:spPr>
          <a:xfrm>
            <a:off x="1656093" y="3172992"/>
            <a:ext cx="8879805" cy="9307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Po niepoprawnej odpowiedzi na wskazówkę, lub przy braku odpowiedzi w odpowiednim czasie (półtorej sekundy), zostanie wyświetlony taki obrazek: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CE8487-68DE-4EFD-B5D7-BC608524C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270" y="1318027"/>
            <a:ext cx="1227447" cy="1166788"/>
          </a:xfrm>
          <a:prstGeom prst="rect">
            <a:avLst/>
          </a:prstGeom>
        </p:spPr>
      </p:pic>
      <p:pic>
        <p:nvPicPr>
          <p:cNvPr id="8" name="Picture 7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543C77A2-FEBB-4E77-AF01-2B4A36D092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148" y="4103770"/>
            <a:ext cx="3267699" cy="1342365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9F5F74E-ECB9-4114-8605-85A5BE5C282E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2000" dirty="0">
                <a:solidFill>
                  <a:schemeClr val="bg1"/>
                </a:solidFill>
              </a:rPr>
              <a:t>Proszę nacisnąć </a:t>
            </a:r>
            <a:r>
              <a:rPr lang="en-US" sz="2000" dirty="0" err="1">
                <a:solidFill>
                  <a:schemeClr val="bg1"/>
                </a:solidFill>
              </a:rPr>
              <a:t>klawisz</a:t>
            </a:r>
            <a:r>
              <a:rPr lang="pl-PL" sz="2000" dirty="0">
                <a:solidFill>
                  <a:schemeClr val="bg1"/>
                </a:solidFill>
              </a:rPr>
              <a:t> „</a:t>
            </a:r>
            <a:r>
              <a:rPr lang="en-US" sz="2000" dirty="0">
                <a:solidFill>
                  <a:schemeClr val="bg1"/>
                </a:solidFill>
              </a:rPr>
              <a:t>L</a:t>
            </a:r>
            <a:r>
              <a:rPr lang="pl-PL" sz="2000" dirty="0">
                <a:solidFill>
                  <a:schemeClr val="bg1"/>
                </a:solidFill>
              </a:rPr>
              <a:t>”, aby kontynuować…</a:t>
            </a:r>
          </a:p>
          <a:p>
            <a:pPr marL="0" indent="0" algn="ctr">
              <a:buNone/>
            </a:pPr>
            <a:r>
              <a:rPr lang="pl-PL" sz="2000" dirty="0">
                <a:solidFill>
                  <a:schemeClr val="bg1"/>
                </a:solidFill>
              </a:rPr>
              <a:t>lub </a:t>
            </a:r>
            <a:r>
              <a:rPr lang="en-US" sz="2000" dirty="0" err="1">
                <a:solidFill>
                  <a:schemeClr val="bg1"/>
                </a:solidFill>
              </a:rPr>
              <a:t>klawisz</a:t>
            </a:r>
            <a:r>
              <a:rPr lang="pl-PL" sz="2000" dirty="0">
                <a:solidFill>
                  <a:schemeClr val="bg1"/>
                </a:solidFill>
              </a:rPr>
              <a:t> „</a:t>
            </a:r>
            <a:r>
              <a:rPr lang="en-US" sz="2000" dirty="0">
                <a:solidFill>
                  <a:schemeClr val="bg1"/>
                </a:solidFill>
              </a:rPr>
              <a:t>D</a:t>
            </a:r>
            <a:r>
              <a:rPr lang="pl-PL" sz="2000" dirty="0">
                <a:solidFill>
                  <a:schemeClr val="bg1"/>
                </a:solidFill>
              </a:rPr>
              <a:t>”, aby cofnąć się do poprzedniego slajdu…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505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DB5AA-CFD0-4303-8B7F-ECCF54584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3570" y="197128"/>
            <a:ext cx="7944855" cy="4766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2400" dirty="0">
                <a:solidFill>
                  <a:schemeClr val="bg1"/>
                </a:solidFill>
              </a:rPr>
              <a:t>Oprócz tych dwóch wskazówek: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466EF3-302C-4960-8543-BE397448108A}"/>
              </a:ext>
            </a:extLst>
          </p:cNvPr>
          <p:cNvSpPr txBox="1">
            <a:spLocks/>
          </p:cNvSpPr>
          <p:nvPr/>
        </p:nvSpPr>
        <p:spPr>
          <a:xfrm>
            <a:off x="932447" y="4172478"/>
            <a:ext cx="10327105" cy="953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200" dirty="0">
                <a:solidFill>
                  <a:schemeClr val="bg1"/>
                </a:solidFill>
              </a:rPr>
              <a:t>Można na nią odpowiadać wedle własnego uznania, prawą lub lewą ręką. Przy czym bardzo prosimy, żeby uprzednio NIE PLANOWAĆ, którą ręką naciśnie się klawisz. </a:t>
            </a:r>
            <a:endParaRPr lang="en-US" sz="2200" dirty="0">
              <a:solidFill>
                <a:schemeClr val="bg1"/>
              </a:solidFill>
            </a:endParaRPr>
          </a:p>
        </p:txBody>
      </p:sp>
      <p:pic>
        <p:nvPicPr>
          <p:cNvPr id="5" name="Picture 4" descr="A picture containing airplane, aircraft, transport&#10;&#10;Description generated with high confidence">
            <a:extLst>
              <a:ext uri="{FF2B5EF4-FFF2-40B4-BE49-F238E27FC236}">
                <a16:creationId xmlns:a16="http://schemas.microsoft.com/office/drawing/2014/main" id="{0C7EBE7B-4D90-4E4B-8C6C-42C8798CD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724" y="721452"/>
            <a:ext cx="3158785" cy="1297623"/>
          </a:xfrm>
          <a:prstGeom prst="rect">
            <a:avLst/>
          </a:prstGeom>
        </p:spPr>
      </p:pic>
      <p:pic>
        <p:nvPicPr>
          <p:cNvPr id="9" name="Picture 8" descr="A picture containing airplane, aircraft, transport&#10;&#10;Description generated with high confidence">
            <a:extLst>
              <a:ext uri="{FF2B5EF4-FFF2-40B4-BE49-F238E27FC236}">
                <a16:creationId xmlns:a16="http://schemas.microsoft.com/office/drawing/2014/main" id="{101DA740-24E7-4C31-8275-C9A4A6E86B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493" y="721452"/>
            <a:ext cx="3158785" cy="1297623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275D355-6162-4923-9B5A-7B5128BAFABD}"/>
              </a:ext>
            </a:extLst>
          </p:cNvPr>
          <p:cNvSpPr txBox="1">
            <a:spLocks/>
          </p:cNvSpPr>
          <p:nvPr/>
        </p:nvSpPr>
        <p:spPr>
          <a:xfrm>
            <a:off x="2123570" y="2208883"/>
            <a:ext cx="7944855" cy="476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Pojawiać się będzie co jakiś czas jeszcze trzecia: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airplane, aircraft, transport&#10;&#10;Description generated with very high confidence">
            <a:extLst>
              <a:ext uri="{FF2B5EF4-FFF2-40B4-BE49-F238E27FC236}">
                <a16:creationId xmlns:a16="http://schemas.microsoft.com/office/drawing/2014/main" id="{3FE03369-5961-44B5-8EFE-C6B145F6F0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604" y="2685522"/>
            <a:ext cx="3158785" cy="1297623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448283F-6F2D-4F37-90DF-09333F810EAA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2000" dirty="0">
                <a:solidFill>
                  <a:schemeClr val="bg1"/>
                </a:solidFill>
              </a:rPr>
              <a:t>Proszę nacisnąć </a:t>
            </a:r>
            <a:r>
              <a:rPr lang="en-US" sz="2000" dirty="0" err="1">
                <a:solidFill>
                  <a:schemeClr val="bg1"/>
                </a:solidFill>
              </a:rPr>
              <a:t>klawisz</a:t>
            </a:r>
            <a:r>
              <a:rPr lang="pl-PL" sz="2000" dirty="0">
                <a:solidFill>
                  <a:schemeClr val="bg1"/>
                </a:solidFill>
              </a:rPr>
              <a:t> „</a:t>
            </a:r>
            <a:r>
              <a:rPr lang="en-US" sz="2000" dirty="0">
                <a:solidFill>
                  <a:schemeClr val="bg1"/>
                </a:solidFill>
              </a:rPr>
              <a:t>L</a:t>
            </a:r>
            <a:r>
              <a:rPr lang="pl-PL" sz="2000" dirty="0">
                <a:solidFill>
                  <a:schemeClr val="bg1"/>
                </a:solidFill>
              </a:rPr>
              <a:t>”, aby kontynuować…</a:t>
            </a:r>
          </a:p>
          <a:p>
            <a:pPr marL="0" indent="0" algn="ctr">
              <a:buNone/>
            </a:pPr>
            <a:r>
              <a:rPr lang="pl-PL" sz="2000" dirty="0">
                <a:solidFill>
                  <a:schemeClr val="bg1"/>
                </a:solidFill>
              </a:rPr>
              <a:t>lub </a:t>
            </a:r>
            <a:r>
              <a:rPr lang="en-US" sz="2000" dirty="0" err="1">
                <a:solidFill>
                  <a:schemeClr val="bg1"/>
                </a:solidFill>
              </a:rPr>
              <a:t>klawisz</a:t>
            </a:r>
            <a:r>
              <a:rPr lang="pl-PL" sz="2000" dirty="0">
                <a:solidFill>
                  <a:schemeClr val="bg1"/>
                </a:solidFill>
              </a:rPr>
              <a:t> „</a:t>
            </a:r>
            <a:r>
              <a:rPr lang="en-US" sz="2000" dirty="0">
                <a:solidFill>
                  <a:schemeClr val="bg1"/>
                </a:solidFill>
              </a:rPr>
              <a:t>D</a:t>
            </a:r>
            <a:r>
              <a:rPr lang="pl-PL" sz="2000" dirty="0">
                <a:solidFill>
                  <a:schemeClr val="bg1"/>
                </a:solidFill>
              </a:rPr>
              <a:t>”, aby cofnąć się do poprzedniego slajdu…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828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AE46264-68D9-4CE3-A51C-8EC1E628ABC6}"/>
              </a:ext>
            </a:extLst>
          </p:cNvPr>
          <p:cNvSpPr txBox="1">
            <a:spLocks/>
          </p:cNvSpPr>
          <p:nvPr/>
        </p:nvSpPr>
        <p:spPr>
          <a:xfrm>
            <a:off x="1239030" y="1143717"/>
            <a:ext cx="9713940" cy="131469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pl-PL" sz="2400" dirty="0">
                <a:solidFill>
                  <a:prstClr val="white"/>
                </a:solidFill>
              </a:rPr>
              <a:t>Dodatkowo, w eksperymencie pojawiać się będą tak zwane „prymy podprogowe”, czyli strzałki, </a:t>
            </a:r>
            <a:r>
              <a:rPr lang="pl-PL" sz="2400" dirty="0">
                <a:solidFill>
                  <a:schemeClr val="bg1"/>
                </a:solidFill>
              </a:rPr>
              <a:t>które są wyświetlane z taką szybkością, że nie są świadomie dostrzegane, jednak wpływają one na wybór naciśniętego guzika, oraz na szybkość Pani/Pana reakcji </a:t>
            </a:r>
            <a:r>
              <a:rPr lang="pl-PL" sz="2400" dirty="0">
                <a:solidFill>
                  <a:prstClr val="white"/>
                </a:solidFill>
              </a:rPr>
              <a:t>: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5F2BFD-A45B-4A4F-B77D-AC1477C06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558" y="2823379"/>
            <a:ext cx="1232759" cy="2766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092F28-2602-4678-A833-0C18CDB0649B}"/>
              </a:ext>
            </a:extLst>
          </p:cNvPr>
          <p:cNvSpPr txBox="1"/>
          <p:nvPr/>
        </p:nvSpPr>
        <p:spPr>
          <a:xfrm>
            <a:off x="5851160" y="2777014"/>
            <a:ext cx="489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picture containing saw&#10;&#10;Description generated with high confidence">
            <a:extLst>
              <a:ext uri="{FF2B5EF4-FFF2-40B4-BE49-F238E27FC236}">
                <a16:creationId xmlns:a16="http://schemas.microsoft.com/office/drawing/2014/main" id="{D54D271E-CBE2-4705-AFA4-6FCE8CE60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682" y="2823379"/>
            <a:ext cx="1232759" cy="27660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30F1A64-26E7-49A3-BE9D-407E3D8204A9}"/>
              </a:ext>
            </a:extLst>
          </p:cNvPr>
          <p:cNvSpPr txBox="1">
            <a:spLocks/>
          </p:cNvSpPr>
          <p:nvPr/>
        </p:nvSpPr>
        <p:spPr>
          <a:xfrm>
            <a:off x="2234487" y="3999930"/>
            <a:ext cx="7723024" cy="10636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 strzałki będą wpływać na Pani/Pana decyzje w trakcie eksperymentu.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91A4DF8-95FE-41DD-81E1-5769A76C1D24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2000" dirty="0">
                <a:solidFill>
                  <a:schemeClr val="bg1"/>
                </a:solidFill>
              </a:rPr>
              <a:t>Proszę nacisnąć </a:t>
            </a:r>
            <a:r>
              <a:rPr lang="en-US" sz="2000" dirty="0" err="1">
                <a:solidFill>
                  <a:schemeClr val="bg1"/>
                </a:solidFill>
              </a:rPr>
              <a:t>klawisz</a:t>
            </a:r>
            <a:r>
              <a:rPr lang="pl-PL" sz="2000" dirty="0">
                <a:solidFill>
                  <a:schemeClr val="bg1"/>
                </a:solidFill>
              </a:rPr>
              <a:t> „</a:t>
            </a:r>
            <a:r>
              <a:rPr lang="en-US" sz="2000" dirty="0">
                <a:solidFill>
                  <a:schemeClr val="bg1"/>
                </a:solidFill>
              </a:rPr>
              <a:t>L</a:t>
            </a:r>
            <a:r>
              <a:rPr lang="pl-PL" sz="2000" dirty="0">
                <a:solidFill>
                  <a:schemeClr val="bg1"/>
                </a:solidFill>
              </a:rPr>
              <a:t>”, aby kontynuować…</a:t>
            </a:r>
          </a:p>
          <a:p>
            <a:pPr marL="0" indent="0" algn="ctr">
              <a:buNone/>
            </a:pPr>
            <a:r>
              <a:rPr lang="pl-PL" sz="2000" dirty="0">
                <a:solidFill>
                  <a:schemeClr val="bg1"/>
                </a:solidFill>
              </a:rPr>
              <a:t>lub </a:t>
            </a:r>
            <a:r>
              <a:rPr lang="en-US" sz="2000" dirty="0" err="1">
                <a:solidFill>
                  <a:schemeClr val="bg1"/>
                </a:solidFill>
              </a:rPr>
              <a:t>klawisz</a:t>
            </a:r>
            <a:r>
              <a:rPr lang="pl-PL" sz="2000" dirty="0">
                <a:solidFill>
                  <a:schemeClr val="bg1"/>
                </a:solidFill>
              </a:rPr>
              <a:t> „</a:t>
            </a:r>
            <a:r>
              <a:rPr lang="en-US" sz="2000" dirty="0">
                <a:solidFill>
                  <a:schemeClr val="bg1"/>
                </a:solidFill>
              </a:rPr>
              <a:t>D</a:t>
            </a:r>
            <a:r>
              <a:rPr lang="pl-PL" sz="2000" dirty="0">
                <a:solidFill>
                  <a:schemeClr val="bg1"/>
                </a:solidFill>
              </a:rPr>
              <a:t>”, aby cofnąć się do poprzedniego slajdu…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539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DB5AA-CFD0-4303-8B7F-ECCF54584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3570" y="197128"/>
            <a:ext cx="7944855" cy="93077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2400" dirty="0">
                <a:solidFill>
                  <a:schemeClr val="bg1"/>
                </a:solidFill>
              </a:rPr>
              <a:t>Po wyświetleniu się kolorowego koła w odpowiednim kolorze…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466EF3-302C-4960-8543-BE397448108A}"/>
              </a:ext>
            </a:extLst>
          </p:cNvPr>
          <p:cNvSpPr txBox="1">
            <a:spLocks/>
          </p:cNvSpPr>
          <p:nvPr/>
        </p:nvSpPr>
        <p:spPr>
          <a:xfrm>
            <a:off x="1800724" y="2541815"/>
            <a:ext cx="8590546" cy="7406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…zadaniem będzie ocena swojego poczucia kontroli nad wywołaniem koła danego koloru na skali: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2" name="Picture 11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0F11ADEB-95C5-4C9C-9ED0-B760B3493A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665" y="732572"/>
            <a:ext cx="3500664" cy="1438066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EF53457-C4EA-4F98-B682-2CECBF99F20B}"/>
              </a:ext>
            </a:extLst>
          </p:cNvPr>
          <p:cNvSpPr txBox="1">
            <a:spLocks/>
          </p:cNvSpPr>
          <p:nvPr/>
        </p:nvSpPr>
        <p:spPr>
          <a:xfrm>
            <a:off x="1223986" y="4753929"/>
            <a:ext cx="9744021" cy="10645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Po skali porusza się używając klawiszy „</a:t>
            </a:r>
            <a:r>
              <a:rPr lang="en-US" sz="2400" dirty="0">
                <a:solidFill>
                  <a:schemeClr val="bg1"/>
                </a:solidFill>
              </a:rPr>
              <a:t>D</a:t>
            </a:r>
            <a:r>
              <a:rPr lang="pl-PL" sz="2400" dirty="0">
                <a:solidFill>
                  <a:schemeClr val="bg1"/>
                </a:solidFill>
              </a:rPr>
              <a:t>” (lewo) i „</a:t>
            </a:r>
            <a:r>
              <a:rPr lang="en-US" sz="2400" dirty="0">
                <a:solidFill>
                  <a:schemeClr val="bg1"/>
                </a:solidFill>
              </a:rPr>
              <a:t>L</a:t>
            </a:r>
            <a:r>
              <a:rPr lang="pl-PL" sz="2400" dirty="0">
                <a:solidFill>
                  <a:schemeClr val="bg1"/>
                </a:solidFill>
              </a:rPr>
              <a:t>” (prawo)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wyb</a:t>
            </a:r>
            <a:r>
              <a:rPr lang="pl-PL" sz="2400" dirty="0" err="1">
                <a:solidFill>
                  <a:schemeClr val="bg1"/>
                </a:solidFill>
              </a:rPr>
              <a:t>ór</a:t>
            </a:r>
            <a:r>
              <a:rPr lang="pl-PL" sz="2400" dirty="0">
                <a:solidFill>
                  <a:schemeClr val="bg1"/>
                </a:solidFill>
              </a:rPr>
              <a:t> zatwierdza się „SPACJĄ”. </a:t>
            </a:r>
            <a:r>
              <a:rPr lang="pl-PL" sz="2400" b="1" dirty="0">
                <a:solidFill>
                  <a:schemeClr val="bg1"/>
                </a:solidFill>
              </a:rPr>
              <a:t>Bardzo prosimy o używanie CAŁEJ skali, czyli używanie jej w sposób zróżnicowany, nie tylko punktów skrajnych, bądź najbliższych środka</a:t>
            </a:r>
            <a:r>
              <a:rPr lang="pl-PL" sz="2400" dirty="0">
                <a:solidFill>
                  <a:schemeClr val="bg1"/>
                </a:solidFill>
              </a:rPr>
              <a:t>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509D985-8D79-4F4F-B16C-CBD1ED1FBCF6}"/>
              </a:ext>
            </a:extLst>
          </p:cNvPr>
          <p:cNvSpPr txBox="1">
            <a:spLocks/>
          </p:cNvSpPr>
          <p:nvPr/>
        </p:nvSpPr>
        <p:spPr>
          <a:xfrm>
            <a:off x="1800724" y="3653669"/>
            <a:ext cx="8590546" cy="74067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5400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756F97-DA66-4705-98BF-14ABCD4D7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2822" y="3294086"/>
            <a:ext cx="5086350" cy="150495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5F9B9AB-32F4-41B5-BEB2-F8CFAA6565AD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2000" dirty="0">
                <a:solidFill>
                  <a:schemeClr val="bg1"/>
                </a:solidFill>
              </a:rPr>
              <a:t>Proszę nacisnąć </a:t>
            </a:r>
            <a:r>
              <a:rPr lang="en-US" sz="2000" dirty="0" err="1">
                <a:solidFill>
                  <a:schemeClr val="bg1"/>
                </a:solidFill>
              </a:rPr>
              <a:t>klawisz</a:t>
            </a:r>
            <a:r>
              <a:rPr lang="pl-PL" sz="2000" dirty="0">
                <a:solidFill>
                  <a:schemeClr val="bg1"/>
                </a:solidFill>
              </a:rPr>
              <a:t> „</a:t>
            </a:r>
            <a:r>
              <a:rPr lang="en-US" sz="2000" dirty="0">
                <a:solidFill>
                  <a:schemeClr val="bg1"/>
                </a:solidFill>
              </a:rPr>
              <a:t>L</a:t>
            </a:r>
            <a:r>
              <a:rPr lang="pl-PL" sz="2000" dirty="0">
                <a:solidFill>
                  <a:schemeClr val="bg1"/>
                </a:solidFill>
              </a:rPr>
              <a:t>”, aby kontynuować…</a:t>
            </a:r>
          </a:p>
          <a:p>
            <a:pPr marL="0" indent="0" algn="ctr">
              <a:buNone/>
            </a:pPr>
            <a:r>
              <a:rPr lang="pl-PL" sz="2000" dirty="0">
                <a:solidFill>
                  <a:schemeClr val="bg1"/>
                </a:solidFill>
              </a:rPr>
              <a:t>lub </a:t>
            </a:r>
            <a:r>
              <a:rPr lang="en-US" sz="2000" dirty="0" err="1">
                <a:solidFill>
                  <a:schemeClr val="bg1"/>
                </a:solidFill>
              </a:rPr>
              <a:t>klawisz</a:t>
            </a:r>
            <a:r>
              <a:rPr lang="pl-PL" sz="2000" dirty="0">
                <a:solidFill>
                  <a:schemeClr val="bg1"/>
                </a:solidFill>
              </a:rPr>
              <a:t> „</a:t>
            </a:r>
            <a:r>
              <a:rPr lang="en-US" sz="2000" dirty="0">
                <a:solidFill>
                  <a:schemeClr val="bg1"/>
                </a:solidFill>
              </a:rPr>
              <a:t>D</a:t>
            </a:r>
            <a:r>
              <a:rPr lang="pl-PL" sz="2000" dirty="0">
                <a:solidFill>
                  <a:schemeClr val="bg1"/>
                </a:solidFill>
              </a:rPr>
              <a:t>”, aby cofnąć się do poprzedniego slajdu…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660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DB5AA-CFD0-4303-8B7F-ECCF54584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150" y="218682"/>
            <a:ext cx="9787693" cy="11390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2400" dirty="0">
                <a:solidFill>
                  <a:schemeClr val="bg1"/>
                </a:solidFill>
              </a:rPr>
              <a:t>W całym eksperymencie są 4 bloki po 160 prób każdy – „próba” oznacza cykl: </a:t>
            </a:r>
            <a:br>
              <a:rPr lang="pl-PL" sz="2400" dirty="0">
                <a:solidFill>
                  <a:schemeClr val="bg1"/>
                </a:solidFill>
              </a:rPr>
            </a:br>
            <a:r>
              <a:rPr lang="pl-PL" sz="2400" dirty="0">
                <a:solidFill>
                  <a:schemeClr val="bg1"/>
                </a:solidFill>
              </a:rPr>
              <a:t>wyświetlenie wskazówki → odpowiedź (prawo/lewo) → wyświetlenie kolorowego koła (efektu działania) → ocena poczucia kontroli na skali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0248FE6-6618-4FD8-BEE5-96F4327C0356}"/>
              </a:ext>
            </a:extLst>
          </p:cNvPr>
          <p:cNvSpPr txBox="1">
            <a:spLocks/>
          </p:cNvSpPr>
          <p:nvPr/>
        </p:nvSpPr>
        <p:spPr>
          <a:xfrm>
            <a:off x="4904365" y="1588295"/>
            <a:ext cx="2383261" cy="495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Na przykład: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8" name="Picture 7" descr="A picture containing airplane, aircraft, transport&#10;&#10;Description generated with high confidence">
            <a:extLst>
              <a:ext uri="{FF2B5EF4-FFF2-40B4-BE49-F238E27FC236}">
                <a16:creationId xmlns:a16="http://schemas.microsoft.com/office/drawing/2014/main" id="{41CF9B35-C66C-4E88-8CF1-0309EE0D6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69" y="2759305"/>
            <a:ext cx="2112795" cy="86793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A609798-F616-4492-871F-ADF6E6A88AA8}"/>
              </a:ext>
            </a:extLst>
          </p:cNvPr>
          <p:cNvSpPr txBox="1">
            <a:spLocks/>
          </p:cNvSpPr>
          <p:nvPr/>
        </p:nvSpPr>
        <p:spPr>
          <a:xfrm>
            <a:off x="432962" y="3763996"/>
            <a:ext cx="2383261" cy="86792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wskazówka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>
                <a:solidFill>
                  <a:schemeClr val="bg1"/>
                </a:solidFill>
              </a:rPr>
              <a:t>w lewo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9735B1A-9BF1-45B5-8F6A-251D995AF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594" y="2212912"/>
            <a:ext cx="1439069" cy="1439069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47EE45E-8487-4607-B6E0-7CB449999FBA}"/>
              </a:ext>
            </a:extLst>
          </p:cNvPr>
          <p:cNvSpPr txBox="1">
            <a:spLocks/>
          </p:cNvSpPr>
          <p:nvPr/>
        </p:nvSpPr>
        <p:spPr>
          <a:xfrm>
            <a:off x="3547497" y="3788739"/>
            <a:ext cx="2383261" cy="786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200" dirty="0">
                <a:solidFill>
                  <a:schemeClr val="bg1"/>
                </a:solidFill>
              </a:rPr>
              <a:t>odpowiedź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l-PL" sz="2200" dirty="0">
                <a:solidFill>
                  <a:schemeClr val="bg1"/>
                </a:solidFill>
              </a:rPr>
              <a:t>lewą ręką</a:t>
            </a:r>
            <a:endParaRPr lang="en-US" sz="2200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4DEBD10-9C76-4102-BF07-5E0FD982019A}"/>
              </a:ext>
            </a:extLst>
          </p:cNvPr>
          <p:cNvCxnSpPr>
            <a:cxnSpLocks/>
          </p:cNvCxnSpPr>
          <p:nvPr/>
        </p:nvCxnSpPr>
        <p:spPr>
          <a:xfrm>
            <a:off x="5807044" y="3248304"/>
            <a:ext cx="577911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943850CB-013A-4770-928B-E40F81675E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225" y="2640622"/>
            <a:ext cx="1227447" cy="1166788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98D56B1-5F73-4954-8DD6-F35556054035}"/>
              </a:ext>
            </a:extLst>
          </p:cNvPr>
          <p:cNvCxnSpPr>
            <a:cxnSpLocks/>
          </p:cNvCxnSpPr>
          <p:nvPr/>
        </p:nvCxnSpPr>
        <p:spPr>
          <a:xfrm>
            <a:off x="8439225" y="3241175"/>
            <a:ext cx="577911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19409FA-A156-46C0-B0AA-FDE26E8E0842}"/>
              </a:ext>
            </a:extLst>
          </p:cNvPr>
          <p:cNvSpPr txBox="1">
            <a:spLocks/>
          </p:cNvSpPr>
          <p:nvPr/>
        </p:nvSpPr>
        <p:spPr>
          <a:xfrm>
            <a:off x="6217719" y="3800916"/>
            <a:ext cx="2383261" cy="495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200" dirty="0">
                <a:solidFill>
                  <a:schemeClr val="bg1"/>
                </a:solidFill>
              </a:rPr>
              <a:t>efekt działania 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9F423C4-AB47-45E6-AD28-5C2EF617DD16}"/>
              </a:ext>
            </a:extLst>
          </p:cNvPr>
          <p:cNvSpPr txBox="1">
            <a:spLocks/>
          </p:cNvSpPr>
          <p:nvPr/>
        </p:nvSpPr>
        <p:spPr>
          <a:xfrm>
            <a:off x="9292947" y="3804976"/>
            <a:ext cx="2383261" cy="495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200" dirty="0">
                <a:solidFill>
                  <a:schemeClr val="bg1"/>
                </a:solidFill>
              </a:rPr>
              <a:t>ocena kontroli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3CE3C6B-1CE0-4F49-9821-5AEEA2814F9C}"/>
              </a:ext>
            </a:extLst>
          </p:cNvPr>
          <p:cNvSpPr txBox="1">
            <a:spLocks/>
          </p:cNvSpPr>
          <p:nvPr/>
        </p:nvSpPr>
        <p:spPr>
          <a:xfrm>
            <a:off x="838200" y="6039514"/>
            <a:ext cx="10515600" cy="7302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2000" dirty="0">
                <a:solidFill>
                  <a:schemeClr val="bg1"/>
                </a:solidFill>
              </a:rPr>
              <a:t>Proszę nacisnąć </a:t>
            </a:r>
            <a:r>
              <a:rPr lang="en-US" sz="2000" dirty="0" err="1">
                <a:solidFill>
                  <a:schemeClr val="bg1"/>
                </a:solidFill>
              </a:rPr>
              <a:t>klawisz</a:t>
            </a:r>
            <a:r>
              <a:rPr lang="pl-PL" sz="2000" dirty="0">
                <a:solidFill>
                  <a:schemeClr val="bg1"/>
                </a:solidFill>
              </a:rPr>
              <a:t> „</a:t>
            </a:r>
            <a:r>
              <a:rPr lang="en-US" sz="2000" dirty="0">
                <a:solidFill>
                  <a:schemeClr val="bg1"/>
                </a:solidFill>
              </a:rPr>
              <a:t>L</a:t>
            </a:r>
            <a:r>
              <a:rPr lang="pl-PL" sz="2000" dirty="0">
                <a:solidFill>
                  <a:schemeClr val="bg1"/>
                </a:solidFill>
              </a:rPr>
              <a:t>”, aby kontynuować…</a:t>
            </a:r>
          </a:p>
          <a:p>
            <a:pPr marL="0" indent="0" algn="ctr">
              <a:buNone/>
            </a:pPr>
            <a:r>
              <a:rPr lang="pl-PL" sz="2000" dirty="0">
                <a:solidFill>
                  <a:schemeClr val="bg1"/>
                </a:solidFill>
              </a:rPr>
              <a:t>lub </a:t>
            </a:r>
            <a:r>
              <a:rPr lang="en-US" sz="2000" dirty="0" err="1">
                <a:solidFill>
                  <a:schemeClr val="bg1"/>
                </a:solidFill>
              </a:rPr>
              <a:t>klawisz</a:t>
            </a:r>
            <a:r>
              <a:rPr lang="pl-PL" sz="2000" dirty="0">
                <a:solidFill>
                  <a:schemeClr val="bg1"/>
                </a:solidFill>
              </a:rPr>
              <a:t> „</a:t>
            </a:r>
            <a:r>
              <a:rPr lang="en-US" sz="2000" dirty="0">
                <a:solidFill>
                  <a:schemeClr val="bg1"/>
                </a:solidFill>
              </a:rPr>
              <a:t>D</a:t>
            </a:r>
            <a:r>
              <a:rPr lang="pl-PL" sz="2000" dirty="0">
                <a:solidFill>
                  <a:schemeClr val="bg1"/>
                </a:solidFill>
              </a:rPr>
              <a:t>”, aby cofnąć się do poprzedniego slajdu…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6B96B04-0101-4979-9CE5-95591F7E44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0486" y="2806779"/>
            <a:ext cx="2772938" cy="820458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F48A442-F17A-49B3-A499-66A8D0AC1D9D}"/>
              </a:ext>
            </a:extLst>
          </p:cNvPr>
          <p:cNvCxnSpPr>
            <a:cxnSpLocks/>
          </p:cNvCxnSpPr>
          <p:nvPr/>
        </p:nvCxnSpPr>
        <p:spPr>
          <a:xfrm>
            <a:off x="3100510" y="3248304"/>
            <a:ext cx="577911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213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1300</Words>
  <Application>Microsoft Office PowerPoint</Application>
  <PresentationFormat>Widescreen</PresentationFormat>
  <Paragraphs>108</Paragraphs>
  <Slides>24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Bell MT</vt:lpstr>
      <vt:lpstr>Calibri</vt:lpstr>
      <vt:lpstr>Calibri Light</vt:lpstr>
      <vt:lpstr>Office Theme</vt:lpstr>
      <vt:lpstr>Slajdy do procedury</vt:lpstr>
      <vt:lpstr>Slajdy instrukcyjne na początku badania</vt:lpstr>
      <vt:lpstr>Witamy!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Slajdy treningowe</vt:lpstr>
      <vt:lpstr>PowerPoint Presentation</vt:lpstr>
      <vt:lpstr>PowerPoint Presentation</vt:lpstr>
      <vt:lpstr>Slajdy wewnątrz triali (końce bloków)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Ciechanowski</dc:creator>
  <cp:lastModifiedBy>Leon Ciechanowski</cp:lastModifiedBy>
  <cp:revision>49</cp:revision>
  <dcterms:created xsi:type="dcterms:W3CDTF">2018-01-15T15:25:23Z</dcterms:created>
  <dcterms:modified xsi:type="dcterms:W3CDTF">2018-03-01T11:45:01Z</dcterms:modified>
</cp:coreProperties>
</file>