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57" r:id="rId4"/>
    <p:sldId id="258" r:id="rId5"/>
    <p:sldId id="264" r:id="rId6"/>
    <p:sldId id="260" r:id="rId7"/>
    <p:sldId id="278" r:id="rId8"/>
    <p:sldId id="262" r:id="rId9"/>
    <p:sldId id="261" r:id="rId10"/>
    <p:sldId id="279" r:id="rId11"/>
    <p:sldId id="271" r:id="rId12"/>
    <p:sldId id="259" r:id="rId13"/>
    <p:sldId id="263" r:id="rId14"/>
    <p:sldId id="265" r:id="rId15"/>
    <p:sldId id="268" r:id="rId16"/>
    <p:sldId id="269" r:id="rId17"/>
    <p:sldId id="280" r:id="rId18"/>
    <p:sldId id="281" r:id="rId19"/>
    <p:sldId id="270" r:id="rId20"/>
    <p:sldId id="266" r:id="rId21"/>
    <p:sldId id="272" r:id="rId22"/>
    <p:sldId id="273" r:id="rId23"/>
    <p:sldId id="274" r:id="rId24"/>
    <p:sldId id="277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 snapToGrid="0">
      <p:cViewPr varScale="1">
        <p:scale>
          <a:sx n="98" d="100"/>
          <a:sy n="98" d="100"/>
        </p:scale>
        <p:origin x="-10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Zatrzyma</a:t>
            </a:r>
            <a:r>
              <a:rPr lang="pl-PL" dirty="0"/>
              <a:t>ć się na slajdzie 11, a tu dać nowy obiekt i nowe mapowanie klawiszy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7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treningu dać ekran odpoczynku jako image, tak szybciej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3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B41EF-2AB1-4D2E-BBC9-A14B306E8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Slajdy do procedury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6E184DE-1C86-4F51-9453-879F48DA0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899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prymy → 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xmlns="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5026" y="2809213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2348819" y="3813904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2807" y="2238076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4700710" y="3813903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6537382" y="321822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4305" y="2659785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782125" y="3193271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764799" y="38200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472497" y="3807410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60036" y="2809213"/>
            <a:ext cx="2772938" cy="820458"/>
          </a:xfrm>
          <a:prstGeom prst="rect">
            <a:avLst/>
          </a:prstGeom>
        </p:spPr>
      </p:pic>
      <p:pic>
        <p:nvPicPr>
          <p:cNvPr id="19" name="Picture 18" descr="A picture containing saw&#10;&#10;Description generated with high confidence">
            <a:extLst>
              <a:ext uri="{FF2B5EF4-FFF2-40B4-BE49-F238E27FC236}">
                <a16:creationId xmlns:a16="http://schemas.microsoft.com/office/drawing/2014/main" xmlns="" id="{6F83FC6B-6AC1-42B6-9194-27E889CC88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656" y="3094673"/>
            <a:ext cx="1232759" cy="2766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084D799F-3956-44BB-A272-A36C5A5E3441}"/>
              </a:ext>
            </a:extLst>
          </p:cNvPr>
          <p:cNvSpPr txBox="1">
            <a:spLocks/>
          </p:cNvSpPr>
          <p:nvPr/>
        </p:nvSpPr>
        <p:spPr>
          <a:xfrm>
            <a:off x="-239692" y="3754575"/>
            <a:ext cx="2383261" cy="778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pryma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prawo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4700710" y="3243179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1777400" y="326100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9371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2212603"/>
            <a:ext cx="8590546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Ponieważ ma Pani/Pan na głowie czepek EEG, bardzo ważne dla jakości zebranego sygnału jest to, żeby Pani/Pan jak najmniej ruszał/a się w czasie procedury i jak najmniej mrugał/a.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DFA48B5-93FD-4283-A674-9B8386D419A1}"/>
              </a:ext>
            </a:extLst>
          </p:cNvPr>
          <p:cNvSpPr txBox="1">
            <a:spLocks/>
          </p:cNvSpPr>
          <p:nvPr/>
        </p:nvSpPr>
        <p:spPr>
          <a:xfrm>
            <a:off x="838196" y="4045593"/>
            <a:ext cx="10515599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Dlatego w celu ułatwienia Pani/Panu wytrwania w procedurze, wprowadziliśmy możliwość odpoczynku co 15 prób. Zostanie to zasygnalizowane w następujący sposób (przykład na kolejnym ekranie):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25E2BBA-4773-4C93-B1F1-3834B607D540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4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Ekran umożliwiający zrobienie przerwy będzie wyglądać tak: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213183" y="2674526"/>
            <a:ext cx="9765628" cy="150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jest ekran przerwy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Aby przejść dalej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naciśnij spację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AA89E46-E9E7-4006-ACC1-42A9D5B3AFE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83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Może Pani/Pan jeszcze dopytać eksperymentatora, lub cofnąć się do poprzednich slajdów.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Zaraz rozpocznie się próbny blok zadań, w czasie którego nie można już cofnąć się do początku.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Bardzo prosimy, żeby w czasie eksperymentu mieć wzrok skupiony cały czas na „punkcie fiksacji” (mały „+” na środku ekranu)!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(Przykład na kolejnym ekranie)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23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Punkt fiksacji będzie zawsze wyświetlany na środku ekranu, w następujący sposób: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</a:t>
            </a:r>
            <a:r>
              <a:rPr lang="pl-PL" sz="2000" b="1" dirty="0">
                <a:solidFill>
                  <a:srgbClr val="FF0000"/>
                </a:solidFill>
              </a:rPr>
              <a:t>ROZPOCZĄĆ TRENING</a:t>
            </a:r>
            <a:r>
              <a:rPr lang="pl-PL" sz="2000" dirty="0">
                <a:solidFill>
                  <a:srgbClr val="FF0000"/>
                </a:solidFill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504217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b="1" dirty="0">
                <a:solidFill>
                  <a:schemeClr val="bg1"/>
                </a:solidFill>
              </a:rPr>
              <a:t>UWAGA!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09FEC758-F4FE-4D66-9531-CC9DD7E88667}"/>
              </a:ext>
            </a:extLst>
          </p:cNvPr>
          <p:cNvSpPr txBox="1">
            <a:spLocks/>
          </p:cNvSpPr>
          <p:nvPr/>
        </p:nvSpPr>
        <p:spPr>
          <a:xfrm>
            <a:off x="5647823" y="3058661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6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449E0-8348-47FD-9D7D-7C51B58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treningowe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47D69-CA75-4EE3-B596-63809664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60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treningu, zaraz rozpocznie się sesja eksperymentalna.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282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Przypominamy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pl-PL" sz="2400" dirty="0">
                <a:solidFill>
                  <a:schemeClr val="bg1"/>
                </a:solidFill>
              </a:rPr>
              <a:t>że teraz koła (efekty Pani/Pana działania) będą miały jeden z 4 kolorów.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223990" y="1669909"/>
            <a:ext cx="9744021" cy="83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Prosimy 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oceniać swoje poczucie kontroli nad wywołaniem danego koloru na skali: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223986" y="4753929"/>
            <a:ext cx="9744021" cy="1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 skali 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poruszać 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się używając klawiszy „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(lewo) i „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(prawo)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wyb</a:t>
            </a:r>
            <a:r>
              <a:rPr kumimoji="0" lang="pl-P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ór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zatwierdza się „SPACJĄ”. </a:t>
            </a: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Bardzo prosimy o używanie CAŁEJ skali, czyli używanie jej w sposób zróżnicowany, nie tylko punktów skrajnych, bądź najbliższych środka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509D985-8D79-4F4F-B16C-CBD1ED1FBCF6}"/>
              </a:ext>
            </a:extLst>
          </p:cNvPr>
          <p:cNvSpPr txBox="1">
            <a:spLocks/>
          </p:cNvSpPr>
          <p:nvPr/>
        </p:nvSpPr>
        <p:spPr>
          <a:xfrm>
            <a:off x="1800724" y="3653669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756F97-DA66-4705-98BF-14ABCD4D7D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2825" y="2438052"/>
            <a:ext cx="5086350" cy="1504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5F9B9AB-32F4-41B5-BEB2-F8CFAA6565AD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542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83266" y="4831412"/>
            <a:ext cx="10225469" cy="50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l-PL" sz="2400" dirty="0" smtClean="0">
                <a:solidFill>
                  <a:schemeClr val="bg1"/>
                </a:solidFill>
              </a:rPr>
              <a:t>Prosimy kierować się intuicją w ocenie swojego poczucia kontroli.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223990" y="279205"/>
            <a:ext cx="9744021" cy="106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2400" dirty="0" smtClean="0">
                <a:solidFill>
                  <a:prstClr val="white"/>
                </a:solidFill>
                <a:latin typeface="Calibri" panose="020F0502020204030204"/>
              </a:rPr>
              <a:t>Prosimy, żeby Pani/Pan różnicował/a poczucie kontroli między kolorami np. w następujący sposób: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5F9B9AB-32F4-41B5-BEB2-F8CFAA6565AD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ipsa 12"/>
          <p:cNvSpPr/>
          <p:nvPr/>
        </p:nvSpPr>
        <p:spPr>
          <a:xfrm>
            <a:off x="2441643" y="3103124"/>
            <a:ext cx="1099226" cy="10797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60430" y="1585609"/>
            <a:ext cx="5423247" cy="1527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2400" dirty="0" smtClean="0">
                <a:solidFill>
                  <a:prstClr val="white"/>
                </a:solidFill>
                <a:latin typeface="Calibri" panose="020F0502020204030204"/>
              </a:rPr>
              <a:t>Przy Pani/Pana reakcji wywołującej poniższy kolor odczuł/a Pani/Pan </a:t>
            </a:r>
            <a:r>
              <a:rPr lang="pl-PL" sz="2400" dirty="0" smtClean="0">
                <a:solidFill>
                  <a:srgbClr val="FF0000"/>
                </a:solidFill>
                <a:latin typeface="Calibri" panose="020F0502020204030204"/>
              </a:rPr>
              <a:t>dużo</a:t>
            </a:r>
            <a:r>
              <a:rPr lang="pl-PL" sz="2400" dirty="0" smtClean="0">
                <a:solidFill>
                  <a:prstClr val="white"/>
                </a:solidFill>
                <a:latin typeface="Calibri" panose="020F0502020204030204"/>
              </a:rPr>
              <a:t> kontroli, dlatego ocenia go Pani/Pan w danej próbie </a:t>
            </a:r>
            <a:r>
              <a:rPr lang="pl-PL" sz="2400" dirty="0" smtClean="0">
                <a:solidFill>
                  <a:srgbClr val="FF0000"/>
                </a:solidFill>
                <a:latin typeface="Calibri" panose="020F0502020204030204"/>
              </a:rPr>
              <a:t>wysoko</a:t>
            </a:r>
            <a:r>
              <a:rPr lang="pl-PL" sz="2400" dirty="0" smtClean="0">
                <a:solidFill>
                  <a:prstClr val="white"/>
                </a:solidFill>
                <a:latin typeface="Calibri" panose="020F0502020204030204"/>
              </a:rPr>
              <a:t> na skali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a 14"/>
          <p:cNvSpPr/>
          <p:nvPr/>
        </p:nvSpPr>
        <p:spPr>
          <a:xfrm>
            <a:off x="8839201" y="3051244"/>
            <a:ext cx="1099226" cy="107977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6557988" y="1562911"/>
            <a:ext cx="5423247" cy="1527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pl-PL" sz="2400" dirty="0" smtClean="0">
                <a:solidFill>
                  <a:prstClr val="white"/>
                </a:solidFill>
                <a:latin typeface="Calibri" panose="020F0502020204030204"/>
              </a:rPr>
              <a:t>Przy Pani/Pana reakcji wywołującej poniższy kolor odczuł/a Pani/Pan </a:t>
            </a:r>
            <a:r>
              <a:rPr lang="pl-PL" sz="2400" dirty="0" smtClean="0">
                <a:solidFill>
                  <a:srgbClr val="FF0000"/>
                </a:solidFill>
                <a:latin typeface="Calibri" panose="020F0502020204030204"/>
              </a:rPr>
              <a:t>mało</a:t>
            </a:r>
            <a:r>
              <a:rPr lang="pl-PL" sz="2400" dirty="0" smtClean="0">
                <a:solidFill>
                  <a:prstClr val="white"/>
                </a:solidFill>
                <a:latin typeface="Calibri" panose="020F0502020204030204"/>
              </a:rPr>
              <a:t> kontroli, dlatego ocenia go Pani/Pan w </a:t>
            </a:r>
            <a:r>
              <a:rPr lang="pl-PL" sz="2400" dirty="0" smtClean="0">
                <a:solidFill>
                  <a:prstClr val="white"/>
                </a:solidFill>
              </a:rPr>
              <a:t>danej próbie </a:t>
            </a:r>
            <a:r>
              <a:rPr lang="pl-PL" sz="2400" dirty="0" smtClean="0">
                <a:solidFill>
                  <a:srgbClr val="FF0000"/>
                </a:solidFill>
                <a:latin typeface="Calibri" panose="020F0502020204030204"/>
              </a:rPr>
              <a:t>nisko</a:t>
            </a:r>
            <a:r>
              <a:rPr lang="pl-PL" sz="2400" dirty="0" smtClean="0">
                <a:solidFill>
                  <a:prstClr val="white"/>
                </a:solidFill>
                <a:latin typeface="Calibri" panose="020F0502020204030204"/>
              </a:rPr>
              <a:t> na skali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542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EKSPERYMENT…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pl-PL" sz="2400" dirty="0">
                <a:solidFill>
                  <a:schemeClr val="bg1"/>
                </a:solidFill>
              </a:rPr>
              <a:t>teraz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11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E69DE-C660-41F7-A94F-60EAA74A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instrukcyjne na początku badania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AA84DE-F712-41B4-97A2-00452414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06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7033F-4B7C-43D5-8BCB-CEF91A5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wewnątrz </a:t>
            </a:r>
            <a:r>
              <a:rPr lang="pl-PL" dirty="0" err="1"/>
              <a:t>triali</a:t>
            </a:r>
            <a:r>
              <a:rPr lang="pl-PL" dirty="0"/>
              <a:t> (końce bloków)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42F038-6072-4A5A-BA30-02286A83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5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koniec jednego z czterech bloków eksperymentu. Zaraz zacznie się kolejny.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F3EEE2-45E7-4906-9DD3-0CFC053FF6C8}"/>
              </a:ext>
            </a:extLst>
          </p:cNvPr>
          <p:cNvSpPr txBox="1"/>
          <p:nvPr/>
        </p:nvSpPr>
        <p:spPr>
          <a:xfrm>
            <a:off x="2068354" y="4017177"/>
            <a:ext cx="805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Uwaga! Teraz rozkład kolorów zmieni się, i trzeba będzie </a:t>
            </a:r>
            <a:r>
              <a:rPr lang="pl-PL" sz="2800" dirty="0">
                <a:solidFill>
                  <a:srgbClr val="FF0000"/>
                </a:solidFill>
              </a:rPr>
              <a:t>na nowo przypisać do niego poczucie kontroli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339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KOLEJNY BLOK…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61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tej części eksperymentu.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11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575733" y="342849"/>
            <a:ext cx="11040533" cy="54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l-PL" b="1" dirty="0">
                <a:solidFill>
                  <a:schemeClr val="bg1"/>
                </a:solidFill>
              </a:rPr>
              <a:t>Informacje dla osoby uczestniczącej w badaniu</a:t>
            </a:r>
          </a:p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W czasie badania były obecne tak zwane prymy podprogowe, czyli strzałki, które są wyświetlane z taką szybkością, że nie są świadomie dostrzegane, jednak minimalnie wpływają one na wybór naciśniętego guzika (średnio o parę procent częściej naciska się klawisz zgodny z kierunkiem prymy), oraz na szybkość Pani/Pana reakcji (mniej więcej o 1/10 sekundy szybciej naciska się klawisz zgodny z kierunkiem prymy).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75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zauważył/a Pani/Pan następujący obrazek w czasie eksperymentu? Mógł ledwie zauważalnie „mignąć” tuż przed wyświetleniem się wskazówki: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lub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xmlns="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chemeClr val="bg1"/>
                </a:solidFill>
              </a:rPr>
              <a:t>Prosimy o odpowiedź „TAK” lub „NIE”. Na następnym ekranie pojawi się pytanie o to, w jakim stopniu jest Pani/Pan pewna/pewny tej oceny.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73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„SPACJĘ”,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„ENTER”,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3" y="4075444"/>
            <a:ext cx="10327105" cy="17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Można na nią odpowiadać wedle własnego uznania, prawą lub lewą ręką. Przy czym bardzo prosimy, żeby uprzednio NIE PLANOWAĆ, którą ręką naciśnie się klawisz. Prosimy także, żeby stosunek odpowiedzi lewą i prawą ręką na tę wskazówkę był w miarę równy (tzn., żeby odpowiadać na tę wskazówkę mniej więcej tyle samo razy lewą i prawą ręką w ciągu jednego bloku eksperymentalnego (więcej info dalej)).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xmlns="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xmlns="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Pojawiać się będzie co jakiś czas jeszcze trzecia: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xmlns="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87252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Witamy!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8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Znajduje się Pani/Pan w środowisku eksperymentu badającego poczucie sprawstwa/kontroli.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7A2E6C3-E1CB-4565-87E3-1776C80BA978}"/>
              </a:ext>
            </a:extLst>
          </p:cNvPr>
          <p:cNvSpPr txBox="1">
            <a:spLocks/>
          </p:cNvSpPr>
          <p:nvPr/>
        </p:nvSpPr>
        <p:spPr>
          <a:xfrm>
            <a:off x="838200" y="2827420"/>
            <a:ext cx="10515600" cy="252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W tym eksperymencie interesuje nas Pani/Pana poczucie kontroli. Procedura polega na tym, że naciska się klawisze, po których na ekranie pojawiają się kolorowe koła. Chcielibyśmy dowiedzieć się, </a:t>
            </a:r>
            <a:r>
              <a:rPr lang="pl-PL" dirty="0" smtClean="0">
                <a:solidFill>
                  <a:schemeClr val="bg1"/>
                </a:solidFill>
              </a:rPr>
              <a:t>w jakim stopniu czuje Pani/Pan</a:t>
            </a:r>
            <a:r>
              <a:rPr lang="pl-PL" dirty="0">
                <a:solidFill>
                  <a:schemeClr val="bg1"/>
                </a:solidFill>
              </a:rPr>
              <a:t>, że kontroluje wydarzenia na ekranie. </a:t>
            </a:r>
          </a:p>
        </p:txBody>
      </p:sp>
    </p:spTree>
    <p:extLst>
      <p:ext uri="{BB962C8B-B14F-4D97-AF65-F5344CB8AC3E}">
        <p14:creationId xmlns:p14="http://schemas.microsoft.com/office/powerpoint/2010/main" xmlns="" val="3882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8" y="132998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 chwilę zostanie Pani/Pan poproszona/y o odpowiedź lewą ręką (klawisz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”) na następujący obrazek/wskazówkę: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2109033" y="3172992"/>
            <a:ext cx="797393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Natomiast prawą ręką (klawisz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na następującą 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xmlns="" id="{F557D5BC-CDC8-40D6-A07A-192CC8FC1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2700" y="1019011"/>
            <a:ext cx="3086596" cy="1267968"/>
          </a:xfrm>
          <a:prstGeom prst="rect">
            <a:avLst/>
          </a:prstGeom>
        </p:spPr>
      </p:pic>
      <p:pic>
        <p:nvPicPr>
          <p:cNvPr id="11" name="Picture 10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xmlns="" id="{AEB79E9F-3A06-4E77-9B3F-2D6920CFFF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2700" y="3751204"/>
            <a:ext cx="3086596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1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4" y="419197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poprawnej odpowiedzi na wskazówkę, zostanie </a:t>
            </a:r>
            <a:r>
              <a:rPr lang="pl-PL" sz="2400" dirty="0" smtClean="0">
                <a:solidFill>
                  <a:schemeClr val="bg1"/>
                </a:solidFill>
              </a:rPr>
              <a:t>wyświetlony następujący </a:t>
            </a:r>
            <a:r>
              <a:rPr lang="pl-PL" sz="2400" dirty="0">
                <a:solidFill>
                  <a:schemeClr val="bg1"/>
                </a:solidFill>
              </a:rPr>
              <a:t>obrazek (w kolorze):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656093" y="3172992"/>
            <a:ext cx="8879805" cy="93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niepoprawnej odpowiedzi na wskazówkę, lub przy braku odpowiedzi w odpowiednim czasie (półtorej sekundy), zostanie wyświetlony taki obrazek: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CE8487-68DE-4EFD-B5D7-BC608524C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2270" y="1318027"/>
            <a:ext cx="1227447" cy="1166788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543C77A2-FEBB-4E77-AF01-2B4A36D092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2148" y="4103770"/>
            <a:ext cx="3267699" cy="13423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9F5F74E-ECB9-4114-8605-85A5BE5C282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5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7" y="4172478"/>
            <a:ext cx="10327105" cy="95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Można na nią odpowiadać wedle własnego uznania, prawą lub lewą ręką. Przy czym bardzo prosimy, żeby uprzednio NIE PLANOWAĆ, którą ręką naciśnie się klawisz. 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xmlns="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xmlns="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Pojawiać się będzie co jakiś czas jeszcze trzecia: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xmlns="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448283F-6F2D-4F37-90DF-09333F810EAA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8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239030" y="1143717"/>
            <a:ext cx="9713940" cy="1314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l-PL" sz="2400" dirty="0">
                <a:solidFill>
                  <a:prstClr val="white"/>
                </a:solidFill>
              </a:rPr>
              <a:t>Dodatkowo, w eksperymencie pojawiać się będą tak zwane „prymy podprogowe”, czyli strzałki, </a:t>
            </a:r>
            <a:r>
              <a:rPr lang="pl-PL" sz="2400" dirty="0">
                <a:solidFill>
                  <a:schemeClr val="bg1"/>
                </a:solidFill>
              </a:rPr>
              <a:t>które są wyświetlane z taką szybkością, że nie są świadomie dostrzegane, jednak wpływają one na wybór naciśniętego guzika, oraz na szybkość Pani/Pana reakcji </a:t>
            </a:r>
            <a:r>
              <a:rPr lang="pl-PL" sz="2400" dirty="0">
                <a:solidFill>
                  <a:prstClr val="white"/>
                </a:solidFill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xmlns="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 strzałki będą wpływać na Pani/Pana decyzje w trakcie eksperymentu.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391A4DF8-95FE-41DD-81E1-5769A76C1D24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5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wyświetleniu się kolorowego koła w odpowiednim kolorze…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2541815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…zadaniem będzie ocena swojego poczucia kontroli nad wywołaniem koła danego koloru na skali: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0F11ADEB-95C5-4C9C-9ED0-B760B3493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5665" y="732572"/>
            <a:ext cx="3500664" cy="14380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223986" y="4753929"/>
            <a:ext cx="9744021" cy="1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skali </a:t>
            </a:r>
            <a:r>
              <a:rPr lang="pl-PL" sz="2400" dirty="0" smtClean="0">
                <a:solidFill>
                  <a:schemeClr val="bg1"/>
                </a:solidFill>
              </a:rPr>
              <a:t>należy poruszać </a:t>
            </a:r>
            <a:r>
              <a:rPr lang="pl-PL" sz="2400" dirty="0">
                <a:solidFill>
                  <a:schemeClr val="bg1"/>
                </a:solidFill>
              </a:rPr>
              <a:t>się używając klawiszy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 (lewo) i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(prawo)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wyb</a:t>
            </a:r>
            <a:r>
              <a:rPr lang="pl-PL" sz="2400" dirty="0" err="1">
                <a:solidFill>
                  <a:schemeClr val="bg1"/>
                </a:solidFill>
              </a:rPr>
              <a:t>ór</a:t>
            </a:r>
            <a:r>
              <a:rPr lang="pl-PL" sz="2400" dirty="0">
                <a:solidFill>
                  <a:schemeClr val="bg1"/>
                </a:solidFill>
              </a:rPr>
              <a:t> zatwierdza się „SPACJĄ”. </a:t>
            </a:r>
            <a:r>
              <a:rPr lang="pl-PL" sz="2400" b="1" dirty="0">
                <a:solidFill>
                  <a:schemeClr val="bg1"/>
                </a:solidFill>
              </a:rPr>
              <a:t>Bardzo prosimy o używanie CAŁEJ skali, czyli używanie jej w sposób zróżnicowany, nie tylko punktów skrajnych, bądź najbliższych środka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509D985-8D79-4F4F-B16C-CBD1ED1FBCF6}"/>
              </a:ext>
            </a:extLst>
          </p:cNvPr>
          <p:cNvSpPr txBox="1">
            <a:spLocks/>
          </p:cNvSpPr>
          <p:nvPr/>
        </p:nvSpPr>
        <p:spPr>
          <a:xfrm>
            <a:off x="1800724" y="3653669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756F97-DA66-4705-98BF-14ABCD4D7D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2822" y="3294086"/>
            <a:ext cx="5086350" cy="1504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5F9B9AB-32F4-41B5-BEB2-F8CFAA6565AD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66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xmlns="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69" y="2759305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432962" y="3763996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9594" y="2212912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3547497" y="3788739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5807044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7225" y="2640622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439225" y="324117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217719" y="380091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292947" y="380497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0486" y="2806779"/>
            <a:ext cx="2772938" cy="82045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3100510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021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1415</Words>
  <Application>Microsoft Office PowerPoint</Application>
  <PresentationFormat>Niestandardowy</PresentationFormat>
  <Paragraphs>119</Paragraphs>
  <Slides>26</Slides>
  <Notes>2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Office Theme</vt:lpstr>
      <vt:lpstr>Slajdy do procedury</vt:lpstr>
      <vt:lpstr>Slajdy instrukcyjne na początku badania</vt:lpstr>
      <vt:lpstr>Witamy!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Slajdy treningowe</vt:lpstr>
      <vt:lpstr>Slajd 16</vt:lpstr>
      <vt:lpstr>Slajd 17</vt:lpstr>
      <vt:lpstr>Slajd 18</vt:lpstr>
      <vt:lpstr>Slajd 19</vt:lpstr>
      <vt:lpstr>Slajdy wewnątrz triali (końce bloków)</vt:lpstr>
      <vt:lpstr>Slajd 21</vt:lpstr>
      <vt:lpstr>Slajd 22</vt:lpstr>
      <vt:lpstr>Slajd 23</vt:lpstr>
      <vt:lpstr>Slajd 24</vt:lpstr>
      <vt:lpstr>Slajd 25</vt:lpstr>
      <vt:lpstr>Slajd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1234Admin</cp:lastModifiedBy>
  <cp:revision>68</cp:revision>
  <dcterms:created xsi:type="dcterms:W3CDTF">2018-01-15T15:25:23Z</dcterms:created>
  <dcterms:modified xsi:type="dcterms:W3CDTF">2018-04-04T17:22:38Z</dcterms:modified>
</cp:coreProperties>
</file>