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57" r:id="rId4"/>
    <p:sldId id="258" r:id="rId5"/>
    <p:sldId id="264" r:id="rId6"/>
    <p:sldId id="260" r:id="rId7"/>
    <p:sldId id="278" r:id="rId8"/>
    <p:sldId id="262" r:id="rId9"/>
    <p:sldId id="261" r:id="rId10"/>
    <p:sldId id="271" r:id="rId11"/>
    <p:sldId id="259" r:id="rId12"/>
    <p:sldId id="263" r:id="rId13"/>
    <p:sldId id="265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7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6" autoAdjust="0"/>
  </p:normalViewPr>
  <p:slideViewPr>
    <p:cSldViewPr snapToGrid="0">
      <p:cViewPr varScale="1">
        <p:scale>
          <a:sx n="57" d="100"/>
          <a:sy n="57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8A058-5DBC-41CE-B381-E249999ED40E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FE17-D064-44FC-9D88-B9D5B4EE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Zatrzyma</a:t>
            </a:r>
            <a:r>
              <a:rPr lang="pl-PL" dirty="0"/>
              <a:t>ć się na slajdzie 11, a tu dać nowy obiekt i nowe mapowanie klawiszy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treningu dać ekran odpoczynku jako image, tak szybciej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5AE1-C1A6-4348-A7D5-075A173F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11515-BF00-433F-BE94-8DCE0B1A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ABEB-F829-47B5-862E-F0CDEF47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DF7B-7B84-4C9D-B69F-D34DBF43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FBD6-A2AE-4117-A890-3A22182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13E6-55F2-4362-9C11-64D545CC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59331-5839-4806-81FE-AD927F88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EAE6-3A58-430A-96C9-31D50F36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3BA1-29AE-4AA7-87DE-E8B14C8C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5581-0332-4A4F-AEE7-9E98648C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EC7D-BED3-4B25-97A1-0F661B27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9BD76-4882-4B49-AB5B-F4F7473C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908F-6E93-4D90-AD19-37A32710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6370-17A6-4054-99BD-D41F444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947D-571D-4701-A882-D391F86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A123-88D2-4317-BC5D-9088AFEB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3962-3DB6-453B-A328-E9A20816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3D21-373E-4A6F-AC39-ADF9F86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21AC-05AC-438B-B704-6FA651B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A9CC-38B2-4B92-B6E5-C8E6F290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C95-FFF1-497C-8D2C-90C07E8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8CB3-B679-4317-A2D5-6AFE1F69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FB81-884F-414A-B453-0CF9F80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AE0B-4E2E-483A-B061-28EF0D6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4247-DF6E-45D2-AFF2-39FE664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0D59-192E-4B6E-8E8B-B50290D1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490C-9F69-4570-9B92-C8F4C9EF4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FEF5-B083-4603-82E6-B18633A1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5CCA-DBF7-461E-A0D0-E120837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1FB4-44FB-4277-A58F-50B033B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7537-881D-4035-A7E9-B06B015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012-9684-4C83-B1AB-0F583A19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BAF7-1B61-4EDB-8520-16CE11CB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7DEA-B994-4F2A-B22C-00438181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622AA-A8E2-46B3-ADEE-39EA74C49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20093-624A-49B7-A0BF-9F537DF1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DB89E-92DE-4BA7-8602-489C823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F2962-DDF7-4633-A62C-828CD37B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2D97D-A470-4F30-99FE-ABBBE190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5EB-7761-49B0-8943-2CC55056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C80B-A9D3-48A4-BAE9-71CA9120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4DBAE-BBDA-4CDA-9832-C555E399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B0C3-BFAA-44DF-9D11-9FB693B7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0AAC-96DF-4457-A096-385F0C6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3EC2B-E089-428B-9190-01AC478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40AE-C87F-4339-87C2-88A38930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5413-5DAC-4341-93AD-DF3F0D1F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C10E-BC90-4A26-B71F-BE71716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4FE72-4369-4ECF-94FF-2E0DDD07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2554-6601-48E7-AD2F-5B61ED1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7BC4-8E2A-4E8F-9C82-1DFBF361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53BCB-130D-47E1-9227-B142503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27F7-809A-4AE4-BF1C-AA2DBDF9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A3A5-A4D3-4045-A7CC-F678445C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33BF4-746F-47F2-9851-9FD1BA8C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9CE5-39A6-4269-BBA6-56850D3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E03D-7BC6-4FF5-8C31-2450E351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0F0C-10D1-48A1-AFBF-863F168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1C1B5-A188-413E-A8E2-5B76E14D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2423-6328-41C2-B3C4-6AB02196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FA1C-E699-4F45-A911-5E89EEBE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B4FE-C3A3-48A0-A915-EF867F517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6C6C-37AB-4A6A-9E19-931E990A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41EF-2AB1-4D2E-BBC9-A14B306E8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Slajdy do procedury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184DE-1C86-4F51-9453-879F48DA0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9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2212603"/>
            <a:ext cx="8590546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Ponieważ ma Pani/Pan na głowie czepek EEG, bardzo ważne dla jakości zebranego sygnału jest to, żeby Pani/Pan jak najmniej ruszał/a się w czasie procedury i jak najmniej mrugał/a.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FA48B5-93FD-4283-A674-9B8386D419A1}"/>
              </a:ext>
            </a:extLst>
          </p:cNvPr>
          <p:cNvSpPr txBox="1">
            <a:spLocks/>
          </p:cNvSpPr>
          <p:nvPr/>
        </p:nvSpPr>
        <p:spPr>
          <a:xfrm>
            <a:off x="838196" y="4045593"/>
            <a:ext cx="10515599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Dlatego w celu ułatwienia Pani/Panu wytrwania w procedurze, wprowadziliśmy możliwość odpoczynku co 15 prób. Zostanie to zasygnalizowane w następujący sposób (przykład na kolejnym ekranie):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5E2BBA-4773-4C93-B1F1-3834B607D540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Ekran umożliwiający zrobienie przerwy będzie wyglądać tak: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213183" y="2674526"/>
            <a:ext cx="9765628" cy="1508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jest ekran przerwy</a:t>
            </a:r>
          </a:p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Aby przejść dalej</a:t>
            </a:r>
          </a:p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naciśnij spację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A89E46-E9E7-4006-ACC1-42A9D5B3AFEE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3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909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wszystkie dotychczasowe instrukcje są zrozumiałe?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Może Pani/Pan jeszcze dopytać eksperymentatora, lub cofnąć się do poprzednich slajdów.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2843032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Zaraz rozpocznie się próbny blok zadań, w czasie którego nie można już cofnąć się do początku.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A175A-BDC2-4F44-A64D-3AF71AD793A5}"/>
              </a:ext>
            </a:extLst>
          </p:cNvPr>
          <p:cNvSpPr txBox="1">
            <a:spLocks/>
          </p:cNvSpPr>
          <p:nvPr/>
        </p:nvSpPr>
        <p:spPr>
          <a:xfrm>
            <a:off x="1800723" y="4235797"/>
            <a:ext cx="8590546" cy="12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Bardzo prosimy, żeby w czasie eksperymentu mieć wzrok skupiony cały czas na „punkcie fiksacji” (mały „+” na środku ekranu)!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(Przykład na kolejnym ekranie)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9CA055-F973-42B2-8C67-E6368343C83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Punkt fiksacji będzie zawsze wyświetlany na środku ekranu, w następujący sposób: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</a:t>
            </a:r>
            <a:r>
              <a:rPr lang="pl-PL" sz="2000" b="1" dirty="0">
                <a:solidFill>
                  <a:schemeClr val="bg1"/>
                </a:solidFill>
              </a:rPr>
              <a:t>ROZPOCZĄĆ TRENING</a:t>
            </a:r>
            <a:r>
              <a:rPr lang="pl-PL" sz="2000" dirty="0">
                <a:solidFill>
                  <a:schemeClr val="bg1"/>
                </a:solidFill>
              </a:rPr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„D”,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504217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b="1" dirty="0">
                <a:solidFill>
                  <a:schemeClr val="bg1"/>
                </a:solidFill>
              </a:rPr>
              <a:t>UWAGA!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FEC758-F4FE-4D66-9531-CC9DD7E88667}"/>
              </a:ext>
            </a:extLst>
          </p:cNvPr>
          <p:cNvSpPr txBox="1">
            <a:spLocks/>
          </p:cNvSpPr>
          <p:nvPr/>
        </p:nvSpPr>
        <p:spPr>
          <a:xfrm>
            <a:off x="5647823" y="3058661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3200" b="1" dirty="0">
                <a:solidFill>
                  <a:schemeClr val="bg1"/>
                </a:solidFill>
              </a:rPr>
              <a:t>+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7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49E0-8348-47FD-9D7D-7C51B582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treningowe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7D69-CA75-4EE3-B596-63809664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0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treningu, zaraz rozpocznie się sesja eksperymentalna.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2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ROZPOCZĄĆ EKSPERYMENT…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„D”,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teraz</a:t>
            </a:r>
            <a:r>
              <a:rPr lang="pl-PL" sz="2400" dirty="0">
                <a:solidFill>
                  <a:schemeClr val="bg1"/>
                </a:solidFill>
              </a:rPr>
              <a:t>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1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33F-4B7C-43D5-8BCB-CEF91A53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wewnątrz </a:t>
            </a:r>
            <a:r>
              <a:rPr lang="pl-PL" dirty="0" err="1"/>
              <a:t>triali</a:t>
            </a:r>
            <a:r>
              <a:rPr lang="pl-PL" dirty="0"/>
              <a:t> (końce bloków)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F038-6072-4A5A-BA30-02286A83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3031459" y="2476476"/>
            <a:ext cx="6129074" cy="107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koniec jednego z czterech bloków eksperymentu. Zaraz zacznie się kolejny.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3EEE2-45E7-4906-9DD3-0CFC053FF6C8}"/>
              </a:ext>
            </a:extLst>
          </p:cNvPr>
          <p:cNvSpPr txBox="1"/>
          <p:nvPr/>
        </p:nvSpPr>
        <p:spPr>
          <a:xfrm>
            <a:off x="2068354" y="4017177"/>
            <a:ext cx="8055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Uwaga! Teraz rozkład kolorów zmieni się, i trzeba będzie na nowo przypisać do niego poczucie kontroli.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39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ROZPOCZĄĆ KOLEJNY BLOK…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lub „D”,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teraz</a:t>
            </a:r>
            <a:r>
              <a:rPr lang="pl-PL" sz="2400" dirty="0">
                <a:solidFill>
                  <a:schemeClr val="bg1"/>
                </a:solidFill>
              </a:rPr>
              <a:t>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69DE-C660-41F7-A94F-60EAA74A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instrukcyjne na początku badania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84DE-F712-41B4-97A2-00452414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tej części eksperymentu.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13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„SPACJĘ”,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575733" y="342849"/>
            <a:ext cx="11040533" cy="5431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Poczucie sprawstwa czy kontroli polega na odczuciu, że to Pani/Pan jest twórcą, bądź jest odpowiedzialna za swoje działania. W różnych momentach życia odczuwamy różny poziom sprawstwa, np. gdy ruszamy ręką, to najczęściej odczuwamy wysoki poziom sprawstwa, natomiast gdy ktoś nas popchnie, to – mimo że to nasze ciało potyka się – to odczuwamy mniejszy poziom sprawstwa, ponieważ to nie my jesteśmy odpowiedzialni za ruch w tym przypadku. </a:t>
            </a:r>
          </a:p>
          <a:p>
            <a:pPr marL="0" indent="0" algn="just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W eksperymencie było powiedziane, że będzie Pani/Pan kontrolować wyświetlanie się określonego koloru kółka. Faktycznie jednak kolor kółka był już z góry ustawiony przez eksperymentatora. Przepraszamy za to delikatne wprowadzenie w błąd. </a:t>
            </a:r>
          </a:p>
          <a:p>
            <a:pPr marL="0" indent="0" algn="just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Poza tym w czasie badania był wywierany na Pani/Pana wpływ tak zwanych podświadomych prym, czyli strzałek, które są niewidoczne gołym okiem, są poza świadomością, jednak wpływały one na Pani/Pana wybór naciśniętego guzika.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54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Prosimy o odpowiedź „TAK” wciskając klawisz „t”, lub „NIE” za pomocą klawisza „n”.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7" y="1214871"/>
            <a:ext cx="8590546" cy="1063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zauważył/a Pani/Pan następujący obrazek w czasie eksperymentu? Mógł ledwie zauważalnie „mignąć” tuż przed wyświetleniem się wskazówki: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lub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900" dirty="0">
                <a:solidFill>
                  <a:schemeClr val="bg1"/>
                </a:solidFill>
              </a:rPr>
              <a:t>Prosimy o odpowiedź „TAK” lub „NIE”. Na następnym ekranie pojawi się pytanie o to, w jakim stopniu jest Pani/Pan pewna/pewny tej oceny.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34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47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Oprócz tych dwóch wskazówek: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„SPACJĘ”,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„ENTER”,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32443" y="4075444"/>
            <a:ext cx="10327105" cy="173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Można na nią odpowiadać wedle własnego uznania, prawą lub lewą ręką. Przy czym bardzo prosimy, żeby uprzednio NIE PLANOWAĆ, którą ręką naciśnie się klawisz. Prosimy także, żeby stosunek odpowiedzi lewą i prawą ręką na tę wskazówkę był w miarę równy (tzn., żeby odpowiadać na tę wskazówkę mniej więcej tyle samo razy lewą i prawą ręką w ciągu jednego bloku eksperymentalnego (więcej info dalej)).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0C7EBE7B-4D90-4E4B-8C6C-42C8798C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4" y="721452"/>
            <a:ext cx="3158785" cy="1297623"/>
          </a:xfrm>
          <a:prstGeom prst="rect">
            <a:avLst/>
          </a:prstGeom>
        </p:spPr>
      </p:pic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101DA740-24E7-4C31-8275-C9A4A6E8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3" y="721452"/>
            <a:ext cx="3158785" cy="1297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75D355-6162-4923-9B5A-7B5128BAFABD}"/>
              </a:ext>
            </a:extLst>
          </p:cNvPr>
          <p:cNvSpPr txBox="1">
            <a:spLocks/>
          </p:cNvSpPr>
          <p:nvPr/>
        </p:nvSpPr>
        <p:spPr>
          <a:xfrm>
            <a:off x="2123570" y="2208883"/>
            <a:ext cx="7944855" cy="47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Pojawiać się będzie co jakiś czas jeszcze trzecia: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3FE03369-5961-44B5-8EFE-C6B145F6F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04" y="2685522"/>
            <a:ext cx="3158785" cy="12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2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10C7-1E36-42DA-A991-D7FE6F3C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Witamy!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2057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>
                <a:solidFill>
                  <a:schemeClr val="bg1"/>
                </a:solidFill>
              </a:rPr>
              <a:t>Znajduje się Pani/Pan w środowisku eksperymentu badającego poczucie sprawstwa/kontroli.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5838989"/>
            <a:ext cx="10515600" cy="93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8" y="132998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Za chwilę zostanie Pani/Pan poproszona/y o odpowiedź lewą ręką (klawisz „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pl-PL" sz="2400" dirty="0">
                <a:solidFill>
                  <a:schemeClr val="bg1"/>
                </a:solidFill>
              </a:rPr>
              <a:t>”) na następujący obrazek/wskazówkę: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2109033" y="3172992"/>
            <a:ext cx="797393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Natomiast prawą ręką (klawisz „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pl-PL" sz="2400" dirty="0">
                <a:solidFill>
                  <a:schemeClr val="bg1"/>
                </a:solidFill>
              </a:rPr>
              <a:t>” na następującą 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F557D5BC-CDC8-40D6-A07A-192CC8FC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1019011"/>
            <a:ext cx="3086596" cy="1267968"/>
          </a:xfrm>
          <a:prstGeom prst="rect">
            <a:avLst/>
          </a:prstGeom>
        </p:spPr>
      </p:pic>
      <p:pic>
        <p:nvPicPr>
          <p:cNvPr id="11" name="Picture 10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AEB79E9F-3A06-4E77-9B3F-2D6920CF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3751204"/>
            <a:ext cx="3086596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4" y="419197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poprawnej odpowiedzi na wskazówkę, zostanie </a:t>
            </a:r>
            <a:r>
              <a:rPr lang="pl-PL" sz="2400" dirty="0" err="1">
                <a:solidFill>
                  <a:schemeClr val="bg1"/>
                </a:solidFill>
              </a:rPr>
              <a:t>wyś</a:t>
            </a:r>
            <a:r>
              <a:rPr lang="en-US" sz="2400" dirty="0" err="1">
                <a:solidFill>
                  <a:schemeClr val="bg1"/>
                </a:solidFill>
              </a:rPr>
              <a:t>wietlony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nast</a:t>
            </a:r>
            <a:r>
              <a:rPr lang="pl-PL" sz="2400" dirty="0" err="1">
                <a:solidFill>
                  <a:schemeClr val="bg1"/>
                </a:solidFill>
              </a:rPr>
              <a:t>ępujący</a:t>
            </a:r>
            <a:r>
              <a:rPr lang="pl-PL" sz="2400" dirty="0">
                <a:solidFill>
                  <a:schemeClr val="bg1"/>
                </a:solidFill>
              </a:rPr>
              <a:t> obrazek (w kolorze):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656093" y="3172992"/>
            <a:ext cx="8879805" cy="930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niepoprawnej odpowiedzi na wskazówkę, lub przy braku odpowiedzi w odpowiednim czasie (półtorej sekundy), zostanie wyświetlony taki obrazek: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E8487-68DE-4EFD-B5D7-BC608524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70" y="1318027"/>
            <a:ext cx="1227447" cy="1166788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43C77A2-FEBB-4E77-AF01-2B4A36D09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48" y="4103770"/>
            <a:ext cx="3267699" cy="13423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F5F74E-ECB9-4114-8605-85A5BE5C282E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47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Oprócz tych dwóch wskazówek: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32447" y="4172478"/>
            <a:ext cx="10327105" cy="95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Można na nią odpowiadać wedle własnego uznania, prawą lub lewą ręką. Przy czym bardzo prosimy, żeby uprzednio NIE PLANOWAĆ, którą ręką naciśnie się klawisz. 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0C7EBE7B-4D90-4E4B-8C6C-42C8798C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4" y="721452"/>
            <a:ext cx="3158785" cy="1297623"/>
          </a:xfrm>
          <a:prstGeom prst="rect">
            <a:avLst/>
          </a:prstGeom>
        </p:spPr>
      </p:pic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101DA740-24E7-4C31-8275-C9A4A6E8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3" y="721452"/>
            <a:ext cx="3158785" cy="1297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75D355-6162-4923-9B5A-7B5128BAFABD}"/>
              </a:ext>
            </a:extLst>
          </p:cNvPr>
          <p:cNvSpPr txBox="1">
            <a:spLocks/>
          </p:cNvSpPr>
          <p:nvPr/>
        </p:nvSpPr>
        <p:spPr>
          <a:xfrm>
            <a:off x="2123570" y="2208883"/>
            <a:ext cx="7944855" cy="47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Pojawiać się będzie co jakiś czas jeszcze trzecia: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3FE03369-5961-44B5-8EFE-C6B145F6F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04" y="2685522"/>
            <a:ext cx="3158785" cy="12976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48283F-6F2D-4F37-90DF-09333F810EAA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2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239029" y="1263406"/>
            <a:ext cx="9713940" cy="1063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pl-PL" sz="2400" dirty="0">
                <a:solidFill>
                  <a:prstClr val="white"/>
                </a:solidFill>
              </a:rPr>
              <a:t>Dodatkowo, w eksperymencie pojawiać się będą tak zwane „prymy podprogowe”, czyli strzałki, które są niewidoczne gołym okiem, są poza świadomością, jednak będą one wpływać na Pani/Pana wybór naciśniętego guzika: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 strzałki będą wpływać na Pani/Pana decyzje w trakcie eksperymentu.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1A4DF8-95FE-41DD-81E1-5769A76C1D24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3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wyświetleniu się kolorowego koła w odpowiednim kolorze…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2541815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…zadaniem będzie ocena swojego poczucia kontroli nad wywołaniem koła danego koloru na skali: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F11ADEB-95C5-4C9C-9ED0-B760B349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65" y="732572"/>
            <a:ext cx="3500664" cy="143806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F53457-C4EA-4F98-B682-2CECBF99F20B}"/>
              </a:ext>
            </a:extLst>
          </p:cNvPr>
          <p:cNvSpPr txBox="1">
            <a:spLocks/>
          </p:cNvSpPr>
          <p:nvPr/>
        </p:nvSpPr>
        <p:spPr>
          <a:xfrm>
            <a:off x="1223986" y="4753929"/>
            <a:ext cx="9744021" cy="1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skali porusza się używając klawiszy „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pl-PL" sz="2400" dirty="0">
                <a:solidFill>
                  <a:schemeClr val="bg1"/>
                </a:solidFill>
              </a:rPr>
              <a:t>” (lewo) i „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pl-PL" sz="2400" dirty="0">
                <a:solidFill>
                  <a:schemeClr val="bg1"/>
                </a:solidFill>
              </a:rPr>
              <a:t>” (prawo)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wyb</a:t>
            </a:r>
            <a:r>
              <a:rPr lang="pl-PL" sz="2400" dirty="0" err="1">
                <a:solidFill>
                  <a:schemeClr val="bg1"/>
                </a:solidFill>
              </a:rPr>
              <a:t>ór</a:t>
            </a:r>
            <a:r>
              <a:rPr lang="pl-PL" sz="2400" dirty="0">
                <a:solidFill>
                  <a:schemeClr val="bg1"/>
                </a:solidFill>
              </a:rPr>
              <a:t> zatwierdza się „SPACJĄ”. </a:t>
            </a:r>
            <a:r>
              <a:rPr lang="pl-PL" sz="2400" b="1" dirty="0">
                <a:solidFill>
                  <a:schemeClr val="bg1"/>
                </a:solidFill>
              </a:rPr>
              <a:t>Bardzo prosimy o używanie CAŁEJ skali, czyli używanie jej w sposób zróżnicowany, nie tylko punktów skrajnych, bądź najbliższych środka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09D985-8D79-4F4F-B16C-CBD1ED1FBCF6}"/>
              </a:ext>
            </a:extLst>
          </p:cNvPr>
          <p:cNvSpPr txBox="1">
            <a:spLocks/>
          </p:cNvSpPr>
          <p:nvPr/>
        </p:nvSpPr>
        <p:spPr>
          <a:xfrm>
            <a:off x="1800724" y="3653669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56F97-DA66-4705-98BF-14ABCD4D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2" y="3294086"/>
            <a:ext cx="5086350" cy="15049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F9B9AB-32F4-41B5-BEB2-F8CFAA6565AD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6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113907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W całym eksperymencie są 4 bloki po 160 prób każdy – „próba” oznacza cykl: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prymy → wyświetlenie wskazówki → odpowiedź (prawo/lewo) → wyświetlenie kolorowego koła (efektu działania) → ocena poczucia kontroli na skali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5" y="1588295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 przykład: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26" y="2809213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2348819" y="3813904"/>
            <a:ext cx="2383261" cy="867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wskazówka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lewo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07" y="2238076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4700710" y="3813903"/>
            <a:ext cx="2383261" cy="78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odpowiedź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lewą ręką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6537382" y="321822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850CB-013A-4770-928B-E40F8167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5" y="2659785"/>
            <a:ext cx="1227447" cy="11667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8D56B1-5F73-4954-8DD6-F35556054035}"/>
              </a:ext>
            </a:extLst>
          </p:cNvPr>
          <p:cNvCxnSpPr>
            <a:cxnSpLocks/>
          </p:cNvCxnSpPr>
          <p:nvPr/>
        </p:nvCxnSpPr>
        <p:spPr>
          <a:xfrm>
            <a:off x="8782125" y="3193271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9409FA-A156-46C0-B0AA-FDE26E8E0842}"/>
              </a:ext>
            </a:extLst>
          </p:cNvPr>
          <p:cNvSpPr txBox="1">
            <a:spLocks/>
          </p:cNvSpPr>
          <p:nvPr/>
        </p:nvSpPr>
        <p:spPr>
          <a:xfrm>
            <a:off x="6764799" y="3820079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efekt działania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9F423C4-AB47-45E6-AD28-5C2EF617DD16}"/>
              </a:ext>
            </a:extLst>
          </p:cNvPr>
          <p:cNvSpPr txBox="1">
            <a:spLocks/>
          </p:cNvSpPr>
          <p:nvPr/>
        </p:nvSpPr>
        <p:spPr>
          <a:xfrm>
            <a:off x="9472497" y="3807410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ocena kontroli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B96B04-0101-4979-9CE5-95591F7E4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0036" y="2809213"/>
            <a:ext cx="2772938" cy="820458"/>
          </a:xfrm>
          <a:prstGeom prst="rect">
            <a:avLst/>
          </a:prstGeom>
        </p:spPr>
      </p:pic>
      <p:pic>
        <p:nvPicPr>
          <p:cNvPr id="19" name="Picture 18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6F83FC6B-6AC1-42B6-9194-27E889CC8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6" y="3094673"/>
            <a:ext cx="1232759" cy="27660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84D799F-3956-44BB-A272-A36C5A5E3441}"/>
              </a:ext>
            </a:extLst>
          </p:cNvPr>
          <p:cNvSpPr txBox="1">
            <a:spLocks/>
          </p:cNvSpPr>
          <p:nvPr/>
        </p:nvSpPr>
        <p:spPr>
          <a:xfrm>
            <a:off x="-239692" y="3754575"/>
            <a:ext cx="2383261" cy="778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pryma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prawo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4700710" y="3243179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A688BF-1101-48A2-8A93-505D31C9A16A}"/>
              </a:ext>
            </a:extLst>
          </p:cNvPr>
          <p:cNvCxnSpPr>
            <a:cxnSpLocks/>
          </p:cNvCxnSpPr>
          <p:nvPr/>
        </p:nvCxnSpPr>
        <p:spPr>
          <a:xfrm>
            <a:off x="1777400" y="326100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1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1242</Words>
  <Application>Microsoft Office PowerPoint</Application>
  <PresentationFormat>Widescreen</PresentationFormat>
  <Paragraphs>98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Slajdy do procedury</vt:lpstr>
      <vt:lpstr>Slajdy instrukcyjne na początku badania</vt:lpstr>
      <vt:lpstr>Witamy!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Slajdy treningowe</vt:lpstr>
      <vt:lpstr>PowerPoint Presentation</vt:lpstr>
      <vt:lpstr>PowerPoint Presentation</vt:lpstr>
      <vt:lpstr>Slajdy wewnątrz triali (końce bloków)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Ciechanowski</dc:creator>
  <cp:lastModifiedBy>Leon Ciechanowski</cp:lastModifiedBy>
  <cp:revision>36</cp:revision>
  <dcterms:created xsi:type="dcterms:W3CDTF">2018-01-15T15:25:23Z</dcterms:created>
  <dcterms:modified xsi:type="dcterms:W3CDTF">2018-02-15T19:50:59Z</dcterms:modified>
</cp:coreProperties>
</file>